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9" r:id="rId2"/>
    <p:sldId id="301" r:id="rId3"/>
    <p:sldId id="283" r:id="rId4"/>
    <p:sldId id="281" r:id="rId5"/>
    <p:sldId id="285" r:id="rId6"/>
    <p:sldId id="289" r:id="rId7"/>
    <p:sldId id="294" r:id="rId8"/>
    <p:sldId id="293" r:id="rId9"/>
    <p:sldId id="291" r:id="rId10"/>
    <p:sldId id="286" r:id="rId11"/>
    <p:sldId id="295" r:id="rId12"/>
    <p:sldId id="266" r:id="rId13"/>
    <p:sldId id="287" r:id="rId14"/>
    <p:sldId id="288" r:id="rId15"/>
    <p:sldId id="298" r:id="rId16"/>
    <p:sldId id="299" r:id="rId17"/>
    <p:sldId id="300" r:id="rId18"/>
    <p:sldId id="290" r:id="rId19"/>
    <p:sldId id="265" r:id="rId20"/>
    <p:sldId id="260" r:id="rId21"/>
    <p:sldId id="302" r:id="rId22"/>
    <p:sldId id="303" r:id="rId23"/>
    <p:sldId id="282" r:id="rId24"/>
    <p:sldId id="304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ourtney, Michael (NYSERDA)" initials="CM(" lastIdx="1" clrIdx="0">
    <p:extLst>
      <p:ext uri="{19B8F6BF-5375-455C-9EA6-DF929625EA0E}">
        <p15:presenceInfo xmlns:p15="http://schemas.microsoft.com/office/powerpoint/2012/main" userId="Courtney, Michael (NYSERDA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666A"/>
    <a:srgbClr val="002D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58" autoAdjust="0"/>
    <p:restoredTop sz="96357" autoAdjust="0"/>
  </p:normalViewPr>
  <p:slideViewPr>
    <p:cSldViewPr snapToGrid="0">
      <p:cViewPr varScale="1">
        <p:scale>
          <a:sx n="92" d="100"/>
          <a:sy n="92" d="100"/>
        </p:scale>
        <p:origin x="906" y="84"/>
      </p:cViewPr>
      <p:guideLst/>
    </p:cSldViewPr>
  </p:slideViewPr>
  <p:outlineViewPr>
    <p:cViewPr>
      <p:scale>
        <a:sx n="33" d="100"/>
        <a:sy n="33" d="100"/>
      </p:scale>
      <p:origin x="0" y="-2826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2CA80-CA3A-499B-85D7-9DE9767B8164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28D520-528F-4BED-972E-A8FA12DA7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56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how the chart guides customers to 2-3 plans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28D520-528F-4BED-972E-A8FA12DA7FA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1891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a customer downloads the full pdf, the TOC has anchor links to the plan pages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28D520-528F-4BED-972E-A8FA12DA7FA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0095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Introduction – if customers need some basic background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28D520-528F-4BED-972E-A8FA12DA7FA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5286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-This guide uses three questions to consider.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28D520-528F-4BED-972E-A8FA12DA7FA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829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From here, go over the highlighted points, what page two looks like for ductless, ducted, multi-zone, and show the different building types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28D520-528F-4BED-972E-A8FA12DA7FA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3917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1" name="Google Shape;14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9ABE5C-1883-4220-BBBA-51D49E2564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Mary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Current PON 3694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AC17F8-7F65-41FF-AD95-965B87D9F4A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1785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 assist with recovery from the COVID-19 pandemic</a:t>
            </a:r>
          </a:p>
          <a:p>
            <a:r>
              <a:rPr lang="en-US" dirty="0"/>
              <a:t>Can cost-share at a lower rate based on impact, cost-effectiveness, reach, and content of the activity.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AC17F8-7F65-41FF-AD95-965B87D9F4A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7466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AC17F8-7F65-41FF-AD95-965B87D9F4A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4558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AC17F8-7F65-41FF-AD95-965B87D9F4A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8497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Blue text is the expanded eligibility</a:t>
            </a:r>
          </a:p>
          <a:p>
            <a:r>
              <a:rPr lang="en-US" dirty="0"/>
              <a:t>Last bullet – i.e. Sealed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AC17F8-7F65-41FF-AD95-965B87D9F4A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950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7B62C-8E58-47E5-9232-43A6C86898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DAC15C-A380-40C5-A266-1F1A21A75B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0E5DD8-A7AF-4903-9F12-2235DDBA9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999D3-C29F-4988-B9D6-4E978FA392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FE8177-423E-455E-B899-A99CDBF11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23E732-E61B-4810-B0E6-846B414B0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E3BE4-D3A9-49F2-B661-2894C6630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227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0AAAC-8912-40FA-ABCD-38C50783C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F9B9CD-31BB-4A45-8DD2-2D563DF1E8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B866A-0C5F-4F85-B227-65E7E2C5F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999D3-C29F-4988-B9D6-4E978FA392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33322-9445-4012-AB41-3E4EE227A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2101C-9CBD-4D20-8BF6-9A71BD463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E3BE4-D3A9-49F2-B661-2894C6630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219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97F65-8902-42E0-B43A-B440C7E5E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8ECE89-CEA9-4772-B31C-E605A734B1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06E267-FD8C-4353-BC6B-1E5102F45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999D3-C29F-4988-B9D6-4E978FA392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5163D-19B1-4A1A-9760-62C9EA17D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545B96-402D-4F96-BD23-B2FF3DB9D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E3BE4-D3A9-49F2-B661-2894C6630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47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3B048-0351-472C-8A3D-A4F9222AD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34558F-131C-420A-9E60-E2432CCFA3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02D2AF-6F3A-4AE9-A80D-D7265A9213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73B0AD-3D35-47BC-AD54-E197C3B00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999D3-C29F-4988-B9D6-4E978FA392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6288DB-3580-4D64-8B85-958A557DE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98AA1B-D938-4BF6-8024-24F98537B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E3BE4-D3A9-49F2-B661-2894C6630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881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F77AD-D1A2-4871-9737-32C6EA3FF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8758D9-D237-4C7E-8DC1-C15A936C69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D62F38-00AF-4F91-AC86-989A1D10F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5A643E-D698-4ABB-B508-0B26A30ECF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B89F162-0E9E-4F06-9E16-6D034598C2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DD0AC2-4845-4E6B-A535-B946255BC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999D3-C29F-4988-B9D6-4E978FA392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4757EB-3481-4963-B83B-967C19221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FC88D0-56BA-4545-90E9-BC88F719D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E3BE4-D3A9-49F2-B661-2894C6630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807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1EA7F-B8E1-4B05-A6A2-DC3622C8E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335CE9-1487-4D87-AA17-B0F77CD38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999D3-C29F-4988-B9D6-4E978FA392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07A319-4530-4257-B2E8-D05794A5F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9AB055-3CCE-405B-A2D3-EFB976D3B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E3BE4-D3A9-49F2-B661-2894C6630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384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078086D-D33A-4DA8-B3D6-5430C3F79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999D3-C29F-4988-B9D6-4E978FA392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1A1F9A-07DD-4810-B3AE-BCC3E7C2F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95AF86-5AE8-44FD-859A-71707ED4E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E3BE4-D3A9-49F2-B661-2894C6630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270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90E3C-8FC3-4582-9BD6-1A69AFDB3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A7AD1D-36DE-4E9F-A484-B14608A690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C8F26B-0C6A-4428-B78A-0F8E3F4E6E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87034F-8E36-4869-94D1-D367D25478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999D3-C29F-4988-B9D6-4E978FA392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2962E1-7C29-4558-A771-8ED4CB8FD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0E657B-327D-4674-8A0D-2EA22093F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E3BE4-D3A9-49F2-B661-2894C6630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613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68A60-ED35-4267-A8BB-0E7B12867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F550A1-C2C7-43BC-87D4-A5686EC662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03D711-2F16-4B14-9D58-08DDEC6B14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5B01A1-0B86-42D7-B693-EEC5932E5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999D3-C29F-4988-B9D6-4E978FA392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C7C0D1-FD13-452A-9CD4-280E5B7E4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8C2D21-7D10-4384-A4C0-83C7CD64A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E3BE4-D3A9-49F2-B661-2894C6630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333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214C9-A947-4171-84A3-5792AEC61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12CF51-153C-4C31-8B1C-3B3091DCA9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CC8A73-5397-4DD8-A9A8-BB9725713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999D3-C29F-4988-B9D6-4E978FA392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9AAD6-3C1F-43D9-8708-3011FF26D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3DDFB5-1C02-4EC8-B956-A75C32B63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E3BE4-D3A9-49F2-B661-2894C6630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330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9AC14A-6069-476A-AC53-D7F17E00A1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806C9C-E768-49EC-85A0-2ED9F0D012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F034ED-BE77-4856-B84D-2FED435DE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999D3-C29F-4988-B9D6-4E978FA392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6EDAD-043F-43AE-AEDC-702C514DC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41B55B-EA99-44C0-AF76-C313DDFB8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E3BE4-D3A9-49F2-B661-2894C6630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8428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with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A04F0A3-A94E-44B4-9959-8E2D26E302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8" cy="6857998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BC2E40-94F8-47C5-BE6B-BFB0848BA4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49364" y="6492875"/>
            <a:ext cx="5426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58CC6BB-C3D2-4223-AD7D-B48D1BB4495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53F41B2-2F2B-4B89-B159-F1494E5BE4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956" y="2135731"/>
            <a:ext cx="11102407" cy="4351338"/>
          </a:xfrm>
          <a:prstGeom prst="rect">
            <a:avLst/>
          </a:prstGeom>
        </p:spPr>
        <p:txBody>
          <a:bodyPr/>
          <a:lstStyle>
            <a:lvl1pPr marL="274320" marR="0" indent="-27432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63666A"/>
              </a:buClr>
              <a:buSzTx/>
              <a:buFont typeface="Arial" panose="020B0604020202020204" pitchFamily="34" charset="0"/>
              <a:buChar char="&gt;"/>
              <a:tabLst/>
              <a:defRPr sz="2000">
                <a:solidFill>
                  <a:srgbClr val="63666A"/>
                </a:solidFill>
                <a:latin typeface="Roboto Lt" pitchFamily="2" charset="0"/>
                <a:ea typeface="Roboto Lt" pitchFamily="2" charset="0"/>
                <a:cs typeface="Arial" panose="020B0604020202020204" pitchFamily="34" charset="0"/>
              </a:defRPr>
            </a:lvl1pPr>
            <a:lvl2pPr marL="548640" indent="-274320">
              <a:spcBef>
                <a:spcPts val="600"/>
              </a:spcBef>
              <a:buClr>
                <a:srgbClr val="63666A"/>
              </a:buClr>
              <a:defRPr sz="1800">
                <a:solidFill>
                  <a:srgbClr val="63666A"/>
                </a:solidFill>
                <a:latin typeface="Roboto Lt" pitchFamily="2" charset="0"/>
                <a:ea typeface="Roboto Lt" pitchFamily="2" charset="0"/>
                <a:cs typeface="Arial" panose="020B0604020202020204" pitchFamily="34" charset="0"/>
              </a:defRPr>
            </a:lvl2pPr>
            <a:lvl3pPr marL="822960" indent="-274320">
              <a:spcBef>
                <a:spcPts val="300"/>
              </a:spcBef>
              <a:buClr>
                <a:srgbClr val="63666A"/>
              </a:buClr>
              <a:buFont typeface="Arial" panose="020B0604020202020204" pitchFamily="34" charset="0"/>
              <a:buChar char="-"/>
              <a:defRPr sz="1500">
                <a:solidFill>
                  <a:srgbClr val="63666A"/>
                </a:solidFill>
                <a:latin typeface="Roboto Lt" pitchFamily="2" charset="0"/>
                <a:ea typeface="Roboto Lt" pitchFamily="2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D198A16-5CAF-4407-A13A-3E6F8687B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957" y="550434"/>
            <a:ext cx="10515600" cy="1325563"/>
          </a:xfrm>
          <a:prstGeom prst="rect">
            <a:avLst/>
          </a:prstGeom>
        </p:spPr>
        <p:txBody>
          <a:bodyPr anchor="ctr" anchorCtr="0"/>
          <a:lstStyle>
            <a:lvl1pPr>
              <a:defRPr sz="4000">
                <a:solidFill>
                  <a:srgbClr val="002D72"/>
                </a:solidFill>
                <a:latin typeface="Roboto Lt" pitchFamily="2" charset="0"/>
                <a:ea typeface="Roboto Lt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769126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S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B1D9423-1ED2-4870-A181-434D2BE730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0D2A019-BCCA-4095-B9A8-EE841EAA2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031" y="1247698"/>
            <a:ext cx="6059556" cy="3859006"/>
          </a:xfrm>
          <a:prstGeom prst="rect">
            <a:avLst/>
          </a:prstGeom>
        </p:spPr>
        <p:txBody>
          <a:bodyPr/>
          <a:lstStyle>
            <a:lvl1pPr>
              <a:defRPr sz="6000" b="1">
                <a:solidFill>
                  <a:srgbClr val="002D72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8E6DF5C-B703-4E08-9BF5-3AFB0CD13B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C6BB-C3D2-4223-AD7D-B48D1BB4495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84981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with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573656E-BCA0-4243-BAC0-B335B8FF11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8" cy="6857998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BC2E40-94F8-47C5-BE6B-BFB0848BA4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49364" y="6492875"/>
            <a:ext cx="5426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58CC6BB-C3D2-4223-AD7D-B48D1BB4495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056309A2-3256-426F-82AC-C866BA83BA46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546956" y="2117185"/>
            <a:ext cx="11429143" cy="4273550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rgbClr val="63666A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B14C1C-6FA8-4050-9CFF-13B861B41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957" y="550434"/>
            <a:ext cx="10515600" cy="1325563"/>
          </a:xfrm>
          <a:prstGeom prst="rect">
            <a:avLst/>
          </a:prstGeom>
        </p:spPr>
        <p:txBody>
          <a:bodyPr anchor="ctr" anchorCtr="0"/>
          <a:lstStyle>
            <a:lvl1pPr>
              <a:defRPr sz="4000">
                <a:solidFill>
                  <a:srgbClr val="002D72"/>
                </a:solidFill>
                <a:latin typeface="Roboto Lt" pitchFamily="2" charset="0"/>
                <a:ea typeface="Roboto Lt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078769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-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BC2E40-94F8-47C5-BE6B-BFB0848BA4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49364" y="6492875"/>
            <a:ext cx="5426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58CC6BB-C3D2-4223-AD7D-B48D1BB4495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5359A79-877C-4C89-A457-88373448DD9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191996" cy="6857998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6C52C17C-FF28-4FF9-B3C0-879847570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572" y="2002604"/>
            <a:ext cx="10515600" cy="1325563"/>
          </a:xfrm>
          <a:prstGeom prst="rect">
            <a:avLst/>
          </a:prstGeom>
        </p:spPr>
        <p:txBody>
          <a:bodyPr anchor="t" anchorCtr="0"/>
          <a:lstStyle>
            <a:lvl1pPr>
              <a:defRPr sz="3500" i="0">
                <a:solidFill>
                  <a:srgbClr val="002D72"/>
                </a:solidFill>
                <a:latin typeface="Roboto Lt" pitchFamily="2" charset="0"/>
                <a:ea typeface="Roboto Lt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904F7A-8E23-443D-8FE2-9F4D7E3EFA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48572" y="837379"/>
            <a:ext cx="10515600" cy="914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5000" b="1">
                <a:solidFill>
                  <a:srgbClr val="002D72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5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5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5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50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681D907-71CA-4AB6-AE70-0228382DE23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8572" y="5406887"/>
            <a:ext cx="6725468" cy="914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i="0">
                <a:solidFill>
                  <a:schemeClr val="bg1"/>
                </a:solidFill>
                <a:latin typeface="Roboto Lt" pitchFamily="2" charset="0"/>
                <a:ea typeface="Roboto Lt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947739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Star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B1D9423-1ED2-4870-A181-434D2BE730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8E6DF5C-B703-4E08-9BF5-3AFB0CD13B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C6BB-C3D2-4223-AD7D-B48D1BB4495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AC6FFBF1-8C77-496B-831A-F1A3B41CD25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26300" y="1309688"/>
            <a:ext cx="4630738" cy="3859212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9651F46-1582-4549-9CC7-089281A76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031" y="1247698"/>
            <a:ext cx="6059556" cy="3859006"/>
          </a:xfrm>
          <a:prstGeom prst="rect">
            <a:avLst/>
          </a:prstGeom>
        </p:spPr>
        <p:txBody>
          <a:bodyPr/>
          <a:lstStyle>
            <a:lvl1pPr>
              <a:defRPr sz="6000" b="1">
                <a:solidFill>
                  <a:srgbClr val="002D72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157749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- 5">
  <p:cSld name="1_Title Slide - 5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 txBox="1">
            <a:spLocks noGrp="1"/>
          </p:cNvSpPr>
          <p:nvPr>
            <p:ph type="sldNum" idx="12"/>
          </p:nvPr>
        </p:nvSpPr>
        <p:spPr>
          <a:xfrm>
            <a:off x="11649364" y="6492875"/>
            <a:ext cx="54263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title"/>
          </p:nvPr>
        </p:nvSpPr>
        <p:spPr>
          <a:xfrm>
            <a:off x="348572" y="200260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2D72"/>
              </a:buClr>
              <a:buSzPts val="3500"/>
              <a:buFont typeface="Roboto"/>
              <a:buNone/>
              <a:defRPr sz="3500" i="0">
                <a:solidFill>
                  <a:srgbClr val="002D7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body" idx="1"/>
          </p:nvPr>
        </p:nvSpPr>
        <p:spPr>
          <a:xfrm>
            <a:off x="348572" y="837379"/>
            <a:ext cx="105156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5000"/>
              <a:buNone/>
              <a:defRPr sz="5000" b="1">
                <a:solidFill>
                  <a:srgbClr val="002D7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5000"/>
              <a:buNone/>
              <a:defRPr sz="50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5000"/>
              <a:buNone/>
              <a:defRPr sz="5000"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5000"/>
              <a:buNone/>
              <a:defRPr sz="5000"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5000"/>
              <a:buNone/>
              <a:defRPr sz="5000"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?"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body" idx="2"/>
          </p:nvPr>
        </p:nvSpPr>
        <p:spPr>
          <a:xfrm>
            <a:off x="348572" y="5406887"/>
            <a:ext cx="6725468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  <a:defRPr sz="2000" i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?"/>
              <a:defRPr/>
            </a:lvl9pPr>
          </a:lstStyle>
          <a:p>
            <a:endParaRPr/>
          </a:p>
        </p:txBody>
      </p:sp>
      <p:pic>
        <p:nvPicPr>
          <p:cNvPr id="21" name="Google Shape;21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2"/>
          <p:cNvSpPr/>
          <p:nvPr/>
        </p:nvSpPr>
        <p:spPr>
          <a:xfrm>
            <a:off x="2" y="4908621"/>
            <a:ext cx="12191998" cy="1949379"/>
          </a:xfrm>
          <a:prstGeom prst="rect">
            <a:avLst/>
          </a:prstGeom>
          <a:solidFill>
            <a:srgbClr val="006BA6"/>
          </a:solidFill>
          <a:ln w="15875" cap="flat" cmpd="sng">
            <a:solidFill>
              <a:srgbClr val="31538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pic>
        <p:nvPicPr>
          <p:cNvPr id="23" name="Google Shape;23;p2"/>
          <p:cNvPicPr preferRelativeResize="0"/>
          <p:nvPr/>
        </p:nvPicPr>
        <p:blipFill rotWithShape="1">
          <a:blip r:embed="rId3">
            <a:alphaModFix/>
          </a:blip>
          <a:srcRect b="39608"/>
          <a:stretch/>
        </p:blipFill>
        <p:spPr>
          <a:xfrm>
            <a:off x="0" y="0"/>
            <a:ext cx="12191999" cy="4908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71414" y="5403236"/>
            <a:ext cx="3872016" cy="794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44767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no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ABD0FCA-6A22-4179-8992-DAD5BF4ED0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0"/>
            <a:ext cx="12191998" cy="6857998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BC2E40-94F8-47C5-BE6B-BFB0848BA4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49364" y="6492875"/>
            <a:ext cx="5426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58CC6BB-C3D2-4223-AD7D-B48D1BB4495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C52C17C-FF28-4FF9-B3C0-879847570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957" y="550434"/>
            <a:ext cx="10515600" cy="1325563"/>
          </a:xfrm>
          <a:prstGeom prst="rect">
            <a:avLst/>
          </a:prstGeom>
        </p:spPr>
        <p:txBody>
          <a:bodyPr anchor="ctr" anchorCtr="0"/>
          <a:lstStyle>
            <a:lvl1pPr>
              <a:defRPr sz="4000">
                <a:solidFill>
                  <a:srgbClr val="002D72"/>
                </a:solidFill>
                <a:latin typeface="Roboto Lt" pitchFamily="2" charset="0"/>
                <a:ea typeface="Roboto Lt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53F41B2-2F2B-4B89-B159-F1494E5BE4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956" y="2140283"/>
            <a:ext cx="11102407" cy="468841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500" b="1">
                <a:solidFill>
                  <a:srgbClr val="0077C8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defRPr>
            </a:lvl1pPr>
            <a:lvl2pPr marL="548640" indent="-274320">
              <a:spcBef>
                <a:spcPts val="600"/>
              </a:spcBef>
              <a:defRPr sz="2000">
                <a:solidFill>
                  <a:srgbClr val="63666A"/>
                </a:solidFill>
                <a:latin typeface="Roboto Lt" pitchFamily="2" charset="0"/>
                <a:ea typeface="Roboto Lt" pitchFamily="2" charset="0"/>
                <a:cs typeface="Arial" panose="020B0604020202020204" pitchFamily="34" charset="0"/>
              </a:defRPr>
            </a:lvl2pPr>
            <a:lvl3pPr marL="822960" indent="-274320">
              <a:spcBef>
                <a:spcPts val="300"/>
              </a:spcBef>
              <a:buFont typeface="Arial" panose="020B0604020202020204" pitchFamily="34" charset="0"/>
              <a:buChar char="-"/>
              <a:defRPr sz="1500">
                <a:solidFill>
                  <a:srgbClr val="63666A"/>
                </a:solidFill>
                <a:latin typeface="Roboto Lt" pitchFamily="2" charset="0"/>
                <a:ea typeface="Roboto Lt" pitchFamily="2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5634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BC2E40-94F8-47C5-BE6B-BFB0848BA4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49364" y="6492875"/>
            <a:ext cx="542636" cy="365125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58CC6BB-C3D2-4223-AD7D-B48D1BB4495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FCC0AA-DD4A-4A31-90F9-6765BFFC419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07BF301B-20D6-4756-AD74-4F417D4FD71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259474" y="937553"/>
            <a:ext cx="6389889" cy="5191942"/>
          </a:xfrm>
          <a:prstGeom prst="rect">
            <a:avLst/>
          </a:prstGeom>
        </p:spPr>
        <p:txBody>
          <a:bodyPr/>
          <a:lstStyle>
            <a:lvl1pPr marL="274320" marR="0" indent="-27432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63666A"/>
              </a:buClr>
              <a:buSzTx/>
              <a:buFont typeface="Arial" panose="020B0604020202020204" pitchFamily="34" charset="0"/>
              <a:buChar char="&gt;"/>
              <a:tabLst/>
              <a:defRPr sz="2200" b="1">
                <a:solidFill>
                  <a:srgbClr val="63666A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rgbClr val="63666A"/>
                </a:solidFill>
                <a:latin typeface="Roboto Lt" pitchFamily="2" charset="0"/>
                <a:ea typeface="Roboto Lt" pitchFamily="2" charset="0"/>
                <a:cs typeface="Arial" panose="020B0604020202020204" pitchFamily="34" charset="0"/>
              </a:defRPr>
            </a:lvl2pPr>
            <a:lvl3pPr marL="914400" indent="0"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274320" marR="0" lvl="0" indent="-27432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63666A"/>
              </a:buClr>
              <a:buSzTx/>
              <a:buFont typeface="Arial" panose="020B0604020202020204" pitchFamily="34" charset="0"/>
              <a:buChar char="&gt;"/>
              <a:tabLst/>
              <a:defRPr/>
            </a:pPr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Click to edit Master text styles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6873D9D-8E0B-4CCF-A9E7-77E9DD21C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172" y="540616"/>
            <a:ext cx="4245199" cy="5588879"/>
          </a:xfrm>
          <a:prstGeom prst="rect">
            <a:avLst/>
          </a:prstGeom>
        </p:spPr>
        <p:txBody>
          <a:bodyPr anchor="t" anchorCtr="0"/>
          <a:lstStyle>
            <a:lvl1pPr>
              <a:defRPr sz="4000" b="1">
                <a:solidFill>
                  <a:schemeClr val="bg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41011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A3AE8A-3C2A-4657-B953-5B0B88B80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E4403A-BFF0-4463-94E5-D90E5C50D2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67BB25-F203-4F7A-9175-C0370E13CE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999D3-C29F-4988-B9D6-4E978FA3928C}" type="datetimeFigureOut">
              <a:rPr lang="en-US" smtClean="0"/>
              <a:t>5/7/2021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823C3E-5F86-4C0D-BA26-F5BD81F76D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26F960-39D3-49B4-8A22-F18427B9D5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E3BE4-D3A9-49F2-B661-2894C6630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430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mailto:Michael.courtney@nyserda.ny.gov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sv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nyserda.ny.gov/CORE_Solicitation_Detail_Page?SolicitationId=a0rt0000011YFNMAA4" TargetMode="External"/><Relationship Id="rId7" Type="http://schemas.openxmlformats.org/officeDocument/2006/relationships/hyperlink" Target="https://www.nyserda.ny.gov/Contractors/Find-a-Contractor/NYS-Clean-Heat-Contractors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s://nyserda.seamlessdocs.com/f/coop_payment" TargetMode="External"/><Relationship Id="rId5" Type="http://schemas.openxmlformats.org/officeDocument/2006/relationships/hyperlink" Target="https://nyserda.seamlessdocs.com/f/CHCCOOP" TargetMode="External"/><Relationship Id="rId4" Type="http://schemas.openxmlformats.org/officeDocument/2006/relationships/hyperlink" Target="https://portal.nyserda.ny.gov/CORE_Solicitation_Document_Page?documentId=a0lt0000000sBXuAA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3624BDB-6160-4C60-959A-453F1A25C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572" y="242932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Roboto"/>
                <a:ea typeface="Roboto" pitchFamily="2" charset="0"/>
                <a:cs typeface="Arial"/>
              </a:rPr>
              <a:t>Michael Courtney</a:t>
            </a:r>
            <a:br>
              <a:rPr lang="en-US" dirty="0">
                <a:latin typeface="Roboto"/>
                <a:ea typeface="Roboto" pitchFamily="2" charset="0"/>
                <a:cs typeface="Arial"/>
              </a:rPr>
            </a:br>
            <a:r>
              <a:rPr lang="en-US" dirty="0">
                <a:latin typeface="Roboto"/>
                <a:ea typeface="Roboto" pitchFamily="2" charset="0"/>
                <a:cs typeface="Arial"/>
              </a:rPr>
              <a:t>Project Manager</a:t>
            </a:r>
            <a:br>
              <a:rPr lang="en-US" dirty="0">
                <a:latin typeface="Roboto"/>
                <a:ea typeface="Roboto" pitchFamily="2" charset="0"/>
                <a:cs typeface="Arial"/>
              </a:rPr>
            </a:br>
            <a:r>
              <a:rPr lang="en-US" dirty="0">
                <a:latin typeface="Roboto"/>
                <a:ea typeface="Roboto" pitchFamily="2" charset="0"/>
                <a:cs typeface="Arial"/>
              </a:rPr>
              <a:t>Single Family Residential Program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81F2C1B-E0E3-4BAF-83C7-FDAE1191F36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anchor="t"/>
          <a:lstStyle/>
          <a:p>
            <a:r>
              <a:rPr lang="en-US" dirty="0">
                <a:latin typeface="Roboto"/>
                <a:cs typeface="Arial"/>
              </a:rPr>
              <a:t>NYSERDA Heat Pump Planner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35E97F3-C4C0-40D8-9564-2DF56383149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anchor="t">
            <a:normAutofit fontScale="92500"/>
          </a:bodyPr>
          <a:lstStyle/>
          <a:p>
            <a:r>
              <a:rPr lang="en-US" dirty="0">
                <a:latin typeface="Roboto"/>
                <a:ea typeface="Roboto" pitchFamily="2" charset="0"/>
                <a:cs typeface="Arial"/>
              </a:rPr>
              <a:t>May 6, 2021</a:t>
            </a:r>
            <a:endParaRPr lang="en-US" dirty="0">
              <a:latin typeface="Roboto"/>
              <a:ea typeface="Roboto" pitchFamily="2" charset="0"/>
            </a:endParaRPr>
          </a:p>
          <a:p>
            <a:r>
              <a:rPr lang="en-US" dirty="0">
                <a:latin typeface="Roboto"/>
                <a:ea typeface="Roboto" pitchFamily="2" charset="0"/>
              </a:rPr>
              <a:t>Residential Contractors &amp; Interested Organizations Webinar</a:t>
            </a:r>
            <a:endParaRPr lang="en-US" dirty="0">
              <a:latin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908694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ACAE601-558A-46AD-96F8-C88D374E1A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333" y="2054625"/>
            <a:ext cx="11102407" cy="9379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2D72"/>
                </a:solidFill>
                <a:latin typeface="Roboto" pitchFamily="2" charset="0"/>
                <a:ea typeface="Roboto" pitchFamily="2" charset="0"/>
              </a:rPr>
              <a:t>Collaborative between NYSERDA and all six investor-owned utilities</a:t>
            </a:r>
            <a:br>
              <a:rPr lang="en-US" b="1" dirty="0">
                <a:solidFill>
                  <a:srgbClr val="002D72"/>
                </a:solidFill>
                <a:latin typeface="Roboto" pitchFamily="2" charset="0"/>
                <a:ea typeface="Roboto" pitchFamily="2" charset="0"/>
              </a:rPr>
            </a:br>
            <a:endParaRPr lang="en-US" b="1" dirty="0">
              <a:solidFill>
                <a:srgbClr val="002D72"/>
              </a:solidFill>
              <a:latin typeface="Roboto" pitchFamily="2" charset="0"/>
              <a:ea typeface="Roboto" pitchFamily="2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AA66548-2ABD-4717-8E68-535143800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225" y="451959"/>
            <a:ext cx="11548473" cy="1325563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NYS Clean Heat </a:t>
            </a:r>
            <a:br>
              <a:rPr lang="en-US" dirty="0"/>
            </a:br>
            <a:r>
              <a:rPr lang="en-US" sz="3100" dirty="0"/>
              <a:t>Statewide Consumer Awareness and Education Marketing Campaign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1B7955-4AB1-4D1E-ABE4-9F4EAF8AA52B}"/>
              </a:ext>
            </a:extLst>
          </p:cNvPr>
          <p:cNvSpPr/>
          <p:nvPr/>
        </p:nvSpPr>
        <p:spPr>
          <a:xfrm>
            <a:off x="4489059" y="2399698"/>
            <a:ext cx="3192025" cy="1781934"/>
          </a:xfrm>
          <a:prstGeom prst="rect">
            <a:avLst/>
          </a:prstGeom>
          <a:solidFill>
            <a:srgbClr val="002D72"/>
          </a:solidFill>
          <a:ln>
            <a:solidFill>
              <a:srgbClr val="002D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chemeClr val="bg1"/>
              </a:buClr>
            </a:pPr>
            <a:r>
              <a:rPr lang="en-US" b="1" dirty="0">
                <a:latin typeface="Roboto" pitchFamily="2" charset="0"/>
                <a:ea typeface="Roboto" pitchFamily="2" charset="0"/>
              </a:rPr>
              <a:t>To increase the awareness and installation </a:t>
            </a:r>
            <a:r>
              <a:rPr lang="en-US" dirty="0">
                <a:latin typeface="Roboto" pitchFamily="2" charset="0"/>
                <a:ea typeface="Roboto" pitchFamily="2" charset="0"/>
              </a:rPr>
              <a:t>of electric heating and cooling equipment throughout the State of New York.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D470BE-A091-41C3-A698-848278E7A84E}"/>
              </a:ext>
            </a:extLst>
          </p:cNvPr>
          <p:cNvSpPr/>
          <p:nvPr/>
        </p:nvSpPr>
        <p:spPr>
          <a:xfrm>
            <a:off x="8213780" y="2399698"/>
            <a:ext cx="3192025" cy="1781934"/>
          </a:xfrm>
          <a:prstGeom prst="rect">
            <a:avLst/>
          </a:prstGeom>
          <a:solidFill>
            <a:srgbClr val="002D72"/>
          </a:solidFill>
          <a:ln>
            <a:solidFill>
              <a:srgbClr val="002D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chemeClr val="bg1"/>
              </a:buClr>
            </a:pPr>
            <a:r>
              <a:rPr lang="en-US" b="1" dirty="0">
                <a:latin typeface="Roboto" pitchFamily="2" charset="0"/>
                <a:ea typeface="Roboto" pitchFamily="2" charset="0"/>
              </a:rPr>
              <a:t>To reduce customer acquisition costs </a:t>
            </a:r>
            <a:r>
              <a:rPr lang="en-US" dirty="0">
                <a:latin typeface="Roboto" pitchFamily="2" charset="0"/>
                <a:ea typeface="Roboto" pitchFamily="2" charset="0"/>
              </a:rPr>
              <a:t>for installations of heat pumps to be on parity with traditional HVAC installations.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3518836-A164-43BC-9DB0-BED64688C570}"/>
              </a:ext>
            </a:extLst>
          </p:cNvPr>
          <p:cNvSpPr/>
          <p:nvPr/>
        </p:nvSpPr>
        <p:spPr>
          <a:xfrm>
            <a:off x="764338" y="2393042"/>
            <a:ext cx="3192026" cy="1781934"/>
          </a:xfrm>
          <a:prstGeom prst="rect">
            <a:avLst/>
          </a:prstGeom>
          <a:solidFill>
            <a:srgbClr val="002D72"/>
          </a:solidFill>
          <a:ln>
            <a:solidFill>
              <a:srgbClr val="002D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chemeClr val="bg1"/>
              </a:buClr>
            </a:pPr>
            <a:r>
              <a:rPr lang="en-US" b="1" dirty="0">
                <a:latin typeface="Roboto" pitchFamily="2" charset="0"/>
                <a:ea typeface="Roboto" pitchFamily="2" charset="0"/>
              </a:rPr>
              <a:t>To build consumer demand and consideration for </a:t>
            </a:r>
            <a:r>
              <a:rPr lang="en-US" dirty="0">
                <a:latin typeface="Roboto" pitchFamily="2" charset="0"/>
                <a:ea typeface="Roboto" pitchFamily="2" charset="0"/>
              </a:rPr>
              <a:t>and market confidence in heat pumps and complementary energy efficiency measures.  </a:t>
            </a: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D2C04CC7-90E7-4B36-A7EC-612E6B979048}"/>
              </a:ext>
            </a:extLst>
          </p:cNvPr>
          <p:cNvSpPr txBox="1">
            <a:spLocks/>
          </p:cNvSpPr>
          <p:nvPr/>
        </p:nvSpPr>
        <p:spPr>
          <a:xfrm>
            <a:off x="325255" y="4340567"/>
            <a:ext cx="11102407" cy="4951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marR="0" indent="-27432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63666A"/>
              </a:buClr>
              <a:buSzTx/>
              <a:buFont typeface="Arial" panose="020B0604020202020204" pitchFamily="34" charset="0"/>
              <a:buChar char="&gt;"/>
              <a:tabLst/>
              <a:defRPr sz="2000" kern="1200">
                <a:solidFill>
                  <a:srgbClr val="63666A"/>
                </a:solidFill>
                <a:latin typeface="Roboto Lt" pitchFamily="2" charset="0"/>
                <a:ea typeface="Roboto Lt" pitchFamily="2" charset="0"/>
                <a:cs typeface="Arial" panose="020B0604020202020204" pitchFamily="34" charset="0"/>
              </a:defRPr>
            </a:lvl1pPr>
            <a:lvl2pPr marL="548640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rgbClr val="63666A"/>
              </a:buClr>
              <a:buFont typeface="Arial" panose="020B0604020202020204" pitchFamily="34" charset="0"/>
              <a:buChar char="•"/>
              <a:defRPr sz="1800" kern="1200">
                <a:solidFill>
                  <a:srgbClr val="63666A"/>
                </a:solidFill>
                <a:latin typeface="Roboto Lt" pitchFamily="2" charset="0"/>
                <a:ea typeface="Roboto Lt" pitchFamily="2" charset="0"/>
                <a:cs typeface="Arial" panose="020B0604020202020204" pitchFamily="34" charset="0"/>
              </a:defRPr>
            </a:lvl2pPr>
            <a:lvl3pPr marL="822960" indent="-274320" algn="l" defTabSz="914400" rtl="0" eaLnBrk="1" latinLnBrk="0" hangingPunct="1">
              <a:lnSpc>
                <a:spcPct val="90000"/>
              </a:lnSpc>
              <a:spcBef>
                <a:spcPts val="300"/>
              </a:spcBef>
              <a:buClr>
                <a:srgbClr val="63666A"/>
              </a:buClr>
              <a:buFont typeface="Arial" panose="020B0604020202020204" pitchFamily="34" charset="0"/>
              <a:buChar char="-"/>
              <a:defRPr sz="1500" kern="1200">
                <a:solidFill>
                  <a:srgbClr val="63666A"/>
                </a:solidFill>
                <a:latin typeface="Roboto Lt" pitchFamily="2" charset="0"/>
                <a:ea typeface="Roboto Lt" pitchFamily="2" charset="0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16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2000"/>
              <a:buFont typeface="Arial" panose="020B0604020202020204" pitchFamily="34" charset="0"/>
              <a:buNone/>
            </a:pPr>
            <a:r>
              <a:rPr lang="en-US" b="1" dirty="0">
                <a:latin typeface="Roboto" pitchFamily="2" charset="0"/>
                <a:ea typeface="Roboto" pitchFamily="2" charset="0"/>
              </a:rPr>
              <a:t>Campaign launched on April 19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A01E031-A7C5-4568-B4F3-B8C31B579658}"/>
              </a:ext>
            </a:extLst>
          </p:cNvPr>
          <p:cNvSpPr/>
          <p:nvPr/>
        </p:nvSpPr>
        <p:spPr>
          <a:xfrm>
            <a:off x="443333" y="4582530"/>
            <a:ext cx="4486415" cy="2059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chemeClr val="bg1"/>
              </a:buClr>
            </a:pPr>
            <a:r>
              <a:rPr lang="en-US" sz="1400" b="1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Statewide</a:t>
            </a:r>
          </a:p>
          <a:p>
            <a:pPr marL="457200" indent="-355600">
              <a:buSzPct val="10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Internet-based TV (all screen sizes)</a:t>
            </a:r>
          </a:p>
          <a:p>
            <a:pPr marL="457200" indent="-355600">
              <a:buSzPct val="10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Digital Banners and Video/YouTube</a:t>
            </a:r>
          </a:p>
          <a:p>
            <a:pPr marL="457200" indent="-355600">
              <a:buSzPct val="10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Streaming Radio</a:t>
            </a:r>
          </a:p>
          <a:p>
            <a:pPr marL="457200" indent="-355600">
              <a:buSzPct val="10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Native Advertising/Sponsored Content</a:t>
            </a:r>
          </a:p>
          <a:p>
            <a:pPr marL="457200" indent="-355600">
              <a:buSzPct val="10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Email</a:t>
            </a:r>
          </a:p>
          <a:p>
            <a:pPr marL="457200" indent="-355600">
              <a:buSzPct val="10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Social Media</a:t>
            </a:r>
          </a:p>
          <a:p>
            <a:pPr marL="457200" indent="-355600">
              <a:buSzPct val="10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Paid Search</a:t>
            </a:r>
          </a:p>
          <a:p>
            <a:pPr algn="ctr">
              <a:buClr>
                <a:schemeClr val="bg1"/>
              </a:buClr>
            </a:pPr>
            <a:endParaRPr lang="en-US" sz="600" dirty="0">
              <a:solidFill>
                <a:srgbClr val="63666A"/>
              </a:solidFill>
              <a:latin typeface="Roboto" pitchFamily="2" charset="0"/>
              <a:ea typeface="Roboto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0B24A70-0693-4659-BCEA-2C256009B69C}"/>
              </a:ext>
            </a:extLst>
          </p:cNvPr>
          <p:cNvSpPr/>
          <p:nvPr/>
        </p:nvSpPr>
        <p:spPr>
          <a:xfrm>
            <a:off x="4488952" y="4684593"/>
            <a:ext cx="6693430" cy="17819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chemeClr val="bg1"/>
              </a:buClr>
            </a:pPr>
            <a:r>
              <a:rPr lang="en-US" sz="1400" b="1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Specific Geographies </a:t>
            </a:r>
          </a:p>
          <a:p>
            <a:pPr>
              <a:buClr>
                <a:schemeClr val="bg1"/>
              </a:buClr>
            </a:pPr>
            <a:r>
              <a:rPr lang="en-US" sz="1400" i="1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Rochester, Tompkins County, Capital Region/Mid-Hudson</a:t>
            </a:r>
          </a:p>
          <a:p>
            <a:pPr marL="387350" marR="0" lvl="0" indent="-285750" rtl="0">
              <a:buSzPct val="10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Cable TV – AM News, Prime Time, Weekend Daytime</a:t>
            </a:r>
          </a:p>
          <a:p>
            <a:pPr marL="387350" marR="0" lvl="0" indent="-285750" rtl="0">
              <a:buSzPct val="10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Terrestrial Radio – :30 second spots</a:t>
            </a:r>
            <a:endParaRPr lang="en-US" sz="1400" b="1" dirty="0">
              <a:solidFill>
                <a:srgbClr val="63666A"/>
              </a:solidFill>
              <a:latin typeface="Roboto" pitchFamily="2" charset="0"/>
              <a:ea typeface="Roboto" pitchFamily="2" charset="0"/>
              <a:cs typeface="Angsana New" panose="02020603050405020304" pitchFamily="18" charset="-34"/>
            </a:endParaRPr>
          </a:p>
          <a:p>
            <a:pPr marL="101600" marR="0" lvl="0" indent="-101600" rtl="0">
              <a:buSzPct val="100000"/>
            </a:pPr>
            <a:endParaRPr lang="en-US" sz="1400" b="1" dirty="0">
              <a:solidFill>
                <a:srgbClr val="63666A"/>
              </a:solidFill>
              <a:latin typeface="Roboto" pitchFamily="2" charset="0"/>
              <a:ea typeface="Roboto" pitchFamily="2" charset="0"/>
              <a:cs typeface="Angsana New" panose="02020603050405020304" pitchFamily="18" charset="-34"/>
            </a:endParaRPr>
          </a:p>
          <a:p>
            <a:pPr marL="101600" marR="0" lvl="0" indent="-101600" rtl="0">
              <a:buSzPct val="100000"/>
            </a:pPr>
            <a:r>
              <a:rPr lang="en-US" sz="1400" b="1" dirty="0">
                <a:solidFill>
                  <a:srgbClr val="63666A"/>
                </a:solidFill>
                <a:latin typeface="Roboto" pitchFamily="2" charset="0"/>
                <a:ea typeface="Roboto" pitchFamily="2" charset="0"/>
                <a:cs typeface="Angsana New" panose="02020603050405020304" pitchFamily="18" charset="-34"/>
              </a:rPr>
              <a:t>Albany Market</a:t>
            </a:r>
          </a:p>
          <a:p>
            <a:pPr marL="398463" marR="0" lvl="0" indent="-280988" rtl="0">
              <a:buSzPct val="10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63666A"/>
                </a:solidFill>
                <a:latin typeface="Roboto" pitchFamily="2" charset="0"/>
                <a:ea typeface="Roboto" pitchFamily="2" charset="0"/>
                <a:cs typeface="Angsana New" panose="02020603050405020304" pitchFamily="18" charset="-34"/>
              </a:rPr>
              <a:t>Local News/Broadcast TV</a:t>
            </a:r>
          </a:p>
          <a:p>
            <a:pPr marL="387350" marR="0" lvl="0" indent="-285750" rtl="0">
              <a:buSzPct val="100000"/>
              <a:buFont typeface="Arial" panose="020B0604020202020204" pitchFamily="34" charset="0"/>
              <a:buChar char="•"/>
            </a:pPr>
            <a:endParaRPr lang="en-US" sz="1400" dirty="0">
              <a:solidFill>
                <a:srgbClr val="63666A"/>
              </a:solidFill>
              <a:latin typeface="Roboto" pitchFamily="2" charset="0"/>
              <a:ea typeface="Roboto" pitchFamily="2" charset="0"/>
            </a:endParaRPr>
          </a:p>
          <a:p>
            <a:pPr algn="ctr">
              <a:buClr>
                <a:schemeClr val="bg1"/>
              </a:buClr>
            </a:pPr>
            <a:endParaRPr lang="en-US" sz="500" dirty="0">
              <a:solidFill>
                <a:srgbClr val="63666A"/>
              </a:solidFill>
              <a:latin typeface="Roboto" pitchFamily="2" charset="0"/>
              <a:ea typeface="Roboto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37A82EB-4E87-4AFC-8CC9-A1CE23FA25FB}"/>
              </a:ext>
            </a:extLst>
          </p:cNvPr>
          <p:cNvGrpSpPr/>
          <p:nvPr/>
        </p:nvGrpSpPr>
        <p:grpSpPr>
          <a:xfrm>
            <a:off x="8922399" y="4317280"/>
            <a:ext cx="2891378" cy="2324700"/>
            <a:chOff x="6609336" y="2205047"/>
            <a:chExt cx="5323720" cy="4249709"/>
          </a:xfrm>
        </p:grpSpPr>
        <p:sp>
          <p:nvSpPr>
            <p:cNvPr id="12" name="Google Shape;298;p37">
              <a:extLst>
                <a:ext uri="{FF2B5EF4-FFF2-40B4-BE49-F238E27FC236}">
                  <a16:creationId xmlns:a16="http://schemas.microsoft.com/office/drawing/2014/main" id="{BE439C94-2455-4491-A11D-E6F615631DBC}"/>
                </a:ext>
              </a:extLst>
            </p:cNvPr>
            <p:cNvSpPr/>
            <p:nvPr/>
          </p:nvSpPr>
          <p:spPr>
            <a:xfrm>
              <a:off x="10548357" y="4554510"/>
              <a:ext cx="360741" cy="492661"/>
            </a:xfrm>
            <a:custGeom>
              <a:avLst/>
              <a:gdLst/>
              <a:ahLst/>
              <a:cxnLst/>
              <a:rect l="l" t="t" r="r" b="b"/>
              <a:pathLst>
                <a:path w="309" h="420" extrusionOk="0">
                  <a:moveTo>
                    <a:pt x="2" y="311"/>
                  </a:moveTo>
                  <a:lnTo>
                    <a:pt x="10" y="276"/>
                  </a:lnTo>
                  <a:lnTo>
                    <a:pt x="20" y="264"/>
                  </a:lnTo>
                  <a:lnTo>
                    <a:pt x="23" y="271"/>
                  </a:lnTo>
                  <a:lnTo>
                    <a:pt x="31" y="256"/>
                  </a:lnTo>
                  <a:lnTo>
                    <a:pt x="43" y="202"/>
                  </a:lnTo>
                  <a:lnTo>
                    <a:pt x="66" y="207"/>
                  </a:lnTo>
                  <a:lnTo>
                    <a:pt x="73" y="176"/>
                  </a:lnTo>
                  <a:lnTo>
                    <a:pt x="66" y="154"/>
                  </a:lnTo>
                  <a:lnTo>
                    <a:pt x="62" y="137"/>
                  </a:lnTo>
                  <a:lnTo>
                    <a:pt x="62" y="117"/>
                  </a:lnTo>
                  <a:lnTo>
                    <a:pt x="67" y="77"/>
                  </a:lnTo>
                  <a:lnTo>
                    <a:pt x="69" y="49"/>
                  </a:lnTo>
                  <a:lnTo>
                    <a:pt x="309" y="0"/>
                  </a:lnTo>
                  <a:lnTo>
                    <a:pt x="228" y="342"/>
                  </a:lnTo>
                  <a:lnTo>
                    <a:pt x="247" y="366"/>
                  </a:lnTo>
                  <a:lnTo>
                    <a:pt x="230" y="367"/>
                  </a:lnTo>
                  <a:lnTo>
                    <a:pt x="230" y="420"/>
                  </a:lnTo>
                  <a:lnTo>
                    <a:pt x="129" y="414"/>
                  </a:lnTo>
                  <a:lnTo>
                    <a:pt x="0" y="356"/>
                  </a:lnTo>
                  <a:lnTo>
                    <a:pt x="2" y="311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13" name="Google Shape;299;p37">
              <a:extLst>
                <a:ext uri="{FF2B5EF4-FFF2-40B4-BE49-F238E27FC236}">
                  <a16:creationId xmlns:a16="http://schemas.microsoft.com/office/drawing/2014/main" id="{455C6C0C-9190-4712-A4AA-71F3A156F07B}"/>
                </a:ext>
              </a:extLst>
            </p:cNvPr>
            <p:cNvSpPr/>
            <p:nvPr/>
          </p:nvSpPr>
          <p:spPr>
            <a:xfrm rot="723327">
              <a:off x="10381385" y="5658334"/>
              <a:ext cx="255723" cy="270908"/>
            </a:xfrm>
            <a:custGeom>
              <a:avLst/>
              <a:gdLst/>
              <a:ahLst/>
              <a:cxnLst/>
              <a:rect l="l" t="t" r="r" b="b"/>
              <a:pathLst>
                <a:path w="110" h="116" extrusionOk="0">
                  <a:moveTo>
                    <a:pt x="110" y="116"/>
                  </a:moveTo>
                  <a:lnTo>
                    <a:pt x="0" y="86"/>
                  </a:lnTo>
                  <a:lnTo>
                    <a:pt x="56" y="0"/>
                  </a:lnTo>
                  <a:lnTo>
                    <a:pt x="70" y="14"/>
                  </a:lnTo>
                  <a:lnTo>
                    <a:pt x="64" y="24"/>
                  </a:lnTo>
                  <a:lnTo>
                    <a:pt x="94" y="60"/>
                  </a:lnTo>
                  <a:lnTo>
                    <a:pt x="110" y="116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14" name="Google Shape;300;p37">
              <a:extLst>
                <a:ext uri="{FF2B5EF4-FFF2-40B4-BE49-F238E27FC236}">
                  <a16:creationId xmlns:a16="http://schemas.microsoft.com/office/drawing/2014/main" id="{A4506E67-19C1-4723-A064-19406AB04C48}"/>
                </a:ext>
              </a:extLst>
            </p:cNvPr>
            <p:cNvSpPr/>
            <p:nvPr/>
          </p:nvSpPr>
          <p:spPr>
            <a:xfrm rot="723325">
              <a:off x="10509796" y="5584456"/>
              <a:ext cx="339797" cy="477314"/>
            </a:xfrm>
            <a:custGeom>
              <a:avLst/>
              <a:gdLst/>
              <a:ahLst/>
              <a:cxnLst/>
              <a:rect l="l" t="t" r="r" b="b"/>
              <a:pathLst>
                <a:path w="146" h="204" extrusionOk="0">
                  <a:moveTo>
                    <a:pt x="120" y="144"/>
                  </a:moveTo>
                  <a:lnTo>
                    <a:pt x="116" y="172"/>
                  </a:lnTo>
                  <a:lnTo>
                    <a:pt x="106" y="184"/>
                  </a:lnTo>
                  <a:lnTo>
                    <a:pt x="90" y="204"/>
                  </a:lnTo>
                  <a:lnTo>
                    <a:pt x="58" y="198"/>
                  </a:lnTo>
                  <a:lnTo>
                    <a:pt x="54" y="164"/>
                  </a:lnTo>
                  <a:lnTo>
                    <a:pt x="38" y="108"/>
                  </a:lnTo>
                  <a:lnTo>
                    <a:pt x="8" y="72"/>
                  </a:lnTo>
                  <a:lnTo>
                    <a:pt x="14" y="62"/>
                  </a:lnTo>
                  <a:lnTo>
                    <a:pt x="0" y="48"/>
                  </a:lnTo>
                  <a:lnTo>
                    <a:pt x="4" y="40"/>
                  </a:lnTo>
                  <a:lnTo>
                    <a:pt x="118" y="0"/>
                  </a:lnTo>
                  <a:lnTo>
                    <a:pt x="118" y="24"/>
                  </a:lnTo>
                  <a:lnTo>
                    <a:pt x="146" y="52"/>
                  </a:lnTo>
                  <a:lnTo>
                    <a:pt x="96" y="106"/>
                  </a:lnTo>
                  <a:lnTo>
                    <a:pt x="120" y="144"/>
                  </a:lnTo>
                  <a:close/>
                </a:path>
              </a:pathLst>
            </a:custGeom>
            <a:solidFill>
              <a:srgbClr val="A4C2F4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15" name="Google Shape;301;p37">
              <a:extLst>
                <a:ext uri="{FF2B5EF4-FFF2-40B4-BE49-F238E27FC236}">
                  <a16:creationId xmlns:a16="http://schemas.microsoft.com/office/drawing/2014/main" id="{00231A95-4E1A-42F6-B689-B2BBE34C9AAD}"/>
                </a:ext>
              </a:extLst>
            </p:cNvPr>
            <p:cNvSpPr/>
            <p:nvPr/>
          </p:nvSpPr>
          <p:spPr>
            <a:xfrm rot="723328">
              <a:off x="10547158" y="5430769"/>
              <a:ext cx="297760" cy="243935"/>
            </a:xfrm>
            <a:custGeom>
              <a:avLst/>
              <a:gdLst/>
              <a:ahLst/>
              <a:cxnLst/>
              <a:rect l="l" t="t" r="r" b="b"/>
              <a:pathLst>
                <a:path w="128" h="104" extrusionOk="0">
                  <a:moveTo>
                    <a:pt x="108" y="0"/>
                  </a:moveTo>
                  <a:lnTo>
                    <a:pt x="128" y="64"/>
                  </a:lnTo>
                  <a:lnTo>
                    <a:pt x="14" y="104"/>
                  </a:lnTo>
                  <a:lnTo>
                    <a:pt x="14" y="94"/>
                  </a:lnTo>
                  <a:lnTo>
                    <a:pt x="10" y="80"/>
                  </a:lnTo>
                  <a:lnTo>
                    <a:pt x="0" y="68"/>
                  </a:lnTo>
                  <a:lnTo>
                    <a:pt x="6" y="50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16" name="Google Shape;302;p37">
              <a:extLst>
                <a:ext uri="{FF2B5EF4-FFF2-40B4-BE49-F238E27FC236}">
                  <a16:creationId xmlns:a16="http://schemas.microsoft.com/office/drawing/2014/main" id="{3095A731-989C-41A4-B183-A8E6E15B26C3}"/>
                </a:ext>
              </a:extLst>
            </p:cNvPr>
            <p:cNvSpPr/>
            <p:nvPr/>
          </p:nvSpPr>
          <p:spPr>
            <a:xfrm rot="723327">
              <a:off x="9998430" y="5368620"/>
              <a:ext cx="563993" cy="435095"/>
            </a:xfrm>
            <a:custGeom>
              <a:avLst/>
              <a:gdLst/>
              <a:ahLst/>
              <a:cxnLst/>
              <a:rect l="l" t="t" r="r" b="b"/>
              <a:pathLst>
                <a:path w="242" h="186" extrusionOk="0">
                  <a:moveTo>
                    <a:pt x="182" y="186"/>
                  </a:moveTo>
                  <a:lnTo>
                    <a:pt x="136" y="180"/>
                  </a:lnTo>
                  <a:lnTo>
                    <a:pt x="20" y="142"/>
                  </a:lnTo>
                  <a:lnTo>
                    <a:pt x="4" y="118"/>
                  </a:lnTo>
                  <a:lnTo>
                    <a:pt x="0" y="94"/>
                  </a:lnTo>
                  <a:lnTo>
                    <a:pt x="78" y="72"/>
                  </a:lnTo>
                  <a:lnTo>
                    <a:pt x="88" y="44"/>
                  </a:lnTo>
                  <a:lnTo>
                    <a:pt x="100" y="30"/>
                  </a:lnTo>
                  <a:lnTo>
                    <a:pt x="108" y="24"/>
                  </a:lnTo>
                  <a:lnTo>
                    <a:pt x="116" y="8"/>
                  </a:lnTo>
                  <a:lnTo>
                    <a:pt x="130" y="6"/>
                  </a:lnTo>
                  <a:lnTo>
                    <a:pt x="134" y="16"/>
                  </a:lnTo>
                  <a:lnTo>
                    <a:pt x="172" y="12"/>
                  </a:lnTo>
                  <a:lnTo>
                    <a:pt x="172" y="2"/>
                  </a:lnTo>
                  <a:lnTo>
                    <a:pt x="190" y="0"/>
                  </a:lnTo>
                  <a:lnTo>
                    <a:pt x="194" y="8"/>
                  </a:lnTo>
                  <a:lnTo>
                    <a:pt x="216" y="4"/>
                  </a:lnTo>
                  <a:lnTo>
                    <a:pt x="216" y="26"/>
                  </a:lnTo>
                  <a:lnTo>
                    <a:pt x="216" y="46"/>
                  </a:lnTo>
                  <a:lnTo>
                    <a:pt x="228" y="56"/>
                  </a:lnTo>
                  <a:lnTo>
                    <a:pt x="238" y="68"/>
                  </a:lnTo>
                  <a:lnTo>
                    <a:pt x="242" y="92"/>
                  </a:lnTo>
                  <a:lnTo>
                    <a:pt x="182" y="186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351C7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17" name="Google Shape;303;p37">
              <a:extLst>
                <a:ext uri="{FF2B5EF4-FFF2-40B4-BE49-F238E27FC236}">
                  <a16:creationId xmlns:a16="http://schemas.microsoft.com/office/drawing/2014/main" id="{7695C317-5EC9-428B-969F-1F8B4DBA405B}"/>
                </a:ext>
              </a:extLst>
            </p:cNvPr>
            <p:cNvSpPr/>
            <p:nvPr/>
          </p:nvSpPr>
          <p:spPr>
            <a:xfrm rot="723327">
              <a:off x="10487611" y="4955741"/>
              <a:ext cx="372492" cy="622737"/>
            </a:xfrm>
            <a:custGeom>
              <a:avLst/>
              <a:gdLst/>
              <a:ahLst/>
              <a:cxnLst/>
              <a:rect l="l" t="t" r="r" b="b"/>
              <a:pathLst>
                <a:path w="160" h="266" extrusionOk="0">
                  <a:moveTo>
                    <a:pt x="160" y="198"/>
                  </a:moveTo>
                  <a:lnTo>
                    <a:pt x="58" y="248"/>
                  </a:lnTo>
                  <a:lnTo>
                    <a:pt x="52" y="266"/>
                  </a:lnTo>
                  <a:lnTo>
                    <a:pt x="40" y="256"/>
                  </a:lnTo>
                  <a:lnTo>
                    <a:pt x="40" y="214"/>
                  </a:lnTo>
                  <a:lnTo>
                    <a:pt x="36" y="156"/>
                  </a:lnTo>
                  <a:lnTo>
                    <a:pt x="16" y="114"/>
                  </a:lnTo>
                  <a:lnTo>
                    <a:pt x="20" y="100"/>
                  </a:lnTo>
                  <a:lnTo>
                    <a:pt x="2" y="82"/>
                  </a:lnTo>
                  <a:lnTo>
                    <a:pt x="0" y="22"/>
                  </a:lnTo>
                  <a:lnTo>
                    <a:pt x="70" y="36"/>
                  </a:lnTo>
                  <a:lnTo>
                    <a:pt x="120" y="28"/>
                  </a:lnTo>
                  <a:lnTo>
                    <a:pt x="114" y="2"/>
                  </a:lnTo>
                  <a:lnTo>
                    <a:pt x="122" y="0"/>
                  </a:lnTo>
                  <a:lnTo>
                    <a:pt x="152" y="142"/>
                  </a:lnTo>
                  <a:lnTo>
                    <a:pt x="160" y="198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351C7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18" name="Google Shape;304;p37">
              <a:extLst>
                <a:ext uri="{FF2B5EF4-FFF2-40B4-BE49-F238E27FC236}">
                  <a16:creationId xmlns:a16="http://schemas.microsoft.com/office/drawing/2014/main" id="{6E463181-1293-41C1-A70D-4F52AF7201DE}"/>
                </a:ext>
              </a:extLst>
            </p:cNvPr>
            <p:cNvSpPr/>
            <p:nvPr/>
          </p:nvSpPr>
          <p:spPr>
            <a:xfrm>
              <a:off x="9971638" y="4874740"/>
              <a:ext cx="589561" cy="557176"/>
            </a:xfrm>
            <a:custGeom>
              <a:avLst/>
              <a:gdLst/>
              <a:ahLst/>
              <a:cxnLst/>
              <a:rect l="l" t="t" r="r" b="b"/>
              <a:pathLst>
                <a:path w="505" h="475" extrusionOk="0">
                  <a:moveTo>
                    <a:pt x="488" y="475"/>
                  </a:moveTo>
                  <a:lnTo>
                    <a:pt x="443" y="473"/>
                  </a:lnTo>
                  <a:lnTo>
                    <a:pt x="439" y="455"/>
                  </a:lnTo>
                  <a:lnTo>
                    <a:pt x="403" y="451"/>
                  </a:lnTo>
                  <a:lnTo>
                    <a:pt x="398" y="471"/>
                  </a:lnTo>
                  <a:lnTo>
                    <a:pt x="322" y="462"/>
                  </a:lnTo>
                  <a:lnTo>
                    <a:pt x="319" y="441"/>
                  </a:lnTo>
                  <a:lnTo>
                    <a:pt x="291" y="438"/>
                  </a:lnTo>
                  <a:lnTo>
                    <a:pt x="268" y="466"/>
                  </a:lnTo>
                  <a:lnTo>
                    <a:pt x="250" y="474"/>
                  </a:lnTo>
                  <a:lnTo>
                    <a:pt x="241" y="440"/>
                  </a:lnTo>
                  <a:lnTo>
                    <a:pt x="138" y="355"/>
                  </a:lnTo>
                  <a:lnTo>
                    <a:pt x="184" y="263"/>
                  </a:lnTo>
                  <a:lnTo>
                    <a:pt x="0" y="152"/>
                  </a:lnTo>
                  <a:lnTo>
                    <a:pt x="116" y="72"/>
                  </a:lnTo>
                  <a:lnTo>
                    <a:pt x="137" y="36"/>
                  </a:lnTo>
                  <a:lnTo>
                    <a:pt x="176" y="24"/>
                  </a:lnTo>
                  <a:lnTo>
                    <a:pt x="267" y="57"/>
                  </a:lnTo>
                  <a:lnTo>
                    <a:pt x="403" y="67"/>
                  </a:lnTo>
                  <a:lnTo>
                    <a:pt x="430" y="3"/>
                  </a:lnTo>
                  <a:lnTo>
                    <a:pt x="444" y="15"/>
                  </a:lnTo>
                  <a:lnTo>
                    <a:pt x="451" y="0"/>
                  </a:lnTo>
                  <a:lnTo>
                    <a:pt x="496" y="39"/>
                  </a:lnTo>
                  <a:lnTo>
                    <a:pt x="494" y="83"/>
                  </a:lnTo>
                  <a:lnTo>
                    <a:pt x="471" y="201"/>
                  </a:lnTo>
                  <a:lnTo>
                    <a:pt x="500" y="237"/>
                  </a:lnTo>
                  <a:lnTo>
                    <a:pt x="484" y="265"/>
                  </a:lnTo>
                  <a:lnTo>
                    <a:pt x="505" y="360"/>
                  </a:lnTo>
                  <a:lnTo>
                    <a:pt x="488" y="475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19" name="Google Shape;305;p37">
              <a:extLst>
                <a:ext uri="{FF2B5EF4-FFF2-40B4-BE49-F238E27FC236}">
                  <a16:creationId xmlns:a16="http://schemas.microsoft.com/office/drawing/2014/main" id="{28FB7ABB-F4A3-40E3-9BAC-7A5E98E4DE11}"/>
                </a:ext>
              </a:extLst>
            </p:cNvPr>
            <p:cNvSpPr/>
            <p:nvPr/>
          </p:nvSpPr>
          <p:spPr>
            <a:xfrm rot="723325">
              <a:off x="9517433" y="4566308"/>
              <a:ext cx="652737" cy="664957"/>
            </a:xfrm>
            <a:custGeom>
              <a:avLst/>
              <a:gdLst/>
              <a:ahLst/>
              <a:cxnLst/>
              <a:rect l="l" t="t" r="r" b="b"/>
              <a:pathLst>
                <a:path w="280" h="284" extrusionOk="0">
                  <a:moveTo>
                    <a:pt x="208" y="194"/>
                  </a:moveTo>
                  <a:lnTo>
                    <a:pt x="120" y="284"/>
                  </a:lnTo>
                  <a:lnTo>
                    <a:pt x="90" y="282"/>
                  </a:lnTo>
                  <a:lnTo>
                    <a:pt x="76" y="262"/>
                  </a:lnTo>
                  <a:lnTo>
                    <a:pt x="50" y="240"/>
                  </a:lnTo>
                  <a:lnTo>
                    <a:pt x="34" y="244"/>
                  </a:lnTo>
                  <a:lnTo>
                    <a:pt x="22" y="224"/>
                  </a:lnTo>
                  <a:lnTo>
                    <a:pt x="0" y="126"/>
                  </a:lnTo>
                  <a:lnTo>
                    <a:pt x="22" y="120"/>
                  </a:lnTo>
                  <a:lnTo>
                    <a:pt x="54" y="86"/>
                  </a:lnTo>
                  <a:lnTo>
                    <a:pt x="106" y="44"/>
                  </a:lnTo>
                  <a:lnTo>
                    <a:pt x="112" y="28"/>
                  </a:lnTo>
                  <a:lnTo>
                    <a:pt x="142" y="6"/>
                  </a:lnTo>
                  <a:lnTo>
                    <a:pt x="162" y="10"/>
                  </a:lnTo>
                  <a:lnTo>
                    <a:pt x="164" y="0"/>
                  </a:lnTo>
                  <a:lnTo>
                    <a:pt x="176" y="0"/>
                  </a:lnTo>
                  <a:lnTo>
                    <a:pt x="218" y="32"/>
                  </a:lnTo>
                  <a:lnTo>
                    <a:pt x="266" y="46"/>
                  </a:lnTo>
                  <a:lnTo>
                    <a:pt x="260" y="106"/>
                  </a:lnTo>
                  <a:lnTo>
                    <a:pt x="280" y="112"/>
                  </a:lnTo>
                  <a:lnTo>
                    <a:pt x="262" y="122"/>
                  </a:lnTo>
                  <a:lnTo>
                    <a:pt x="256" y="142"/>
                  </a:lnTo>
                  <a:lnTo>
                    <a:pt x="208" y="194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20" name="Google Shape;306;p37">
              <a:extLst>
                <a:ext uri="{FF2B5EF4-FFF2-40B4-BE49-F238E27FC236}">
                  <a16:creationId xmlns:a16="http://schemas.microsoft.com/office/drawing/2014/main" id="{EC482A87-7C92-4BC3-9BB7-704A17B1EEA5}"/>
                </a:ext>
              </a:extLst>
            </p:cNvPr>
            <p:cNvSpPr/>
            <p:nvPr/>
          </p:nvSpPr>
          <p:spPr>
            <a:xfrm rot="723326">
              <a:off x="10166554" y="4565108"/>
              <a:ext cx="461236" cy="397567"/>
            </a:xfrm>
            <a:custGeom>
              <a:avLst/>
              <a:gdLst/>
              <a:ahLst/>
              <a:cxnLst/>
              <a:rect l="l" t="t" r="r" b="b"/>
              <a:pathLst>
                <a:path w="198" h="170" extrusionOk="0">
                  <a:moveTo>
                    <a:pt x="6" y="98"/>
                  </a:moveTo>
                  <a:lnTo>
                    <a:pt x="12" y="86"/>
                  </a:lnTo>
                  <a:lnTo>
                    <a:pt x="16" y="78"/>
                  </a:lnTo>
                  <a:lnTo>
                    <a:pt x="18" y="76"/>
                  </a:lnTo>
                  <a:lnTo>
                    <a:pt x="20" y="76"/>
                  </a:lnTo>
                  <a:lnTo>
                    <a:pt x="38" y="80"/>
                  </a:lnTo>
                  <a:lnTo>
                    <a:pt x="60" y="74"/>
                  </a:lnTo>
                  <a:lnTo>
                    <a:pt x="56" y="54"/>
                  </a:lnTo>
                  <a:lnTo>
                    <a:pt x="182" y="0"/>
                  </a:lnTo>
                  <a:lnTo>
                    <a:pt x="186" y="26"/>
                  </a:lnTo>
                  <a:lnTo>
                    <a:pt x="188" y="42"/>
                  </a:lnTo>
                  <a:lnTo>
                    <a:pt x="198" y="62"/>
                  </a:lnTo>
                  <a:lnTo>
                    <a:pt x="198" y="78"/>
                  </a:lnTo>
                  <a:lnTo>
                    <a:pt x="186" y="78"/>
                  </a:lnTo>
                  <a:lnTo>
                    <a:pt x="186" y="106"/>
                  </a:lnTo>
                  <a:lnTo>
                    <a:pt x="178" y="118"/>
                  </a:lnTo>
                  <a:lnTo>
                    <a:pt x="178" y="136"/>
                  </a:lnTo>
                  <a:lnTo>
                    <a:pt x="152" y="122"/>
                  </a:lnTo>
                  <a:lnTo>
                    <a:pt x="150" y="130"/>
                  </a:lnTo>
                  <a:lnTo>
                    <a:pt x="142" y="126"/>
                  </a:lnTo>
                  <a:lnTo>
                    <a:pt x="136" y="160"/>
                  </a:lnTo>
                  <a:lnTo>
                    <a:pt x="68" y="170"/>
                  </a:lnTo>
                  <a:lnTo>
                    <a:pt x="20" y="164"/>
                  </a:lnTo>
                  <a:lnTo>
                    <a:pt x="0" y="158"/>
                  </a:lnTo>
                  <a:lnTo>
                    <a:pt x="6" y="98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21" name="Google Shape;307;p37">
              <a:extLst>
                <a:ext uri="{FF2B5EF4-FFF2-40B4-BE49-F238E27FC236}">
                  <a16:creationId xmlns:a16="http://schemas.microsoft.com/office/drawing/2014/main" id="{2338566C-FF0A-484B-8A9E-CEFEA4748E20}"/>
                </a:ext>
              </a:extLst>
            </p:cNvPr>
            <p:cNvSpPr/>
            <p:nvPr/>
          </p:nvSpPr>
          <p:spPr>
            <a:xfrm rot="723329">
              <a:off x="10655732" y="4125244"/>
              <a:ext cx="293089" cy="519534"/>
            </a:xfrm>
            <a:custGeom>
              <a:avLst/>
              <a:gdLst/>
              <a:ahLst/>
              <a:cxnLst/>
              <a:rect l="l" t="t" r="r" b="b"/>
              <a:pathLst>
                <a:path w="126" h="222" extrusionOk="0">
                  <a:moveTo>
                    <a:pt x="12" y="222"/>
                  </a:moveTo>
                  <a:lnTo>
                    <a:pt x="8" y="168"/>
                  </a:lnTo>
                  <a:lnTo>
                    <a:pt x="0" y="164"/>
                  </a:lnTo>
                  <a:lnTo>
                    <a:pt x="4" y="152"/>
                  </a:lnTo>
                  <a:lnTo>
                    <a:pt x="8" y="96"/>
                  </a:lnTo>
                  <a:lnTo>
                    <a:pt x="8" y="80"/>
                  </a:lnTo>
                  <a:lnTo>
                    <a:pt x="0" y="48"/>
                  </a:lnTo>
                  <a:lnTo>
                    <a:pt x="0" y="28"/>
                  </a:lnTo>
                  <a:lnTo>
                    <a:pt x="52" y="14"/>
                  </a:lnTo>
                  <a:lnTo>
                    <a:pt x="60" y="6"/>
                  </a:lnTo>
                  <a:lnTo>
                    <a:pt x="66" y="12"/>
                  </a:lnTo>
                  <a:lnTo>
                    <a:pt x="104" y="0"/>
                  </a:lnTo>
                  <a:lnTo>
                    <a:pt x="126" y="74"/>
                  </a:lnTo>
                  <a:lnTo>
                    <a:pt x="124" y="172"/>
                  </a:lnTo>
                  <a:lnTo>
                    <a:pt x="12" y="222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22" name="Google Shape;308;p37">
              <a:extLst>
                <a:ext uri="{FF2B5EF4-FFF2-40B4-BE49-F238E27FC236}">
                  <a16:creationId xmlns:a16="http://schemas.microsoft.com/office/drawing/2014/main" id="{547614D3-59E1-4B23-BB63-CB236EE1BA21}"/>
                </a:ext>
              </a:extLst>
            </p:cNvPr>
            <p:cNvSpPr/>
            <p:nvPr/>
          </p:nvSpPr>
          <p:spPr>
            <a:xfrm rot="723327">
              <a:off x="10328843" y="4255440"/>
              <a:ext cx="325785" cy="449168"/>
            </a:xfrm>
            <a:custGeom>
              <a:avLst/>
              <a:gdLst/>
              <a:ahLst/>
              <a:cxnLst/>
              <a:rect l="l" t="t" r="r" b="b"/>
              <a:pathLst>
                <a:path w="140" h="192" extrusionOk="0">
                  <a:moveTo>
                    <a:pt x="140" y="138"/>
                  </a:moveTo>
                  <a:lnTo>
                    <a:pt x="14" y="192"/>
                  </a:lnTo>
                  <a:lnTo>
                    <a:pt x="12" y="160"/>
                  </a:lnTo>
                  <a:lnTo>
                    <a:pt x="4" y="124"/>
                  </a:lnTo>
                  <a:lnTo>
                    <a:pt x="12" y="92"/>
                  </a:lnTo>
                  <a:lnTo>
                    <a:pt x="0" y="66"/>
                  </a:lnTo>
                  <a:lnTo>
                    <a:pt x="100" y="20"/>
                  </a:lnTo>
                  <a:lnTo>
                    <a:pt x="116" y="0"/>
                  </a:lnTo>
                  <a:lnTo>
                    <a:pt x="124" y="0"/>
                  </a:lnTo>
                  <a:lnTo>
                    <a:pt x="128" y="14"/>
                  </a:lnTo>
                  <a:lnTo>
                    <a:pt x="136" y="12"/>
                  </a:lnTo>
                  <a:lnTo>
                    <a:pt x="130" y="76"/>
                  </a:lnTo>
                  <a:lnTo>
                    <a:pt x="136" y="84"/>
                  </a:lnTo>
                  <a:lnTo>
                    <a:pt x="140" y="138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23" name="Google Shape;309;p37">
              <a:extLst>
                <a:ext uri="{FF2B5EF4-FFF2-40B4-BE49-F238E27FC236}">
                  <a16:creationId xmlns:a16="http://schemas.microsoft.com/office/drawing/2014/main" id="{8902FFB6-A930-4CA7-9EDF-D3614CEECF13}"/>
                </a:ext>
              </a:extLst>
            </p:cNvPr>
            <p:cNvSpPr/>
            <p:nvPr/>
          </p:nvSpPr>
          <p:spPr>
            <a:xfrm rot="723327">
              <a:off x="9008435" y="4722292"/>
              <a:ext cx="568664" cy="411640"/>
            </a:xfrm>
            <a:custGeom>
              <a:avLst/>
              <a:gdLst/>
              <a:ahLst/>
              <a:cxnLst/>
              <a:rect l="l" t="t" r="r" b="b"/>
              <a:pathLst>
                <a:path w="244" h="176" extrusionOk="0">
                  <a:moveTo>
                    <a:pt x="244" y="126"/>
                  </a:moveTo>
                  <a:lnTo>
                    <a:pt x="46" y="176"/>
                  </a:lnTo>
                  <a:lnTo>
                    <a:pt x="26" y="108"/>
                  </a:lnTo>
                  <a:lnTo>
                    <a:pt x="36" y="104"/>
                  </a:lnTo>
                  <a:lnTo>
                    <a:pt x="30" y="92"/>
                  </a:lnTo>
                  <a:lnTo>
                    <a:pt x="26" y="72"/>
                  </a:lnTo>
                  <a:lnTo>
                    <a:pt x="18" y="64"/>
                  </a:lnTo>
                  <a:lnTo>
                    <a:pt x="10" y="48"/>
                  </a:lnTo>
                  <a:lnTo>
                    <a:pt x="12" y="40"/>
                  </a:lnTo>
                  <a:lnTo>
                    <a:pt x="0" y="18"/>
                  </a:lnTo>
                  <a:lnTo>
                    <a:pt x="74" y="0"/>
                  </a:lnTo>
                  <a:lnTo>
                    <a:pt x="100" y="62"/>
                  </a:lnTo>
                  <a:lnTo>
                    <a:pt x="148" y="50"/>
                  </a:lnTo>
                  <a:lnTo>
                    <a:pt x="152" y="58"/>
                  </a:lnTo>
                  <a:lnTo>
                    <a:pt x="156" y="64"/>
                  </a:lnTo>
                  <a:lnTo>
                    <a:pt x="160" y="66"/>
                  </a:lnTo>
                  <a:lnTo>
                    <a:pt x="190" y="58"/>
                  </a:lnTo>
                  <a:lnTo>
                    <a:pt x="220" y="52"/>
                  </a:lnTo>
                  <a:lnTo>
                    <a:pt x="232" y="106"/>
                  </a:lnTo>
                  <a:lnTo>
                    <a:pt x="244" y="126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24" name="Google Shape;310;p37">
              <a:extLst>
                <a:ext uri="{FF2B5EF4-FFF2-40B4-BE49-F238E27FC236}">
                  <a16:creationId xmlns:a16="http://schemas.microsoft.com/office/drawing/2014/main" id="{D4B19605-2B5A-4DBE-814C-6D6E7E124DBC}"/>
                </a:ext>
              </a:extLst>
            </p:cNvPr>
            <p:cNvSpPr/>
            <p:nvPr/>
          </p:nvSpPr>
          <p:spPr>
            <a:xfrm rot="723325">
              <a:off x="8771467" y="4687104"/>
              <a:ext cx="339797" cy="439786"/>
            </a:xfrm>
            <a:custGeom>
              <a:avLst/>
              <a:gdLst/>
              <a:ahLst/>
              <a:cxnLst/>
              <a:rect l="l" t="t" r="r" b="b"/>
              <a:pathLst>
                <a:path w="146" h="188" extrusionOk="0">
                  <a:moveTo>
                    <a:pt x="146" y="158"/>
                  </a:moveTo>
                  <a:lnTo>
                    <a:pt x="16" y="188"/>
                  </a:lnTo>
                  <a:lnTo>
                    <a:pt x="16" y="176"/>
                  </a:lnTo>
                  <a:lnTo>
                    <a:pt x="0" y="134"/>
                  </a:lnTo>
                  <a:lnTo>
                    <a:pt x="12" y="130"/>
                  </a:lnTo>
                  <a:lnTo>
                    <a:pt x="0" y="78"/>
                  </a:lnTo>
                  <a:lnTo>
                    <a:pt x="16" y="74"/>
                  </a:lnTo>
                  <a:lnTo>
                    <a:pt x="20" y="82"/>
                  </a:lnTo>
                  <a:lnTo>
                    <a:pt x="32" y="78"/>
                  </a:lnTo>
                  <a:lnTo>
                    <a:pt x="28" y="58"/>
                  </a:lnTo>
                  <a:lnTo>
                    <a:pt x="64" y="50"/>
                  </a:lnTo>
                  <a:lnTo>
                    <a:pt x="68" y="58"/>
                  </a:lnTo>
                  <a:lnTo>
                    <a:pt x="74" y="54"/>
                  </a:lnTo>
                  <a:lnTo>
                    <a:pt x="74" y="28"/>
                  </a:lnTo>
                  <a:lnTo>
                    <a:pt x="64" y="24"/>
                  </a:lnTo>
                  <a:lnTo>
                    <a:pt x="56" y="26"/>
                  </a:lnTo>
                  <a:lnTo>
                    <a:pt x="52" y="12"/>
                  </a:lnTo>
                  <a:lnTo>
                    <a:pt x="100" y="0"/>
                  </a:lnTo>
                  <a:lnTo>
                    <a:pt x="112" y="22"/>
                  </a:lnTo>
                  <a:lnTo>
                    <a:pt x="110" y="30"/>
                  </a:lnTo>
                  <a:lnTo>
                    <a:pt x="126" y="54"/>
                  </a:lnTo>
                  <a:lnTo>
                    <a:pt x="136" y="86"/>
                  </a:lnTo>
                  <a:lnTo>
                    <a:pt x="126" y="90"/>
                  </a:lnTo>
                  <a:lnTo>
                    <a:pt x="146" y="158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25" name="Google Shape;311;p37">
              <a:extLst>
                <a:ext uri="{FF2B5EF4-FFF2-40B4-BE49-F238E27FC236}">
                  <a16:creationId xmlns:a16="http://schemas.microsoft.com/office/drawing/2014/main" id="{B7516060-A451-405E-8B9A-DC2BB8EDCC9A}"/>
                </a:ext>
              </a:extLst>
            </p:cNvPr>
            <p:cNvSpPr/>
            <p:nvPr/>
          </p:nvSpPr>
          <p:spPr>
            <a:xfrm rot="723327">
              <a:off x="8467932" y="4800874"/>
              <a:ext cx="321114" cy="323683"/>
            </a:xfrm>
            <a:custGeom>
              <a:avLst/>
              <a:gdLst/>
              <a:ahLst/>
              <a:cxnLst/>
              <a:rect l="l" t="t" r="r" b="b"/>
              <a:pathLst>
                <a:path w="138" h="138" extrusionOk="0">
                  <a:moveTo>
                    <a:pt x="138" y="110"/>
                  </a:moveTo>
                  <a:lnTo>
                    <a:pt x="24" y="138"/>
                  </a:lnTo>
                  <a:lnTo>
                    <a:pt x="0" y="32"/>
                  </a:lnTo>
                  <a:lnTo>
                    <a:pt x="36" y="16"/>
                  </a:lnTo>
                  <a:lnTo>
                    <a:pt x="58" y="12"/>
                  </a:lnTo>
                  <a:lnTo>
                    <a:pt x="64" y="32"/>
                  </a:lnTo>
                  <a:lnTo>
                    <a:pt x="82" y="24"/>
                  </a:lnTo>
                  <a:lnTo>
                    <a:pt x="86" y="28"/>
                  </a:lnTo>
                  <a:lnTo>
                    <a:pt x="100" y="18"/>
                  </a:lnTo>
                  <a:lnTo>
                    <a:pt x="98" y="8"/>
                  </a:lnTo>
                  <a:lnTo>
                    <a:pt x="122" y="0"/>
                  </a:lnTo>
                  <a:lnTo>
                    <a:pt x="134" y="52"/>
                  </a:lnTo>
                  <a:lnTo>
                    <a:pt x="122" y="56"/>
                  </a:lnTo>
                  <a:lnTo>
                    <a:pt x="138" y="98"/>
                  </a:lnTo>
                  <a:lnTo>
                    <a:pt x="138" y="110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26" name="Google Shape;312;p37">
              <a:extLst>
                <a:ext uri="{FF2B5EF4-FFF2-40B4-BE49-F238E27FC236}">
                  <a16:creationId xmlns:a16="http://schemas.microsoft.com/office/drawing/2014/main" id="{76A1945E-560D-42D8-BA07-1F0E0033F6A6}"/>
                </a:ext>
              </a:extLst>
            </p:cNvPr>
            <p:cNvSpPr/>
            <p:nvPr/>
          </p:nvSpPr>
          <p:spPr>
            <a:xfrm rot="723328">
              <a:off x="7927374" y="4552227"/>
              <a:ext cx="610701" cy="607492"/>
            </a:xfrm>
            <a:custGeom>
              <a:avLst/>
              <a:gdLst/>
              <a:ahLst/>
              <a:cxnLst/>
              <a:rect l="l" t="t" r="r" b="b"/>
              <a:pathLst>
                <a:path w="262" h="260" extrusionOk="0">
                  <a:moveTo>
                    <a:pt x="262" y="206"/>
                  </a:moveTo>
                  <a:lnTo>
                    <a:pt x="36" y="260"/>
                  </a:lnTo>
                  <a:lnTo>
                    <a:pt x="0" y="56"/>
                  </a:lnTo>
                  <a:lnTo>
                    <a:pt x="18" y="52"/>
                  </a:lnTo>
                  <a:lnTo>
                    <a:pt x="14" y="32"/>
                  </a:lnTo>
                  <a:lnTo>
                    <a:pt x="158" y="0"/>
                  </a:lnTo>
                  <a:lnTo>
                    <a:pt x="164" y="28"/>
                  </a:lnTo>
                  <a:lnTo>
                    <a:pt x="174" y="28"/>
                  </a:lnTo>
                  <a:lnTo>
                    <a:pt x="194" y="110"/>
                  </a:lnTo>
                  <a:lnTo>
                    <a:pt x="238" y="100"/>
                  </a:lnTo>
                  <a:lnTo>
                    <a:pt x="262" y="206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27" name="Google Shape;313;p37">
              <a:extLst>
                <a:ext uri="{FF2B5EF4-FFF2-40B4-BE49-F238E27FC236}">
                  <a16:creationId xmlns:a16="http://schemas.microsoft.com/office/drawing/2014/main" id="{D97EDD14-C36E-4DFF-BC40-CA14BA07286E}"/>
                </a:ext>
              </a:extLst>
            </p:cNvPr>
            <p:cNvSpPr/>
            <p:nvPr/>
          </p:nvSpPr>
          <p:spPr>
            <a:xfrm rot="723327">
              <a:off x="7537462" y="4613215"/>
              <a:ext cx="456565" cy="528916"/>
            </a:xfrm>
            <a:custGeom>
              <a:avLst/>
              <a:gdLst/>
              <a:ahLst/>
              <a:cxnLst/>
              <a:rect l="l" t="t" r="r" b="b"/>
              <a:pathLst>
                <a:path w="196" h="226" extrusionOk="0">
                  <a:moveTo>
                    <a:pt x="196" y="190"/>
                  </a:moveTo>
                  <a:lnTo>
                    <a:pt x="40" y="226"/>
                  </a:lnTo>
                  <a:lnTo>
                    <a:pt x="0" y="28"/>
                  </a:lnTo>
                  <a:lnTo>
                    <a:pt x="126" y="0"/>
                  </a:lnTo>
                  <a:lnTo>
                    <a:pt x="132" y="18"/>
                  </a:lnTo>
                  <a:lnTo>
                    <a:pt x="164" y="12"/>
                  </a:lnTo>
                  <a:lnTo>
                    <a:pt x="196" y="190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28" name="Google Shape;314;p37">
              <a:extLst>
                <a:ext uri="{FF2B5EF4-FFF2-40B4-BE49-F238E27FC236}">
                  <a16:creationId xmlns:a16="http://schemas.microsoft.com/office/drawing/2014/main" id="{708FECA4-AF38-434E-A5E6-F3F05A79D229}"/>
                </a:ext>
              </a:extLst>
            </p:cNvPr>
            <p:cNvSpPr/>
            <p:nvPr/>
          </p:nvSpPr>
          <p:spPr>
            <a:xfrm rot="723328">
              <a:off x="7020268" y="4580375"/>
              <a:ext cx="601359" cy="575827"/>
            </a:xfrm>
            <a:custGeom>
              <a:avLst/>
              <a:gdLst/>
              <a:ahLst/>
              <a:cxnLst/>
              <a:rect l="l" t="t" r="r" b="b"/>
              <a:pathLst>
                <a:path w="258" h="246" extrusionOk="0">
                  <a:moveTo>
                    <a:pt x="258" y="198"/>
                  </a:moveTo>
                  <a:lnTo>
                    <a:pt x="46" y="246"/>
                  </a:lnTo>
                  <a:lnTo>
                    <a:pt x="0" y="36"/>
                  </a:lnTo>
                  <a:lnTo>
                    <a:pt x="14" y="40"/>
                  </a:lnTo>
                  <a:lnTo>
                    <a:pt x="48" y="72"/>
                  </a:lnTo>
                  <a:lnTo>
                    <a:pt x="84" y="56"/>
                  </a:lnTo>
                  <a:lnTo>
                    <a:pt x="90" y="40"/>
                  </a:lnTo>
                  <a:lnTo>
                    <a:pt x="108" y="38"/>
                  </a:lnTo>
                  <a:lnTo>
                    <a:pt x="114" y="44"/>
                  </a:lnTo>
                  <a:lnTo>
                    <a:pt x="126" y="28"/>
                  </a:lnTo>
                  <a:lnTo>
                    <a:pt x="144" y="24"/>
                  </a:lnTo>
                  <a:lnTo>
                    <a:pt x="170" y="2"/>
                  </a:lnTo>
                  <a:lnTo>
                    <a:pt x="174" y="10"/>
                  </a:lnTo>
                  <a:lnTo>
                    <a:pt x="218" y="0"/>
                  </a:lnTo>
                  <a:lnTo>
                    <a:pt x="258" y="198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29" name="Google Shape;315;p37">
              <a:extLst>
                <a:ext uri="{FF2B5EF4-FFF2-40B4-BE49-F238E27FC236}">
                  <a16:creationId xmlns:a16="http://schemas.microsoft.com/office/drawing/2014/main" id="{122C753E-2501-4A75-AD4C-1450405A20BB}"/>
                </a:ext>
              </a:extLst>
            </p:cNvPr>
            <p:cNvSpPr/>
            <p:nvPr/>
          </p:nvSpPr>
          <p:spPr>
            <a:xfrm rot="723329">
              <a:off x="6609336" y="4539323"/>
              <a:ext cx="512615" cy="608664"/>
            </a:xfrm>
            <a:custGeom>
              <a:avLst/>
              <a:gdLst/>
              <a:ahLst/>
              <a:cxnLst/>
              <a:rect l="l" t="t" r="r" b="b"/>
              <a:pathLst>
                <a:path w="220" h="260" extrusionOk="0">
                  <a:moveTo>
                    <a:pt x="220" y="220"/>
                  </a:moveTo>
                  <a:lnTo>
                    <a:pt x="22" y="260"/>
                  </a:lnTo>
                  <a:lnTo>
                    <a:pt x="0" y="160"/>
                  </a:lnTo>
                  <a:lnTo>
                    <a:pt x="80" y="76"/>
                  </a:lnTo>
                  <a:lnTo>
                    <a:pt x="88" y="52"/>
                  </a:lnTo>
                  <a:lnTo>
                    <a:pt x="94" y="52"/>
                  </a:lnTo>
                  <a:lnTo>
                    <a:pt x="100" y="54"/>
                  </a:lnTo>
                  <a:lnTo>
                    <a:pt x="102" y="52"/>
                  </a:lnTo>
                  <a:lnTo>
                    <a:pt x="110" y="42"/>
                  </a:lnTo>
                  <a:lnTo>
                    <a:pt x="128" y="24"/>
                  </a:lnTo>
                  <a:lnTo>
                    <a:pt x="152" y="0"/>
                  </a:lnTo>
                  <a:lnTo>
                    <a:pt x="164" y="4"/>
                  </a:lnTo>
                  <a:lnTo>
                    <a:pt x="164" y="10"/>
                  </a:lnTo>
                  <a:lnTo>
                    <a:pt x="174" y="10"/>
                  </a:lnTo>
                  <a:lnTo>
                    <a:pt x="220" y="220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30" name="Google Shape;316;p37">
              <a:extLst>
                <a:ext uri="{FF2B5EF4-FFF2-40B4-BE49-F238E27FC236}">
                  <a16:creationId xmlns:a16="http://schemas.microsoft.com/office/drawing/2014/main" id="{20CC8BFB-5C42-4AFE-90AA-1F8EF3C46C36}"/>
                </a:ext>
              </a:extLst>
            </p:cNvPr>
            <p:cNvSpPr/>
            <p:nvPr/>
          </p:nvSpPr>
          <p:spPr>
            <a:xfrm>
              <a:off x="7026167" y="4092347"/>
              <a:ext cx="454137" cy="616999"/>
            </a:xfrm>
            <a:custGeom>
              <a:avLst/>
              <a:gdLst/>
              <a:ahLst/>
              <a:cxnLst/>
              <a:rect l="l" t="t" r="r" b="b"/>
              <a:pathLst>
                <a:path w="389" h="526" extrusionOk="0">
                  <a:moveTo>
                    <a:pt x="0" y="405"/>
                  </a:moveTo>
                  <a:lnTo>
                    <a:pt x="53" y="355"/>
                  </a:lnTo>
                  <a:lnTo>
                    <a:pt x="53" y="319"/>
                  </a:lnTo>
                  <a:lnTo>
                    <a:pt x="55" y="311"/>
                  </a:lnTo>
                  <a:lnTo>
                    <a:pt x="60" y="304"/>
                  </a:lnTo>
                  <a:lnTo>
                    <a:pt x="74" y="299"/>
                  </a:lnTo>
                  <a:lnTo>
                    <a:pt x="91" y="294"/>
                  </a:lnTo>
                  <a:lnTo>
                    <a:pt x="119" y="280"/>
                  </a:lnTo>
                  <a:lnTo>
                    <a:pt x="154" y="268"/>
                  </a:lnTo>
                  <a:lnTo>
                    <a:pt x="163" y="230"/>
                  </a:lnTo>
                  <a:lnTo>
                    <a:pt x="149" y="202"/>
                  </a:lnTo>
                  <a:lnTo>
                    <a:pt x="139" y="155"/>
                  </a:lnTo>
                  <a:lnTo>
                    <a:pt x="138" y="122"/>
                  </a:lnTo>
                  <a:lnTo>
                    <a:pt x="121" y="105"/>
                  </a:lnTo>
                  <a:lnTo>
                    <a:pt x="90" y="119"/>
                  </a:lnTo>
                  <a:lnTo>
                    <a:pt x="85" y="101"/>
                  </a:lnTo>
                  <a:lnTo>
                    <a:pt x="70" y="78"/>
                  </a:lnTo>
                  <a:lnTo>
                    <a:pt x="70" y="41"/>
                  </a:lnTo>
                  <a:lnTo>
                    <a:pt x="64" y="15"/>
                  </a:lnTo>
                  <a:lnTo>
                    <a:pt x="122" y="32"/>
                  </a:lnTo>
                  <a:lnTo>
                    <a:pt x="167" y="67"/>
                  </a:lnTo>
                  <a:lnTo>
                    <a:pt x="195" y="32"/>
                  </a:lnTo>
                  <a:lnTo>
                    <a:pt x="224" y="34"/>
                  </a:lnTo>
                  <a:lnTo>
                    <a:pt x="232" y="16"/>
                  </a:lnTo>
                  <a:lnTo>
                    <a:pt x="273" y="17"/>
                  </a:lnTo>
                  <a:lnTo>
                    <a:pt x="293" y="1"/>
                  </a:lnTo>
                  <a:lnTo>
                    <a:pt x="313" y="18"/>
                  </a:lnTo>
                  <a:lnTo>
                    <a:pt x="350" y="18"/>
                  </a:lnTo>
                  <a:lnTo>
                    <a:pt x="362" y="0"/>
                  </a:lnTo>
                  <a:lnTo>
                    <a:pt x="387" y="1"/>
                  </a:lnTo>
                  <a:lnTo>
                    <a:pt x="385" y="190"/>
                  </a:lnTo>
                  <a:lnTo>
                    <a:pt x="365" y="189"/>
                  </a:lnTo>
                  <a:lnTo>
                    <a:pt x="370" y="256"/>
                  </a:lnTo>
                  <a:lnTo>
                    <a:pt x="387" y="255"/>
                  </a:lnTo>
                  <a:lnTo>
                    <a:pt x="389" y="444"/>
                  </a:lnTo>
                  <a:lnTo>
                    <a:pt x="325" y="474"/>
                  </a:lnTo>
                  <a:lnTo>
                    <a:pt x="288" y="474"/>
                  </a:lnTo>
                  <a:lnTo>
                    <a:pt x="258" y="500"/>
                  </a:lnTo>
                  <a:lnTo>
                    <a:pt x="249" y="486"/>
                  </a:lnTo>
                  <a:lnTo>
                    <a:pt x="213" y="482"/>
                  </a:lnTo>
                  <a:lnTo>
                    <a:pt x="194" y="510"/>
                  </a:lnTo>
                  <a:lnTo>
                    <a:pt x="117" y="526"/>
                  </a:lnTo>
                  <a:lnTo>
                    <a:pt x="65" y="448"/>
                  </a:lnTo>
                  <a:lnTo>
                    <a:pt x="19" y="430"/>
                  </a:lnTo>
                  <a:lnTo>
                    <a:pt x="22" y="418"/>
                  </a:lnTo>
                  <a:lnTo>
                    <a:pt x="0" y="405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31" name="Google Shape;317;p37">
              <a:extLst>
                <a:ext uri="{FF2B5EF4-FFF2-40B4-BE49-F238E27FC236}">
                  <a16:creationId xmlns:a16="http://schemas.microsoft.com/office/drawing/2014/main" id="{5978E2D1-DE0F-41B7-B697-33ED5B0BF96C}"/>
                </a:ext>
              </a:extLst>
            </p:cNvPr>
            <p:cNvSpPr/>
            <p:nvPr/>
          </p:nvSpPr>
          <p:spPr>
            <a:xfrm rot="723326">
              <a:off x="7424227" y="4270683"/>
              <a:ext cx="386505" cy="388185"/>
            </a:xfrm>
            <a:custGeom>
              <a:avLst/>
              <a:gdLst/>
              <a:ahLst/>
              <a:cxnLst/>
              <a:rect l="l" t="t" r="r" b="b"/>
              <a:pathLst>
                <a:path w="166" h="166" extrusionOk="0">
                  <a:moveTo>
                    <a:pt x="10" y="34"/>
                  </a:moveTo>
                  <a:lnTo>
                    <a:pt x="150" y="0"/>
                  </a:lnTo>
                  <a:lnTo>
                    <a:pt x="166" y="78"/>
                  </a:lnTo>
                  <a:lnTo>
                    <a:pt x="154" y="106"/>
                  </a:lnTo>
                  <a:lnTo>
                    <a:pt x="162" y="114"/>
                  </a:lnTo>
                  <a:lnTo>
                    <a:pt x="150" y="132"/>
                  </a:lnTo>
                  <a:lnTo>
                    <a:pt x="158" y="140"/>
                  </a:lnTo>
                  <a:lnTo>
                    <a:pt x="42" y="166"/>
                  </a:lnTo>
                  <a:lnTo>
                    <a:pt x="18" y="66"/>
                  </a:lnTo>
                  <a:lnTo>
                    <a:pt x="10" y="68"/>
                  </a:lnTo>
                  <a:lnTo>
                    <a:pt x="0" y="36"/>
                  </a:lnTo>
                  <a:lnTo>
                    <a:pt x="10" y="34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32" name="Google Shape;318;p37">
              <a:extLst>
                <a:ext uri="{FF2B5EF4-FFF2-40B4-BE49-F238E27FC236}">
                  <a16:creationId xmlns:a16="http://schemas.microsoft.com/office/drawing/2014/main" id="{9F7FAD4D-C571-4C02-8B46-D160604D6CD0}"/>
                </a:ext>
              </a:extLst>
            </p:cNvPr>
            <p:cNvSpPr/>
            <p:nvPr/>
          </p:nvSpPr>
          <p:spPr>
            <a:xfrm rot="723327">
              <a:off x="7775630" y="4215560"/>
              <a:ext cx="372492" cy="472624"/>
            </a:xfrm>
            <a:custGeom>
              <a:avLst/>
              <a:gdLst/>
              <a:ahLst/>
              <a:cxnLst/>
              <a:rect l="l" t="t" r="r" b="b"/>
              <a:pathLst>
                <a:path w="160" h="202" extrusionOk="0">
                  <a:moveTo>
                    <a:pt x="122" y="36"/>
                  </a:moveTo>
                  <a:lnTo>
                    <a:pt x="110" y="38"/>
                  </a:lnTo>
                  <a:lnTo>
                    <a:pt x="114" y="72"/>
                  </a:lnTo>
                  <a:lnTo>
                    <a:pt x="124" y="110"/>
                  </a:lnTo>
                  <a:lnTo>
                    <a:pt x="152" y="102"/>
                  </a:lnTo>
                  <a:lnTo>
                    <a:pt x="160" y="134"/>
                  </a:lnTo>
                  <a:lnTo>
                    <a:pt x="114" y="146"/>
                  </a:lnTo>
                  <a:lnTo>
                    <a:pt x="118" y="166"/>
                  </a:lnTo>
                  <a:lnTo>
                    <a:pt x="100" y="170"/>
                  </a:lnTo>
                  <a:lnTo>
                    <a:pt x="104" y="196"/>
                  </a:lnTo>
                  <a:lnTo>
                    <a:pt x="72" y="202"/>
                  </a:lnTo>
                  <a:lnTo>
                    <a:pt x="66" y="184"/>
                  </a:lnTo>
                  <a:lnTo>
                    <a:pt x="12" y="196"/>
                  </a:lnTo>
                  <a:lnTo>
                    <a:pt x="4" y="188"/>
                  </a:lnTo>
                  <a:lnTo>
                    <a:pt x="16" y="170"/>
                  </a:lnTo>
                  <a:lnTo>
                    <a:pt x="8" y="162"/>
                  </a:lnTo>
                  <a:lnTo>
                    <a:pt x="20" y="134"/>
                  </a:lnTo>
                  <a:lnTo>
                    <a:pt x="0" y="44"/>
                  </a:lnTo>
                  <a:lnTo>
                    <a:pt x="6" y="42"/>
                  </a:lnTo>
                  <a:lnTo>
                    <a:pt x="10" y="22"/>
                  </a:lnTo>
                  <a:lnTo>
                    <a:pt x="8" y="16"/>
                  </a:lnTo>
                  <a:lnTo>
                    <a:pt x="6" y="10"/>
                  </a:lnTo>
                  <a:lnTo>
                    <a:pt x="6" y="8"/>
                  </a:lnTo>
                  <a:lnTo>
                    <a:pt x="8" y="8"/>
                  </a:lnTo>
                  <a:lnTo>
                    <a:pt x="52" y="0"/>
                  </a:lnTo>
                  <a:lnTo>
                    <a:pt x="60" y="6"/>
                  </a:lnTo>
                  <a:lnTo>
                    <a:pt x="56" y="18"/>
                  </a:lnTo>
                  <a:lnTo>
                    <a:pt x="104" y="8"/>
                  </a:lnTo>
                  <a:lnTo>
                    <a:pt x="122" y="36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33" name="Google Shape;319;p37">
              <a:extLst>
                <a:ext uri="{FF2B5EF4-FFF2-40B4-BE49-F238E27FC236}">
                  <a16:creationId xmlns:a16="http://schemas.microsoft.com/office/drawing/2014/main" id="{D43A1AB9-5D6F-4895-A806-C9F2FA733F8A}"/>
                </a:ext>
              </a:extLst>
            </p:cNvPr>
            <p:cNvSpPr/>
            <p:nvPr/>
          </p:nvSpPr>
          <p:spPr>
            <a:xfrm rot="723327">
              <a:off x="7775630" y="4215560"/>
              <a:ext cx="372492" cy="472624"/>
            </a:xfrm>
            <a:custGeom>
              <a:avLst/>
              <a:gdLst/>
              <a:ahLst/>
              <a:cxnLst/>
              <a:rect l="l" t="t" r="r" b="b"/>
              <a:pathLst>
                <a:path w="160" h="202" extrusionOk="0">
                  <a:moveTo>
                    <a:pt x="122" y="36"/>
                  </a:moveTo>
                  <a:lnTo>
                    <a:pt x="110" y="38"/>
                  </a:lnTo>
                  <a:lnTo>
                    <a:pt x="114" y="72"/>
                  </a:lnTo>
                  <a:lnTo>
                    <a:pt x="124" y="110"/>
                  </a:lnTo>
                  <a:lnTo>
                    <a:pt x="152" y="102"/>
                  </a:lnTo>
                  <a:lnTo>
                    <a:pt x="160" y="134"/>
                  </a:lnTo>
                  <a:lnTo>
                    <a:pt x="114" y="146"/>
                  </a:lnTo>
                  <a:lnTo>
                    <a:pt x="118" y="166"/>
                  </a:lnTo>
                  <a:lnTo>
                    <a:pt x="100" y="170"/>
                  </a:lnTo>
                  <a:lnTo>
                    <a:pt x="104" y="196"/>
                  </a:lnTo>
                  <a:lnTo>
                    <a:pt x="72" y="202"/>
                  </a:lnTo>
                  <a:lnTo>
                    <a:pt x="66" y="184"/>
                  </a:lnTo>
                  <a:lnTo>
                    <a:pt x="12" y="196"/>
                  </a:lnTo>
                  <a:lnTo>
                    <a:pt x="4" y="188"/>
                  </a:lnTo>
                  <a:lnTo>
                    <a:pt x="16" y="170"/>
                  </a:lnTo>
                  <a:lnTo>
                    <a:pt x="8" y="162"/>
                  </a:lnTo>
                  <a:lnTo>
                    <a:pt x="20" y="134"/>
                  </a:lnTo>
                  <a:lnTo>
                    <a:pt x="0" y="44"/>
                  </a:lnTo>
                  <a:lnTo>
                    <a:pt x="6" y="42"/>
                  </a:lnTo>
                  <a:lnTo>
                    <a:pt x="10" y="22"/>
                  </a:lnTo>
                  <a:lnTo>
                    <a:pt x="8" y="16"/>
                  </a:lnTo>
                  <a:lnTo>
                    <a:pt x="6" y="10"/>
                  </a:lnTo>
                  <a:lnTo>
                    <a:pt x="6" y="8"/>
                  </a:lnTo>
                  <a:lnTo>
                    <a:pt x="8" y="8"/>
                  </a:lnTo>
                  <a:lnTo>
                    <a:pt x="52" y="0"/>
                  </a:lnTo>
                  <a:lnTo>
                    <a:pt x="60" y="6"/>
                  </a:lnTo>
                  <a:lnTo>
                    <a:pt x="56" y="18"/>
                  </a:lnTo>
                  <a:lnTo>
                    <a:pt x="104" y="8"/>
                  </a:lnTo>
                  <a:lnTo>
                    <a:pt x="122" y="36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34" name="Google Shape;320;p37">
              <a:extLst>
                <a:ext uri="{FF2B5EF4-FFF2-40B4-BE49-F238E27FC236}">
                  <a16:creationId xmlns:a16="http://schemas.microsoft.com/office/drawing/2014/main" id="{92C718AB-4A8E-40DE-9503-B03AD7F0226F}"/>
                </a:ext>
              </a:extLst>
            </p:cNvPr>
            <p:cNvSpPr/>
            <p:nvPr/>
          </p:nvSpPr>
          <p:spPr>
            <a:xfrm>
              <a:off x="8053521" y="4150997"/>
              <a:ext cx="428452" cy="422281"/>
            </a:xfrm>
            <a:custGeom>
              <a:avLst/>
              <a:gdLst/>
              <a:ahLst/>
              <a:cxnLst/>
              <a:rect l="l" t="t" r="r" b="b"/>
              <a:pathLst>
                <a:path w="367" h="360" extrusionOk="0">
                  <a:moveTo>
                    <a:pt x="139" y="360"/>
                  </a:moveTo>
                  <a:lnTo>
                    <a:pt x="63" y="360"/>
                  </a:lnTo>
                  <a:lnTo>
                    <a:pt x="61" y="290"/>
                  </a:lnTo>
                  <a:lnTo>
                    <a:pt x="3" y="293"/>
                  </a:lnTo>
                  <a:lnTo>
                    <a:pt x="0" y="215"/>
                  </a:lnTo>
                  <a:lnTo>
                    <a:pt x="7" y="146"/>
                  </a:lnTo>
                  <a:lnTo>
                    <a:pt x="31" y="148"/>
                  </a:lnTo>
                  <a:lnTo>
                    <a:pt x="8" y="85"/>
                  </a:lnTo>
                  <a:lnTo>
                    <a:pt x="59" y="80"/>
                  </a:lnTo>
                  <a:lnTo>
                    <a:pt x="72" y="5"/>
                  </a:lnTo>
                  <a:lnTo>
                    <a:pt x="268" y="0"/>
                  </a:lnTo>
                  <a:lnTo>
                    <a:pt x="269" y="17"/>
                  </a:lnTo>
                  <a:lnTo>
                    <a:pt x="360" y="13"/>
                  </a:lnTo>
                  <a:lnTo>
                    <a:pt x="367" y="129"/>
                  </a:lnTo>
                  <a:lnTo>
                    <a:pt x="351" y="126"/>
                  </a:lnTo>
                  <a:lnTo>
                    <a:pt x="345" y="169"/>
                  </a:lnTo>
                  <a:lnTo>
                    <a:pt x="357" y="209"/>
                  </a:lnTo>
                  <a:lnTo>
                    <a:pt x="156" y="213"/>
                  </a:lnTo>
                  <a:lnTo>
                    <a:pt x="147" y="252"/>
                  </a:lnTo>
                  <a:lnTo>
                    <a:pt x="145" y="280"/>
                  </a:lnTo>
                  <a:lnTo>
                    <a:pt x="138" y="291"/>
                  </a:lnTo>
                  <a:lnTo>
                    <a:pt x="139" y="360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35" name="Google Shape;321;p37">
              <a:extLst>
                <a:ext uri="{FF2B5EF4-FFF2-40B4-BE49-F238E27FC236}">
                  <a16:creationId xmlns:a16="http://schemas.microsoft.com/office/drawing/2014/main" id="{56D16E62-7DF0-4198-BB0E-6CB6C942FA6E}"/>
                </a:ext>
              </a:extLst>
            </p:cNvPr>
            <p:cNvSpPr/>
            <p:nvPr/>
          </p:nvSpPr>
          <p:spPr>
            <a:xfrm rot="723327">
              <a:off x="8213426" y="4380934"/>
              <a:ext cx="350306" cy="275599"/>
            </a:xfrm>
            <a:custGeom>
              <a:avLst/>
              <a:gdLst/>
              <a:ahLst/>
              <a:cxnLst/>
              <a:rect l="l" t="t" r="r" b="b"/>
              <a:pathLst>
                <a:path w="150" h="118" extrusionOk="0">
                  <a:moveTo>
                    <a:pt x="150" y="110"/>
                  </a:moveTo>
                  <a:lnTo>
                    <a:pt x="122" y="116"/>
                  </a:lnTo>
                  <a:lnTo>
                    <a:pt x="118" y="108"/>
                  </a:lnTo>
                  <a:lnTo>
                    <a:pt x="86" y="118"/>
                  </a:lnTo>
                  <a:lnTo>
                    <a:pt x="84" y="112"/>
                  </a:lnTo>
                  <a:lnTo>
                    <a:pt x="74" y="112"/>
                  </a:lnTo>
                  <a:lnTo>
                    <a:pt x="68" y="84"/>
                  </a:lnTo>
                  <a:lnTo>
                    <a:pt x="8" y="96"/>
                  </a:lnTo>
                  <a:lnTo>
                    <a:pt x="0" y="64"/>
                  </a:lnTo>
                  <a:lnTo>
                    <a:pt x="2" y="52"/>
                  </a:lnTo>
                  <a:lnTo>
                    <a:pt x="0" y="24"/>
                  </a:lnTo>
                  <a:lnTo>
                    <a:pt x="98" y="0"/>
                  </a:lnTo>
                  <a:lnTo>
                    <a:pt x="110" y="28"/>
                  </a:lnTo>
                  <a:lnTo>
                    <a:pt x="116" y="38"/>
                  </a:lnTo>
                  <a:lnTo>
                    <a:pt x="122" y="38"/>
                  </a:lnTo>
                  <a:lnTo>
                    <a:pt x="126" y="56"/>
                  </a:lnTo>
                  <a:lnTo>
                    <a:pt x="142" y="78"/>
                  </a:lnTo>
                  <a:lnTo>
                    <a:pt x="150" y="110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36" name="Google Shape;322;p37">
              <a:extLst>
                <a:ext uri="{FF2B5EF4-FFF2-40B4-BE49-F238E27FC236}">
                  <a16:creationId xmlns:a16="http://schemas.microsoft.com/office/drawing/2014/main" id="{A69736E6-9EDD-40D4-819C-646E4DEB7A11}"/>
                </a:ext>
              </a:extLst>
            </p:cNvPr>
            <p:cNvSpPr/>
            <p:nvPr/>
          </p:nvSpPr>
          <p:spPr>
            <a:xfrm rot="723328">
              <a:off x="8373363" y="4574482"/>
              <a:ext cx="377163" cy="303746"/>
            </a:xfrm>
            <a:custGeom>
              <a:avLst/>
              <a:gdLst/>
              <a:ahLst/>
              <a:cxnLst/>
              <a:rect l="l" t="t" r="r" b="b"/>
              <a:pathLst>
                <a:path w="162" h="130" extrusionOk="0">
                  <a:moveTo>
                    <a:pt x="142" y="100"/>
                  </a:moveTo>
                  <a:lnTo>
                    <a:pt x="160" y="96"/>
                  </a:lnTo>
                  <a:lnTo>
                    <a:pt x="162" y="106"/>
                  </a:lnTo>
                  <a:lnTo>
                    <a:pt x="148" y="116"/>
                  </a:lnTo>
                  <a:lnTo>
                    <a:pt x="144" y="112"/>
                  </a:lnTo>
                  <a:lnTo>
                    <a:pt x="126" y="120"/>
                  </a:lnTo>
                  <a:lnTo>
                    <a:pt x="120" y="100"/>
                  </a:lnTo>
                  <a:lnTo>
                    <a:pt x="98" y="104"/>
                  </a:lnTo>
                  <a:lnTo>
                    <a:pt x="62" y="120"/>
                  </a:lnTo>
                  <a:lnTo>
                    <a:pt x="18" y="130"/>
                  </a:lnTo>
                  <a:lnTo>
                    <a:pt x="0" y="54"/>
                  </a:lnTo>
                  <a:lnTo>
                    <a:pt x="32" y="44"/>
                  </a:lnTo>
                  <a:lnTo>
                    <a:pt x="36" y="52"/>
                  </a:lnTo>
                  <a:lnTo>
                    <a:pt x="64" y="46"/>
                  </a:lnTo>
                  <a:lnTo>
                    <a:pt x="56" y="14"/>
                  </a:lnTo>
                  <a:lnTo>
                    <a:pt x="112" y="0"/>
                  </a:lnTo>
                  <a:lnTo>
                    <a:pt x="130" y="54"/>
                  </a:lnTo>
                  <a:lnTo>
                    <a:pt x="142" y="100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37" name="Google Shape;323;p37">
              <a:extLst>
                <a:ext uri="{FF2B5EF4-FFF2-40B4-BE49-F238E27FC236}">
                  <a16:creationId xmlns:a16="http://schemas.microsoft.com/office/drawing/2014/main" id="{168C0DE2-E9C1-4143-B776-086A02E34B11}"/>
                </a:ext>
              </a:extLst>
            </p:cNvPr>
            <p:cNvSpPr/>
            <p:nvPr/>
          </p:nvSpPr>
          <p:spPr>
            <a:xfrm>
              <a:off x="8664096" y="4509936"/>
              <a:ext cx="314043" cy="340171"/>
            </a:xfrm>
            <a:custGeom>
              <a:avLst/>
              <a:gdLst/>
              <a:ahLst/>
              <a:cxnLst/>
              <a:rect l="l" t="t" r="r" b="b"/>
              <a:pathLst>
                <a:path w="269" h="290" extrusionOk="0">
                  <a:moveTo>
                    <a:pt x="55" y="67"/>
                  </a:moveTo>
                  <a:lnTo>
                    <a:pt x="19" y="6"/>
                  </a:lnTo>
                  <a:lnTo>
                    <a:pt x="246" y="0"/>
                  </a:lnTo>
                  <a:lnTo>
                    <a:pt x="264" y="170"/>
                  </a:lnTo>
                  <a:lnTo>
                    <a:pt x="233" y="168"/>
                  </a:lnTo>
                  <a:lnTo>
                    <a:pt x="235" y="197"/>
                  </a:lnTo>
                  <a:lnTo>
                    <a:pt x="251" y="196"/>
                  </a:lnTo>
                  <a:lnTo>
                    <a:pt x="269" y="209"/>
                  </a:lnTo>
                  <a:lnTo>
                    <a:pt x="257" y="259"/>
                  </a:lnTo>
                  <a:lnTo>
                    <a:pt x="244" y="265"/>
                  </a:lnTo>
                  <a:lnTo>
                    <a:pt x="240" y="247"/>
                  </a:lnTo>
                  <a:lnTo>
                    <a:pt x="166" y="247"/>
                  </a:lnTo>
                  <a:lnTo>
                    <a:pt x="165" y="288"/>
                  </a:lnTo>
                  <a:lnTo>
                    <a:pt x="140" y="290"/>
                  </a:lnTo>
                  <a:lnTo>
                    <a:pt x="135" y="273"/>
                  </a:lnTo>
                  <a:lnTo>
                    <a:pt x="15" y="279"/>
                  </a:lnTo>
                  <a:lnTo>
                    <a:pt x="12" y="184"/>
                  </a:lnTo>
                  <a:lnTo>
                    <a:pt x="0" y="71"/>
                  </a:lnTo>
                  <a:lnTo>
                    <a:pt x="55" y="67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38" name="Google Shape;324;p37">
              <a:extLst>
                <a:ext uri="{FF2B5EF4-FFF2-40B4-BE49-F238E27FC236}">
                  <a16:creationId xmlns:a16="http://schemas.microsoft.com/office/drawing/2014/main" id="{425D825D-24B7-4AA8-B778-3E2E934DB11E}"/>
                </a:ext>
              </a:extLst>
            </p:cNvPr>
            <p:cNvSpPr/>
            <p:nvPr/>
          </p:nvSpPr>
          <p:spPr>
            <a:xfrm rot="723325">
              <a:off x="8429404" y="4162772"/>
              <a:ext cx="339797" cy="444477"/>
            </a:xfrm>
            <a:custGeom>
              <a:avLst/>
              <a:gdLst/>
              <a:ahLst/>
              <a:cxnLst/>
              <a:rect l="l" t="t" r="r" b="b"/>
              <a:pathLst>
                <a:path w="146" h="190" extrusionOk="0">
                  <a:moveTo>
                    <a:pt x="0" y="16"/>
                  </a:moveTo>
                  <a:lnTo>
                    <a:pt x="66" y="0"/>
                  </a:lnTo>
                  <a:lnTo>
                    <a:pt x="68" y="8"/>
                  </a:lnTo>
                  <a:lnTo>
                    <a:pt x="64" y="16"/>
                  </a:lnTo>
                  <a:lnTo>
                    <a:pt x="74" y="24"/>
                  </a:lnTo>
                  <a:lnTo>
                    <a:pt x="68" y="34"/>
                  </a:lnTo>
                  <a:lnTo>
                    <a:pt x="84" y="52"/>
                  </a:lnTo>
                  <a:lnTo>
                    <a:pt x="88" y="62"/>
                  </a:lnTo>
                  <a:lnTo>
                    <a:pt x="84" y="90"/>
                  </a:lnTo>
                  <a:lnTo>
                    <a:pt x="90" y="96"/>
                  </a:lnTo>
                  <a:lnTo>
                    <a:pt x="96" y="110"/>
                  </a:lnTo>
                  <a:lnTo>
                    <a:pt x="112" y="124"/>
                  </a:lnTo>
                  <a:lnTo>
                    <a:pt x="122" y="142"/>
                  </a:lnTo>
                  <a:lnTo>
                    <a:pt x="146" y="168"/>
                  </a:lnTo>
                  <a:lnTo>
                    <a:pt x="120" y="176"/>
                  </a:lnTo>
                  <a:lnTo>
                    <a:pt x="64" y="190"/>
                  </a:lnTo>
                  <a:lnTo>
                    <a:pt x="48" y="168"/>
                  </a:lnTo>
                  <a:lnTo>
                    <a:pt x="44" y="150"/>
                  </a:lnTo>
                  <a:lnTo>
                    <a:pt x="38" y="150"/>
                  </a:lnTo>
                  <a:lnTo>
                    <a:pt x="32" y="140"/>
                  </a:lnTo>
                  <a:lnTo>
                    <a:pt x="20" y="112"/>
                  </a:lnTo>
                  <a:lnTo>
                    <a:pt x="10" y="94"/>
                  </a:lnTo>
                  <a:lnTo>
                    <a:pt x="8" y="72"/>
                  </a:lnTo>
                  <a:lnTo>
                    <a:pt x="16" y="72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39" name="Google Shape;325;p37">
              <a:extLst>
                <a:ext uri="{FF2B5EF4-FFF2-40B4-BE49-F238E27FC236}">
                  <a16:creationId xmlns:a16="http://schemas.microsoft.com/office/drawing/2014/main" id="{E7CE70C5-A34D-4AF7-8181-C848CBF391D3}"/>
                </a:ext>
              </a:extLst>
            </p:cNvPr>
            <p:cNvSpPr/>
            <p:nvPr/>
          </p:nvSpPr>
          <p:spPr>
            <a:xfrm rot="723327">
              <a:off x="9171892" y="4346944"/>
              <a:ext cx="419200" cy="541817"/>
            </a:xfrm>
            <a:custGeom>
              <a:avLst/>
              <a:gdLst/>
              <a:ahLst/>
              <a:cxnLst/>
              <a:rect l="l" t="t" r="r" b="b"/>
              <a:pathLst>
                <a:path w="180" h="232" extrusionOk="0">
                  <a:moveTo>
                    <a:pt x="168" y="134"/>
                  </a:moveTo>
                  <a:lnTo>
                    <a:pt x="170" y="174"/>
                  </a:lnTo>
                  <a:lnTo>
                    <a:pt x="180" y="218"/>
                  </a:lnTo>
                  <a:lnTo>
                    <a:pt x="120" y="232"/>
                  </a:lnTo>
                  <a:lnTo>
                    <a:pt x="108" y="216"/>
                  </a:lnTo>
                  <a:lnTo>
                    <a:pt x="60" y="228"/>
                  </a:lnTo>
                  <a:lnTo>
                    <a:pt x="34" y="166"/>
                  </a:lnTo>
                  <a:lnTo>
                    <a:pt x="0" y="50"/>
                  </a:lnTo>
                  <a:lnTo>
                    <a:pt x="160" y="0"/>
                  </a:lnTo>
                  <a:lnTo>
                    <a:pt x="162" y="26"/>
                  </a:lnTo>
                  <a:lnTo>
                    <a:pt x="158" y="34"/>
                  </a:lnTo>
                  <a:lnTo>
                    <a:pt x="166" y="62"/>
                  </a:lnTo>
                  <a:lnTo>
                    <a:pt x="160" y="86"/>
                  </a:lnTo>
                  <a:lnTo>
                    <a:pt x="160" y="114"/>
                  </a:lnTo>
                  <a:lnTo>
                    <a:pt x="168" y="134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40" name="Google Shape;326;p37">
              <a:extLst>
                <a:ext uri="{FF2B5EF4-FFF2-40B4-BE49-F238E27FC236}">
                  <a16:creationId xmlns:a16="http://schemas.microsoft.com/office/drawing/2014/main" id="{61BD2A9E-9ECF-4B19-BC04-AA5CA459B5C8}"/>
                </a:ext>
              </a:extLst>
            </p:cNvPr>
            <p:cNvSpPr/>
            <p:nvPr/>
          </p:nvSpPr>
          <p:spPr>
            <a:xfrm rot="723327">
              <a:off x="9567653" y="4235515"/>
              <a:ext cx="465907" cy="608664"/>
            </a:xfrm>
            <a:custGeom>
              <a:avLst/>
              <a:gdLst/>
              <a:ahLst/>
              <a:cxnLst/>
              <a:rect l="l" t="t" r="r" b="b"/>
              <a:pathLst>
                <a:path w="200" h="260" extrusionOk="0">
                  <a:moveTo>
                    <a:pt x="188" y="132"/>
                  </a:moveTo>
                  <a:lnTo>
                    <a:pt x="176" y="132"/>
                  </a:lnTo>
                  <a:lnTo>
                    <a:pt x="174" y="144"/>
                  </a:lnTo>
                  <a:lnTo>
                    <a:pt x="154" y="140"/>
                  </a:lnTo>
                  <a:lnTo>
                    <a:pt x="124" y="162"/>
                  </a:lnTo>
                  <a:lnTo>
                    <a:pt x="118" y="178"/>
                  </a:lnTo>
                  <a:lnTo>
                    <a:pt x="66" y="220"/>
                  </a:lnTo>
                  <a:lnTo>
                    <a:pt x="34" y="254"/>
                  </a:lnTo>
                  <a:lnTo>
                    <a:pt x="12" y="260"/>
                  </a:lnTo>
                  <a:lnTo>
                    <a:pt x="10" y="220"/>
                  </a:lnTo>
                  <a:lnTo>
                    <a:pt x="2" y="200"/>
                  </a:lnTo>
                  <a:lnTo>
                    <a:pt x="2" y="172"/>
                  </a:lnTo>
                  <a:lnTo>
                    <a:pt x="8" y="148"/>
                  </a:lnTo>
                  <a:lnTo>
                    <a:pt x="0" y="120"/>
                  </a:lnTo>
                  <a:lnTo>
                    <a:pt x="4" y="112"/>
                  </a:lnTo>
                  <a:lnTo>
                    <a:pt x="2" y="86"/>
                  </a:lnTo>
                  <a:lnTo>
                    <a:pt x="8" y="58"/>
                  </a:lnTo>
                  <a:lnTo>
                    <a:pt x="6" y="40"/>
                  </a:lnTo>
                  <a:lnTo>
                    <a:pt x="12" y="26"/>
                  </a:lnTo>
                  <a:lnTo>
                    <a:pt x="16" y="36"/>
                  </a:lnTo>
                  <a:lnTo>
                    <a:pt x="34" y="30"/>
                  </a:lnTo>
                  <a:lnTo>
                    <a:pt x="40" y="16"/>
                  </a:lnTo>
                  <a:lnTo>
                    <a:pt x="92" y="30"/>
                  </a:lnTo>
                  <a:lnTo>
                    <a:pt x="106" y="24"/>
                  </a:lnTo>
                  <a:lnTo>
                    <a:pt x="98" y="0"/>
                  </a:lnTo>
                  <a:lnTo>
                    <a:pt x="174" y="8"/>
                  </a:lnTo>
                  <a:lnTo>
                    <a:pt x="174" y="24"/>
                  </a:lnTo>
                  <a:lnTo>
                    <a:pt x="200" y="82"/>
                  </a:lnTo>
                  <a:lnTo>
                    <a:pt x="188" y="132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41" name="Google Shape;327;p37">
              <a:extLst>
                <a:ext uri="{FF2B5EF4-FFF2-40B4-BE49-F238E27FC236}">
                  <a16:creationId xmlns:a16="http://schemas.microsoft.com/office/drawing/2014/main" id="{9398CCF6-724A-41DF-8A45-3D39B745466C}"/>
                </a:ext>
              </a:extLst>
            </p:cNvPr>
            <p:cNvSpPr/>
            <p:nvPr/>
          </p:nvSpPr>
          <p:spPr>
            <a:xfrm>
              <a:off x="9950624" y="4097039"/>
              <a:ext cx="447131" cy="259234"/>
            </a:xfrm>
            <a:custGeom>
              <a:avLst/>
              <a:gdLst/>
              <a:ahLst/>
              <a:cxnLst/>
              <a:rect l="l" t="t" r="r" b="b"/>
              <a:pathLst>
                <a:path w="383" h="221" extrusionOk="0">
                  <a:moveTo>
                    <a:pt x="292" y="197"/>
                  </a:moveTo>
                  <a:lnTo>
                    <a:pt x="176" y="221"/>
                  </a:lnTo>
                  <a:lnTo>
                    <a:pt x="119" y="183"/>
                  </a:lnTo>
                  <a:lnTo>
                    <a:pt x="68" y="172"/>
                  </a:lnTo>
                  <a:lnTo>
                    <a:pt x="4" y="152"/>
                  </a:lnTo>
                  <a:lnTo>
                    <a:pt x="10" y="27"/>
                  </a:lnTo>
                  <a:lnTo>
                    <a:pt x="0" y="0"/>
                  </a:lnTo>
                  <a:lnTo>
                    <a:pt x="119" y="52"/>
                  </a:lnTo>
                  <a:lnTo>
                    <a:pt x="252" y="45"/>
                  </a:lnTo>
                  <a:lnTo>
                    <a:pt x="380" y="41"/>
                  </a:lnTo>
                  <a:lnTo>
                    <a:pt x="383" y="66"/>
                  </a:lnTo>
                  <a:lnTo>
                    <a:pt x="292" y="197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42" name="Google Shape;328;p37">
              <a:extLst>
                <a:ext uri="{FF2B5EF4-FFF2-40B4-BE49-F238E27FC236}">
                  <a16:creationId xmlns:a16="http://schemas.microsoft.com/office/drawing/2014/main" id="{952259E6-6985-4009-98BE-21ABF8F6C780}"/>
                </a:ext>
              </a:extLst>
            </p:cNvPr>
            <p:cNvSpPr/>
            <p:nvPr/>
          </p:nvSpPr>
          <p:spPr>
            <a:xfrm rot="723327">
              <a:off x="9945905" y="3867162"/>
              <a:ext cx="471746" cy="308437"/>
            </a:xfrm>
            <a:custGeom>
              <a:avLst/>
              <a:gdLst/>
              <a:ahLst/>
              <a:cxnLst/>
              <a:rect l="l" t="t" r="r" b="b"/>
              <a:pathLst>
                <a:path w="202" h="132" extrusionOk="0">
                  <a:moveTo>
                    <a:pt x="202" y="98"/>
                  </a:moveTo>
                  <a:lnTo>
                    <a:pt x="76" y="132"/>
                  </a:lnTo>
                  <a:lnTo>
                    <a:pt x="12" y="120"/>
                  </a:lnTo>
                  <a:lnTo>
                    <a:pt x="4" y="96"/>
                  </a:lnTo>
                  <a:lnTo>
                    <a:pt x="12" y="88"/>
                  </a:lnTo>
                  <a:lnTo>
                    <a:pt x="8" y="72"/>
                  </a:lnTo>
                  <a:lnTo>
                    <a:pt x="16" y="64"/>
                  </a:lnTo>
                  <a:lnTo>
                    <a:pt x="0" y="28"/>
                  </a:lnTo>
                  <a:lnTo>
                    <a:pt x="54" y="36"/>
                  </a:lnTo>
                  <a:lnTo>
                    <a:pt x="112" y="20"/>
                  </a:lnTo>
                  <a:lnTo>
                    <a:pt x="120" y="26"/>
                  </a:lnTo>
                  <a:lnTo>
                    <a:pt x="144" y="20"/>
                  </a:lnTo>
                  <a:lnTo>
                    <a:pt x="138" y="6"/>
                  </a:lnTo>
                  <a:lnTo>
                    <a:pt x="162" y="0"/>
                  </a:lnTo>
                  <a:lnTo>
                    <a:pt x="202" y="98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43" name="Google Shape;329;p37">
              <a:extLst>
                <a:ext uri="{FF2B5EF4-FFF2-40B4-BE49-F238E27FC236}">
                  <a16:creationId xmlns:a16="http://schemas.microsoft.com/office/drawing/2014/main" id="{7DE5F2E9-F9B4-410C-B92C-1B43CCB99A47}"/>
                </a:ext>
              </a:extLst>
            </p:cNvPr>
            <p:cNvSpPr/>
            <p:nvPr/>
          </p:nvSpPr>
          <p:spPr>
            <a:xfrm rot="723325">
              <a:off x="9782444" y="3088341"/>
              <a:ext cx="652737" cy="833835"/>
            </a:xfrm>
            <a:custGeom>
              <a:avLst/>
              <a:gdLst/>
              <a:ahLst/>
              <a:cxnLst/>
              <a:rect l="l" t="t" r="r" b="b"/>
              <a:pathLst>
                <a:path w="280" h="356" extrusionOk="0">
                  <a:moveTo>
                    <a:pt x="280" y="320"/>
                  </a:moveTo>
                  <a:lnTo>
                    <a:pt x="256" y="326"/>
                  </a:lnTo>
                  <a:lnTo>
                    <a:pt x="262" y="340"/>
                  </a:lnTo>
                  <a:lnTo>
                    <a:pt x="238" y="346"/>
                  </a:lnTo>
                  <a:lnTo>
                    <a:pt x="230" y="340"/>
                  </a:lnTo>
                  <a:lnTo>
                    <a:pt x="172" y="356"/>
                  </a:lnTo>
                  <a:lnTo>
                    <a:pt x="118" y="348"/>
                  </a:lnTo>
                  <a:lnTo>
                    <a:pt x="94" y="346"/>
                  </a:lnTo>
                  <a:lnTo>
                    <a:pt x="78" y="342"/>
                  </a:lnTo>
                  <a:lnTo>
                    <a:pt x="74" y="340"/>
                  </a:lnTo>
                  <a:lnTo>
                    <a:pt x="72" y="338"/>
                  </a:lnTo>
                  <a:lnTo>
                    <a:pt x="74" y="326"/>
                  </a:lnTo>
                  <a:lnTo>
                    <a:pt x="76" y="304"/>
                  </a:lnTo>
                  <a:lnTo>
                    <a:pt x="78" y="274"/>
                  </a:lnTo>
                  <a:lnTo>
                    <a:pt x="0" y="60"/>
                  </a:lnTo>
                  <a:lnTo>
                    <a:pt x="82" y="24"/>
                  </a:lnTo>
                  <a:lnTo>
                    <a:pt x="154" y="0"/>
                  </a:lnTo>
                  <a:lnTo>
                    <a:pt x="178" y="48"/>
                  </a:lnTo>
                  <a:lnTo>
                    <a:pt x="160" y="72"/>
                  </a:lnTo>
                  <a:lnTo>
                    <a:pt x="204" y="112"/>
                  </a:lnTo>
                  <a:lnTo>
                    <a:pt x="210" y="102"/>
                  </a:lnTo>
                  <a:lnTo>
                    <a:pt x="222" y="98"/>
                  </a:lnTo>
                  <a:lnTo>
                    <a:pt x="246" y="110"/>
                  </a:lnTo>
                  <a:lnTo>
                    <a:pt x="254" y="124"/>
                  </a:lnTo>
                  <a:lnTo>
                    <a:pt x="214" y="144"/>
                  </a:lnTo>
                  <a:lnTo>
                    <a:pt x="280" y="320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44" name="Google Shape;330;p37">
              <a:extLst>
                <a:ext uri="{FF2B5EF4-FFF2-40B4-BE49-F238E27FC236}">
                  <a16:creationId xmlns:a16="http://schemas.microsoft.com/office/drawing/2014/main" id="{4B456C7A-8978-4CAA-8FC9-BC10FFAECDC9}"/>
                </a:ext>
              </a:extLst>
            </p:cNvPr>
            <p:cNvSpPr/>
            <p:nvPr/>
          </p:nvSpPr>
          <p:spPr>
            <a:xfrm rot="723327">
              <a:off x="10640544" y="3368686"/>
              <a:ext cx="392343" cy="813898"/>
            </a:xfrm>
            <a:custGeom>
              <a:avLst/>
              <a:gdLst/>
              <a:ahLst/>
              <a:cxnLst/>
              <a:rect l="l" t="t" r="r" b="b"/>
              <a:pathLst>
                <a:path w="168" h="348" extrusionOk="0">
                  <a:moveTo>
                    <a:pt x="168" y="320"/>
                  </a:moveTo>
                  <a:lnTo>
                    <a:pt x="130" y="332"/>
                  </a:lnTo>
                  <a:lnTo>
                    <a:pt x="124" y="326"/>
                  </a:lnTo>
                  <a:lnTo>
                    <a:pt x="116" y="334"/>
                  </a:lnTo>
                  <a:lnTo>
                    <a:pt x="64" y="348"/>
                  </a:lnTo>
                  <a:lnTo>
                    <a:pt x="72" y="328"/>
                  </a:lnTo>
                  <a:lnTo>
                    <a:pt x="70" y="286"/>
                  </a:lnTo>
                  <a:lnTo>
                    <a:pt x="68" y="284"/>
                  </a:lnTo>
                  <a:lnTo>
                    <a:pt x="64" y="276"/>
                  </a:lnTo>
                  <a:lnTo>
                    <a:pt x="40" y="212"/>
                  </a:lnTo>
                  <a:lnTo>
                    <a:pt x="0" y="118"/>
                  </a:lnTo>
                  <a:lnTo>
                    <a:pt x="12" y="102"/>
                  </a:lnTo>
                  <a:lnTo>
                    <a:pt x="26" y="64"/>
                  </a:lnTo>
                  <a:lnTo>
                    <a:pt x="24" y="24"/>
                  </a:lnTo>
                  <a:lnTo>
                    <a:pt x="30" y="10"/>
                  </a:lnTo>
                  <a:lnTo>
                    <a:pt x="46" y="0"/>
                  </a:lnTo>
                  <a:lnTo>
                    <a:pt x="60" y="22"/>
                  </a:lnTo>
                  <a:lnTo>
                    <a:pt x="56" y="50"/>
                  </a:lnTo>
                  <a:lnTo>
                    <a:pt x="50" y="66"/>
                  </a:lnTo>
                  <a:lnTo>
                    <a:pt x="62" y="90"/>
                  </a:lnTo>
                  <a:lnTo>
                    <a:pt x="68" y="94"/>
                  </a:lnTo>
                  <a:lnTo>
                    <a:pt x="76" y="68"/>
                  </a:lnTo>
                  <a:lnTo>
                    <a:pt x="106" y="92"/>
                  </a:lnTo>
                  <a:lnTo>
                    <a:pt x="132" y="180"/>
                  </a:lnTo>
                  <a:lnTo>
                    <a:pt x="140" y="234"/>
                  </a:lnTo>
                  <a:lnTo>
                    <a:pt x="152" y="258"/>
                  </a:lnTo>
                  <a:lnTo>
                    <a:pt x="152" y="272"/>
                  </a:lnTo>
                  <a:lnTo>
                    <a:pt x="168" y="320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45" name="Google Shape;331;p37">
              <a:extLst>
                <a:ext uri="{FF2B5EF4-FFF2-40B4-BE49-F238E27FC236}">
                  <a16:creationId xmlns:a16="http://schemas.microsoft.com/office/drawing/2014/main" id="{EC309CF5-F37A-426D-9B50-C1CDC466F9CD}"/>
                </a:ext>
              </a:extLst>
            </p:cNvPr>
            <p:cNvSpPr/>
            <p:nvPr/>
          </p:nvSpPr>
          <p:spPr>
            <a:xfrm>
              <a:off x="10340551" y="3758040"/>
              <a:ext cx="405103" cy="564214"/>
            </a:xfrm>
            <a:custGeom>
              <a:avLst/>
              <a:gdLst/>
              <a:ahLst/>
              <a:cxnLst/>
              <a:rect l="l" t="t" r="r" b="b"/>
              <a:pathLst>
                <a:path w="347" h="481" extrusionOk="0">
                  <a:moveTo>
                    <a:pt x="294" y="480"/>
                  </a:moveTo>
                  <a:lnTo>
                    <a:pt x="278" y="481"/>
                  </a:lnTo>
                  <a:lnTo>
                    <a:pt x="276" y="452"/>
                  </a:lnTo>
                  <a:lnTo>
                    <a:pt x="261" y="448"/>
                  </a:lnTo>
                  <a:lnTo>
                    <a:pt x="221" y="480"/>
                  </a:lnTo>
                  <a:lnTo>
                    <a:pt x="167" y="427"/>
                  </a:lnTo>
                  <a:lnTo>
                    <a:pt x="153" y="379"/>
                  </a:lnTo>
                  <a:lnTo>
                    <a:pt x="134" y="391"/>
                  </a:lnTo>
                  <a:lnTo>
                    <a:pt x="77" y="358"/>
                  </a:lnTo>
                  <a:lnTo>
                    <a:pt x="49" y="355"/>
                  </a:lnTo>
                  <a:lnTo>
                    <a:pt x="46" y="330"/>
                  </a:lnTo>
                  <a:lnTo>
                    <a:pt x="11" y="122"/>
                  </a:lnTo>
                  <a:lnTo>
                    <a:pt x="0" y="33"/>
                  </a:lnTo>
                  <a:lnTo>
                    <a:pt x="158" y="0"/>
                  </a:lnTo>
                  <a:lnTo>
                    <a:pt x="189" y="80"/>
                  </a:lnTo>
                  <a:lnTo>
                    <a:pt x="181" y="115"/>
                  </a:lnTo>
                  <a:lnTo>
                    <a:pt x="205" y="113"/>
                  </a:lnTo>
                  <a:lnTo>
                    <a:pt x="230" y="131"/>
                  </a:lnTo>
                  <a:lnTo>
                    <a:pt x="236" y="87"/>
                  </a:lnTo>
                  <a:lnTo>
                    <a:pt x="265" y="85"/>
                  </a:lnTo>
                  <a:lnTo>
                    <a:pt x="278" y="100"/>
                  </a:lnTo>
                  <a:lnTo>
                    <a:pt x="285" y="69"/>
                  </a:lnTo>
                  <a:lnTo>
                    <a:pt x="321" y="69"/>
                  </a:lnTo>
                  <a:lnTo>
                    <a:pt x="340" y="205"/>
                  </a:lnTo>
                  <a:lnTo>
                    <a:pt x="347" y="227"/>
                  </a:lnTo>
                  <a:lnTo>
                    <a:pt x="333" y="309"/>
                  </a:lnTo>
                  <a:lnTo>
                    <a:pt x="309" y="344"/>
                  </a:lnTo>
                  <a:lnTo>
                    <a:pt x="300" y="383"/>
                  </a:lnTo>
                  <a:lnTo>
                    <a:pt x="301" y="449"/>
                  </a:lnTo>
                  <a:lnTo>
                    <a:pt x="294" y="480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46" name="Google Shape;332;p37">
              <a:extLst>
                <a:ext uri="{FF2B5EF4-FFF2-40B4-BE49-F238E27FC236}">
                  <a16:creationId xmlns:a16="http://schemas.microsoft.com/office/drawing/2014/main" id="{3A2220C1-BBDB-4678-BCDC-1BAB8A9E5B8B}"/>
                </a:ext>
              </a:extLst>
            </p:cNvPr>
            <p:cNvSpPr/>
            <p:nvPr/>
          </p:nvSpPr>
          <p:spPr>
            <a:xfrm>
              <a:off x="10293853" y="3372123"/>
              <a:ext cx="503170" cy="538408"/>
            </a:xfrm>
            <a:custGeom>
              <a:avLst/>
              <a:gdLst/>
              <a:ahLst/>
              <a:cxnLst/>
              <a:rect l="l" t="t" r="r" b="b"/>
              <a:pathLst>
                <a:path w="431" h="459" extrusionOk="0">
                  <a:moveTo>
                    <a:pt x="362" y="398"/>
                  </a:moveTo>
                  <a:lnTo>
                    <a:pt x="325" y="398"/>
                  </a:lnTo>
                  <a:lnTo>
                    <a:pt x="318" y="429"/>
                  </a:lnTo>
                  <a:lnTo>
                    <a:pt x="305" y="414"/>
                  </a:lnTo>
                  <a:lnTo>
                    <a:pt x="276" y="415"/>
                  </a:lnTo>
                  <a:lnTo>
                    <a:pt x="270" y="459"/>
                  </a:lnTo>
                  <a:lnTo>
                    <a:pt x="246" y="441"/>
                  </a:lnTo>
                  <a:lnTo>
                    <a:pt x="220" y="444"/>
                  </a:lnTo>
                  <a:lnTo>
                    <a:pt x="228" y="409"/>
                  </a:lnTo>
                  <a:lnTo>
                    <a:pt x="197" y="328"/>
                  </a:lnTo>
                  <a:lnTo>
                    <a:pt x="38" y="364"/>
                  </a:lnTo>
                  <a:lnTo>
                    <a:pt x="0" y="80"/>
                  </a:lnTo>
                  <a:lnTo>
                    <a:pt x="87" y="58"/>
                  </a:lnTo>
                  <a:lnTo>
                    <a:pt x="431" y="0"/>
                  </a:lnTo>
                  <a:lnTo>
                    <a:pt x="413" y="25"/>
                  </a:lnTo>
                  <a:lnTo>
                    <a:pt x="399" y="104"/>
                  </a:lnTo>
                  <a:lnTo>
                    <a:pt x="355" y="172"/>
                  </a:lnTo>
                  <a:lnTo>
                    <a:pt x="325" y="198"/>
                  </a:lnTo>
                  <a:lnTo>
                    <a:pt x="362" y="398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47" name="Google Shape;333;p37">
              <a:extLst>
                <a:ext uri="{FF2B5EF4-FFF2-40B4-BE49-F238E27FC236}">
                  <a16:creationId xmlns:a16="http://schemas.microsoft.com/office/drawing/2014/main" id="{5AE84769-0169-4BDD-AC2E-6887E1C205F2}"/>
                </a:ext>
              </a:extLst>
            </p:cNvPr>
            <p:cNvSpPr/>
            <p:nvPr/>
          </p:nvSpPr>
          <p:spPr>
            <a:xfrm rot="723326">
              <a:off x="10250590" y="2637907"/>
              <a:ext cx="648067" cy="833835"/>
            </a:xfrm>
            <a:custGeom>
              <a:avLst/>
              <a:gdLst/>
              <a:ahLst/>
              <a:cxnLst/>
              <a:rect l="l" t="t" r="r" b="b"/>
              <a:pathLst>
                <a:path w="278" h="356" extrusionOk="0">
                  <a:moveTo>
                    <a:pt x="278" y="280"/>
                  </a:moveTo>
                  <a:lnTo>
                    <a:pt x="262" y="290"/>
                  </a:lnTo>
                  <a:lnTo>
                    <a:pt x="100" y="356"/>
                  </a:lnTo>
                  <a:lnTo>
                    <a:pt x="92" y="342"/>
                  </a:lnTo>
                  <a:lnTo>
                    <a:pt x="68" y="330"/>
                  </a:lnTo>
                  <a:lnTo>
                    <a:pt x="56" y="334"/>
                  </a:lnTo>
                  <a:lnTo>
                    <a:pt x="50" y="344"/>
                  </a:lnTo>
                  <a:lnTo>
                    <a:pt x="6" y="304"/>
                  </a:lnTo>
                  <a:lnTo>
                    <a:pt x="24" y="280"/>
                  </a:lnTo>
                  <a:lnTo>
                    <a:pt x="0" y="232"/>
                  </a:lnTo>
                  <a:lnTo>
                    <a:pt x="54" y="212"/>
                  </a:lnTo>
                  <a:lnTo>
                    <a:pt x="12" y="106"/>
                  </a:lnTo>
                  <a:lnTo>
                    <a:pt x="68" y="84"/>
                  </a:lnTo>
                  <a:lnTo>
                    <a:pt x="148" y="56"/>
                  </a:lnTo>
                  <a:lnTo>
                    <a:pt x="156" y="40"/>
                  </a:lnTo>
                  <a:lnTo>
                    <a:pt x="178" y="36"/>
                  </a:lnTo>
                  <a:lnTo>
                    <a:pt x="182" y="8"/>
                  </a:lnTo>
                  <a:lnTo>
                    <a:pt x="204" y="0"/>
                  </a:lnTo>
                  <a:lnTo>
                    <a:pt x="234" y="46"/>
                  </a:lnTo>
                  <a:lnTo>
                    <a:pt x="234" y="70"/>
                  </a:lnTo>
                  <a:lnTo>
                    <a:pt x="244" y="106"/>
                  </a:lnTo>
                  <a:lnTo>
                    <a:pt x="242" y="120"/>
                  </a:lnTo>
                  <a:lnTo>
                    <a:pt x="232" y="134"/>
                  </a:lnTo>
                  <a:lnTo>
                    <a:pt x="238" y="166"/>
                  </a:lnTo>
                  <a:lnTo>
                    <a:pt x="234" y="192"/>
                  </a:lnTo>
                  <a:lnTo>
                    <a:pt x="248" y="206"/>
                  </a:lnTo>
                  <a:lnTo>
                    <a:pt x="256" y="236"/>
                  </a:lnTo>
                  <a:lnTo>
                    <a:pt x="278" y="280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48" name="Google Shape;334;p37">
              <a:extLst>
                <a:ext uri="{FF2B5EF4-FFF2-40B4-BE49-F238E27FC236}">
                  <a16:creationId xmlns:a16="http://schemas.microsoft.com/office/drawing/2014/main" id="{9B7E0F75-7AA7-4F55-9013-F6353BD014D9}"/>
                </a:ext>
              </a:extLst>
            </p:cNvPr>
            <p:cNvSpPr/>
            <p:nvPr/>
          </p:nvSpPr>
          <p:spPr>
            <a:xfrm rot="723326">
              <a:off x="10322985" y="2205047"/>
              <a:ext cx="521956" cy="618047"/>
            </a:xfrm>
            <a:custGeom>
              <a:avLst/>
              <a:gdLst/>
              <a:ahLst/>
              <a:cxnLst/>
              <a:rect l="l" t="t" r="r" b="b"/>
              <a:pathLst>
                <a:path w="224" h="264" extrusionOk="0">
                  <a:moveTo>
                    <a:pt x="224" y="180"/>
                  </a:moveTo>
                  <a:lnTo>
                    <a:pt x="202" y="188"/>
                  </a:lnTo>
                  <a:lnTo>
                    <a:pt x="198" y="216"/>
                  </a:lnTo>
                  <a:lnTo>
                    <a:pt x="176" y="220"/>
                  </a:lnTo>
                  <a:lnTo>
                    <a:pt x="168" y="236"/>
                  </a:lnTo>
                  <a:lnTo>
                    <a:pt x="88" y="264"/>
                  </a:lnTo>
                  <a:lnTo>
                    <a:pt x="72" y="216"/>
                  </a:lnTo>
                  <a:lnTo>
                    <a:pt x="62" y="208"/>
                  </a:lnTo>
                  <a:lnTo>
                    <a:pt x="48" y="160"/>
                  </a:lnTo>
                  <a:lnTo>
                    <a:pt x="36" y="164"/>
                  </a:lnTo>
                  <a:lnTo>
                    <a:pt x="0" y="56"/>
                  </a:lnTo>
                  <a:lnTo>
                    <a:pt x="176" y="0"/>
                  </a:lnTo>
                  <a:lnTo>
                    <a:pt x="188" y="24"/>
                  </a:lnTo>
                  <a:lnTo>
                    <a:pt x="190" y="68"/>
                  </a:lnTo>
                  <a:lnTo>
                    <a:pt x="200" y="84"/>
                  </a:lnTo>
                  <a:lnTo>
                    <a:pt x="214" y="152"/>
                  </a:lnTo>
                  <a:lnTo>
                    <a:pt x="224" y="168"/>
                  </a:lnTo>
                  <a:lnTo>
                    <a:pt x="224" y="180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49" name="Google Shape;335;p37">
              <a:extLst>
                <a:ext uri="{FF2B5EF4-FFF2-40B4-BE49-F238E27FC236}">
                  <a16:creationId xmlns:a16="http://schemas.microsoft.com/office/drawing/2014/main" id="{B83DC68A-BBAB-41BF-B486-F9F157835292}"/>
                </a:ext>
              </a:extLst>
            </p:cNvPr>
            <p:cNvSpPr/>
            <p:nvPr/>
          </p:nvSpPr>
          <p:spPr>
            <a:xfrm rot="723326">
              <a:off x="9831477" y="2246130"/>
              <a:ext cx="648067" cy="888955"/>
            </a:xfrm>
            <a:custGeom>
              <a:avLst/>
              <a:gdLst/>
              <a:ahLst/>
              <a:cxnLst/>
              <a:rect l="l" t="t" r="r" b="b"/>
              <a:pathLst>
                <a:path w="278" h="380" extrusionOk="0">
                  <a:moveTo>
                    <a:pt x="264" y="336"/>
                  </a:moveTo>
                  <a:lnTo>
                    <a:pt x="210" y="356"/>
                  </a:lnTo>
                  <a:lnTo>
                    <a:pt x="138" y="380"/>
                  </a:lnTo>
                  <a:lnTo>
                    <a:pt x="134" y="364"/>
                  </a:lnTo>
                  <a:lnTo>
                    <a:pt x="138" y="360"/>
                  </a:lnTo>
                  <a:lnTo>
                    <a:pt x="26" y="66"/>
                  </a:lnTo>
                  <a:lnTo>
                    <a:pt x="8" y="70"/>
                  </a:lnTo>
                  <a:lnTo>
                    <a:pt x="0" y="52"/>
                  </a:lnTo>
                  <a:lnTo>
                    <a:pt x="190" y="0"/>
                  </a:lnTo>
                  <a:lnTo>
                    <a:pt x="226" y="108"/>
                  </a:lnTo>
                  <a:lnTo>
                    <a:pt x="238" y="104"/>
                  </a:lnTo>
                  <a:lnTo>
                    <a:pt x="252" y="152"/>
                  </a:lnTo>
                  <a:lnTo>
                    <a:pt x="262" y="160"/>
                  </a:lnTo>
                  <a:lnTo>
                    <a:pt x="278" y="208"/>
                  </a:lnTo>
                  <a:lnTo>
                    <a:pt x="222" y="230"/>
                  </a:lnTo>
                  <a:lnTo>
                    <a:pt x="264" y="336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50" name="Google Shape;336;p37">
              <a:extLst>
                <a:ext uri="{FF2B5EF4-FFF2-40B4-BE49-F238E27FC236}">
                  <a16:creationId xmlns:a16="http://schemas.microsoft.com/office/drawing/2014/main" id="{DF2DD285-AF06-4939-AF25-64360319EF54}"/>
                </a:ext>
              </a:extLst>
            </p:cNvPr>
            <p:cNvSpPr/>
            <p:nvPr/>
          </p:nvSpPr>
          <p:spPr>
            <a:xfrm rot="723326">
              <a:off x="9250064" y="2262554"/>
              <a:ext cx="886275" cy="912410"/>
            </a:xfrm>
            <a:custGeom>
              <a:avLst/>
              <a:gdLst/>
              <a:ahLst/>
              <a:cxnLst/>
              <a:rect l="l" t="t" r="r" b="b"/>
              <a:pathLst>
                <a:path w="380" h="390" extrusionOk="0">
                  <a:moveTo>
                    <a:pt x="298" y="366"/>
                  </a:moveTo>
                  <a:lnTo>
                    <a:pt x="240" y="390"/>
                  </a:lnTo>
                  <a:lnTo>
                    <a:pt x="124" y="354"/>
                  </a:lnTo>
                  <a:lnTo>
                    <a:pt x="0" y="306"/>
                  </a:lnTo>
                  <a:lnTo>
                    <a:pt x="12" y="286"/>
                  </a:lnTo>
                  <a:lnTo>
                    <a:pt x="6" y="266"/>
                  </a:lnTo>
                  <a:lnTo>
                    <a:pt x="10" y="244"/>
                  </a:lnTo>
                  <a:lnTo>
                    <a:pt x="32" y="222"/>
                  </a:lnTo>
                  <a:lnTo>
                    <a:pt x="116" y="88"/>
                  </a:lnTo>
                  <a:lnTo>
                    <a:pt x="164" y="44"/>
                  </a:lnTo>
                  <a:lnTo>
                    <a:pt x="216" y="0"/>
                  </a:lnTo>
                  <a:lnTo>
                    <a:pt x="242" y="2"/>
                  </a:lnTo>
                  <a:lnTo>
                    <a:pt x="250" y="20"/>
                  </a:lnTo>
                  <a:lnTo>
                    <a:pt x="268" y="16"/>
                  </a:lnTo>
                  <a:lnTo>
                    <a:pt x="380" y="310"/>
                  </a:lnTo>
                  <a:lnTo>
                    <a:pt x="376" y="314"/>
                  </a:lnTo>
                  <a:lnTo>
                    <a:pt x="380" y="330"/>
                  </a:lnTo>
                  <a:lnTo>
                    <a:pt x="298" y="366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51" name="Google Shape;337;p37">
              <a:extLst>
                <a:ext uri="{FF2B5EF4-FFF2-40B4-BE49-F238E27FC236}">
                  <a16:creationId xmlns:a16="http://schemas.microsoft.com/office/drawing/2014/main" id="{0E19B307-5C12-4422-B2A5-CF2E0BF2D61C}"/>
                </a:ext>
              </a:extLst>
            </p:cNvPr>
            <p:cNvSpPr/>
            <p:nvPr/>
          </p:nvSpPr>
          <p:spPr>
            <a:xfrm>
              <a:off x="9633078" y="3155117"/>
              <a:ext cx="354904" cy="1150715"/>
            </a:xfrm>
            <a:custGeom>
              <a:avLst/>
              <a:gdLst/>
              <a:ahLst/>
              <a:cxnLst/>
              <a:rect l="l" t="t" r="r" b="b"/>
              <a:pathLst>
                <a:path w="304" h="981" extrusionOk="0">
                  <a:moveTo>
                    <a:pt x="11" y="0"/>
                  </a:moveTo>
                  <a:lnTo>
                    <a:pt x="62" y="28"/>
                  </a:lnTo>
                  <a:lnTo>
                    <a:pt x="186" y="7"/>
                  </a:lnTo>
                  <a:lnTo>
                    <a:pt x="244" y="457"/>
                  </a:lnTo>
                  <a:lnTo>
                    <a:pt x="204" y="580"/>
                  </a:lnTo>
                  <a:lnTo>
                    <a:pt x="289" y="619"/>
                  </a:lnTo>
                  <a:lnTo>
                    <a:pt x="304" y="697"/>
                  </a:lnTo>
                  <a:lnTo>
                    <a:pt x="285" y="709"/>
                  </a:lnTo>
                  <a:lnTo>
                    <a:pt x="286" y="742"/>
                  </a:lnTo>
                  <a:lnTo>
                    <a:pt x="267" y="754"/>
                  </a:lnTo>
                  <a:lnTo>
                    <a:pt x="272" y="803"/>
                  </a:lnTo>
                  <a:lnTo>
                    <a:pt x="283" y="830"/>
                  </a:lnTo>
                  <a:lnTo>
                    <a:pt x="276" y="953"/>
                  </a:lnTo>
                  <a:lnTo>
                    <a:pt x="195" y="925"/>
                  </a:lnTo>
                  <a:lnTo>
                    <a:pt x="201" y="976"/>
                  </a:lnTo>
                  <a:lnTo>
                    <a:pt x="171" y="981"/>
                  </a:lnTo>
                  <a:lnTo>
                    <a:pt x="75" y="931"/>
                  </a:lnTo>
                  <a:lnTo>
                    <a:pt x="57" y="956"/>
                  </a:lnTo>
                  <a:lnTo>
                    <a:pt x="21" y="960"/>
                  </a:lnTo>
                  <a:lnTo>
                    <a:pt x="17" y="938"/>
                  </a:lnTo>
                  <a:lnTo>
                    <a:pt x="0" y="815"/>
                  </a:lnTo>
                  <a:lnTo>
                    <a:pt x="86" y="672"/>
                  </a:lnTo>
                  <a:lnTo>
                    <a:pt x="37" y="653"/>
                  </a:lnTo>
                  <a:lnTo>
                    <a:pt x="40" y="620"/>
                  </a:lnTo>
                  <a:lnTo>
                    <a:pt x="72" y="587"/>
                  </a:lnTo>
                  <a:lnTo>
                    <a:pt x="55" y="370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52" name="Google Shape;338;p37">
              <a:extLst>
                <a:ext uri="{FF2B5EF4-FFF2-40B4-BE49-F238E27FC236}">
                  <a16:creationId xmlns:a16="http://schemas.microsoft.com/office/drawing/2014/main" id="{C0039A7E-FC7D-4A98-9FB2-874BC336ED89}"/>
                </a:ext>
              </a:extLst>
            </p:cNvPr>
            <p:cNvSpPr/>
            <p:nvPr/>
          </p:nvSpPr>
          <p:spPr>
            <a:xfrm rot="723327">
              <a:off x="9076147" y="4036085"/>
              <a:ext cx="563993" cy="411640"/>
            </a:xfrm>
            <a:custGeom>
              <a:avLst/>
              <a:gdLst/>
              <a:ahLst/>
              <a:cxnLst/>
              <a:rect l="l" t="t" r="r" b="b"/>
              <a:pathLst>
                <a:path w="242" h="176" extrusionOk="0">
                  <a:moveTo>
                    <a:pt x="236" y="126"/>
                  </a:moveTo>
                  <a:lnTo>
                    <a:pt x="76" y="176"/>
                  </a:lnTo>
                  <a:lnTo>
                    <a:pt x="66" y="156"/>
                  </a:lnTo>
                  <a:lnTo>
                    <a:pt x="32" y="44"/>
                  </a:lnTo>
                  <a:lnTo>
                    <a:pt x="12" y="40"/>
                  </a:lnTo>
                  <a:lnTo>
                    <a:pt x="14" y="28"/>
                  </a:lnTo>
                  <a:lnTo>
                    <a:pt x="0" y="8"/>
                  </a:lnTo>
                  <a:lnTo>
                    <a:pt x="14" y="8"/>
                  </a:lnTo>
                  <a:lnTo>
                    <a:pt x="34" y="16"/>
                  </a:lnTo>
                  <a:lnTo>
                    <a:pt x="42" y="12"/>
                  </a:lnTo>
                  <a:lnTo>
                    <a:pt x="70" y="0"/>
                  </a:lnTo>
                  <a:lnTo>
                    <a:pt x="88" y="10"/>
                  </a:lnTo>
                  <a:lnTo>
                    <a:pt x="104" y="14"/>
                  </a:lnTo>
                  <a:lnTo>
                    <a:pt x="108" y="26"/>
                  </a:lnTo>
                  <a:lnTo>
                    <a:pt x="118" y="28"/>
                  </a:lnTo>
                  <a:lnTo>
                    <a:pt x="120" y="40"/>
                  </a:lnTo>
                  <a:lnTo>
                    <a:pt x="134" y="38"/>
                  </a:lnTo>
                  <a:lnTo>
                    <a:pt x="148" y="74"/>
                  </a:lnTo>
                  <a:lnTo>
                    <a:pt x="182" y="68"/>
                  </a:lnTo>
                  <a:lnTo>
                    <a:pt x="188" y="88"/>
                  </a:lnTo>
                  <a:lnTo>
                    <a:pt x="240" y="80"/>
                  </a:lnTo>
                  <a:lnTo>
                    <a:pt x="242" y="98"/>
                  </a:lnTo>
                  <a:lnTo>
                    <a:pt x="236" y="126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53" name="Google Shape;339;p37">
              <a:extLst>
                <a:ext uri="{FF2B5EF4-FFF2-40B4-BE49-F238E27FC236}">
                  <a16:creationId xmlns:a16="http://schemas.microsoft.com/office/drawing/2014/main" id="{117766D2-C07E-4B18-B188-AC46084BEC87}"/>
                </a:ext>
              </a:extLst>
            </p:cNvPr>
            <p:cNvSpPr/>
            <p:nvPr/>
          </p:nvSpPr>
          <p:spPr>
            <a:xfrm rot="723329">
              <a:off x="9195229" y="3545800"/>
              <a:ext cx="540639" cy="711868"/>
            </a:xfrm>
            <a:custGeom>
              <a:avLst/>
              <a:gdLst/>
              <a:ahLst/>
              <a:cxnLst/>
              <a:rect l="l" t="t" r="r" b="b"/>
              <a:pathLst>
                <a:path w="232" h="304" extrusionOk="0">
                  <a:moveTo>
                    <a:pt x="222" y="296"/>
                  </a:moveTo>
                  <a:lnTo>
                    <a:pt x="170" y="304"/>
                  </a:lnTo>
                  <a:lnTo>
                    <a:pt x="164" y="284"/>
                  </a:lnTo>
                  <a:lnTo>
                    <a:pt x="130" y="290"/>
                  </a:lnTo>
                  <a:lnTo>
                    <a:pt x="116" y="254"/>
                  </a:lnTo>
                  <a:lnTo>
                    <a:pt x="102" y="256"/>
                  </a:lnTo>
                  <a:lnTo>
                    <a:pt x="100" y="244"/>
                  </a:lnTo>
                  <a:lnTo>
                    <a:pt x="90" y="242"/>
                  </a:lnTo>
                  <a:lnTo>
                    <a:pt x="86" y="230"/>
                  </a:lnTo>
                  <a:lnTo>
                    <a:pt x="70" y="226"/>
                  </a:lnTo>
                  <a:lnTo>
                    <a:pt x="52" y="216"/>
                  </a:lnTo>
                  <a:lnTo>
                    <a:pt x="16" y="232"/>
                  </a:lnTo>
                  <a:lnTo>
                    <a:pt x="8" y="168"/>
                  </a:lnTo>
                  <a:lnTo>
                    <a:pt x="0" y="164"/>
                  </a:lnTo>
                  <a:lnTo>
                    <a:pt x="0" y="100"/>
                  </a:lnTo>
                  <a:lnTo>
                    <a:pt x="82" y="106"/>
                  </a:lnTo>
                  <a:lnTo>
                    <a:pt x="184" y="0"/>
                  </a:lnTo>
                  <a:lnTo>
                    <a:pt x="216" y="104"/>
                  </a:lnTo>
                  <a:lnTo>
                    <a:pt x="204" y="124"/>
                  </a:lnTo>
                  <a:lnTo>
                    <a:pt x="206" y="140"/>
                  </a:lnTo>
                  <a:lnTo>
                    <a:pt x="232" y="144"/>
                  </a:lnTo>
                  <a:lnTo>
                    <a:pt x="206" y="224"/>
                  </a:lnTo>
                  <a:lnTo>
                    <a:pt x="228" y="282"/>
                  </a:lnTo>
                  <a:lnTo>
                    <a:pt x="222" y="296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54" name="Google Shape;340;p37">
              <a:extLst>
                <a:ext uri="{FF2B5EF4-FFF2-40B4-BE49-F238E27FC236}">
                  <a16:creationId xmlns:a16="http://schemas.microsoft.com/office/drawing/2014/main" id="{3D77C8CE-E5DE-4E34-A720-83EB1911F7EC}"/>
                </a:ext>
              </a:extLst>
            </p:cNvPr>
            <p:cNvSpPr/>
            <p:nvPr/>
          </p:nvSpPr>
          <p:spPr>
            <a:xfrm rot="723327">
              <a:off x="9198732" y="3056658"/>
              <a:ext cx="531297" cy="725941"/>
            </a:xfrm>
            <a:custGeom>
              <a:avLst/>
              <a:gdLst/>
              <a:ahLst/>
              <a:cxnLst/>
              <a:rect l="l" t="t" r="r" b="b"/>
              <a:pathLst>
                <a:path w="228" h="310" extrusionOk="0">
                  <a:moveTo>
                    <a:pt x="228" y="204"/>
                  </a:moveTo>
                  <a:lnTo>
                    <a:pt x="126" y="310"/>
                  </a:lnTo>
                  <a:lnTo>
                    <a:pt x="68" y="304"/>
                  </a:lnTo>
                  <a:lnTo>
                    <a:pt x="42" y="226"/>
                  </a:lnTo>
                  <a:lnTo>
                    <a:pt x="28" y="188"/>
                  </a:lnTo>
                  <a:lnTo>
                    <a:pt x="10" y="192"/>
                  </a:lnTo>
                  <a:lnTo>
                    <a:pt x="0" y="154"/>
                  </a:lnTo>
                  <a:lnTo>
                    <a:pt x="28" y="148"/>
                  </a:lnTo>
                  <a:lnTo>
                    <a:pt x="56" y="102"/>
                  </a:lnTo>
                  <a:lnTo>
                    <a:pt x="72" y="108"/>
                  </a:lnTo>
                  <a:lnTo>
                    <a:pt x="80" y="100"/>
                  </a:lnTo>
                  <a:lnTo>
                    <a:pt x="72" y="80"/>
                  </a:lnTo>
                  <a:lnTo>
                    <a:pt x="82" y="76"/>
                  </a:lnTo>
                  <a:lnTo>
                    <a:pt x="78" y="52"/>
                  </a:lnTo>
                  <a:lnTo>
                    <a:pt x="62" y="48"/>
                  </a:lnTo>
                  <a:lnTo>
                    <a:pt x="78" y="0"/>
                  </a:lnTo>
                  <a:lnTo>
                    <a:pt x="166" y="28"/>
                  </a:lnTo>
                  <a:lnTo>
                    <a:pt x="228" y="204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55" name="Google Shape;341;p37">
              <a:extLst>
                <a:ext uri="{FF2B5EF4-FFF2-40B4-BE49-F238E27FC236}">
                  <a16:creationId xmlns:a16="http://schemas.microsoft.com/office/drawing/2014/main" id="{814B2AAA-B6CD-46C5-A5D4-0AABA83F2ECA}"/>
                </a:ext>
              </a:extLst>
            </p:cNvPr>
            <p:cNvSpPr/>
            <p:nvPr/>
          </p:nvSpPr>
          <p:spPr>
            <a:xfrm rot="723328">
              <a:off x="8842655" y="2866630"/>
              <a:ext cx="582676" cy="711868"/>
            </a:xfrm>
            <a:custGeom>
              <a:avLst/>
              <a:gdLst/>
              <a:ahLst/>
              <a:cxnLst/>
              <a:rect l="l" t="t" r="r" b="b"/>
              <a:pathLst>
                <a:path w="250" h="304" extrusionOk="0">
                  <a:moveTo>
                    <a:pt x="210" y="274"/>
                  </a:moveTo>
                  <a:lnTo>
                    <a:pt x="138" y="284"/>
                  </a:lnTo>
                  <a:lnTo>
                    <a:pt x="138" y="296"/>
                  </a:lnTo>
                  <a:lnTo>
                    <a:pt x="86" y="304"/>
                  </a:lnTo>
                  <a:lnTo>
                    <a:pt x="62" y="264"/>
                  </a:lnTo>
                  <a:lnTo>
                    <a:pt x="48" y="246"/>
                  </a:lnTo>
                  <a:lnTo>
                    <a:pt x="50" y="228"/>
                  </a:lnTo>
                  <a:lnTo>
                    <a:pt x="66" y="234"/>
                  </a:lnTo>
                  <a:lnTo>
                    <a:pt x="80" y="216"/>
                  </a:lnTo>
                  <a:lnTo>
                    <a:pt x="80" y="196"/>
                  </a:lnTo>
                  <a:lnTo>
                    <a:pt x="58" y="194"/>
                  </a:lnTo>
                  <a:lnTo>
                    <a:pt x="72" y="170"/>
                  </a:lnTo>
                  <a:lnTo>
                    <a:pt x="54" y="164"/>
                  </a:lnTo>
                  <a:lnTo>
                    <a:pt x="38" y="172"/>
                  </a:lnTo>
                  <a:lnTo>
                    <a:pt x="50" y="176"/>
                  </a:lnTo>
                  <a:lnTo>
                    <a:pt x="48" y="204"/>
                  </a:lnTo>
                  <a:lnTo>
                    <a:pt x="36" y="198"/>
                  </a:lnTo>
                  <a:lnTo>
                    <a:pt x="26" y="168"/>
                  </a:lnTo>
                  <a:lnTo>
                    <a:pt x="0" y="160"/>
                  </a:lnTo>
                  <a:lnTo>
                    <a:pt x="6" y="140"/>
                  </a:lnTo>
                  <a:lnTo>
                    <a:pt x="78" y="76"/>
                  </a:lnTo>
                  <a:lnTo>
                    <a:pt x="122" y="0"/>
                  </a:lnTo>
                  <a:lnTo>
                    <a:pt x="246" y="48"/>
                  </a:lnTo>
                  <a:lnTo>
                    <a:pt x="230" y="96"/>
                  </a:lnTo>
                  <a:lnTo>
                    <a:pt x="246" y="100"/>
                  </a:lnTo>
                  <a:lnTo>
                    <a:pt x="250" y="124"/>
                  </a:lnTo>
                  <a:lnTo>
                    <a:pt x="240" y="128"/>
                  </a:lnTo>
                  <a:lnTo>
                    <a:pt x="248" y="148"/>
                  </a:lnTo>
                  <a:lnTo>
                    <a:pt x="240" y="156"/>
                  </a:lnTo>
                  <a:lnTo>
                    <a:pt x="224" y="150"/>
                  </a:lnTo>
                  <a:lnTo>
                    <a:pt x="196" y="196"/>
                  </a:lnTo>
                  <a:lnTo>
                    <a:pt x="168" y="202"/>
                  </a:lnTo>
                  <a:lnTo>
                    <a:pt x="178" y="240"/>
                  </a:lnTo>
                  <a:lnTo>
                    <a:pt x="196" y="236"/>
                  </a:lnTo>
                  <a:lnTo>
                    <a:pt x="210" y="274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56" name="Google Shape;342;p37">
              <a:extLst>
                <a:ext uri="{FF2B5EF4-FFF2-40B4-BE49-F238E27FC236}">
                  <a16:creationId xmlns:a16="http://schemas.microsoft.com/office/drawing/2014/main" id="{900E822B-C54C-4F8F-B4DA-8228762FE2AC}"/>
                </a:ext>
              </a:extLst>
            </p:cNvPr>
            <p:cNvSpPr/>
            <p:nvPr/>
          </p:nvSpPr>
          <p:spPr>
            <a:xfrm rot="723327">
              <a:off x="8718909" y="3490648"/>
              <a:ext cx="554652" cy="514843"/>
            </a:xfrm>
            <a:custGeom>
              <a:avLst/>
              <a:gdLst/>
              <a:ahLst/>
              <a:cxnLst/>
              <a:rect l="l" t="t" r="r" b="b"/>
              <a:pathLst>
                <a:path w="238" h="220" extrusionOk="0">
                  <a:moveTo>
                    <a:pt x="230" y="210"/>
                  </a:moveTo>
                  <a:lnTo>
                    <a:pt x="210" y="202"/>
                  </a:lnTo>
                  <a:lnTo>
                    <a:pt x="196" y="202"/>
                  </a:lnTo>
                  <a:lnTo>
                    <a:pt x="168" y="198"/>
                  </a:lnTo>
                  <a:lnTo>
                    <a:pt x="150" y="194"/>
                  </a:lnTo>
                  <a:lnTo>
                    <a:pt x="136" y="184"/>
                  </a:lnTo>
                  <a:lnTo>
                    <a:pt x="128" y="186"/>
                  </a:lnTo>
                  <a:lnTo>
                    <a:pt x="136" y="208"/>
                  </a:lnTo>
                  <a:lnTo>
                    <a:pt x="118" y="202"/>
                  </a:lnTo>
                  <a:lnTo>
                    <a:pt x="116" y="218"/>
                  </a:lnTo>
                  <a:lnTo>
                    <a:pt x="102" y="206"/>
                  </a:lnTo>
                  <a:lnTo>
                    <a:pt x="56" y="220"/>
                  </a:lnTo>
                  <a:lnTo>
                    <a:pt x="52" y="212"/>
                  </a:lnTo>
                  <a:lnTo>
                    <a:pt x="20" y="218"/>
                  </a:lnTo>
                  <a:lnTo>
                    <a:pt x="0" y="158"/>
                  </a:lnTo>
                  <a:lnTo>
                    <a:pt x="8" y="142"/>
                  </a:lnTo>
                  <a:lnTo>
                    <a:pt x="32" y="138"/>
                  </a:lnTo>
                  <a:lnTo>
                    <a:pt x="28" y="122"/>
                  </a:lnTo>
                  <a:lnTo>
                    <a:pt x="38" y="108"/>
                  </a:lnTo>
                  <a:lnTo>
                    <a:pt x="88" y="96"/>
                  </a:lnTo>
                  <a:lnTo>
                    <a:pt x="96" y="72"/>
                  </a:lnTo>
                  <a:lnTo>
                    <a:pt x="88" y="30"/>
                  </a:lnTo>
                  <a:lnTo>
                    <a:pt x="140" y="22"/>
                  </a:lnTo>
                  <a:lnTo>
                    <a:pt x="140" y="10"/>
                  </a:lnTo>
                  <a:lnTo>
                    <a:pt x="212" y="0"/>
                  </a:lnTo>
                  <a:lnTo>
                    <a:pt x="238" y="78"/>
                  </a:lnTo>
                  <a:lnTo>
                    <a:pt x="214" y="78"/>
                  </a:lnTo>
                  <a:lnTo>
                    <a:pt x="214" y="142"/>
                  </a:lnTo>
                  <a:lnTo>
                    <a:pt x="222" y="146"/>
                  </a:lnTo>
                  <a:lnTo>
                    <a:pt x="230" y="210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57" name="Google Shape;343;p37">
              <a:extLst>
                <a:ext uri="{FF2B5EF4-FFF2-40B4-BE49-F238E27FC236}">
                  <a16:creationId xmlns:a16="http://schemas.microsoft.com/office/drawing/2014/main" id="{C878E387-3BA2-4152-9B7F-B32310DCCCFB}"/>
                </a:ext>
              </a:extLst>
            </p:cNvPr>
            <p:cNvSpPr/>
            <p:nvPr/>
          </p:nvSpPr>
          <p:spPr>
            <a:xfrm rot="723327">
              <a:off x="8757443" y="3931692"/>
              <a:ext cx="481087" cy="463241"/>
            </a:xfrm>
            <a:custGeom>
              <a:avLst/>
              <a:gdLst/>
              <a:ahLst/>
              <a:cxnLst/>
              <a:rect l="l" t="t" r="r" b="b"/>
              <a:pathLst>
                <a:path w="206" h="198" extrusionOk="0">
                  <a:moveTo>
                    <a:pt x="206" y="166"/>
                  </a:moveTo>
                  <a:lnTo>
                    <a:pt x="104" y="198"/>
                  </a:lnTo>
                  <a:lnTo>
                    <a:pt x="102" y="186"/>
                  </a:lnTo>
                  <a:lnTo>
                    <a:pt x="74" y="170"/>
                  </a:lnTo>
                  <a:lnTo>
                    <a:pt x="40" y="178"/>
                  </a:lnTo>
                  <a:lnTo>
                    <a:pt x="28" y="122"/>
                  </a:lnTo>
                  <a:lnTo>
                    <a:pt x="16" y="116"/>
                  </a:lnTo>
                  <a:lnTo>
                    <a:pt x="8" y="86"/>
                  </a:lnTo>
                  <a:lnTo>
                    <a:pt x="12" y="74"/>
                  </a:lnTo>
                  <a:lnTo>
                    <a:pt x="0" y="36"/>
                  </a:lnTo>
                  <a:lnTo>
                    <a:pt x="46" y="22"/>
                  </a:lnTo>
                  <a:lnTo>
                    <a:pt x="60" y="30"/>
                  </a:lnTo>
                  <a:lnTo>
                    <a:pt x="62" y="18"/>
                  </a:lnTo>
                  <a:lnTo>
                    <a:pt x="80" y="24"/>
                  </a:lnTo>
                  <a:lnTo>
                    <a:pt x="72" y="2"/>
                  </a:lnTo>
                  <a:lnTo>
                    <a:pt x="80" y="0"/>
                  </a:lnTo>
                  <a:lnTo>
                    <a:pt x="94" y="10"/>
                  </a:lnTo>
                  <a:lnTo>
                    <a:pt x="140" y="18"/>
                  </a:lnTo>
                  <a:lnTo>
                    <a:pt x="154" y="38"/>
                  </a:lnTo>
                  <a:lnTo>
                    <a:pt x="152" y="50"/>
                  </a:lnTo>
                  <a:lnTo>
                    <a:pt x="172" y="54"/>
                  </a:lnTo>
                  <a:lnTo>
                    <a:pt x="206" y="166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58" name="Google Shape;344;p37">
              <a:extLst>
                <a:ext uri="{FF2B5EF4-FFF2-40B4-BE49-F238E27FC236}">
                  <a16:creationId xmlns:a16="http://schemas.microsoft.com/office/drawing/2014/main" id="{C210A9E8-6E1B-43AC-93A4-AB8EC826BE7B}"/>
                </a:ext>
              </a:extLst>
            </p:cNvPr>
            <p:cNvSpPr/>
            <p:nvPr/>
          </p:nvSpPr>
          <p:spPr>
            <a:xfrm rot="723329">
              <a:off x="8577659" y="3827320"/>
              <a:ext cx="442554" cy="707176"/>
            </a:xfrm>
            <a:custGeom>
              <a:avLst/>
              <a:gdLst/>
              <a:ahLst/>
              <a:cxnLst/>
              <a:rect l="l" t="t" r="r" b="b"/>
              <a:pathLst>
                <a:path w="190" h="302" extrusionOk="0">
                  <a:moveTo>
                    <a:pt x="190" y="274"/>
                  </a:moveTo>
                  <a:lnTo>
                    <a:pt x="80" y="302"/>
                  </a:lnTo>
                  <a:lnTo>
                    <a:pt x="70" y="284"/>
                  </a:lnTo>
                  <a:lnTo>
                    <a:pt x="54" y="270"/>
                  </a:lnTo>
                  <a:lnTo>
                    <a:pt x="48" y="256"/>
                  </a:lnTo>
                  <a:lnTo>
                    <a:pt x="42" y="250"/>
                  </a:lnTo>
                  <a:lnTo>
                    <a:pt x="46" y="222"/>
                  </a:lnTo>
                  <a:lnTo>
                    <a:pt x="42" y="212"/>
                  </a:lnTo>
                  <a:lnTo>
                    <a:pt x="26" y="194"/>
                  </a:lnTo>
                  <a:lnTo>
                    <a:pt x="32" y="184"/>
                  </a:lnTo>
                  <a:lnTo>
                    <a:pt x="22" y="176"/>
                  </a:lnTo>
                  <a:lnTo>
                    <a:pt x="26" y="168"/>
                  </a:lnTo>
                  <a:lnTo>
                    <a:pt x="24" y="160"/>
                  </a:lnTo>
                  <a:lnTo>
                    <a:pt x="26" y="144"/>
                  </a:lnTo>
                  <a:lnTo>
                    <a:pt x="0" y="38"/>
                  </a:lnTo>
                  <a:lnTo>
                    <a:pt x="6" y="32"/>
                  </a:lnTo>
                  <a:lnTo>
                    <a:pt x="18" y="0"/>
                  </a:lnTo>
                  <a:lnTo>
                    <a:pt x="38" y="60"/>
                  </a:lnTo>
                  <a:lnTo>
                    <a:pt x="70" y="54"/>
                  </a:lnTo>
                  <a:lnTo>
                    <a:pt x="86" y="100"/>
                  </a:lnTo>
                  <a:lnTo>
                    <a:pt x="82" y="112"/>
                  </a:lnTo>
                  <a:lnTo>
                    <a:pt x="90" y="142"/>
                  </a:lnTo>
                  <a:lnTo>
                    <a:pt x="102" y="148"/>
                  </a:lnTo>
                  <a:lnTo>
                    <a:pt x="114" y="204"/>
                  </a:lnTo>
                  <a:lnTo>
                    <a:pt x="148" y="196"/>
                  </a:lnTo>
                  <a:lnTo>
                    <a:pt x="176" y="212"/>
                  </a:lnTo>
                  <a:lnTo>
                    <a:pt x="190" y="274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59" name="Google Shape;345;p37">
              <a:extLst>
                <a:ext uri="{FF2B5EF4-FFF2-40B4-BE49-F238E27FC236}">
                  <a16:creationId xmlns:a16="http://schemas.microsoft.com/office/drawing/2014/main" id="{C0114E47-9252-4C19-9199-637D517B1F1F}"/>
                </a:ext>
              </a:extLst>
            </p:cNvPr>
            <p:cNvSpPr/>
            <p:nvPr/>
          </p:nvSpPr>
          <p:spPr>
            <a:xfrm rot="723327">
              <a:off x="8194734" y="3830804"/>
              <a:ext cx="470578" cy="369420"/>
            </a:xfrm>
            <a:custGeom>
              <a:avLst/>
              <a:gdLst/>
              <a:ahLst/>
              <a:cxnLst/>
              <a:rect l="l" t="t" r="r" b="b"/>
              <a:pathLst>
                <a:path w="202" h="158" extrusionOk="0">
                  <a:moveTo>
                    <a:pt x="200" y="122"/>
                  </a:moveTo>
                  <a:lnTo>
                    <a:pt x="90" y="150"/>
                  </a:lnTo>
                  <a:lnTo>
                    <a:pt x="88" y="142"/>
                  </a:lnTo>
                  <a:lnTo>
                    <a:pt x="18" y="158"/>
                  </a:lnTo>
                  <a:lnTo>
                    <a:pt x="0" y="62"/>
                  </a:lnTo>
                  <a:lnTo>
                    <a:pt x="6" y="56"/>
                  </a:lnTo>
                  <a:lnTo>
                    <a:pt x="10" y="52"/>
                  </a:lnTo>
                  <a:lnTo>
                    <a:pt x="14" y="50"/>
                  </a:lnTo>
                  <a:lnTo>
                    <a:pt x="22" y="50"/>
                  </a:lnTo>
                  <a:lnTo>
                    <a:pt x="32" y="50"/>
                  </a:lnTo>
                  <a:lnTo>
                    <a:pt x="46" y="46"/>
                  </a:lnTo>
                  <a:lnTo>
                    <a:pt x="76" y="46"/>
                  </a:lnTo>
                  <a:lnTo>
                    <a:pt x="102" y="38"/>
                  </a:lnTo>
                  <a:lnTo>
                    <a:pt x="110" y="48"/>
                  </a:lnTo>
                  <a:lnTo>
                    <a:pt x="122" y="26"/>
                  </a:lnTo>
                  <a:lnTo>
                    <a:pt x="146" y="22"/>
                  </a:lnTo>
                  <a:lnTo>
                    <a:pt x="176" y="0"/>
                  </a:lnTo>
                  <a:lnTo>
                    <a:pt x="202" y="106"/>
                  </a:lnTo>
                  <a:lnTo>
                    <a:pt x="200" y="122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60" name="Google Shape;346;p37">
              <a:extLst>
                <a:ext uri="{FF2B5EF4-FFF2-40B4-BE49-F238E27FC236}">
                  <a16:creationId xmlns:a16="http://schemas.microsoft.com/office/drawing/2014/main" id="{4CD54FFA-3636-4037-A8F6-9529061BB8A7}"/>
                </a:ext>
              </a:extLst>
            </p:cNvPr>
            <p:cNvSpPr/>
            <p:nvPr/>
          </p:nvSpPr>
          <p:spPr>
            <a:xfrm rot="723327">
              <a:off x="7744099" y="3877725"/>
              <a:ext cx="470578" cy="374111"/>
            </a:xfrm>
            <a:custGeom>
              <a:avLst/>
              <a:gdLst/>
              <a:ahLst/>
              <a:cxnLst/>
              <a:rect l="l" t="t" r="r" b="b"/>
              <a:pathLst>
                <a:path w="202" h="160" extrusionOk="0">
                  <a:moveTo>
                    <a:pt x="202" y="96"/>
                  </a:moveTo>
                  <a:lnTo>
                    <a:pt x="176" y="104"/>
                  </a:lnTo>
                  <a:lnTo>
                    <a:pt x="178" y="142"/>
                  </a:lnTo>
                  <a:lnTo>
                    <a:pt x="154" y="150"/>
                  </a:lnTo>
                  <a:lnTo>
                    <a:pt x="106" y="160"/>
                  </a:lnTo>
                  <a:lnTo>
                    <a:pt x="110" y="148"/>
                  </a:lnTo>
                  <a:lnTo>
                    <a:pt x="102" y="142"/>
                  </a:lnTo>
                  <a:lnTo>
                    <a:pt x="58" y="150"/>
                  </a:lnTo>
                  <a:lnTo>
                    <a:pt x="56" y="132"/>
                  </a:lnTo>
                  <a:lnTo>
                    <a:pt x="44" y="132"/>
                  </a:lnTo>
                  <a:lnTo>
                    <a:pt x="46" y="100"/>
                  </a:lnTo>
                  <a:lnTo>
                    <a:pt x="16" y="98"/>
                  </a:lnTo>
                  <a:lnTo>
                    <a:pt x="0" y="10"/>
                  </a:lnTo>
                  <a:lnTo>
                    <a:pt x="26" y="14"/>
                  </a:lnTo>
                  <a:lnTo>
                    <a:pt x="60" y="6"/>
                  </a:lnTo>
                  <a:lnTo>
                    <a:pt x="94" y="16"/>
                  </a:lnTo>
                  <a:lnTo>
                    <a:pt x="112" y="32"/>
                  </a:lnTo>
                  <a:lnTo>
                    <a:pt x="132" y="26"/>
                  </a:lnTo>
                  <a:lnTo>
                    <a:pt x="142" y="36"/>
                  </a:lnTo>
                  <a:lnTo>
                    <a:pt x="146" y="20"/>
                  </a:lnTo>
                  <a:lnTo>
                    <a:pt x="170" y="4"/>
                  </a:lnTo>
                  <a:lnTo>
                    <a:pt x="184" y="0"/>
                  </a:lnTo>
                  <a:lnTo>
                    <a:pt x="202" y="96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61" name="Google Shape;347;p37">
              <a:extLst>
                <a:ext uri="{FF2B5EF4-FFF2-40B4-BE49-F238E27FC236}">
                  <a16:creationId xmlns:a16="http://schemas.microsoft.com/office/drawing/2014/main" id="{19E96D45-7DEC-48F1-AC6B-C544C243E45F}"/>
                </a:ext>
              </a:extLst>
            </p:cNvPr>
            <p:cNvSpPr/>
            <p:nvPr/>
          </p:nvSpPr>
          <p:spPr>
            <a:xfrm rot="723326">
              <a:off x="7455748" y="4037247"/>
              <a:ext cx="391175" cy="314301"/>
            </a:xfrm>
            <a:custGeom>
              <a:avLst/>
              <a:gdLst/>
              <a:ahLst/>
              <a:cxnLst/>
              <a:rect l="l" t="t" r="r" b="b"/>
              <a:pathLst>
                <a:path w="168" h="134" extrusionOk="0">
                  <a:moveTo>
                    <a:pt x="162" y="100"/>
                  </a:moveTo>
                  <a:lnTo>
                    <a:pt x="22" y="134"/>
                  </a:lnTo>
                  <a:lnTo>
                    <a:pt x="2" y="42"/>
                  </a:lnTo>
                  <a:lnTo>
                    <a:pt x="0" y="30"/>
                  </a:lnTo>
                  <a:lnTo>
                    <a:pt x="124" y="0"/>
                  </a:lnTo>
                  <a:lnTo>
                    <a:pt x="154" y="2"/>
                  </a:lnTo>
                  <a:lnTo>
                    <a:pt x="152" y="34"/>
                  </a:lnTo>
                  <a:lnTo>
                    <a:pt x="164" y="34"/>
                  </a:lnTo>
                  <a:lnTo>
                    <a:pt x="166" y="52"/>
                  </a:lnTo>
                  <a:lnTo>
                    <a:pt x="168" y="66"/>
                  </a:lnTo>
                  <a:lnTo>
                    <a:pt x="164" y="86"/>
                  </a:lnTo>
                  <a:lnTo>
                    <a:pt x="158" y="88"/>
                  </a:lnTo>
                  <a:lnTo>
                    <a:pt x="162" y="100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62" name="Google Shape;348;p37">
              <a:extLst>
                <a:ext uri="{FF2B5EF4-FFF2-40B4-BE49-F238E27FC236}">
                  <a16:creationId xmlns:a16="http://schemas.microsoft.com/office/drawing/2014/main" id="{E40F7784-D7BB-4190-A5FC-50FEE82BB3A7}"/>
                </a:ext>
              </a:extLst>
            </p:cNvPr>
            <p:cNvSpPr/>
            <p:nvPr/>
          </p:nvSpPr>
          <p:spPr>
            <a:xfrm rot="723325">
              <a:off x="7460423" y="3821411"/>
              <a:ext cx="335126" cy="275599"/>
            </a:xfrm>
            <a:custGeom>
              <a:avLst/>
              <a:gdLst/>
              <a:ahLst/>
              <a:cxnLst/>
              <a:rect l="l" t="t" r="r" b="b"/>
              <a:pathLst>
                <a:path w="144" h="118" extrusionOk="0">
                  <a:moveTo>
                    <a:pt x="144" y="88"/>
                  </a:moveTo>
                  <a:lnTo>
                    <a:pt x="20" y="118"/>
                  </a:lnTo>
                  <a:lnTo>
                    <a:pt x="0" y="28"/>
                  </a:lnTo>
                  <a:lnTo>
                    <a:pt x="128" y="0"/>
                  </a:lnTo>
                  <a:lnTo>
                    <a:pt x="144" y="88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63" name="Google Shape;349;p37">
              <a:extLst>
                <a:ext uri="{FF2B5EF4-FFF2-40B4-BE49-F238E27FC236}">
                  <a16:creationId xmlns:a16="http://schemas.microsoft.com/office/drawing/2014/main" id="{A6C3A145-9862-423B-AFC0-7BA607E45768}"/>
                </a:ext>
              </a:extLst>
            </p:cNvPr>
            <p:cNvSpPr/>
            <p:nvPr/>
          </p:nvSpPr>
          <p:spPr>
            <a:xfrm rot="723327">
              <a:off x="7098508" y="3814382"/>
              <a:ext cx="397014" cy="369420"/>
            </a:xfrm>
            <a:custGeom>
              <a:avLst/>
              <a:gdLst/>
              <a:ahLst/>
              <a:cxnLst/>
              <a:rect l="l" t="t" r="r" b="b"/>
              <a:pathLst>
                <a:path w="170" h="158" extrusionOk="0">
                  <a:moveTo>
                    <a:pt x="168" y="90"/>
                  </a:moveTo>
                  <a:lnTo>
                    <a:pt x="170" y="102"/>
                  </a:lnTo>
                  <a:lnTo>
                    <a:pt x="158" y="104"/>
                  </a:lnTo>
                  <a:lnTo>
                    <a:pt x="154" y="114"/>
                  </a:lnTo>
                  <a:lnTo>
                    <a:pt x="136" y="118"/>
                  </a:lnTo>
                  <a:lnTo>
                    <a:pt x="124" y="112"/>
                  </a:lnTo>
                  <a:lnTo>
                    <a:pt x="116" y="122"/>
                  </a:lnTo>
                  <a:lnTo>
                    <a:pt x="96" y="126"/>
                  </a:lnTo>
                  <a:lnTo>
                    <a:pt x="94" y="136"/>
                  </a:lnTo>
                  <a:lnTo>
                    <a:pt x="80" y="138"/>
                  </a:lnTo>
                  <a:lnTo>
                    <a:pt x="70" y="158"/>
                  </a:lnTo>
                  <a:lnTo>
                    <a:pt x="44" y="146"/>
                  </a:lnTo>
                  <a:lnTo>
                    <a:pt x="14" y="144"/>
                  </a:lnTo>
                  <a:lnTo>
                    <a:pt x="0" y="130"/>
                  </a:lnTo>
                  <a:lnTo>
                    <a:pt x="12" y="116"/>
                  </a:lnTo>
                  <a:lnTo>
                    <a:pt x="0" y="66"/>
                  </a:lnTo>
                  <a:lnTo>
                    <a:pt x="16" y="54"/>
                  </a:lnTo>
                  <a:lnTo>
                    <a:pt x="92" y="22"/>
                  </a:lnTo>
                  <a:lnTo>
                    <a:pt x="148" y="0"/>
                  </a:lnTo>
                  <a:lnTo>
                    <a:pt x="168" y="90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64" name="Google Shape;350;p37">
              <a:extLst>
                <a:ext uri="{FF2B5EF4-FFF2-40B4-BE49-F238E27FC236}">
                  <a16:creationId xmlns:a16="http://schemas.microsoft.com/office/drawing/2014/main" id="{E384000E-AE09-4461-AC4E-C7E0E6017636}"/>
                </a:ext>
              </a:extLst>
            </p:cNvPr>
            <p:cNvSpPr/>
            <p:nvPr/>
          </p:nvSpPr>
          <p:spPr>
            <a:xfrm rot="723329">
              <a:off x="10893814" y="5690047"/>
              <a:ext cx="1039242" cy="669648"/>
            </a:xfrm>
            <a:custGeom>
              <a:avLst/>
              <a:gdLst/>
              <a:ahLst/>
              <a:cxnLst/>
              <a:rect l="l" t="t" r="r" b="b"/>
              <a:pathLst>
                <a:path w="446" h="286" extrusionOk="0">
                  <a:moveTo>
                    <a:pt x="58" y="286"/>
                  </a:moveTo>
                  <a:lnTo>
                    <a:pt x="10" y="200"/>
                  </a:lnTo>
                  <a:lnTo>
                    <a:pt x="0" y="190"/>
                  </a:lnTo>
                  <a:lnTo>
                    <a:pt x="6" y="182"/>
                  </a:lnTo>
                  <a:lnTo>
                    <a:pt x="32" y="188"/>
                  </a:lnTo>
                  <a:lnTo>
                    <a:pt x="38" y="174"/>
                  </a:lnTo>
                  <a:lnTo>
                    <a:pt x="86" y="168"/>
                  </a:lnTo>
                  <a:lnTo>
                    <a:pt x="88" y="144"/>
                  </a:lnTo>
                  <a:lnTo>
                    <a:pt x="100" y="142"/>
                  </a:lnTo>
                  <a:lnTo>
                    <a:pt x="114" y="148"/>
                  </a:lnTo>
                  <a:lnTo>
                    <a:pt x="222" y="102"/>
                  </a:lnTo>
                  <a:lnTo>
                    <a:pt x="242" y="98"/>
                  </a:lnTo>
                  <a:lnTo>
                    <a:pt x="254" y="78"/>
                  </a:lnTo>
                  <a:lnTo>
                    <a:pt x="274" y="62"/>
                  </a:lnTo>
                  <a:lnTo>
                    <a:pt x="286" y="34"/>
                  </a:lnTo>
                  <a:lnTo>
                    <a:pt x="302" y="10"/>
                  </a:lnTo>
                  <a:lnTo>
                    <a:pt x="326" y="4"/>
                  </a:lnTo>
                  <a:lnTo>
                    <a:pt x="330" y="14"/>
                  </a:lnTo>
                  <a:lnTo>
                    <a:pt x="322" y="24"/>
                  </a:lnTo>
                  <a:lnTo>
                    <a:pt x="308" y="20"/>
                  </a:lnTo>
                  <a:lnTo>
                    <a:pt x="292" y="48"/>
                  </a:lnTo>
                  <a:lnTo>
                    <a:pt x="298" y="62"/>
                  </a:lnTo>
                  <a:lnTo>
                    <a:pt x="278" y="92"/>
                  </a:lnTo>
                  <a:lnTo>
                    <a:pt x="270" y="90"/>
                  </a:lnTo>
                  <a:lnTo>
                    <a:pt x="256" y="112"/>
                  </a:lnTo>
                  <a:lnTo>
                    <a:pt x="246" y="118"/>
                  </a:lnTo>
                  <a:lnTo>
                    <a:pt x="250" y="126"/>
                  </a:lnTo>
                  <a:lnTo>
                    <a:pt x="270" y="118"/>
                  </a:lnTo>
                  <a:lnTo>
                    <a:pt x="282" y="130"/>
                  </a:lnTo>
                  <a:lnTo>
                    <a:pt x="278" y="140"/>
                  </a:lnTo>
                  <a:lnTo>
                    <a:pt x="302" y="130"/>
                  </a:lnTo>
                  <a:lnTo>
                    <a:pt x="290" y="118"/>
                  </a:lnTo>
                  <a:lnTo>
                    <a:pt x="308" y="86"/>
                  </a:lnTo>
                  <a:lnTo>
                    <a:pt x="310" y="70"/>
                  </a:lnTo>
                  <a:lnTo>
                    <a:pt x="336" y="62"/>
                  </a:lnTo>
                  <a:lnTo>
                    <a:pt x="342" y="46"/>
                  </a:lnTo>
                  <a:lnTo>
                    <a:pt x="356" y="52"/>
                  </a:lnTo>
                  <a:lnTo>
                    <a:pt x="366" y="38"/>
                  </a:lnTo>
                  <a:lnTo>
                    <a:pt x="392" y="48"/>
                  </a:lnTo>
                  <a:lnTo>
                    <a:pt x="426" y="2"/>
                  </a:lnTo>
                  <a:lnTo>
                    <a:pt x="440" y="0"/>
                  </a:lnTo>
                  <a:lnTo>
                    <a:pt x="446" y="14"/>
                  </a:lnTo>
                  <a:lnTo>
                    <a:pt x="406" y="58"/>
                  </a:lnTo>
                  <a:lnTo>
                    <a:pt x="356" y="94"/>
                  </a:lnTo>
                  <a:lnTo>
                    <a:pt x="310" y="142"/>
                  </a:lnTo>
                  <a:lnTo>
                    <a:pt x="258" y="178"/>
                  </a:lnTo>
                  <a:lnTo>
                    <a:pt x="220" y="210"/>
                  </a:lnTo>
                  <a:lnTo>
                    <a:pt x="154" y="260"/>
                  </a:lnTo>
                  <a:lnTo>
                    <a:pt x="132" y="276"/>
                  </a:lnTo>
                  <a:lnTo>
                    <a:pt x="116" y="282"/>
                  </a:lnTo>
                  <a:lnTo>
                    <a:pt x="112" y="270"/>
                  </a:lnTo>
                  <a:lnTo>
                    <a:pt x="122" y="264"/>
                  </a:lnTo>
                  <a:lnTo>
                    <a:pt x="134" y="262"/>
                  </a:lnTo>
                  <a:lnTo>
                    <a:pt x="182" y="222"/>
                  </a:lnTo>
                  <a:lnTo>
                    <a:pt x="250" y="178"/>
                  </a:lnTo>
                  <a:lnTo>
                    <a:pt x="258" y="168"/>
                  </a:lnTo>
                  <a:lnTo>
                    <a:pt x="250" y="160"/>
                  </a:lnTo>
                  <a:lnTo>
                    <a:pt x="222" y="174"/>
                  </a:lnTo>
                  <a:lnTo>
                    <a:pt x="214" y="186"/>
                  </a:lnTo>
                  <a:lnTo>
                    <a:pt x="204" y="186"/>
                  </a:lnTo>
                  <a:lnTo>
                    <a:pt x="192" y="202"/>
                  </a:lnTo>
                  <a:lnTo>
                    <a:pt x="150" y="222"/>
                  </a:lnTo>
                  <a:lnTo>
                    <a:pt x="140" y="234"/>
                  </a:lnTo>
                  <a:lnTo>
                    <a:pt x="120" y="234"/>
                  </a:lnTo>
                  <a:lnTo>
                    <a:pt x="114" y="248"/>
                  </a:lnTo>
                  <a:lnTo>
                    <a:pt x="98" y="252"/>
                  </a:lnTo>
                  <a:lnTo>
                    <a:pt x="92" y="262"/>
                  </a:lnTo>
                  <a:lnTo>
                    <a:pt x="70" y="266"/>
                  </a:lnTo>
                  <a:lnTo>
                    <a:pt x="58" y="286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65" name="Google Shape;351;p37">
              <a:extLst>
                <a:ext uri="{FF2B5EF4-FFF2-40B4-BE49-F238E27FC236}">
                  <a16:creationId xmlns:a16="http://schemas.microsoft.com/office/drawing/2014/main" id="{D95C0E75-8EA8-439E-9680-EFCAD2E8D8BD}"/>
                </a:ext>
              </a:extLst>
            </p:cNvPr>
            <p:cNvSpPr/>
            <p:nvPr/>
          </p:nvSpPr>
          <p:spPr>
            <a:xfrm rot="723327">
              <a:off x="10581026" y="6146299"/>
              <a:ext cx="182159" cy="228689"/>
            </a:xfrm>
            <a:custGeom>
              <a:avLst/>
              <a:gdLst/>
              <a:ahLst/>
              <a:cxnLst/>
              <a:rect l="l" t="t" r="r" b="b"/>
              <a:pathLst>
                <a:path w="78" h="98" extrusionOk="0">
                  <a:moveTo>
                    <a:pt x="78" y="72"/>
                  </a:moveTo>
                  <a:lnTo>
                    <a:pt x="54" y="86"/>
                  </a:lnTo>
                  <a:lnTo>
                    <a:pt x="44" y="94"/>
                  </a:lnTo>
                  <a:lnTo>
                    <a:pt x="24" y="98"/>
                  </a:lnTo>
                  <a:lnTo>
                    <a:pt x="28" y="86"/>
                  </a:lnTo>
                  <a:lnTo>
                    <a:pt x="46" y="76"/>
                  </a:lnTo>
                  <a:lnTo>
                    <a:pt x="54" y="70"/>
                  </a:lnTo>
                  <a:lnTo>
                    <a:pt x="52" y="56"/>
                  </a:lnTo>
                  <a:lnTo>
                    <a:pt x="28" y="66"/>
                  </a:lnTo>
                  <a:lnTo>
                    <a:pt x="0" y="36"/>
                  </a:lnTo>
                  <a:lnTo>
                    <a:pt x="2" y="18"/>
                  </a:lnTo>
                  <a:lnTo>
                    <a:pt x="12" y="16"/>
                  </a:lnTo>
                  <a:lnTo>
                    <a:pt x="18" y="22"/>
                  </a:lnTo>
                  <a:lnTo>
                    <a:pt x="28" y="2"/>
                  </a:lnTo>
                  <a:lnTo>
                    <a:pt x="46" y="8"/>
                  </a:lnTo>
                  <a:lnTo>
                    <a:pt x="46" y="0"/>
                  </a:lnTo>
                  <a:lnTo>
                    <a:pt x="60" y="6"/>
                  </a:lnTo>
                  <a:lnTo>
                    <a:pt x="60" y="24"/>
                  </a:lnTo>
                  <a:lnTo>
                    <a:pt x="70" y="44"/>
                  </a:lnTo>
                  <a:lnTo>
                    <a:pt x="66" y="62"/>
                  </a:lnTo>
                  <a:lnTo>
                    <a:pt x="78" y="72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66" name="Google Shape;352;p37">
              <a:extLst>
                <a:ext uri="{FF2B5EF4-FFF2-40B4-BE49-F238E27FC236}">
                  <a16:creationId xmlns:a16="http://schemas.microsoft.com/office/drawing/2014/main" id="{371F3D55-D72B-457C-B3ED-BE7C63147A80}"/>
                </a:ext>
              </a:extLst>
            </p:cNvPr>
            <p:cNvSpPr/>
            <p:nvPr/>
          </p:nvSpPr>
          <p:spPr>
            <a:xfrm rot="723325">
              <a:off x="9706568" y="5064820"/>
              <a:ext cx="573335" cy="524225"/>
            </a:xfrm>
            <a:custGeom>
              <a:avLst/>
              <a:gdLst/>
              <a:ahLst/>
              <a:cxnLst/>
              <a:rect l="l" t="t" r="r" b="b"/>
              <a:pathLst>
                <a:path w="246" h="224" extrusionOk="0">
                  <a:moveTo>
                    <a:pt x="150" y="218"/>
                  </a:moveTo>
                  <a:lnTo>
                    <a:pt x="128" y="224"/>
                  </a:lnTo>
                  <a:lnTo>
                    <a:pt x="80" y="216"/>
                  </a:lnTo>
                  <a:lnTo>
                    <a:pt x="62" y="188"/>
                  </a:lnTo>
                  <a:lnTo>
                    <a:pt x="48" y="178"/>
                  </a:lnTo>
                  <a:lnTo>
                    <a:pt x="38" y="136"/>
                  </a:lnTo>
                  <a:lnTo>
                    <a:pt x="42" y="126"/>
                  </a:lnTo>
                  <a:lnTo>
                    <a:pt x="16" y="112"/>
                  </a:lnTo>
                  <a:lnTo>
                    <a:pt x="0" y="90"/>
                  </a:lnTo>
                  <a:lnTo>
                    <a:pt x="88" y="0"/>
                  </a:lnTo>
                  <a:lnTo>
                    <a:pt x="190" y="34"/>
                  </a:lnTo>
                  <a:lnTo>
                    <a:pt x="178" y="84"/>
                  </a:lnTo>
                  <a:lnTo>
                    <a:pt x="238" y="114"/>
                  </a:lnTo>
                  <a:lnTo>
                    <a:pt x="246" y="130"/>
                  </a:lnTo>
                  <a:lnTo>
                    <a:pt x="234" y="144"/>
                  </a:lnTo>
                  <a:lnTo>
                    <a:pt x="224" y="172"/>
                  </a:lnTo>
                  <a:lnTo>
                    <a:pt x="146" y="194"/>
                  </a:lnTo>
                  <a:lnTo>
                    <a:pt x="150" y="218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67" name="Google Shape;353;p37">
              <a:extLst>
                <a:ext uri="{FF2B5EF4-FFF2-40B4-BE49-F238E27FC236}">
                  <a16:creationId xmlns:a16="http://schemas.microsoft.com/office/drawing/2014/main" id="{2DFE44DA-8D88-48F9-BA83-B770CD8D2917}"/>
                </a:ext>
              </a:extLst>
            </p:cNvPr>
            <p:cNvSpPr/>
            <p:nvPr/>
          </p:nvSpPr>
          <p:spPr>
            <a:xfrm>
              <a:off x="9999656" y="4298796"/>
              <a:ext cx="361909" cy="445741"/>
            </a:xfrm>
            <a:custGeom>
              <a:avLst/>
              <a:gdLst/>
              <a:ahLst/>
              <a:cxnLst/>
              <a:rect l="l" t="t" r="r" b="b"/>
              <a:pathLst>
                <a:path w="310" h="380" extrusionOk="0">
                  <a:moveTo>
                    <a:pt x="153" y="380"/>
                  </a:moveTo>
                  <a:lnTo>
                    <a:pt x="67" y="332"/>
                  </a:lnTo>
                  <a:lnTo>
                    <a:pt x="0" y="247"/>
                  </a:lnTo>
                  <a:lnTo>
                    <a:pt x="45" y="155"/>
                  </a:lnTo>
                  <a:lnTo>
                    <a:pt x="22" y="40"/>
                  </a:lnTo>
                  <a:lnTo>
                    <a:pt x="27" y="0"/>
                  </a:lnTo>
                  <a:lnTo>
                    <a:pt x="77" y="11"/>
                  </a:lnTo>
                  <a:lnTo>
                    <a:pt x="134" y="49"/>
                  </a:lnTo>
                  <a:lnTo>
                    <a:pt x="234" y="28"/>
                  </a:lnTo>
                  <a:lnTo>
                    <a:pt x="249" y="25"/>
                  </a:lnTo>
                  <a:lnTo>
                    <a:pt x="236" y="47"/>
                  </a:lnTo>
                  <a:lnTo>
                    <a:pt x="221" y="60"/>
                  </a:lnTo>
                  <a:lnTo>
                    <a:pt x="260" y="85"/>
                  </a:lnTo>
                  <a:lnTo>
                    <a:pt x="264" y="70"/>
                  </a:lnTo>
                  <a:lnTo>
                    <a:pt x="305" y="87"/>
                  </a:lnTo>
                  <a:lnTo>
                    <a:pt x="310" y="121"/>
                  </a:lnTo>
                  <a:lnTo>
                    <a:pt x="280" y="180"/>
                  </a:lnTo>
                  <a:lnTo>
                    <a:pt x="280" y="253"/>
                  </a:lnTo>
                  <a:lnTo>
                    <a:pt x="274" y="280"/>
                  </a:lnTo>
                  <a:lnTo>
                    <a:pt x="270" y="299"/>
                  </a:lnTo>
                  <a:lnTo>
                    <a:pt x="270" y="316"/>
                  </a:lnTo>
                  <a:lnTo>
                    <a:pt x="269" y="340"/>
                  </a:lnTo>
                  <a:lnTo>
                    <a:pt x="269" y="357"/>
                  </a:lnTo>
                  <a:lnTo>
                    <a:pt x="223" y="359"/>
                  </a:lnTo>
                  <a:lnTo>
                    <a:pt x="190" y="343"/>
                  </a:lnTo>
                  <a:lnTo>
                    <a:pt x="153" y="380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68" name="Google Shape;354;p37">
              <a:extLst>
                <a:ext uri="{FF2B5EF4-FFF2-40B4-BE49-F238E27FC236}">
                  <a16:creationId xmlns:a16="http://schemas.microsoft.com/office/drawing/2014/main" id="{27A86244-5C51-458E-AE96-F8BB314963B0}"/>
                </a:ext>
              </a:extLst>
            </p:cNvPr>
            <p:cNvSpPr/>
            <p:nvPr/>
          </p:nvSpPr>
          <p:spPr>
            <a:xfrm rot="723327">
              <a:off x="10277476" y="4182693"/>
              <a:ext cx="321114" cy="243935"/>
            </a:xfrm>
            <a:custGeom>
              <a:avLst/>
              <a:gdLst/>
              <a:ahLst/>
              <a:cxnLst/>
              <a:rect l="l" t="t" r="r" b="b"/>
              <a:pathLst>
                <a:path w="138" h="104" extrusionOk="0">
                  <a:moveTo>
                    <a:pt x="44" y="100"/>
                  </a:moveTo>
                  <a:lnTo>
                    <a:pt x="22" y="96"/>
                  </a:lnTo>
                  <a:lnTo>
                    <a:pt x="22" y="104"/>
                  </a:lnTo>
                  <a:lnTo>
                    <a:pt x="0" y="96"/>
                  </a:lnTo>
                  <a:lnTo>
                    <a:pt x="6" y="88"/>
                  </a:lnTo>
                  <a:lnTo>
                    <a:pt x="10" y="76"/>
                  </a:lnTo>
                  <a:lnTo>
                    <a:pt x="40" y="2"/>
                  </a:lnTo>
                  <a:lnTo>
                    <a:pt x="54" y="0"/>
                  </a:lnTo>
                  <a:lnTo>
                    <a:pt x="86" y="10"/>
                  </a:lnTo>
                  <a:lnTo>
                    <a:pt x="94" y="2"/>
                  </a:lnTo>
                  <a:lnTo>
                    <a:pt x="106" y="24"/>
                  </a:lnTo>
                  <a:lnTo>
                    <a:pt x="122" y="36"/>
                  </a:lnTo>
                  <a:lnTo>
                    <a:pt x="138" y="44"/>
                  </a:lnTo>
                  <a:lnTo>
                    <a:pt x="38" y="90"/>
                  </a:lnTo>
                  <a:lnTo>
                    <a:pt x="44" y="100"/>
                  </a:lnTo>
                  <a:close/>
                </a:path>
              </a:pathLst>
            </a:custGeom>
            <a:solidFill>
              <a:srgbClr val="1155CC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69" name="Google Shape;355;p37">
              <a:extLst>
                <a:ext uri="{FF2B5EF4-FFF2-40B4-BE49-F238E27FC236}">
                  <a16:creationId xmlns:a16="http://schemas.microsoft.com/office/drawing/2014/main" id="{7BA7FAD7-7BC9-4EDA-BF48-A8AD7C048354}"/>
                </a:ext>
              </a:extLst>
            </p:cNvPr>
            <p:cNvSpPr/>
            <p:nvPr/>
          </p:nvSpPr>
          <p:spPr>
            <a:xfrm>
              <a:off x="8948954" y="4368002"/>
              <a:ext cx="277853" cy="341344"/>
            </a:xfrm>
            <a:custGeom>
              <a:avLst/>
              <a:gdLst/>
              <a:ahLst/>
              <a:cxnLst/>
              <a:rect l="l" t="t" r="r" b="b"/>
              <a:pathLst>
                <a:path w="238" h="291" extrusionOk="0">
                  <a:moveTo>
                    <a:pt x="24" y="291"/>
                  </a:moveTo>
                  <a:lnTo>
                    <a:pt x="2" y="121"/>
                  </a:lnTo>
                  <a:lnTo>
                    <a:pt x="0" y="18"/>
                  </a:lnTo>
                  <a:lnTo>
                    <a:pt x="212" y="0"/>
                  </a:lnTo>
                  <a:lnTo>
                    <a:pt x="223" y="43"/>
                  </a:lnTo>
                  <a:lnTo>
                    <a:pt x="238" y="285"/>
                  </a:lnTo>
                  <a:lnTo>
                    <a:pt x="87" y="287"/>
                  </a:lnTo>
                  <a:lnTo>
                    <a:pt x="24" y="291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70" name="Google Shape;356;p37">
              <a:extLst>
                <a:ext uri="{FF2B5EF4-FFF2-40B4-BE49-F238E27FC236}">
                  <a16:creationId xmlns:a16="http://schemas.microsoft.com/office/drawing/2014/main" id="{B98B5ECC-0B7D-4B83-B6D9-F364C0993895}"/>
                </a:ext>
              </a:extLst>
            </p:cNvPr>
            <p:cNvSpPr/>
            <p:nvPr/>
          </p:nvSpPr>
          <p:spPr>
            <a:xfrm rot="723327">
              <a:off x="10700096" y="6026663"/>
              <a:ext cx="280245" cy="322510"/>
            </a:xfrm>
            <a:custGeom>
              <a:avLst/>
              <a:gdLst/>
              <a:ahLst/>
              <a:cxnLst/>
              <a:rect l="l" t="t" r="r" b="b"/>
              <a:pathLst>
                <a:path w="120" h="138" extrusionOk="0">
                  <a:moveTo>
                    <a:pt x="120" y="90"/>
                  </a:moveTo>
                  <a:lnTo>
                    <a:pt x="100" y="100"/>
                  </a:lnTo>
                  <a:lnTo>
                    <a:pt x="90" y="96"/>
                  </a:lnTo>
                  <a:lnTo>
                    <a:pt x="86" y="102"/>
                  </a:lnTo>
                  <a:lnTo>
                    <a:pt x="44" y="122"/>
                  </a:lnTo>
                  <a:lnTo>
                    <a:pt x="36" y="138"/>
                  </a:lnTo>
                  <a:lnTo>
                    <a:pt x="24" y="128"/>
                  </a:lnTo>
                  <a:lnTo>
                    <a:pt x="28" y="110"/>
                  </a:lnTo>
                  <a:lnTo>
                    <a:pt x="18" y="90"/>
                  </a:lnTo>
                  <a:lnTo>
                    <a:pt x="18" y="72"/>
                  </a:lnTo>
                  <a:lnTo>
                    <a:pt x="0" y="66"/>
                  </a:lnTo>
                  <a:lnTo>
                    <a:pt x="14" y="54"/>
                  </a:lnTo>
                  <a:lnTo>
                    <a:pt x="8" y="42"/>
                  </a:lnTo>
                  <a:lnTo>
                    <a:pt x="16" y="34"/>
                  </a:lnTo>
                  <a:lnTo>
                    <a:pt x="24" y="44"/>
                  </a:lnTo>
                  <a:lnTo>
                    <a:pt x="24" y="28"/>
                  </a:lnTo>
                  <a:lnTo>
                    <a:pt x="46" y="0"/>
                  </a:lnTo>
                  <a:lnTo>
                    <a:pt x="64" y="14"/>
                  </a:lnTo>
                  <a:lnTo>
                    <a:pt x="72" y="4"/>
                  </a:lnTo>
                  <a:lnTo>
                    <a:pt x="120" y="9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71" name="Google Shape;357;p37">
              <a:extLst>
                <a:ext uri="{FF2B5EF4-FFF2-40B4-BE49-F238E27FC236}">
                  <a16:creationId xmlns:a16="http://schemas.microsoft.com/office/drawing/2014/main" id="{77BF6ECC-BF92-43D7-B37C-C647B1B49C2B}"/>
                </a:ext>
              </a:extLst>
            </p:cNvPr>
            <p:cNvSpPr/>
            <p:nvPr/>
          </p:nvSpPr>
          <p:spPr>
            <a:xfrm rot="723327">
              <a:off x="10584538" y="6044235"/>
              <a:ext cx="93415" cy="98512"/>
            </a:xfrm>
            <a:custGeom>
              <a:avLst/>
              <a:gdLst/>
              <a:ahLst/>
              <a:cxnLst/>
              <a:rect l="l" t="t" r="r" b="b"/>
              <a:pathLst>
                <a:path w="40" h="42" extrusionOk="0">
                  <a:moveTo>
                    <a:pt x="0" y="0"/>
                  </a:moveTo>
                  <a:lnTo>
                    <a:pt x="32" y="6"/>
                  </a:lnTo>
                  <a:lnTo>
                    <a:pt x="28" y="12"/>
                  </a:lnTo>
                  <a:lnTo>
                    <a:pt x="36" y="18"/>
                  </a:lnTo>
                  <a:lnTo>
                    <a:pt x="40" y="28"/>
                  </a:lnTo>
                  <a:lnTo>
                    <a:pt x="18" y="24"/>
                  </a:lnTo>
                  <a:lnTo>
                    <a:pt x="18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72" name="Google Shape;358;p37">
              <a:extLst>
                <a:ext uri="{FF2B5EF4-FFF2-40B4-BE49-F238E27FC236}">
                  <a16:creationId xmlns:a16="http://schemas.microsoft.com/office/drawing/2014/main" id="{19814480-0A66-418E-820C-055D044C033F}"/>
                </a:ext>
              </a:extLst>
            </p:cNvPr>
            <p:cNvSpPr/>
            <p:nvPr/>
          </p:nvSpPr>
          <p:spPr>
            <a:xfrm rot="723327">
              <a:off x="10368557" y="6262423"/>
              <a:ext cx="124942" cy="192333"/>
            </a:xfrm>
            <a:custGeom>
              <a:avLst/>
              <a:gdLst/>
              <a:ahLst/>
              <a:cxnLst/>
              <a:rect l="l" t="t" r="r" b="b"/>
              <a:pathLst>
                <a:path w="54" h="82" extrusionOk="0">
                  <a:moveTo>
                    <a:pt x="20" y="78"/>
                  </a:moveTo>
                  <a:lnTo>
                    <a:pt x="6" y="82"/>
                  </a:lnTo>
                  <a:lnTo>
                    <a:pt x="0" y="78"/>
                  </a:lnTo>
                  <a:lnTo>
                    <a:pt x="8" y="50"/>
                  </a:lnTo>
                  <a:lnTo>
                    <a:pt x="12" y="26"/>
                  </a:lnTo>
                  <a:lnTo>
                    <a:pt x="8" y="20"/>
                  </a:lnTo>
                  <a:lnTo>
                    <a:pt x="20" y="10"/>
                  </a:lnTo>
                  <a:lnTo>
                    <a:pt x="28" y="6"/>
                  </a:lnTo>
                  <a:lnTo>
                    <a:pt x="40" y="0"/>
                  </a:lnTo>
                  <a:lnTo>
                    <a:pt x="52" y="14"/>
                  </a:lnTo>
                  <a:lnTo>
                    <a:pt x="54" y="28"/>
                  </a:lnTo>
                  <a:lnTo>
                    <a:pt x="32" y="54"/>
                  </a:lnTo>
                  <a:lnTo>
                    <a:pt x="20" y="78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73" name="Google Shape;359;p37">
              <a:extLst>
                <a:ext uri="{FF2B5EF4-FFF2-40B4-BE49-F238E27FC236}">
                  <a16:creationId xmlns:a16="http://schemas.microsoft.com/office/drawing/2014/main" id="{EF77D10E-A7EF-4366-8930-EAD2B7A34D11}"/>
                </a:ext>
              </a:extLst>
            </p:cNvPr>
            <p:cNvSpPr/>
            <p:nvPr/>
          </p:nvSpPr>
          <p:spPr>
            <a:xfrm rot="723327">
              <a:off x="10533168" y="6211979"/>
              <a:ext cx="107427" cy="139559"/>
            </a:xfrm>
            <a:custGeom>
              <a:avLst/>
              <a:gdLst/>
              <a:ahLst/>
              <a:cxnLst/>
              <a:rect l="l" t="t" r="r" b="b"/>
              <a:pathLst>
                <a:path w="46" h="60" extrusionOk="0">
                  <a:moveTo>
                    <a:pt x="46" y="30"/>
                  </a:moveTo>
                  <a:lnTo>
                    <a:pt x="36" y="32"/>
                  </a:lnTo>
                  <a:lnTo>
                    <a:pt x="30" y="52"/>
                  </a:lnTo>
                  <a:lnTo>
                    <a:pt x="30" y="60"/>
                  </a:lnTo>
                  <a:lnTo>
                    <a:pt x="16" y="56"/>
                  </a:lnTo>
                  <a:lnTo>
                    <a:pt x="6" y="44"/>
                  </a:lnTo>
                  <a:lnTo>
                    <a:pt x="0" y="28"/>
                  </a:lnTo>
                  <a:lnTo>
                    <a:pt x="18" y="0"/>
                  </a:lnTo>
                  <a:lnTo>
                    <a:pt x="46" y="30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  <p:sp>
          <p:nvSpPr>
            <p:cNvPr id="74" name="Google Shape;360;p37">
              <a:extLst>
                <a:ext uri="{FF2B5EF4-FFF2-40B4-BE49-F238E27FC236}">
                  <a16:creationId xmlns:a16="http://schemas.microsoft.com/office/drawing/2014/main" id="{44C818E7-CF6D-4D8C-B39E-86EC482A11BE}"/>
                </a:ext>
              </a:extLst>
            </p:cNvPr>
            <p:cNvSpPr/>
            <p:nvPr/>
          </p:nvSpPr>
          <p:spPr>
            <a:xfrm rot="723327">
              <a:off x="10534342" y="6100542"/>
              <a:ext cx="51378" cy="125485"/>
            </a:xfrm>
            <a:custGeom>
              <a:avLst/>
              <a:gdLst/>
              <a:ahLst/>
              <a:cxnLst/>
              <a:rect l="l" t="t" r="r" b="b"/>
              <a:pathLst>
                <a:path w="22" h="54" extrusionOk="0">
                  <a:moveTo>
                    <a:pt x="18" y="0"/>
                  </a:moveTo>
                  <a:lnTo>
                    <a:pt x="22" y="20"/>
                  </a:lnTo>
                  <a:lnTo>
                    <a:pt x="16" y="24"/>
                  </a:lnTo>
                  <a:lnTo>
                    <a:pt x="18" y="42"/>
                  </a:lnTo>
                  <a:lnTo>
                    <a:pt x="12" y="52"/>
                  </a:lnTo>
                  <a:lnTo>
                    <a:pt x="0" y="54"/>
                  </a:lnTo>
                  <a:lnTo>
                    <a:pt x="6" y="28"/>
                  </a:lnTo>
                  <a:lnTo>
                    <a:pt x="6" y="18"/>
                  </a:lnTo>
                  <a:lnTo>
                    <a:pt x="12" y="4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FFFF99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10470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C59E5B9-2FF7-4568-8354-D6DC9CB80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172" y="538480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What is the Heat Pump Planner?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1DD2A8E-3463-4371-AE41-89290BC0D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700" y="2033699"/>
            <a:ext cx="8240066" cy="4351338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Roboto" pitchFamily="2" charset="0"/>
                <a:ea typeface="Roboto" pitchFamily="2" charset="0"/>
              </a:rPr>
              <a:t>Meant for consumer who is evaluating alternatives </a:t>
            </a:r>
          </a:p>
          <a:p>
            <a:pPr lvl="1"/>
            <a:r>
              <a:rPr lang="en-US" sz="2000" dirty="0">
                <a:latin typeface="Roboto" pitchFamily="2" charset="0"/>
                <a:ea typeface="Roboto" pitchFamily="2" charset="0"/>
              </a:rPr>
              <a:t>Knows about heat pumps and wants to know about option details before buying – think of it like “test driving” different car models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Roboto" pitchFamily="2" charset="0"/>
              <a:ea typeface="Roboto" pitchFamily="2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latin typeface="Roboto" pitchFamily="2" charset="0"/>
                <a:ea typeface="Roboto" pitchFamily="2" charset="0"/>
                <a:cs typeface="Times New Roman" panose="02020603050405020304" pitchFamily="18" charset="0"/>
              </a:rPr>
              <a:t>Pdf and</a:t>
            </a:r>
            <a:r>
              <a:rPr lang="en-US" sz="2400" dirty="0">
                <a:effectLst/>
                <a:latin typeface="Roboto" pitchFamily="2" charset="0"/>
                <a:ea typeface="Roboto" pitchFamily="2" charset="0"/>
                <a:cs typeface="Times New Roman" panose="02020603050405020304" pitchFamily="18" charset="0"/>
              </a:rPr>
              <a:t> website version (under development) for heat  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Roboto" pitchFamily="2" charset="0"/>
                <a:ea typeface="Roboto" pitchFamily="2" charset="0"/>
                <a:cs typeface="Times New Roman" panose="02020603050405020304" pitchFamily="18" charset="0"/>
              </a:rPr>
              <a:t>    pump customers:</a:t>
            </a:r>
          </a:p>
          <a:p>
            <a:pPr lvl="1">
              <a:spcBef>
                <a:spcPts val="0"/>
              </a:spcBef>
            </a:pPr>
            <a:r>
              <a:rPr lang="en-US" sz="2000" dirty="0">
                <a:effectLst/>
                <a:latin typeface="Roboto" pitchFamily="2" charset="0"/>
                <a:ea typeface="Roboto" pitchFamily="2" charset="0"/>
                <a:cs typeface="Times New Roman" panose="02020603050405020304" pitchFamily="18" charset="0"/>
              </a:rPr>
              <a:t>Educate customers on basics of residential heat pump options</a:t>
            </a:r>
          </a:p>
          <a:p>
            <a:pPr lvl="1">
              <a:spcBef>
                <a:spcPts val="0"/>
              </a:spcBef>
            </a:pPr>
            <a:r>
              <a:rPr lang="en-US" sz="2000" dirty="0">
                <a:latin typeface="Roboto" pitchFamily="2" charset="0"/>
                <a:ea typeface="Roboto" pitchFamily="2" charset="0"/>
                <a:cs typeface="Times New Roman" panose="02020603050405020304" pitchFamily="18" charset="0"/>
              </a:rPr>
              <a:t>Can r</a:t>
            </a:r>
            <a:r>
              <a:rPr lang="en-US" sz="2000" dirty="0">
                <a:effectLst/>
                <a:latin typeface="Roboto" pitchFamily="2" charset="0"/>
                <a:ea typeface="Roboto" pitchFamily="2" charset="0"/>
                <a:cs typeface="Times New Roman" panose="02020603050405020304" pitchFamily="18" charset="0"/>
              </a:rPr>
              <a:t>educe education time during sales visits</a:t>
            </a:r>
          </a:p>
          <a:p>
            <a:pPr lvl="1">
              <a:spcBef>
                <a:spcPts val="0"/>
              </a:spcBef>
            </a:pPr>
            <a:r>
              <a:rPr lang="en-US" sz="2000" dirty="0">
                <a:effectLst/>
                <a:latin typeface="Roboto" pitchFamily="2" charset="0"/>
                <a:ea typeface="Roboto" pitchFamily="2" charset="0"/>
                <a:cs typeface="Times New Roman" panose="02020603050405020304" pitchFamily="18" charset="0"/>
              </a:rPr>
              <a:t>Guide to benefits of basic heat pump options fit to home types </a:t>
            </a:r>
          </a:p>
          <a:p>
            <a:pPr lvl="1">
              <a:spcBef>
                <a:spcPts val="0"/>
              </a:spcBef>
            </a:pPr>
            <a:r>
              <a:rPr lang="en-US" sz="2000" dirty="0">
                <a:effectLst/>
                <a:latin typeface="Roboto" pitchFamily="2" charset="0"/>
                <a:ea typeface="Roboto" pitchFamily="2" charset="0"/>
                <a:cs typeface="Times New Roman" panose="02020603050405020304" pitchFamily="18" charset="0"/>
              </a:rPr>
              <a:t>Give homeowners a picture of what it would look like</a:t>
            </a:r>
          </a:p>
          <a:p>
            <a:pPr lvl="1">
              <a:spcBef>
                <a:spcPts val="0"/>
              </a:spcBef>
            </a:pPr>
            <a:r>
              <a:rPr lang="en-US" sz="2000" dirty="0">
                <a:effectLst/>
                <a:latin typeface="Roboto" pitchFamily="2" charset="0"/>
                <a:ea typeface="Roboto" pitchFamily="2" charset="0"/>
                <a:cs typeface="Times New Roman" panose="02020603050405020304" pitchFamily="18" charset="0"/>
              </a:rPr>
              <a:t>Explain benefits of heat pumps</a:t>
            </a:r>
          </a:p>
          <a:p>
            <a:pPr lvl="1">
              <a:spcBef>
                <a:spcPts val="0"/>
              </a:spcBef>
            </a:pPr>
            <a:r>
              <a:rPr lang="en-US" sz="2000" dirty="0">
                <a:latin typeface="Roboto" pitchFamily="2" charset="0"/>
                <a:ea typeface="Roboto" pitchFamily="2" charset="0"/>
                <a:cs typeface="Times New Roman" panose="02020603050405020304" pitchFamily="18" charset="0"/>
              </a:rPr>
              <a:t>Give a sense of what decisions affect cost, no estimates</a:t>
            </a:r>
            <a:endParaRPr lang="en-US" sz="2000" dirty="0">
              <a:effectLst/>
              <a:latin typeface="Roboto" pitchFamily="2" charset="0"/>
              <a:ea typeface="Roboto" pitchFamily="2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E90570-F1EE-40AA-B15A-8E7F81CB69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417" t="14890" r="69917" b="9852"/>
          <a:stretch/>
        </p:blipFill>
        <p:spPr>
          <a:xfrm>
            <a:off x="8362766" y="2089578"/>
            <a:ext cx="3372034" cy="4282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402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9A80F1F-5AD3-49D7-9506-515E1A05C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was the Planner Developed?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3BD54B-139D-44F0-86E7-C8271165959A}"/>
              </a:ext>
            </a:extLst>
          </p:cNvPr>
          <p:cNvSpPr txBox="1"/>
          <p:nvPr/>
        </p:nvSpPr>
        <p:spPr>
          <a:xfrm>
            <a:off x="396025" y="2151727"/>
            <a:ext cx="536083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63666A"/>
                </a:solidFill>
                <a:latin typeface="Roboto"/>
                <a:ea typeface="Calibri" panose="020F0502020204030204" pitchFamily="34" charset="0"/>
                <a:cs typeface="Times New Roman" panose="02020603050405020304" pitchFamily="18" charset="0"/>
              </a:rPr>
              <a:t>Consumer Interviews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63666A"/>
              </a:solidFill>
              <a:latin typeface="Robo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63666A"/>
              </a:solidFill>
              <a:latin typeface="Robo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63666A"/>
                </a:solidFill>
                <a:effectLst/>
                <a:latin typeface="Roboto"/>
                <a:ea typeface="Calibri" panose="020F0502020204030204" pitchFamily="34" charset="0"/>
                <a:cs typeface="Times New Roman" panose="02020603050405020304" pitchFamily="18" charset="0"/>
              </a:rPr>
              <a:t>Contractor Interviews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63666A"/>
              </a:solidFill>
              <a:effectLst/>
              <a:latin typeface="Robo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63666A"/>
              </a:solidFill>
              <a:effectLst/>
              <a:latin typeface="Robo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63666A"/>
                </a:solidFill>
                <a:effectLst/>
                <a:latin typeface="Roboto"/>
                <a:ea typeface="Calibri" panose="020F0502020204030204" pitchFamily="34" charset="0"/>
                <a:cs typeface="Times New Roman" panose="02020603050405020304" pitchFamily="18" charset="0"/>
              </a:rPr>
              <a:t>Subject Matter Experts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63666A"/>
              </a:solidFill>
              <a:latin typeface="Robo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63666A"/>
              </a:solidFill>
              <a:effectLst/>
              <a:latin typeface="Roboto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ow to ace a virtual job interview, according to a career coach ...">
            <a:extLst>
              <a:ext uri="{FF2B5EF4-FFF2-40B4-BE49-F238E27FC236}">
                <a16:creationId xmlns:a16="http://schemas.microsoft.com/office/drawing/2014/main" id="{C257712E-F66B-4BA9-8F4E-C495BB2593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6857" y="1875997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hy is it necessary to hire the heat pump repair contractor ...">
            <a:extLst>
              <a:ext uri="{FF2B5EF4-FFF2-40B4-BE49-F238E27FC236}">
                <a16:creationId xmlns:a16="http://schemas.microsoft.com/office/drawing/2014/main" id="{468CF79E-583E-48FF-9025-7F2BEED88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2300" y="3142472"/>
            <a:ext cx="2733675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Guide to having a good ZOOM video meeting | Brad Ideas">
            <a:extLst>
              <a:ext uri="{FF2B5EF4-FFF2-40B4-BE49-F238E27FC236}">
                <a16:creationId xmlns:a16="http://schemas.microsoft.com/office/drawing/2014/main" id="{9D06FD88-C016-4426-A2A5-8E79DF7E40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713892"/>
            <a:ext cx="2333625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4076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43350B5-9D64-4B61-9EA8-9D39FB2A8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635" y="1875997"/>
            <a:ext cx="11525633" cy="4818418"/>
          </a:xfrm>
        </p:spPr>
        <p:txBody>
          <a:bodyPr>
            <a:normAutofit fontScale="92500"/>
          </a:bodyPr>
          <a:lstStyle/>
          <a:p>
            <a:r>
              <a:rPr lang="en-US" sz="2800" b="1" dirty="0">
                <a:latin typeface="Roboto" pitchFamily="2" charset="0"/>
                <a:ea typeface="Roboto" pitchFamily="2" charset="0"/>
              </a:rPr>
              <a:t>PDF Print Version – completed</a:t>
            </a:r>
          </a:p>
          <a:p>
            <a:pPr lvl="1"/>
            <a:r>
              <a:rPr lang="en-US" sz="2800" dirty="0">
                <a:latin typeface="Roboto" pitchFamily="2" charset="0"/>
                <a:ea typeface="Roboto" pitchFamily="2" charset="0"/>
              </a:rPr>
              <a:t>Contractors </a:t>
            </a:r>
          </a:p>
          <a:p>
            <a:pPr lvl="2"/>
            <a:r>
              <a:rPr lang="en-US" sz="2500" dirty="0">
                <a:latin typeface="Roboto" pitchFamily="2" charset="0"/>
                <a:ea typeface="Roboto" pitchFamily="2" charset="0"/>
              </a:rPr>
              <a:t>Hard copy/online to review at sales visits, home shows/events, pre-visit mailings</a:t>
            </a:r>
          </a:p>
          <a:p>
            <a:pPr lvl="2"/>
            <a:r>
              <a:rPr lang="en-US" sz="2500" dirty="0">
                <a:latin typeface="Roboto" pitchFamily="2" charset="0"/>
                <a:ea typeface="Roboto" pitchFamily="2" charset="0"/>
              </a:rPr>
              <a:t>Leave-behind handout</a:t>
            </a:r>
          </a:p>
          <a:p>
            <a:pPr lvl="1"/>
            <a:r>
              <a:rPr lang="en-US" sz="2800">
                <a:latin typeface="Roboto" pitchFamily="2" charset="0"/>
                <a:ea typeface="Roboto" pitchFamily="2" charset="0"/>
              </a:rPr>
              <a:t>Customers </a:t>
            </a:r>
            <a:r>
              <a:rPr lang="en-US" sz="2800" dirty="0">
                <a:latin typeface="Roboto" pitchFamily="2" charset="0"/>
                <a:ea typeface="Roboto" pitchFamily="2" charset="0"/>
              </a:rPr>
              <a:t>on NYSERDA Website</a:t>
            </a:r>
          </a:p>
          <a:p>
            <a:pPr lvl="1"/>
            <a:r>
              <a:rPr lang="en-US" sz="2800" dirty="0">
                <a:latin typeface="Roboto" pitchFamily="2" charset="0"/>
                <a:ea typeface="Roboto" pitchFamily="2" charset="0"/>
              </a:rPr>
              <a:t>Outreach Programs – CEEP, </a:t>
            </a:r>
            <a:r>
              <a:rPr lang="en-US" sz="2800" dirty="0" err="1">
                <a:latin typeface="Roboto" pitchFamily="2" charset="0"/>
                <a:ea typeface="Roboto" pitchFamily="2" charset="0"/>
              </a:rPr>
              <a:t>HeatSmart</a:t>
            </a:r>
            <a:r>
              <a:rPr lang="en-US" sz="2800" dirty="0">
                <a:latin typeface="Roboto" pitchFamily="2" charset="0"/>
                <a:ea typeface="Roboto" pitchFamily="2" charset="0"/>
              </a:rPr>
              <a:t>, etc.</a:t>
            </a:r>
          </a:p>
          <a:p>
            <a:pPr lvl="1"/>
            <a:endParaRPr lang="en-US" sz="2800" dirty="0">
              <a:latin typeface="Roboto" pitchFamily="2" charset="0"/>
              <a:ea typeface="Roboto" pitchFamily="2" charset="0"/>
            </a:endParaRPr>
          </a:p>
          <a:p>
            <a:r>
              <a:rPr lang="en-US" sz="2800" b="1" dirty="0">
                <a:latin typeface="Roboto" pitchFamily="2" charset="0"/>
                <a:ea typeface="Roboto" pitchFamily="2" charset="0"/>
              </a:rPr>
              <a:t>Web Version</a:t>
            </a:r>
          </a:p>
          <a:p>
            <a:pPr lvl="1"/>
            <a:r>
              <a:rPr lang="en-US" sz="2800" dirty="0">
                <a:latin typeface="Roboto" pitchFamily="2" charset="0"/>
                <a:ea typeface="Roboto" pitchFamily="2" charset="0"/>
              </a:rPr>
              <a:t>More creative, interactive version</a:t>
            </a:r>
          </a:p>
          <a:p>
            <a:pPr lvl="1"/>
            <a:r>
              <a:rPr lang="en-US" sz="2800" dirty="0">
                <a:latin typeface="Roboto" pitchFamily="2" charset="0"/>
                <a:ea typeface="Roboto" pitchFamily="2" charset="0"/>
              </a:rPr>
              <a:t>Plan basic site by Mid-year 2021 </a:t>
            </a:r>
          </a:p>
          <a:p>
            <a:pPr lvl="1"/>
            <a:r>
              <a:rPr lang="en-US" sz="2800" dirty="0">
                <a:latin typeface="Roboto" pitchFamily="2" charset="0"/>
                <a:ea typeface="Roboto" pitchFamily="2" charset="0"/>
              </a:rPr>
              <a:t>Based on pdf content &amp; illustrations, more photos, roll-overs</a:t>
            </a:r>
          </a:p>
          <a:p>
            <a:pPr lvl="1"/>
            <a:endParaRPr lang="en-US" sz="2800" dirty="0">
              <a:latin typeface="Roboto" pitchFamily="2" charset="0"/>
              <a:ea typeface="Roboto" pitchFamily="2" charset="0"/>
            </a:endParaRPr>
          </a:p>
          <a:p>
            <a:pPr lvl="1"/>
            <a:endParaRPr lang="en-US" sz="3000" dirty="0">
              <a:latin typeface="Roboto" pitchFamily="2" charset="0"/>
              <a:ea typeface="Roboto" pitchFamily="2" charset="0"/>
            </a:endParaRPr>
          </a:p>
          <a:p>
            <a:pPr marL="0" indent="0">
              <a:buNone/>
            </a:pPr>
            <a:endParaRPr lang="en-US" dirty="0">
              <a:latin typeface="Roboto" pitchFamily="2" charset="0"/>
              <a:ea typeface="Roboto" pitchFamily="2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F4A046A-7E31-4E2E-AC86-CD9ADE916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Planned Formats</a:t>
            </a:r>
          </a:p>
        </p:txBody>
      </p:sp>
    </p:spTree>
    <p:extLst>
      <p:ext uri="{BB962C8B-B14F-4D97-AF65-F5344CB8AC3E}">
        <p14:creationId xmlns:p14="http://schemas.microsoft.com/office/powerpoint/2010/main" val="318372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A773F87-3AB5-4569-8A8B-085BCAA2C5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797" y="1929982"/>
            <a:ext cx="6485178" cy="4784854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Roboto" pitchFamily="2" charset="0"/>
                <a:ea typeface="Roboto" pitchFamily="2" charset="0"/>
              </a:rPr>
              <a:t>Consumers guided to 12 “plans” based on “choose your own adventure” format based on selecting:</a:t>
            </a:r>
          </a:p>
          <a:p>
            <a:pPr lvl="1"/>
            <a:r>
              <a:rPr lang="en-US" sz="2000" dirty="0">
                <a:latin typeface="Roboto" pitchFamily="2" charset="0"/>
                <a:ea typeface="Roboto" pitchFamily="2" charset="0"/>
              </a:rPr>
              <a:t>Housing Type</a:t>
            </a:r>
          </a:p>
          <a:p>
            <a:pPr lvl="1"/>
            <a:r>
              <a:rPr lang="en-US" sz="2000" dirty="0">
                <a:latin typeface="Roboto" pitchFamily="2" charset="0"/>
                <a:ea typeface="Roboto" pitchFamily="2" charset="0"/>
              </a:rPr>
              <a:t>Existing distribution system (existing ducts or not)</a:t>
            </a:r>
          </a:p>
          <a:p>
            <a:pPr lvl="1"/>
            <a:r>
              <a:rPr lang="en-US" sz="2000" dirty="0">
                <a:latin typeface="Roboto" pitchFamily="2" charset="0"/>
                <a:ea typeface="Roboto" pitchFamily="2" charset="0"/>
              </a:rPr>
              <a:t>(Web version) or, by an FAQ – </a:t>
            </a:r>
          </a:p>
          <a:p>
            <a:pPr lvl="2"/>
            <a:r>
              <a:rPr lang="en-US" sz="1700" dirty="0">
                <a:latin typeface="Roboto" pitchFamily="2" charset="0"/>
                <a:ea typeface="Roboto" pitchFamily="2" charset="0"/>
              </a:rPr>
              <a:t>e.g., “How can I heat an addition?” </a:t>
            </a:r>
          </a:p>
          <a:p>
            <a:pPr lvl="2"/>
            <a:r>
              <a:rPr lang="en-US" sz="1700" dirty="0">
                <a:latin typeface="Roboto" pitchFamily="2" charset="0"/>
                <a:ea typeface="Roboto" pitchFamily="2" charset="0"/>
              </a:rPr>
              <a:t>“I’m thinking of getting air conditioning…”</a:t>
            </a:r>
          </a:p>
          <a:p>
            <a:pPr lvl="2"/>
            <a:endParaRPr lang="en-US" sz="1700" dirty="0">
              <a:latin typeface="Roboto" pitchFamily="2" charset="0"/>
              <a:ea typeface="Roboto" pitchFamily="2" charset="0"/>
            </a:endParaRPr>
          </a:p>
          <a:p>
            <a:pPr marL="274320" lvl="1" indent="0">
              <a:buNone/>
            </a:pPr>
            <a:r>
              <a:rPr lang="en-US" sz="2000" dirty="0">
                <a:latin typeface="Roboto" pitchFamily="2" charset="0"/>
                <a:ea typeface="Roboto" pitchFamily="2" charset="0"/>
              </a:rPr>
              <a:t>Each “Plan” is a stand-alone </a:t>
            </a:r>
            <a:r>
              <a:rPr lang="en-US" sz="1800" dirty="0">
                <a:latin typeface="Roboto" pitchFamily="2" charset="0"/>
                <a:ea typeface="Roboto" pitchFamily="2" charset="0"/>
              </a:rPr>
              <a:t>two-page (front/back)</a:t>
            </a:r>
            <a:endParaRPr lang="en-US" dirty="0">
              <a:latin typeface="Roboto" pitchFamily="2" charset="0"/>
              <a:ea typeface="Roboto" pitchFamily="2" charset="0"/>
            </a:endParaRPr>
          </a:p>
          <a:p>
            <a:pPr lvl="1"/>
            <a:endParaRPr lang="en-US" dirty="0">
              <a:latin typeface="Roboto" pitchFamily="2" charset="0"/>
              <a:ea typeface="Roboto" pitchFamily="2" charset="0"/>
            </a:endParaRPr>
          </a:p>
          <a:p>
            <a:pPr lvl="1"/>
            <a:endParaRPr lang="en-US" dirty="0">
              <a:latin typeface="Roboto" pitchFamily="2" charset="0"/>
              <a:ea typeface="Roboto" pitchFamily="2" charset="0"/>
            </a:endParaRPr>
          </a:p>
          <a:p>
            <a:pPr lvl="1"/>
            <a:endParaRPr lang="en-US" dirty="0">
              <a:latin typeface="Roboto" pitchFamily="2" charset="0"/>
              <a:ea typeface="Roboto" pitchFamily="2" charset="0"/>
            </a:endParaRPr>
          </a:p>
          <a:p>
            <a:pPr lvl="1"/>
            <a:endParaRPr lang="en-US" dirty="0">
              <a:latin typeface="Roboto" pitchFamily="2" charset="0"/>
              <a:ea typeface="Roboto" pitchFamily="2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E8A8906-9630-4749-87E7-C919865F6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Pattern Book Content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5A32366-DA27-4C1D-B5A3-805FA7F6C7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417" t="19159" r="25947" b="13138"/>
          <a:stretch/>
        </p:blipFill>
        <p:spPr>
          <a:xfrm>
            <a:off x="7116545" y="1875997"/>
            <a:ext cx="3512306" cy="451335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55941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9F8EFC4-9C25-4334-905C-B6EBDA9A82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417" t="19159" r="25947" b="13138"/>
          <a:stretch/>
        </p:blipFill>
        <p:spPr>
          <a:xfrm>
            <a:off x="393578" y="190659"/>
            <a:ext cx="5050633" cy="64901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FA46D9A-9AAE-4772-BC82-5624F4F8760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654" t="26668" r="26092" b="4983"/>
          <a:stretch/>
        </p:blipFill>
        <p:spPr>
          <a:xfrm>
            <a:off x="6860121" y="190659"/>
            <a:ext cx="4938302" cy="649012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28332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285FCAD-F26E-4942-927E-BC1C66AEB3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8064" t="12957" r="55815" b="4290"/>
          <a:stretch/>
        </p:blipFill>
        <p:spPr>
          <a:xfrm>
            <a:off x="2239435" y="1875997"/>
            <a:ext cx="7130643" cy="4594638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CBAFC9D8-FD29-4006-8895-2A6D8EE81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NYSERDA Heat Pump Planner Webpage</a:t>
            </a:r>
            <a:br>
              <a:rPr lang="en-US" dirty="0"/>
            </a:br>
            <a:r>
              <a:rPr lang="en-US" sz="3200" u="sng" dirty="0">
                <a:solidFill>
                  <a:srgbClr val="0070C0"/>
                </a:solidFill>
                <a:latin typeface="Roboto" pitchFamily="2" charset="0"/>
                <a:ea typeface="Roboto" pitchFamily="2" charset="0"/>
              </a:rPr>
              <a:t>NYSERDA.ny.gov/</a:t>
            </a:r>
            <a:r>
              <a:rPr lang="en-US" sz="3200" u="sng" dirty="0" err="1">
                <a:solidFill>
                  <a:srgbClr val="0070C0"/>
                </a:solidFill>
                <a:latin typeface="Roboto" pitchFamily="2" charset="0"/>
                <a:ea typeface="Roboto" pitchFamily="2" charset="0"/>
              </a:rPr>
              <a:t>HeatPumpPlanner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1913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B8FF63-640D-4FF9-8B3B-9BCB5AD9747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684" t="13854" r="59085" b="4710"/>
          <a:stretch/>
        </p:blipFill>
        <p:spPr>
          <a:xfrm>
            <a:off x="2533650" y="414502"/>
            <a:ext cx="6115050" cy="602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0917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188B3975-91B2-4CB4-BD65-99B1485472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855" t="18609" r="17154" b="4611"/>
          <a:stretch/>
        </p:blipFill>
        <p:spPr>
          <a:xfrm>
            <a:off x="2332113" y="307109"/>
            <a:ext cx="6648950" cy="6243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499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F34361-C64E-4BC6-A6C3-541159E7C0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108" t="15188" r="69574" b="45419"/>
          <a:stretch/>
        </p:blipFill>
        <p:spPr>
          <a:xfrm>
            <a:off x="1140903" y="601890"/>
            <a:ext cx="8271546" cy="529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3677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9B91173-72D4-435E-8F2D-1368E97EE09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578" t="25761" r="10146" b="5409"/>
          <a:stretch/>
        </p:blipFill>
        <p:spPr>
          <a:xfrm>
            <a:off x="1323872" y="161648"/>
            <a:ext cx="10679837" cy="653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1552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9F8EFC4-9C25-4334-905C-B6EBDA9A828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417" t="19159" r="25947" b="13138"/>
          <a:stretch/>
        </p:blipFill>
        <p:spPr>
          <a:xfrm>
            <a:off x="603303" y="190659"/>
            <a:ext cx="5050633" cy="64901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E3DB8C5-A7BD-40DB-A4D5-4591C48BF87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105" t="17194" r="69650" b="4822"/>
          <a:stretch/>
        </p:blipFill>
        <p:spPr>
          <a:xfrm>
            <a:off x="6898640" y="190659"/>
            <a:ext cx="4962979" cy="631174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81465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D54E29C-E147-4879-93B5-C5A85768CD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490" t="18900" r="25874" b="12622"/>
          <a:stretch/>
        </p:blipFill>
        <p:spPr>
          <a:xfrm>
            <a:off x="712825" y="258377"/>
            <a:ext cx="4878803" cy="634124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582AF98-0D01-4A89-82DF-9FB58AC9CE5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167" t="19037" r="70750" b="11036"/>
          <a:stretch/>
        </p:blipFill>
        <p:spPr>
          <a:xfrm>
            <a:off x="7099837" y="238310"/>
            <a:ext cx="4878803" cy="636131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119410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FE484B2-FB4F-43E7-8139-78AF6020B3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143" t="15539" r="69621" b="4924"/>
          <a:stretch/>
        </p:blipFill>
        <p:spPr>
          <a:xfrm>
            <a:off x="494244" y="228421"/>
            <a:ext cx="5000545" cy="64901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8F02CA0-BDD4-400A-A73E-952D68D4B6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105" t="17194" r="69650" b="4822"/>
          <a:stretch/>
        </p:blipFill>
        <p:spPr>
          <a:xfrm>
            <a:off x="6898640" y="190659"/>
            <a:ext cx="4962979" cy="631174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566817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6FDC9F3-43D5-4575-8A93-7F110853E1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16" t="14569" r="70714" b="9638"/>
          <a:stretch/>
        </p:blipFill>
        <p:spPr>
          <a:xfrm>
            <a:off x="481539" y="190659"/>
            <a:ext cx="4740484" cy="64901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422545-286A-4785-9CBE-51DAFF2E55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105" t="17194" r="69650" b="4822"/>
          <a:stretch/>
        </p:blipFill>
        <p:spPr>
          <a:xfrm>
            <a:off x="6898640" y="190659"/>
            <a:ext cx="4962979" cy="631174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421840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6FDC9F3-43D5-4575-8A93-7F110853E1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16" t="14569" r="70714" b="9638"/>
          <a:stretch/>
        </p:blipFill>
        <p:spPr>
          <a:xfrm>
            <a:off x="708042" y="190659"/>
            <a:ext cx="4740484" cy="64901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42D03E-8C5D-43DF-B9CF-BDFBAC9145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417" t="14831" r="70000" b="8349"/>
          <a:stretch/>
        </p:blipFill>
        <p:spPr>
          <a:xfrm>
            <a:off x="6876899" y="190659"/>
            <a:ext cx="4938302" cy="643413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663180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C59E5B9-2FF7-4568-8354-D6DC9CB80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Questions?</a:t>
            </a:r>
            <a:br>
              <a:rPr lang="en-US" dirty="0"/>
            </a:br>
            <a:endParaRPr lang="en-US" dirty="0"/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0218D84C-B390-462F-8533-CBF8701E019D}"/>
              </a:ext>
            </a:extLst>
          </p:cNvPr>
          <p:cNvSpPr txBox="1">
            <a:spLocks/>
          </p:cNvSpPr>
          <p:nvPr/>
        </p:nvSpPr>
        <p:spPr>
          <a:xfrm>
            <a:off x="5667469" y="3211535"/>
            <a:ext cx="6285294" cy="409472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>
                <a:latin typeface="Roboto" pitchFamily="2" charset="0"/>
                <a:ea typeface="Roboto" pitchFamily="2" charset="0"/>
              </a:rPr>
              <a:t>Michael Courtney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>
                <a:latin typeface="Roboto" pitchFamily="2" charset="0"/>
                <a:ea typeface="Roboto" pitchFamily="2" charset="0"/>
                <a:hlinkClick r:id="rId2"/>
              </a:rPr>
              <a:t>michael.courtney@nyserda.ny.gov</a:t>
            </a:r>
            <a:endParaRPr lang="en-US" dirty="0">
              <a:latin typeface="Roboto" pitchFamily="2" charset="0"/>
              <a:ea typeface="Roboto" pitchFamily="2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>
                <a:latin typeface="Roboto" pitchFamily="2" charset="0"/>
                <a:ea typeface="Roboto" pitchFamily="2" charset="0"/>
              </a:rPr>
              <a:t>(518) 862-1090 x3139</a:t>
            </a:r>
          </a:p>
        </p:txBody>
      </p:sp>
      <p:pic>
        <p:nvPicPr>
          <p:cNvPr id="6" name="Graphic 5" descr="Questions">
            <a:extLst>
              <a:ext uri="{FF2B5EF4-FFF2-40B4-BE49-F238E27FC236}">
                <a16:creationId xmlns:a16="http://schemas.microsoft.com/office/drawing/2014/main" id="{58FB0786-ECD1-40CC-A356-A5ABD4AAF5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031865" y="589208"/>
            <a:ext cx="1985472" cy="1985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8583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5"/>
          <p:cNvSpPr txBox="1">
            <a:spLocks noGrp="1"/>
          </p:cNvSpPr>
          <p:nvPr>
            <p:ph type="sldNum" idx="12"/>
          </p:nvPr>
        </p:nvSpPr>
        <p:spPr>
          <a:xfrm>
            <a:off x="11649364" y="6492875"/>
            <a:ext cx="54263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body" idx="1"/>
          </p:nvPr>
        </p:nvSpPr>
        <p:spPr>
          <a:xfrm>
            <a:off x="348572" y="2036769"/>
            <a:ext cx="10515600" cy="1392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</a:pPr>
            <a:r>
              <a:rPr lang="en-US" dirty="0">
                <a:solidFill>
                  <a:schemeClr val="lt1"/>
                </a:solidFill>
              </a:rPr>
              <a:t>NYSERDA Cooperative Advertising</a:t>
            </a:r>
            <a:endParaRPr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7F9BF-D66E-4310-B341-01FA3FD69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957" y="550434"/>
            <a:ext cx="11330816" cy="1325563"/>
          </a:xfrm>
        </p:spPr>
        <p:txBody>
          <a:bodyPr/>
          <a:lstStyle/>
          <a:p>
            <a:r>
              <a:rPr lang="en-US" b="1" dirty="0"/>
              <a:t>What is the Cooperative Advertising and Training Program?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F35DA1-9A8C-47F4-9E4A-CF409C067D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750" y="2407759"/>
            <a:ext cx="11096403" cy="314695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en-US" sz="3000" dirty="0">
                <a:solidFill>
                  <a:srgbClr val="63666A"/>
                </a:solidFill>
              </a:rPr>
              <a:t>Cost-sharing incentives to support advertising, special promotions, events, or training for eligible clean energy technologies: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Font typeface="Yu Mincho Light" panose="02020300000000000000" pitchFamily="18" charset="-128"/>
              <a:buChar char="&gt;"/>
            </a:pPr>
            <a:r>
              <a:rPr lang="en-US" sz="2800" b="0" dirty="0">
                <a:solidFill>
                  <a:srgbClr val="006BA6"/>
                </a:solidFill>
              </a:rPr>
              <a:t>cold-climate air source heat pumps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Font typeface="Yu Mincho Light" panose="02020300000000000000" pitchFamily="18" charset="-128"/>
              <a:buChar char="&gt;"/>
            </a:pPr>
            <a:r>
              <a:rPr lang="en-US" sz="2800" b="0" dirty="0">
                <a:solidFill>
                  <a:srgbClr val="006BA6"/>
                </a:solidFill>
              </a:rPr>
              <a:t>ground source heat pumps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Font typeface="Yu Mincho Light" panose="02020300000000000000" pitchFamily="18" charset="-128"/>
              <a:buChar char="&gt;"/>
            </a:pPr>
            <a:r>
              <a:rPr lang="en-US" sz="2800" b="0" dirty="0">
                <a:solidFill>
                  <a:srgbClr val="006BA6"/>
                </a:solidFill>
              </a:rPr>
              <a:t>energy efficiency (i.e. air sealing and insulation)</a:t>
            </a:r>
          </a:p>
          <a:p>
            <a:pPr marL="342900" indent="-34290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Font typeface="Yu Mincho Light" panose="02020300000000000000" pitchFamily="18" charset="-128"/>
              <a:buChar char="&gt;"/>
            </a:pPr>
            <a:r>
              <a:rPr lang="en-US" sz="2800" b="0" dirty="0">
                <a:solidFill>
                  <a:srgbClr val="006BA6"/>
                </a:solidFill>
              </a:rPr>
              <a:t>high-efficiency low-emission wood heating systems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904503-0A7A-40D8-BE07-A7E3E57038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58CC6BB-C3D2-4223-AD7D-B48D1BB4495E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5978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40ED2F-B2CB-41DA-9833-DDD29FC24A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49364" y="6492875"/>
            <a:ext cx="542636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58CC6BB-C3D2-4223-AD7D-B48D1BB4495E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1DD2A8E-3463-4371-AE41-89290BC0D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912" y="1875997"/>
            <a:ext cx="11760175" cy="4351338"/>
          </a:xfrm>
        </p:spPr>
        <p:txBody>
          <a:bodyPr/>
          <a:lstStyle/>
          <a:p>
            <a:pPr>
              <a:lnSpc>
                <a:spcPct val="100000"/>
              </a:lnSpc>
              <a:buFont typeface="Yu Mincho Light" panose="02020300000000000000" pitchFamily="18" charset="-128"/>
              <a:buChar char="&gt;"/>
            </a:pPr>
            <a:r>
              <a:rPr lang="en-US" sz="2400" b="1" dirty="0">
                <a:solidFill>
                  <a:srgbClr val="006BA6"/>
                </a:solidFill>
              </a:rPr>
              <a:t>Annual Cap: </a:t>
            </a:r>
            <a:r>
              <a:rPr lang="en-US" sz="2400" dirty="0"/>
              <a:t>Contractors/Installers may apply for up to $100,000 within 2021, activities do not necessarily need to be completed within 2021 (activities must be completed within 12 months of the application date) </a:t>
            </a:r>
          </a:p>
          <a:p>
            <a:pPr lvl="1">
              <a:lnSpc>
                <a:spcPct val="100000"/>
              </a:lnSpc>
              <a:buFont typeface="Yu Mincho Light" panose="02020300000000000000" pitchFamily="18" charset="-128"/>
              <a:buChar char="&gt;"/>
            </a:pPr>
            <a:r>
              <a:rPr lang="en-US" sz="2200" dirty="0"/>
              <a:t>Example: Apply on 6/1/21 – activities completed by 6/15/22</a:t>
            </a:r>
          </a:p>
          <a:p>
            <a:pPr>
              <a:lnSpc>
                <a:spcPct val="100000"/>
              </a:lnSpc>
              <a:buFont typeface="Yu Mincho Light" panose="02020300000000000000" pitchFamily="18" charset="-128"/>
              <a:buChar char="&gt;"/>
            </a:pPr>
            <a:r>
              <a:rPr lang="en-US" sz="2400" b="1" dirty="0">
                <a:solidFill>
                  <a:srgbClr val="006BA6"/>
                </a:solidFill>
              </a:rPr>
              <a:t>Marketing support services are eligible </a:t>
            </a:r>
            <a:r>
              <a:rPr lang="en-US" sz="2400" dirty="0"/>
              <a:t>for co-op. The total dollars spent toward services cannot exceed 25 percent of the total request. Services may include:</a:t>
            </a: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Creative Development</a:t>
            </a: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Production Costs</a:t>
            </a: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Google Analytics, Tag Manager, or Dashboards</a:t>
            </a: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Paid Media Campaign Set-up, Support, and Targeting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C59E5B9-2FF7-4568-8354-D6DC9CB80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660" y="550434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b="1" dirty="0"/>
              <a:t>Incentive Rules - Overview</a:t>
            </a:r>
          </a:p>
        </p:txBody>
      </p:sp>
    </p:spTree>
    <p:extLst>
      <p:ext uri="{BB962C8B-B14F-4D97-AF65-F5344CB8AC3E}">
        <p14:creationId xmlns:p14="http://schemas.microsoft.com/office/powerpoint/2010/main" val="29183098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F42C9-CDBD-4488-AC06-CB342F164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172" y="540616"/>
            <a:ext cx="3879439" cy="5588879"/>
          </a:xfrm>
        </p:spPr>
        <p:txBody>
          <a:bodyPr>
            <a:normAutofit fontScale="90000"/>
          </a:bodyPr>
          <a:lstStyle/>
          <a:p>
            <a:r>
              <a:rPr lang="en-US" sz="4800" dirty="0"/>
              <a:t>Co-op Advertising </a:t>
            </a:r>
            <a:br>
              <a:rPr lang="en-US" sz="4800" dirty="0"/>
            </a:br>
            <a:br>
              <a:rPr lang="en-US" sz="4800" dirty="0"/>
            </a:br>
            <a:r>
              <a:rPr lang="en-US" sz="4400" i="1" dirty="0"/>
              <a:t>Requirements</a:t>
            </a:r>
            <a:br>
              <a:rPr lang="en-US" sz="4400" i="1" dirty="0"/>
            </a:br>
            <a:br>
              <a:rPr lang="en-US" sz="4400" i="1" dirty="0"/>
            </a:br>
            <a:r>
              <a:rPr lang="en-US" sz="2800" b="0" dirty="0">
                <a:solidFill>
                  <a:srgbClr val="002D72"/>
                </a:solidFill>
              </a:rPr>
              <a:t>NYSERDA’s program and marketing teams review all applications to evaluate cost-effectiveness, lead generation potential, reach/impact, messaging, and overall quality of the design and content. </a:t>
            </a:r>
            <a:endParaRPr lang="en-US" sz="4800" i="1" dirty="0">
              <a:solidFill>
                <a:srgbClr val="002D72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AEDCAC-64AD-4235-9BCC-0A616BFAF65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223753" y="419079"/>
            <a:ext cx="6425611" cy="5191942"/>
          </a:xfrm>
        </p:spPr>
        <p:txBody>
          <a:bodyPr>
            <a:noAutofit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US" sz="2800" dirty="0"/>
              <a:t>Installers/Contractors must include and abide by the following: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US" sz="2400" dirty="0">
                <a:solidFill>
                  <a:srgbClr val="006BA6"/>
                </a:solidFill>
              </a:rPr>
              <a:t>Technology:</a:t>
            </a:r>
            <a:r>
              <a:rPr lang="en-US" sz="2400" b="0" dirty="0"/>
              <a:t> focused on clean heating and cooling </a:t>
            </a:r>
            <a:r>
              <a:rPr lang="en-US" sz="2400" dirty="0"/>
              <a:t>technologies eligible through the NYS Clean Heat program </a:t>
            </a:r>
            <a:r>
              <a:rPr lang="en-US" sz="2400" b="0" dirty="0"/>
              <a:t>or </a:t>
            </a:r>
            <a:r>
              <a:rPr lang="en-US" sz="2400" dirty="0"/>
              <a:t>energy efficiency measures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US" sz="2400" dirty="0">
                <a:solidFill>
                  <a:srgbClr val="006BA6"/>
                </a:solidFill>
              </a:rPr>
              <a:t>Geography:</a:t>
            </a:r>
            <a:r>
              <a:rPr lang="en-US" sz="2400" b="0" dirty="0"/>
              <a:t> funded activities must occur </a:t>
            </a:r>
            <a:r>
              <a:rPr lang="en-US" sz="2400" dirty="0"/>
              <a:t>within the SBC service territory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US" sz="2400" dirty="0">
                <a:solidFill>
                  <a:srgbClr val="006BA6"/>
                </a:solidFill>
              </a:rPr>
              <a:t>Messaging:</a:t>
            </a:r>
            <a:r>
              <a:rPr lang="en-US" sz="2400" b="0" dirty="0"/>
              <a:t> at least one </a:t>
            </a:r>
            <a:r>
              <a:rPr lang="en-US" sz="2400" dirty="0"/>
              <a:t>technology benefit </a:t>
            </a:r>
            <a:r>
              <a:rPr lang="en-US" sz="2400" b="0" dirty="0"/>
              <a:t>information</a:t>
            </a:r>
            <a:r>
              <a:rPr lang="en-US" sz="2400" dirty="0"/>
              <a:t> </a:t>
            </a:r>
            <a:r>
              <a:rPr lang="en-US" sz="2400" b="0" dirty="0"/>
              <a:t>message (energy savings, cost savings, healthy/safety, environmental, comfort, convenience, etc.)</a:t>
            </a:r>
            <a:endParaRPr lang="en-US" sz="2000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4B7D04-404E-48DA-8E5D-AA78D4AEF8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58CC6BB-C3D2-4223-AD7D-B48D1BB4495E}" type="slidenum">
              <a:rPr lang="en-US" smtClean="0"/>
              <a:pPr/>
              <a:t>22</a:t>
            </a:fld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AAA56D2-B7C6-4028-9FB5-3394C803A3B9}"/>
              </a:ext>
            </a:extLst>
          </p:cNvPr>
          <p:cNvCxnSpPr>
            <a:cxnSpLocks/>
          </p:cNvCxnSpPr>
          <p:nvPr/>
        </p:nvCxnSpPr>
        <p:spPr>
          <a:xfrm>
            <a:off x="261258" y="2229395"/>
            <a:ext cx="381435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86192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F42C9-CDBD-4488-AC06-CB342F164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Co-op Advertising </a:t>
            </a:r>
            <a:br>
              <a:rPr lang="en-US" sz="4800" dirty="0"/>
            </a:br>
            <a:br>
              <a:rPr lang="en-US" sz="4800" dirty="0"/>
            </a:br>
            <a:r>
              <a:rPr lang="en-US" sz="4800" i="1" dirty="0"/>
              <a:t>Reporting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AEDCAC-64AD-4235-9BCC-0A616BFAF65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231192" y="419079"/>
            <a:ext cx="6560213" cy="5191942"/>
          </a:xfrm>
        </p:spPr>
        <p:txBody>
          <a:bodyPr>
            <a:noAutofit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US" sz="2400" dirty="0"/>
              <a:t>To continue funding the program past 2022, NYSERDA must demonstrate success through rigorous tracking and data collection.</a:t>
            </a:r>
          </a:p>
          <a:p>
            <a:r>
              <a:rPr lang="en-US" sz="2000" b="0" dirty="0"/>
              <a:t>Participants will be required to </a:t>
            </a:r>
            <a:r>
              <a:rPr lang="en-US" sz="2000" dirty="0">
                <a:solidFill>
                  <a:srgbClr val="0070C0"/>
                </a:solidFill>
              </a:rPr>
              <a:t>provide the number of leads</a:t>
            </a:r>
            <a:r>
              <a:rPr lang="en-US" sz="2000" b="0" dirty="0"/>
              <a:t> the advertising generated, and </a:t>
            </a:r>
            <a:r>
              <a:rPr lang="en-US" sz="2000" dirty="0">
                <a:solidFill>
                  <a:srgbClr val="0070C0"/>
                </a:solidFill>
              </a:rPr>
              <a:t>the number of projects</a:t>
            </a:r>
            <a:r>
              <a:rPr lang="en-US" sz="2000" b="0" dirty="0"/>
              <a:t> as a result of those leads.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Roboto" pitchFamily="2" charset="0"/>
                <a:ea typeface="Roboto" pitchFamily="2" charset="0"/>
              </a:rPr>
              <a:t>Initial information will be collected in the payment request form and again at three months post-marketing run dates. </a:t>
            </a:r>
          </a:p>
          <a:p>
            <a:pPr>
              <a:spcBef>
                <a:spcPts val="1800"/>
              </a:spcBef>
            </a:pPr>
            <a:r>
              <a:rPr lang="en-US" sz="2000" dirty="0">
                <a:solidFill>
                  <a:srgbClr val="0070C0"/>
                </a:solidFill>
              </a:rPr>
              <a:t>Automating the lead tracking process</a:t>
            </a:r>
            <a:r>
              <a:rPr lang="en-US" sz="2000" b="0" dirty="0"/>
              <a:t> can make the reporting requirement much easier.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0" dirty="0">
                <a:latin typeface="Roboto" pitchFamily="2" charset="0"/>
                <a:ea typeface="Roboto" pitchFamily="2" charset="0"/>
              </a:rPr>
              <a:t>Call volume tracking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0" dirty="0">
                <a:latin typeface="Roboto" pitchFamily="2" charset="0"/>
                <a:ea typeface="Roboto" pitchFamily="2" charset="0"/>
              </a:rPr>
              <a:t>Email tracking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0" dirty="0">
                <a:latin typeface="Roboto" pitchFamily="2" charset="0"/>
                <a:ea typeface="Roboto" pitchFamily="2" charset="0"/>
              </a:rPr>
              <a:t>Google Analytics and Tag Manager setup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0" dirty="0">
                <a:latin typeface="Roboto" pitchFamily="2" charset="0"/>
                <a:ea typeface="Roboto" pitchFamily="2" charset="0"/>
              </a:rPr>
              <a:t>Custom dashboards </a:t>
            </a:r>
          </a:p>
          <a:p>
            <a:pPr indent="0">
              <a:buNone/>
            </a:pPr>
            <a:r>
              <a:rPr lang="en-US" sz="2000" b="0" dirty="0"/>
              <a:t>Reminder: marketing support services can be covered (up to 25 percent of the total co-op request)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4B7D04-404E-48DA-8E5D-AA78D4AEF8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58CC6BB-C3D2-4223-AD7D-B48D1BB4495E}" type="slidenum">
              <a:rPr lang="en-US" smtClean="0"/>
              <a:pPr/>
              <a:t>23</a:t>
            </a:fld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AAA56D2-B7C6-4028-9FB5-3394C803A3B9}"/>
              </a:ext>
            </a:extLst>
          </p:cNvPr>
          <p:cNvCxnSpPr>
            <a:cxnSpLocks/>
          </p:cNvCxnSpPr>
          <p:nvPr/>
        </p:nvCxnSpPr>
        <p:spPr>
          <a:xfrm>
            <a:off x="261258" y="2229395"/>
            <a:ext cx="381435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09717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402FCDB-0034-4DD3-9E3A-49E3CE24C2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58CC6BB-C3D2-4223-AD7D-B48D1BB4495E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C59E5B9-2FF7-4568-8354-D6DC9CB80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957" y="550434"/>
            <a:ext cx="11174780" cy="13255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b="1" dirty="0"/>
              <a:t>Where Do I Find This Program Information?</a:t>
            </a:r>
            <a:endParaRPr lang="en-US" b="1" dirty="0">
              <a:solidFill>
                <a:srgbClr val="006BA6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1DD2A8E-3463-4371-AE41-89290BC0D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796" y="1913550"/>
            <a:ext cx="11102407" cy="468841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b="1" i="0" u="none" strike="noStrike" baseline="0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Program Opportunity Notice (PON) 4482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Cooperative Advertising and Training for Clean Energy Partners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b="0" dirty="0">
                <a:latin typeface="Roboto" pitchFamily="2" charset="0"/>
                <a:ea typeface="Roboto" pitchFamily="2" charset="0"/>
                <a:hlinkClick r:id="rId3"/>
              </a:rPr>
              <a:t>https://portal.nyserda.ny.gov/CORE_Solicitation_Detail_Page?SolicitationId=a0rt0000011YFNMAA4</a:t>
            </a:r>
            <a:endParaRPr lang="en-US" sz="1600" b="0" dirty="0">
              <a:latin typeface="Roboto" pitchFamily="2" charset="0"/>
              <a:ea typeface="Roboto" pitchFamily="2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b="1" dirty="0">
              <a:latin typeface="Roboto" pitchFamily="2" charset="0"/>
              <a:ea typeface="Roboto" pitchFamily="2" charset="0"/>
            </a:endParaRPr>
          </a:p>
          <a:p>
            <a:pPr marL="461963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b="1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Program Manual:</a:t>
            </a:r>
            <a:r>
              <a:rPr lang="en-US" sz="2000" b="1" dirty="0">
                <a:latin typeface="Roboto" pitchFamily="2" charset="0"/>
                <a:ea typeface="Roboto" pitchFamily="2" charset="0"/>
              </a:rPr>
              <a:t> </a:t>
            </a:r>
            <a:r>
              <a:rPr lang="en-US" sz="1600" b="0" dirty="0">
                <a:latin typeface="Roboto" pitchFamily="2" charset="0"/>
                <a:ea typeface="Roboto" pitchFamily="2" charset="0"/>
                <a:hlinkClick r:id="rId4"/>
              </a:rPr>
              <a:t>https://portal.nyserda.ny.gov/CORE_Solicitation_Document_Page?documentId=a0lt0000000sBXuAAM</a:t>
            </a:r>
            <a:endParaRPr lang="en-US" sz="1600" b="0" dirty="0">
              <a:latin typeface="Roboto" pitchFamily="2" charset="0"/>
              <a:ea typeface="Roboto" pitchFamily="2" charset="0"/>
            </a:endParaRPr>
          </a:p>
          <a:p>
            <a:pPr marL="461963">
              <a:lnSpc>
                <a:spcPct val="100000"/>
              </a:lnSpc>
              <a:spcBef>
                <a:spcPts val="0"/>
              </a:spcBef>
              <a:buNone/>
            </a:pPr>
            <a:endParaRPr lang="en-US" sz="1600" b="1" dirty="0">
              <a:solidFill>
                <a:srgbClr val="63666A"/>
              </a:solidFill>
              <a:latin typeface="Roboto" pitchFamily="2" charset="0"/>
              <a:ea typeface="Roboto" pitchFamily="2" charset="0"/>
            </a:endParaRPr>
          </a:p>
          <a:p>
            <a:pPr marL="461963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b="1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Apply Online: </a:t>
            </a:r>
          </a:p>
          <a:p>
            <a:pPr marL="461963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b="0" dirty="0">
                <a:latin typeface="Roboto" pitchFamily="2" charset="0"/>
                <a:ea typeface="Roboto" pitchFamily="2" charset="0"/>
                <a:hlinkClick r:id="rId5"/>
              </a:rPr>
              <a:t>https://nyserda.seamlessdocs.com/f/CHCCOOP</a:t>
            </a:r>
            <a:endParaRPr lang="en-US" sz="1600" b="0" dirty="0">
              <a:latin typeface="Roboto" pitchFamily="2" charset="0"/>
              <a:ea typeface="Roboto" pitchFamily="2" charset="0"/>
            </a:endParaRPr>
          </a:p>
          <a:p>
            <a:pPr marL="461963">
              <a:lnSpc>
                <a:spcPct val="100000"/>
              </a:lnSpc>
              <a:spcBef>
                <a:spcPts val="0"/>
              </a:spcBef>
              <a:buNone/>
            </a:pPr>
            <a:endParaRPr lang="en-US" sz="1600" b="1" dirty="0">
              <a:solidFill>
                <a:srgbClr val="63666A"/>
              </a:solidFill>
              <a:latin typeface="Roboto" pitchFamily="2" charset="0"/>
              <a:ea typeface="Roboto" pitchFamily="2" charset="0"/>
            </a:endParaRPr>
          </a:p>
          <a:p>
            <a:pPr marL="461963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b="1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Payment Request Form (online submission): </a:t>
            </a:r>
          </a:p>
          <a:p>
            <a:pPr marL="461963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b="0" dirty="0">
                <a:latin typeface="Roboto" pitchFamily="2" charset="0"/>
                <a:ea typeface="Roboto" pitchFamily="2" charset="0"/>
                <a:hlinkClick r:id="rId6"/>
              </a:rPr>
              <a:t>https://nyserda.seamlessdocs.com/f/coop_payment</a:t>
            </a:r>
            <a:r>
              <a:rPr lang="en-US" sz="1600" b="0" dirty="0">
                <a:latin typeface="Roboto" pitchFamily="2" charset="0"/>
                <a:ea typeface="Roboto" pitchFamily="2" charset="0"/>
              </a:rPr>
              <a:t> </a:t>
            </a:r>
          </a:p>
          <a:p>
            <a:pPr marL="461963">
              <a:lnSpc>
                <a:spcPct val="100000"/>
              </a:lnSpc>
              <a:spcBef>
                <a:spcPts val="0"/>
              </a:spcBef>
              <a:buNone/>
            </a:pPr>
            <a:endParaRPr lang="en-US" sz="1600" b="1" dirty="0">
              <a:solidFill>
                <a:srgbClr val="63666A"/>
              </a:solidFill>
              <a:latin typeface="Roboto" pitchFamily="2" charset="0"/>
              <a:ea typeface="Roboto" pitchFamily="2" charset="0"/>
            </a:endParaRPr>
          </a:p>
          <a:p>
            <a:pPr marL="461963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dirty="0">
                <a:solidFill>
                  <a:srgbClr val="63666A"/>
                </a:solidFill>
              </a:rPr>
              <a:t>To Verify NYS Clean Heat Participation Status:</a:t>
            </a:r>
          </a:p>
          <a:p>
            <a:pPr marL="461963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b="0" dirty="0">
                <a:latin typeface="Roboto" pitchFamily="2" charset="0"/>
                <a:ea typeface="Roboto" pitchFamily="2" charset="0"/>
                <a:hlinkClick r:id="rId7"/>
              </a:rPr>
              <a:t>https://www.nyserda.ny.gov/Contractors/Find-a-Contractor/NYS-Clean-Heat-Contractors</a:t>
            </a:r>
            <a:r>
              <a:rPr lang="en-US" sz="1600" dirty="0">
                <a:solidFill>
                  <a:srgbClr val="63666A"/>
                </a:solidFill>
                <a:latin typeface="Roboto" pitchFamily="2" charset="0"/>
                <a:ea typeface="Roboto" pitchFamily="2" charset="0"/>
              </a:rPr>
              <a:t> </a:t>
            </a:r>
            <a:endParaRPr lang="en-US" sz="1600" b="0" dirty="0"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2419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6942</TotalTime>
  <Words>1099</Words>
  <Application>Microsoft Office PowerPoint</Application>
  <PresentationFormat>Widescreen</PresentationFormat>
  <Paragraphs>147</Paragraphs>
  <Slides>24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Yu Mincho Light</vt:lpstr>
      <vt:lpstr>Arial</vt:lpstr>
      <vt:lpstr>Calibri</vt:lpstr>
      <vt:lpstr>Calibri Light</vt:lpstr>
      <vt:lpstr>Roboto</vt:lpstr>
      <vt:lpstr>Roboto Lt</vt:lpstr>
      <vt:lpstr>Times</vt:lpstr>
      <vt:lpstr>Twentieth Century</vt:lpstr>
      <vt:lpstr>Office Theme</vt:lpstr>
      <vt:lpstr>Michael Courtney Project Manager Single Family Residential Program</vt:lpstr>
      <vt:lpstr>NYS Clean Heat  Statewide Consumer Awareness and Education Marketing Campaign</vt:lpstr>
      <vt:lpstr>What is the Heat Pump Planner?</vt:lpstr>
      <vt:lpstr>How was the Planner Developed?</vt:lpstr>
      <vt:lpstr>Planned Formats</vt:lpstr>
      <vt:lpstr>Pattern Book Content</vt:lpstr>
      <vt:lpstr>PowerPoint Presentation</vt:lpstr>
      <vt:lpstr>NYSERDA Heat Pump Planner Webpage NYSERDA.ny.gov/HeatPumpPlanner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 </vt:lpstr>
      <vt:lpstr>PowerPoint Presentation</vt:lpstr>
      <vt:lpstr>What is the Cooperative Advertising and Training Program?</vt:lpstr>
      <vt:lpstr>Incentive Rules - Overview</vt:lpstr>
      <vt:lpstr>Co-op Advertising   Requirements  NYSERDA’s program and marketing teams review all applications to evaluate cost-effectiveness, lead generation potential, reach/impact, messaging, and overall quality of the design and content. </vt:lpstr>
      <vt:lpstr>Co-op Advertising   Reporting</vt:lpstr>
      <vt:lpstr>Where Do I Find This Program Information?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the Heat Pump Planner?</dc:title>
  <dc:creator>Courtney, Michael (NYSERDA)</dc:creator>
  <cp:lastModifiedBy>Nicosia, Cory L (NYSERDA)</cp:lastModifiedBy>
  <cp:revision>19</cp:revision>
  <dcterms:created xsi:type="dcterms:W3CDTF">2021-04-30T21:06:00Z</dcterms:created>
  <dcterms:modified xsi:type="dcterms:W3CDTF">2021-05-07T13:06:53Z</dcterms:modified>
</cp:coreProperties>
</file>