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10_151B2EA2.xml" ContentType="application/vnd.ms-powerpoint.comments+xml"/>
  <Override PartName="/ppt/notesSlides/notesSlide6.xml" ContentType="application/vnd.openxmlformats-officedocument.presentationml.notesSlide+xml"/>
  <Override PartName="/ppt/comments/modernComment_103_F30E8222.xml" ContentType="application/vnd.ms-powerpoint.comments+xml"/>
  <Override PartName="/ppt/notesSlides/notesSlide7.xml" ContentType="application/vnd.openxmlformats-officedocument.presentationml.notesSlide+xml"/>
  <Override PartName="/ppt/comments/modernComment_106_79AC30E2.xml" ContentType="application/vnd.ms-powerpoint.comments+xml"/>
  <Override PartName="/ppt/notesSlides/notesSlide8.xml" ContentType="application/vnd.openxmlformats-officedocument.presentationml.notesSlide+xml"/>
  <Override PartName="/ppt/comments/modernComment_107_2ACE5BB5.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0A_58D4A6FE.xml" ContentType="application/vnd.ms-powerpoint.comments+xml"/>
  <Override PartName="/ppt/notesSlides/notesSlide12.xml" ContentType="application/vnd.openxmlformats-officedocument.presentationml.notesSlide+xml"/>
  <Override PartName="/ppt/comments/modernComment_111_27C81C79.xml" ContentType="application/vnd.ms-powerpoint.comments+xml"/>
  <Override PartName="/ppt/comments/modernComment_10F_52720AE1.xml" ContentType="application/vnd.ms-powerpoint.comments+xml"/>
  <Override PartName="/ppt/notesSlides/notesSlide13.xml" ContentType="application/vnd.openxmlformats-officedocument.presentationml.notesSlide+xml"/>
  <Override PartName="/ppt/comments/modernComment_108_1850D292.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0" r:id="rId5"/>
    <p:sldMasterId id="2147483648" r:id="rId6"/>
  </p:sldMasterIdLst>
  <p:notesMasterIdLst>
    <p:notesMasterId r:id="rId23"/>
  </p:notesMasterIdLst>
  <p:sldIdLst>
    <p:sldId id="257" r:id="rId7"/>
    <p:sldId id="258" r:id="rId8"/>
    <p:sldId id="260" r:id="rId9"/>
    <p:sldId id="265" r:id="rId10"/>
    <p:sldId id="269" r:id="rId11"/>
    <p:sldId id="261" r:id="rId12"/>
    <p:sldId id="272" r:id="rId13"/>
    <p:sldId id="259" r:id="rId14"/>
    <p:sldId id="262" r:id="rId15"/>
    <p:sldId id="263" r:id="rId16"/>
    <p:sldId id="274" r:id="rId17"/>
    <p:sldId id="275" r:id="rId18"/>
    <p:sldId id="266" r:id="rId19"/>
    <p:sldId id="273" r:id="rId20"/>
    <p:sldId id="271" r:id="rId21"/>
    <p:sldId id="26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557B61-38DF-9662-F5BF-0E9B9F3635E5}" name="ryan.wheeler@nationalgrid.com" initials="ry" userId="S::urn:spo:guest#ryan.wheeler@nationalgrid.com::" providerId="AD"/>
  <p188:author id="{E5F4526B-601A-E54D-383D-B988A5ACC2E1}" name="siena.debenedittis@icf.com" initials="si" userId="S::urn:spo:guest#siena.debenedittis@icf.com::" providerId="AD"/>
  <p188:author id="{C9554BA3-CF52-F26E-5050-BD5509A1F8C8}" name="nunziataj@coned.com" initials="nu" userId="S::urn:spo:guest#nunziataj@coned.com::" providerId="AD"/>
  <p188:author id="{E8E78ABA-5540-5D78-DF19-6065FDDACF42}" name="riscicav@coned.com" initials="ri" userId="S::urn:spo:guest#riscicav@coned.com::" providerId="AD"/>
  <p188:author id="{EF702CE5-A616-4266-EB16-9FD2A000C567}" name="Sydney Hayes" initials="SH" userId="S::shayes@calstart.org::8434e54e-bbe6-4635-a4c0-5e76a5a2b73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32BB22-B121-6E41-78B6-0DEE888163BE}" v="8" dt="2025-11-04T19:03:07.3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8" y="1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comments/modernComment_103_F30E8222.xml><?xml version="1.0" encoding="utf-8"?>
<p188:cmLst xmlns:a="http://schemas.openxmlformats.org/drawingml/2006/main" xmlns:r="http://schemas.openxmlformats.org/officeDocument/2006/relationships" xmlns:p188="http://schemas.microsoft.com/office/powerpoint/2018/8/main">
  <p188:cm id="{F2F78B8D-02A1-4062-8393-A5842FBEEED2}" authorId="{C9554BA3-CF52-F26E-5050-BD5509A1F8C8}" status="resolved" created="2025-10-17T15:31:05.520" complete="100000">
    <ac:deMkLst xmlns:ac="http://schemas.microsoft.com/office/drawing/2013/main/command">
      <pc:docMk xmlns:pc="http://schemas.microsoft.com/office/powerpoint/2013/main/command"/>
      <pc:sldMk xmlns:pc="http://schemas.microsoft.com/office/powerpoint/2013/main/command" cId="4077814306" sldId="259"/>
      <ac:picMk id="5" creationId="{38768E55-F5AE-F6D5-DE12-1CABF696236B}"/>
    </ac:deMkLst>
    <p188:replyLst>
      <p188:reply id="{4A70DCC3-325A-4144-90D5-22A40C97C52D}" authorId="{8D557B61-38DF-9662-F5BF-0E9B9F3635E5}" created="2025-10-20T15:48:17.951">
        <p188:txBody>
          <a:bodyPr/>
          <a:lstStyle/>
          <a:p>
            <a:r>
              <a:rPr lang="en-US"/>
              <a:t>Good Catch Jess! Is it possible to change the asterisk text to "MHDV Pilot currently limits Customer-side MR costs to Publicly Accessible or DAC projects"? </a:t>
            </a:r>
          </a:p>
        </p188:txBody>
        <p188:extLst>
          <p:ext xmlns:p="http://schemas.openxmlformats.org/presentationml/2006/main" uri="{57CB4572-C831-44C2-8A1C-0ADB6CCDFE69}">
            <p223:reactions xmlns:p223="http://schemas.microsoft.com/office/powerpoint/2022/03/main">
              <p223:rxn type="👍">
                <p223:instance time="2025-10-27T18:05:25.638" authorId="{E5F4526B-601A-E54D-383D-B988A5ACC2E1}"/>
              </p223:rxn>
            </p223:reactions>
          </p:ext>
        </p188:extLst>
      </p188:reply>
      <p188:reply id="{7BCFC139-2F8F-48E5-BA67-A96235B0DEAF}" authorId="{E5F4526B-601A-E54D-383D-B988A5ACC2E1}" created="2025-10-27T18:05:31.341">
        <p188:txBody>
          <a:bodyPr/>
          <a:lstStyle/>
          <a:p>
            <a:r>
              <a:rPr lang="en-US"/>
              <a:t>addressed</a:t>
            </a:r>
          </a:p>
        </p188:txBody>
      </p188:reply>
    </p188:replyLst>
    <p188:txBody>
      <a:bodyPr/>
      <a:lstStyle/>
      <a:p>
        <a:r>
          <a:rPr lang="en-US"/>
          <a:t>this graphic is older, it says customer side costs are not eligible.
think we should voice over difference btwn USC and CSC and that charger is not eligible</a:t>
        </a:r>
      </a:p>
    </p188:txBody>
  </p188:cm>
  <p188:cm id="{7686A9E1-E613-4E49-B866-4F88288B3336}" authorId="{C9554BA3-CF52-F26E-5050-BD5509A1F8C8}" status="resolved" created="2025-10-20T17:53:44.494" complete="100000">
    <ac:deMkLst xmlns:ac="http://schemas.microsoft.com/office/drawing/2013/main/command">
      <pc:docMk xmlns:pc="http://schemas.microsoft.com/office/powerpoint/2013/main/command"/>
      <pc:sldMk xmlns:pc="http://schemas.microsoft.com/office/powerpoint/2013/main/command" cId="4077814306" sldId="259"/>
      <ac:spMk id="9" creationId="{54659099-B8C3-DC08-2B0A-86B60B212F73}"/>
    </ac:deMkLst>
    <p188:txBody>
      <a:bodyPr/>
      <a:lstStyle/>
      <a:p>
        <a:r>
          <a:rPr lang="en-US"/>
          <a:t>Should we also include that it's also until funding has been allocated.  JU site says: "until available incentive funding has been fully allocated, or until a full-scale program is authorized to replace the Pilot"</a:t>
        </a:r>
      </a:p>
    </p188:txBody>
  </p188:cm>
</p188:cmLst>
</file>

<file path=ppt/comments/modernComment_106_79AC30E2.xml><?xml version="1.0" encoding="utf-8"?>
<p188:cmLst xmlns:a="http://schemas.openxmlformats.org/drawingml/2006/main" xmlns:r="http://schemas.openxmlformats.org/officeDocument/2006/relationships" xmlns:p188="http://schemas.microsoft.com/office/powerpoint/2018/8/main">
  <p188:cm id="{9085BEE0-01D3-4AE5-B9E5-AF9FB22ECDC2}" authorId="{E5F4526B-601A-E54D-383D-B988A5ACC2E1}" status="resolved" created="2025-10-06T17:33:01.824" complete="100000">
    <pc:sldMkLst xmlns:pc="http://schemas.microsoft.com/office/powerpoint/2013/main/command">
      <pc:docMk/>
      <pc:sldMk cId="2041327842" sldId="262"/>
    </pc:sldMkLst>
    <p188:txBody>
      <a:bodyPr/>
      <a:lstStyle/>
      <a:p>
        <a:r>
          <a:rPr lang="en-US"/>
          <a:t>Customer journey slide before the detailed MRP slide</a:t>
        </a:r>
      </a:p>
    </p188:txBody>
  </p188:cm>
  <p188:cm id="{CF8215B8-4000-41A6-8138-4720385299BB}" authorId="{E8E78ABA-5540-5D78-DF19-6065FDDACF42}" status="resolved" created="2025-10-16T12:47:48.968" complete="100000">
    <ac:deMkLst xmlns:ac="http://schemas.microsoft.com/office/drawing/2013/main/command">
      <pc:docMk xmlns:pc="http://schemas.microsoft.com/office/powerpoint/2013/main/command"/>
      <pc:sldMk xmlns:pc="http://schemas.microsoft.com/office/powerpoint/2013/main/command" cId="2041327842" sldId="262"/>
      <ac:picMk id="5" creationId="{5813A991-37D5-D117-00EF-E4D0DB19715F}"/>
    </ac:deMkLst>
    <p188:replyLst>
      <p188:reply id="{4119B6DE-F26C-45CB-8974-7B340BAA2049}" authorId="{8D557B61-38DF-9662-F5BF-0E9B9F3635E5}" created="2025-10-20T15:54:47.479">
        <p188:txBody>
          <a:bodyPr/>
          <a:lstStyle/>
          <a:p>
            <a:r>
              <a:rPr lang="en-US"/>
              <a:t>Agreed - added a call out box</a:t>
            </a:r>
          </a:p>
        </p188:txBody>
      </p188:reply>
    </p188:replyLst>
    <p188:txBody>
      <a:bodyPr/>
      <a:lstStyle/>
      <a:p>
        <a:r>
          <a:rPr lang="en-US"/>
          <a:t>Mention petition?</a:t>
        </a:r>
      </a:p>
    </p188:txBody>
  </p188:cm>
  <p188:cm id="{ECA50716-35D4-4A17-AAE6-AE3BA1C441F9}" authorId="{C9554BA3-CF52-F26E-5050-BD5509A1F8C8}" status="resolved" created="2025-10-16T20:49:17.388" complete="100000">
    <pc:sldMkLst xmlns:pc="http://schemas.microsoft.com/office/powerpoint/2013/main/command">
      <pc:docMk/>
      <pc:sldMk cId="2041327842" sldId="262"/>
    </pc:sldMkLst>
    <p188:txBody>
      <a:bodyPr/>
      <a:lstStyle/>
      <a:p>
        <a:r>
          <a:rPr lang="en-US"/>
          <a:t>USCs across utilities may differ so maybe we are careful with how we word that</a:t>
        </a:r>
      </a:p>
    </p188:txBody>
  </p188:cm>
  <p188:cm id="{BB910002-A7F0-4003-AE81-11D6EF35A345}" authorId="{C9554BA3-CF52-F26E-5050-BD5509A1F8C8}" status="resolved" created="2025-10-20T18:06:30.581" complete="100000">
    <ac:deMkLst xmlns:ac="http://schemas.microsoft.com/office/drawing/2013/main/command">
      <pc:docMk xmlns:pc="http://schemas.microsoft.com/office/powerpoint/2013/main/command"/>
      <pc:sldMk xmlns:pc="http://schemas.microsoft.com/office/powerpoint/2013/main/command" cId="2041327842" sldId="262"/>
      <ac:spMk id="3" creationId="{8590CC96-6B63-8426-D66F-C1C8E0CAC74A}"/>
    </ac:deMkLst>
    <p188:txBody>
      <a:bodyPr/>
      <a:lstStyle/>
      <a:p>
        <a:r>
          <a:rPr lang="en-US"/>
          <a:t>updated the language for utility-site costs to align more with typical USCs</a:t>
        </a:r>
      </a:p>
    </p188:txBody>
  </p188:cm>
</p188:cmLst>
</file>

<file path=ppt/comments/modernComment_107_2ACE5BB5.xml><?xml version="1.0" encoding="utf-8"?>
<p188:cmLst xmlns:a="http://schemas.openxmlformats.org/drawingml/2006/main" xmlns:r="http://schemas.openxmlformats.org/officeDocument/2006/relationships" xmlns:p188="http://schemas.microsoft.com/office/powerpoint/2018/8/main">
  <p188:cm id="{45527B51-35ED-4F14-8AC3-14CC630C21F9}" authorId="{E5F4526B-601A-E54D-383D-B988A5ACC2E1}" created="2025-10-15T22:27:30.705">
    <ac:txMkLst xmlns:ac="http://schemas.microsoft.com/office/drawing/2013/main/command">
      <pc:docMk xmlns:pc="http://schemas.microsoft.com/office/powerpoint/2013/main/command"/>
      <pc:sldMk xmlns:pc="http://schemas.microsoft.com/office/powerpoint/2013/main/command" cId="718166965" sldId="263"/>
      <ac:spMk id="3" creationId="{48850AEF-5521-4E87-C113-5587718BA6EE}"/>
      <ac:txMk cp="166">
        <ac:context len="167" hash="1824120760"/>
      </ac:txMk>
    </ac:txMkLst>
    <p188:pos x="2924175" y="647700"/>
    <p188:replyLst>
      <p188:reply id="{516FC1F9-C6AF-4140-A2C9-691111CCAA24}" authorId="{E8E78ABA-5540-5D78-DF19-6065FDDACF42}" created="2025-10-16T13:00:04.909">
        <p188:txBody>
          <a:bodyPr/>
          <a:lstStyle/>
          <a:p>
            <a:r>
              <a:rPr lang="en-US"/>
              <a:t>Not sure if it makes sense to put steps on the slide here since we all may differ - maybe lets all discuss our process on Monday and see if there are some general steps we could put into a timeline format?</a:t>
            </a:r>
          </a:p>
        </p188:txBody>
      </p188:reply>
      <p188:reply id="{A6B466C3-EDA8-4B07-9EB6-5AE927BD1298}" authorId="{E8E78ABA-5540-5D78-DF19-6065FDDACF42}" created="2025-10-16T13:01:24.050">
        <p188:txBody>
          <a:bodyPr/>
          <a:lstStyle/>
          <a:p>
            <a:r>
              <a:rPr lang="en-US"/>
              <a:t>Added a screenshot of our current process for reference</a:t>
            </a:r>
          </a:p>
        </p188:txBody>
      </p188:reply>
      <p188:reply id="{E7E93097-378B-4775-9FB3-FDA9DB25650D}" authorId="{8D557B61-38DF-9662-F5BF-0E9B9F3635E5}" created="2025-10-20T16:04:29.427">
        <p188:txBody>
          <a:bodyPr/>
          <a:lstStyle/>
          <a:p>
            <a:r>
              <a:rPr lang="en-US"/>
              <a:t>Agreed that we could simplify both to be generic and to reduce word count. Perhaps could align on these steps? 
- Application
- Review and Approval
- Construction
- Activation and Payment
I also added some text in the 1st bullet point</a:t>
            </a:r>
          </a:p>
        </p188:txBody>
      </p188:reply>
      <p188:reply id="{28A194FE-7ABC-4ECC-B6D9-BE2824448437}" authorId="{E5F4526B-601A-E54D-383D-B988A5ACC2E1}" created="2025-10-20T17:55:29.995">
        <p188:txBody>
          <a:bodyPr/>
          <a:lstStyle/>
          <a:p>
            <a:r>
              <a:rPr lang="en-US"/>
              <a:t>Utilities to add general timelines (# of months for each stage) underneath</a:t>
            </a:r>
          </a:p>
        </p188:txBody>
      </p188:reply>
    </p188:replyLst>
    <p188:txBody>
      <a:bodyPr/>
      <a:lstStyle/>
      <a:p>
        <a:r>
          <a:rPr lang="en-US"/>
          <a:t>Utilities: please draft</a:t>
        </a:r>
      </a:p>
    </p188:txBody>
  </p188:cm>
  <p188:cm id="{52E60732-3AF1-4974-B299-F20BDB3EF9BC}" authorId="{E5F4526B-601A-E54D-383D-B988A5ACC2E1}" status="resolved" created="2025-10-20T18:00:28.467" complete="100000">
    <ac:deMkLst xmlns:ac="http://schemas.microsoft.com/office/drawing/2013/main/command">
      <pc:docMk xmlns:pc="http://schemas.microsoft.com/office/powerpoint/2013/main/command"/>
      <pc:sldMk xmlns:pc="http://schemas.microsoft.com/office/powerpoint/2013/main/command" cId="718166965" sldId="263"/>
      <ac:spMk id="8" creationId="{796A550B-B7B3-3196-179E-922A78758B8E}"/>
    </ac:deMkLst>
    <p188:replyLst>
      <p188:reply id="{7988B195-62CD-48F9-A8CB-C8D5227FBF6A}" authorId="{E5F4526B-601A-E54D-383D-B988A5ACC2E1}" created="2025-10-27T17:54:25.222">
        <p188:txBody>
          <a:bodyPr/>
          <a:lstStyle/>
          <a:p>
            <a:r>
              <a:rPr lang="en-US"/>
              <a:t>Moved "Construction must wait until application is approved" into Q&amp;A slide</a:t>
            </a:r>
          </a:p>
        </p188:txBody>
      </p188:reply>
    </p188:replyLst>
    <p188:txBody>
      <a:bodyPr/>
      <a:lstStyle/>
      <a:p>
        <a:r>
          <a:rPr lang="en-US"/>
          <a:t>Move this</a:t>
        </a:r>
      </a:p>
    </p188:txBody>
  </p188:cm>
</p188:cmLst>
</file>

<file path=ppt/comments/modernComment_108_1850D292.xml><?xml version="1.0" encoding="utf-8"?>
<p188:cmLst xmlns:a="http://schemas.openxmlformats.org/drawingml/2006/main" xmlns:r="http://schemas.openxmlformats.org/officeDocument/2006/relationships" xmlns:p188="http://schemas.microsoft.com/office/powerpoint/2018/8/main">
  <p188:cm id="{C788E6A9-FD76-42AE-B311-198BA233F41B}" authorId="{E8E78ABA-5540-5D78-DF19-6065FDDACF42}" status="resolved" created="2025-10-16T13:16:28.445" complete="100000">
    <ac:txMkLst xmlns:ac="http://schemas.microsoft.com/office/drawing/2013/main/command">
      <pc:docMk xmlns:pc="http://schemas.microsoft.com/office/powerpoint/2013/main/command"/>
      <pc:sldMk xmlns:pc="http://schemas.microsoft.com/office/powerpoint/2013/main/command" cId="407949970" sldId="264"/>
      <ac:graphicFrameMk id="8" creationId="{DEA0D268-ED32-B74A-C96B-79BC63216E4D}"/>
      <ac:tblMk/>
      <ac:tcMk rowId="2197290408" colId="1882799790"/>
      <ac:txMk cp="0" len="39">
        <ac:context len="40" hash="1621758027"/>
      </ac:txMk>
    </ac:txMkLst>
    <p188:pos x="11314545" y="1639454"/>
    <p188:txBody>
      <a:bodyPr/>
      <a:lstStyle/>
      <a:p>
        <a:r>
          <a:rPr lang="en-US"/>
          <a:t>Updated link to MHD page</a:t>
        </a:r>
      </a:p>
    </p188:txBody>
  </p188:cm>
</p188:cmLst>
</file>

<file path=ppt/comments/modernComment_10A_58D4A6FE.xml><?xml version="1.0" encoding="utf-8"?>
<p188:cmLst xmlns:a="http://schemas.openxmlformats.org/drawingml/2006/main" xmlns:r="http://schemas.openxmlformats.org/officeDocument/2006/relationships" xmlns:p188="http://schemas.microsoft.com/office/powerpoint/2018/8/main">
  <p188:cm id="{2EA11B9B-9D84-4A4F-A9A8-74A5CE3B5F17}" authorId="{E5F4526B-601A-E54D-383D-B988A5ACC2E1}" status="resolved" created="2025-10-06T17:29:05.017" complete="100000">
    <pc:sldMkLst xmlns:pc="http://schemas.microsoft.com/office/powerpoint/2013/main/command">
      <pc:docMk/>
      <pc:sldMk cId="1490331390" sldId="266"/>
    </pc:sldMkLst>
    <p188:replyLst>
      <p188:reply id="{32939259-46CA-4E31-83C5-2C959D25607B}" authorId="{E5F4526B-601A-E54D-383D-B988A5ACC2E1}" created="2025-10-15T22:43:33.610">
        <p188:txBody>
          <a:bodyPr/>
          <a:lstStyle/>
          <a:p>
            <a:r>
              <a:rPr lang="en-US"/>
              <a:t>JU/Utility Speakers: Please describe best practices for utility engagement that fleets purchasing a new zero-emission truck/equipment should follow. Please use as many slides as needed. Example guiding questions:​
How early in the procurement process should a fleet contact their utility? Should they contact their utility before purchasing? Before even considering a purchase? (Mention fleet advisory services here)​
What can each utility help a fleet with? Can they recommend how much charger infrastructure/what power/type is needed based on the vehicle(s) purchased? Can they determine if service/infrastructure is needed to support new chargers?​
Should service/infrastructure upgrades/charger installations be done before purchasing a vehicle? How can fleets ensure service/infrastructure upgrades and charger installation timelines align with their vehicle purchase?​
Is engaging with a fleet’s utility optional? (explain why it’s not, approvals needed)</a:t>
            </a:r>
          </a:p>
        </p188:txBody>
      </p188:reply>
    </p188:replyLst>
    <p188:txBody>
      <a:bodyPr/>
      <a:lstStyle/>
      <a:p>
        <a:r>
          <a:rPr lang="en-US"/>
          <a:t>Format as Q&amp;A</a:t>
        </a:r>
      </a:p>
    </p188:txBody>
  </p188:cm>
  <p188:cm id="{4ED9C35A-540C-439B-B932-0B6BA932F1C5}" authorId="{E5F4526B-601A-E54D-383D-B988A5ACC2E1}" status="resolved" created="2025-10-15T22:44:06.564" complete="100000">
    <pc:sldMkLst xmlns:pc="http://schemas.microsoft.com/office/powerpoint/2013/main/command">
      <pc:docMk/>
      <pc:sldMk cId="1490331390" sldId="266"/>
    </pc:sldMkLst>
    <p188:txBody>
      <a:bodyPr/>
      <a:lstStyle/>
      <a:p>
        <a:r>
          <a:rPr lang="en-US"/>
          <a:t>Utilities, draft answers and add any questions that may be missing</a:t>
        </a:r>
      </a:p>
    </p188:txBody>
  </p188:cm>
</p188:cmLst>
</file>

<file path=ppt/comments/modernComment_10F_52720AE1.xml><?xml version="1.0" encoding="utf-8"?>
<p188:cmLst xmlns:a="http://schemas.openxmlformats.org/drawingml/2006/main" xmlns:r="http://schemas.openxmlformats.org/officeDocument/2006/relationships" xmlns:p188="http://schemas.microsoft.com/office/powerpoint/2018/8/main">
  <p188:cm id="{01CF5349-1F82-45D0-950C-EB1198E3839E}" authorId="{E5F4526B-601A-E54D-383D-B988A5ACC2E1}" status="resolved" created="2025-10-06T17:30:00.098" complete="100000">
    <ac:txMkLst xmlns:ac="http://schemas.microsoft.com/office/drawing/2013/main/command">
      <pc:docMk xmlns:pc="http://schemas.microsoft.com/office/powerpoint/2013/main/command"/>
      <pc:sldMk xmlns:pc="http://schemas.microsoft.com/office/powerpoint/2013/main/command" cId="1383205601" sldId="271"/>
      <ac:spMk id="3" creationId="{1364ABD6-B836-D04C-A5C7-AED1B2A74001}"/>
      <ac:txMk cp="0">
        <ac:context len="1" hash="13"/>
      </ac:txMk>
    </ac:txMkLst>
    <p188:pos x="3228975" y="266700"/>
    <p188:txBody>
      <a:bodyPr/>
      <a:lstStyle/>
      <a:p>
        <a:r>
          <a:rPr lang="en-US"/>
          <a:t>not all utilities have funds remaining - perhaps include info about available funding remaining</a:t>
        </a:r>
      </a:p>
    </p188:txBody>
  </p188:cm>
</p188:cmLst>
</file>

<file path=ppt/comments/modernComment_110_151B2EA2.xml><?xml version="1.0" encoding="utf-8"?>
<p188:cmLst xmlns:a="http://schemas.openxmlformats.org/drawingml/2006/main" xmlns:r="http://schemas.openxmlformats.org/officeDocument/2006/relationships" xmlns:p188="http://schemas.microsoft.com/office/powerpoint/2018/8/main">
  <p188:cm id="{615AC59A-F53A-4E89-B412-12A242E19548}" authorId="{E5F4526B-601A-E54D-383D-B988A5ACC2E1}" status="resolved" created="2025-10-15T22:13:57.415" complete="100000">
    <pc:sldMkLst xmlns:pc="http://schemas.microsoft.com/office/powerpoint/2013/main/command">
      <pc:docMk/>
      <pc:sldMk cId="354102946" sldId="272"/>
    </pc:sldMkLst>
    <p188:replyLst>
      <p188:reply id="{2DB64DC0-FFFC-41D3-8472-B633214083E8}" authorId="{E8E78ABA-5540-5D78-DF19-6065FDDACF42}" created="2025-10-16T12:27:38.566">
        <p188:txBody>
          <a:bodyPr/>
          <a:lstStyle/>
          <a:p>
            <a:r>
              <a:rPr lang="en-US"/>
              <a:t>We've been trying to encourage fleets to submit site assessment requests ahead of finalizing their TVIP applications, to get an understanding of what they can accommodate on site and if it works with the # of vehicles they are applying for and expected timeline...is this similar for other utilities?</a:t>
            </a:r>
          </a:p>
        </p188:txBody>
      </p188:reply>
      <p188:reply id="{40AA58E7-B529-43EE-8157-42710768E337}" authorId="{8D557B61-38DF-9662-F5BF-0E9B9F3635E5}" created="2025-10-20T15:43:32.206">
        <p188:txBody>
          <a:bodyPr/>
          <a:lstStyle/>
          <a:p>
            <a:r>
              <a:rPr lang="en-US"/>
              <a:t>Agreed - changed the text to "Initiate the TVIP Application" </a:t>
            </a:r>
          </a:p>
        </p188:txBody>
      </p188:reply>
    </p188:replyLst>
    <p188:txBody>
      <a:bodyPr/>
      <a:lstStyle/>
      <a:p>
        <a:r>
          <a:rPr lang="en-US"/>
          <a:t>Utilities: please review and massage this as needed. This slide will be a transition point in the conversation from TVIP to MR Pilot. Focus should be on placing the MHD Pilot in the timeline of the customer's journey, in context with TVIP.</a:t>
        </a:r>
      </a:p>
    </p188:txBody>
  </p188:cm>
  <p188:cm id="{FB8889A6-1043-44E5-9345-415395419A74}" authorId="{E8E78ABA-5540-5D78-DF19-6065FDDACF42}" status="resolved" created="2025-10-16T12:30:24.176" complete="100000">
    <ac:txMkLst xmlns:ac="http://schemas.microsoft.com/office/drawing/2013/main/command">
      <pc:docMk xmlns:pc="http://schemas.microsoft.com/office/powerpoint/2013/main/command"/>
      <pc:sldMk xmlns:pc="http://schemas.microsoft.com/office/powerpoint/2013/main/command" cId="354102946" sldId="272"/>
      <ac:spMk id="3" creationId="{2E741DB5-2B37-EBF6-1724-3F098623FE2C}"/>
      <ac:txMk cp="263" len="81">
        <ac:context len="974" hash="888546560"/>
      </ac:txMk>
    </ac:txMkLst>
    <p188:pos x="5398265" y="1781060"/>
    <p188:txBody>
      <a:bodyPr/>
      <a:lstStyle/>
      <a:p>
        <a:r>
          <a:rPr lang="en-US"/>
          <a:t>Would voice over 3 important points:
1. eligibility and coverage (you may not be eligible for costs you'd like to have covered)
2. even if ineligible, you need to submit a service request to ensure the new load is documented and your service can accommodate
3. hiring a contractor is highly recommended since engineering documents (site plan and one-line) are required for submission.</a:t>
        </a:r>
      </a:p>
    </p188:txBody>
  </p188:cm>
</p188:cmLst>
</file>

<file path=ppt/comments/modernComment_111_27C81C79.xml><?xml version="1.0" encoding="utf-8"?>
<p188:cmLst xmlns:a="http://schemas.openxmlformats.org/drawingml/2006/main" xmlns:r="http://schemas.openxmlformats.org/officeDocument/2006/relationships" xmlns:p188="http://schemas.microsoft.com/office/powerpoint/2018/8/main">
  <p188:cm id="{85107578-C5C1-41F8-9A60-023B8F8F73A5}" authorId="{E5F4526B-601A-E54D-383D-B988A5ACC2E1}" status="resolved" created="2025-10-06T17:29:05.017">
    <pc:sldMkLst xmlns:pc="http://schemas.microsoft.com/office/powerpoint/2013/main/command">
      <pc:docMk/>
      <pc:sldMk cId="1490331390" sldId="266"/>
    </pc:sldMkLst>
    <p188:replyLst>
      <p188:reply id="{32939259-46CA-4E31-83C5-2C959D25607B}" authorId="{E5F4526B-601A-E54D-383D-B988A5ACC2E1}" created="2025-10-15T22:43:33.610">
        <p188:txBody>
          <a:bodyPr/>
          <a:lstStyle/>
          <a:p>
            <a:r>
              <a:rPr lang="en-US"/>
              <a:t>JU/Utility Speakers: Please describe best practices for utility engagement that fleets purchasing a new zero-emission truck/equipment should follow. Please use as many slides as needed. Example guiding questions:​
How early in the procurement process should a fleet contact their utility? Should they contact their utility before purchasing? Before even considering a purchase? (Mention fleet advisory services here)​
What can each utility help a fleet with? Can they recommend how much charger infrastructure/what power/type is needed based on the vehicle(s) purchased? Can they determine if service/infrastructure is needed to support new chargers?​
Should service/infrastructure upgrades/charger installations be done before purchasing a vehicle? How can fleets ensure service/infrastructure upgrades and charger installation timelines align with their vehicle purchase?​
Is engaging with a fleet’s utility optional? (explain why it’s not, approvals needed)</a:t>
            </a:r>
          </a:p>
        </p188:txBody>
      </p188:reply>
    </p188:replyLst>
    <p188:txBody>
      <a:bodyPr/>
      <a:lstStyle/>
      <a:p>
        <a:r>
          <a:rPr lang="en-US"/>
          <a:t>Format as Q&amp;A</a:t>
        </a:r>
      </a:p>
    </p188:txBody>
  </p188:cm>
  <p188:cm id="{3D8A155D-B2CA-44C6-8EAB-670E20D6CB8E}" authorId="{E5F4526B-601A-E54D-383D-B988A5ACC2E1}" status="resolved" created="2025-10-15T22:44:06.564" complete="100000">
    <pc:sldMkLst xmlns:pc="http://schemas.microsoft.com/office/powerpoint/2013/main/command">
      <pc:docMk/>
      <pc:sldMk cId="1490331390" sldId="266"/>
    </pc:sldMkLst>
    <p188:txBody>
      <a:bodyPr/>
      <a:lstStyle/>
      <a:p>
        <a:r>
          <a:rPr lang="en-US"/>
          <a:t>Utilities, draft answers and add any questions that may be missing</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B5C5BC-02C7-447E-B82F-4CD99BCD4A64}" type="datetimeFigureOut">
              <a:rPr lang="en-US" smtClean="0"/>
              <a:t>3/26/2026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55A205-6C9B-4039-A2C9-B0A453AC36F6}" type="slidenum">
              <a:rPr lang="en-US" smtClean="0"/>
              <a:t>‹#›</a:t>
            </a:fld>
            <a:endParaRPr lang="en-US"/>
          </a:p>
        </p:txBody>
      </p:sp>
    </p:spTree>
    <p:extLst>
      <p:ext uri="{BB962C8B-B14F-4D97-AF65-F5344CB8AC3E}">
        <p14:creationId xmlns:p14="http://schemas.microsoft.com/office/powerpoint/2010/main" val="215459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35725F-A055-48ED-9D18-FE2EA5938B47}" type="slidenum">
              <a:rPr lang="en-US" smtClean="0"/>
              <a:t>1</a:t>
            </a:fld>
            <a:endParaRPr lang="en-US"/>
          </a:p>
        </p:txBody>
      </p:sp>
    </p:spTree>
    <p:extLst>
      <p:ext uri="{BB962C8B-B14F-4D97-AF65-F5344CB8AC3E}">
        <p14:creationId xmlns:p14="http://schemas.microsoft.com/office/powerpoint/2010/main" val="704759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F85F5-748F-9460-691B-5522EEBDC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55F274-4B28-70D6-AA83-BD51C2DDBC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67560A-0160-64EF-6500-E073873A0E4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15DE05E-DBD2-0568-E8EE-204D2BDEC2A2}"/>
              </a:ext>
            </a:extLst>
          </p:cNvPr>
          <p:cNvSpPr>
            <a:spLocks noGrp="1"/>
          </p:cNvSpPr>
          <p:nvPr>
            <p:ph type="sldNum" sz="quarter" idx="5"/>
          </p:nvPr>
        </p:nvSpPr>
        <p:spPr/>
        <p:txBody>
          <a:bodyPr/>
          <a:lstStyle/>
          <a:p>
            <a:fld id="{DF0523DC-AC0C-4CF5-B9CB-C3612BF693EF}" type="slidenum">
              <a:rPr lang="en-US" smtClean="0"/>
              <a:t>12</a:t>
            </a:fld>
            <a:endParaRPr lang="en-US"/>
          </a:p>
        </p:txBody>
      </p:sp>
    </p:spTree>
    <p:extLst>
      <p:ext uri="{BB962C8B-B14F-4D97-AF65-F5344CB8AC3E}">
        <p14:creationId xmlns:p14="http://schemas.microsoft.com/office/powerpoint/2010/main" val="2403261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82936-9C31-AC48-8F52-B146E4368C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91EBF8-CDDB-6E26-FEC1-A3762C6767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DE23E-608C-C5EC-A240-B5EBD255C82D}"/>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31736989-1C56-2C1A-1B3C-13CE3F9CCB23}"/>
              </a:ext>
            </a:extLst>
          </p:cNvPr>
          <p:cNvSpPr>
            <a:spLocks noGrp="1"/>
          </p:cNvSpPr>
          <p:nvPr>
            <p:ph type="sldNum" sz="quarter" idx="5"/>
          </p:nvPr>
        </p:nvSpPr>
        <p:spPr/>
        <p:txBody>
          <a:bodyPr/>
          <a:lstStyle/>
          <a:p>
            <a:fld id="{D335725F-A055-48ED-9D18-FE2EA5938B47}" type="slidenum">
              <a:rPr lang="en-US" smtClean="0"/>
              <a:t>13</a:t>
            </a:fld>
            <a:endParaRPr lang="en-US"/>
          </a:p>
        </p:txBody>
      </p:sp>
    </p:spTree>
    <p:extLst>
      <p:ext uri="{BB962C8B-B14F-4D97-AF65-F5344CB8AC3E}">
        <p14:creationId xmlns:p14="http://schemas.microsoft.com/office/powerpoint/2010/main" val="1001664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B3A38-D0FB-0209-AE2D-1D816CB8AC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D50869-F42B-092A-E466-EC03C6D215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CAA104-9930-152F-F958-5BB54402EEC5}"/>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A1829463-81BA-1600-B7E8-DCF881B0DDB1}"/>
              </a:ext>
            </a:extLst>
          </p:cNvPr>
          <p:cNvSpPr>
            <a:spLocks noGrp="1"/>
          </p:cNvSpPr>
          <p:nvPr>
            <p:ph type="sldNum" sz="quarter" idx="5"/>
          </p:nvPr>
        </p:nvSpPr>
        <p:spPr/>
        <p:txBody>
          <a:bodyPr/>
          <a:lstStyle/>
          <a:p>
            <a:fld id="{D335725F-A055-48ED-9D18-FE2EA5938B47}" type="slidenum">
              <a:rPr lang="en-US" smtClean="0"/>
              <a:t>14</a:t>
            </a:fld>
            <a:endParaRPr lang="en-US"/>
          </a:p>
        </p:txBody>
      </p:sp>
    </p:spTree>
    <p:extLst>
      <p:ext uri="{BB962C8B-B14F-4D97-AF65-F5344CB8AC3E}">
        <p14:creationId xmlns:p14="http://schemas.microsoft.com/office/powerpoint/2010/main" val="2087342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C07AB-397B-0BF5-1DDD-78E8608541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F42A33-DB0D-0F36-9925-ACAAA44A79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45FA9E-A1FC-9653-3F4C-E6691D4CB830}"/>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3E3BE427-4FD7-1DCC-96A7-9DDF78090279}"/>
              </a:ext>
            </a:extLst>
          </p:cNvPr>
          <p:cNvSpPr>
            <a:spLocks noGrp="1"/>
          </p:cNvSpPr>
          <p:nvPr>
            <p:ph type="sldNum" sz="quarter" idx="5"/>
          </p:nvPr>
        </p:nvSpPr>
        <p:spPr/>
        <p:txBody>
          <a:bodyPr/>
          <a:lstStyle/>
          <a:p>
            <a:fld id="{D335725F-A055-48ED-9D18-FE2EA5938B47}" type="slidenum">
              <a:rPr lang="en-US" smtClean="0"/>
              <a:t>16</a:t>
            </a:fld>
            <a:endParaRPr lang="en-US"/>
          </a:p>
        </p:txBody>
      </p:sp>
    </p:spTree>
    <p:extLst>
      <p:ext uri="{BB962C8B-B14F-4D97-AF65-F5344CB8AC3E}">
        <p14:creationId xmlns:p14="http://schemas.microsoft.com/office/powerpoint/2010/main" val="2836089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DBADD4-D3BA-42B2-9666-4583F719EC7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4575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43AFE-4852-8221-B450-18C2EEC0C2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A40231-24A9-D8FB-A799-AA650B61E5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EB3EF7-CC06-71DB-5819-4863706DAE64}"/>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8F8FDEA2-0FE1-DBE8-5C7F-48D6CBAF8248}"/>
              </a:ext>
            </a:extLst>
          </p:cNvPr>
          <p:cNvSpPr>
            <a:spLocks noGrp="1"/>
          </p:cNvSpPr>
          <p:nvPr>
            <p:ph type="sldNum" sz="quarter" idx="5"/>
          </p:nvPr>
        </p:nvSpPr>
        <p:spPr/>
        <p:txBody>
          <a:bodyPr/>
          <a:lstStyle/>
          <a:p>
            <a:fld id="{D335725F-A055-48ED-9D18-FE2EA5938B47}" type="slidenum">
              <a:rPr lang="en-US" smtClean="0"/>
              <a:t>4</a:t>
            </a:fld>
            <a:endParaRPr lang="en-US"/>
          </a:p>
        </p:txBody>
      </p:sp>
    </p:spTree>
    <p:extLst>
      <p:ext uri="{BB962C8B-B14F-4D97-AF65-F5344CB8AC3E}">
        <p14:creationId xmlns:p14="http://schemas.microsoft.com/office/powerpoint/2010/main" val="3455769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856C1-9792-A3F9-73AA-755A3F69AF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97FEDA-2657-5A28-6FF1-A1E89866D7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EAFC9F-29CE-8576-74A0-BF1C3B936132}"/>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B215F57F-6C97-A326-8E1F-D04B4BC5FA90}"/>
              </a:ext>
            </a:extLst>
          </p:cNvPr>
          <p:cNvSpPr>
            <a:spLocks noGrp="1"/>
          </p:cNvSpPr>
          <p:nvPr>
            <p:ph type="sldNum" sz="quarter" idx="5"/>
          </p:nvPr>
        </p:nvSpPr>
        <p:spPr/>
        <p:txBody>
          <a:bodyPr/>
          <a:lstStyle/>
          <a:p>
            <a:fld id="{D335725F-A055-48ED-9D18-FE2EA5938B47}" type="slidenum">
              <a:rPr lang="en-US" smtClean="0"/>
              <a:t>5</a:t>
            </a:fld>
            <a:endParaRPr lang="en-US"/>
          </a:p>
        </p:txBody>
      </p:sp>
    </p:spTree>
    <p:extLst>
      <p:ext uri="{BB962C8B-B14F-4D97-AF65-F5344CB8AC3E}">
        <p14:creationId xmlns:p14="http://schemas.microsoft.com/office/powerpoint/2010/main" val="3673430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D49BF-A720-9E20-F12A-51FEFA8923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B87E86-0F0A-40BE-E61F-6D1942174F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252B38-C7F8-5982-28F8-57E85459938C}"/>
              </a:ext>
            </a:extLst>
          </p:cNvPr>
          <p:cNvSpPr>
            <a:spLocks noGrp="1"/>
          </p:cNvSpPr>
          <p:nvPr>
            <p:ph type="body" idx="1"/>
          </p:nvPr>
        </p:nvSpPr>
        <p:spPr/>
        <p:txBody>
          <a:bodyPr/>
          <a:lstStyle/>
          <a:p>
            <a:r>
              <a:rPr lang="en-US">
                <a:cs typeface="Calibri"/>
              </a:rPr>
              <a:t>Speaker: voice over 3 important points:</a:t>
            </a:r>
          </a:p>
          <a:p>
            <a:endParaRPr lang="en-US">
              <a:cs typeface="Calibri"/>
            </a:endParaRPr>
          </a:p>
          <a:p>
            <a:pPr marL="228600" indent="-228600">
              <a:buAutoNum type="arabicPeriod"/>
            </a:pPr>
            <a:r>
              <a:rPr lang="en-US">
                <a:cs typeface="Calibri"/>
              </a:rPr>
              <a:t>Eligibility and coverage (you may not be eligible for costs you'd like to have covered)</a:t>
            </a:r>
          </a:p>
          <a:p>
            <a:pPr marL="228600" indent="-228600">
              <a:buAutoNum type="arabicPeriod"/>
            </a:pPr>
            <a:r>
              <a:rPr lang="en-US">
                <a:cs typeface="Calibri"/>
              </a:rPr>
              <a:t>Even if ineligible, you need to submit a service request to ensure the new load is documented and your service can accommodate</a:t>
            </a:r>
          </a:p>
          <a:p>
            <a:pPr marL="228600" indent="-228600">
              <a:buAutoNum type="arabicPeriod"/>
            </a:pPr>
            <a:r>
              <a:rPr lang="en-US">
                <a:cs typeface="Calibri"/>
              </a:rPr>
              <a:t>Hiring a contractor is highly recommended since engineering documents (site plan and one-line) are required for submission</a:t>
            </a:r>
          </a:p>
        </p:txBody>
      </p:sp>
      <p:sp>
        <p:nvSpPr>
          <p:cNvPr id="4" name="Slide Number Placeholder 3">
            <a:extLst>
              <a:ext uri="{FF2B5EF4-FFF2-40B4-BE49-F238E27FC236}">
                <a16:creationId xmlns:a16="http://schemas.microsoft.com/office/drawing/2014/main" id="{11C18B20-C50C-D7EA-432A-D8567137EFB6}"/>
              </a:ext>
            </a:extLst>
          </p:cNvPr>
          <p:cNvSpPr>
            <a:spLocks noGrp="1"/>
          </p:cNvSpPr>
          <p:nvPr>
            <p:ph type="sldNum" sz="quarter" idx="5"/>
          </p:nvPr>
        </p:nvSpPr>
        <p:spPr/>
        <p:txBody>
          <a:bodyPr/>
          <a:lstStyle/>
          <a:p>
            <a:fld id="{D335725F-A055-48ED-9D18-FE2EA5938B47}" type="slidenum">
              <a:rPr lang="en-US" smtClean="0"/>
              <a:t>7</a:t>
            </a:fld>
            <a:endParaRPr lang="en-US"/>
          </a:p>
        </p:txBody>
      </p:sp>
    </p:spTree>
    <p:extLst>
      <p:ext uri="{BB962C8B-B14F-4D97-AF65-F5344CB8AC3E}">
        <p14:creationId xmlns:p14="http://schemas.microsoft.com/office/powerpoint/2010/main" val="2224248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1D52B-28BD-3D6B-C082-8C76545230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3AE959-A489-886D-77FF-26E0972CCA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B9BAAB-DBC0-4461-038E-0487B06DB7FC}"/>
              </a:ext>
            </a:extLst>
          </p:cNvPr>
          <p:cNvSpPr>
            <a:spLocks noGrp="1"/>
          </p:cNvSpPr>
          <p:nvPr>
            <p:ph type="body" idx="1"/>
          </p:nvPr>
        </p:nvSpPr>
        <p:spPr/>
        <p:txBody>
          <a:bodyPr/>
          <a:lstStyle/>
          <a:p>
            <a:r>
              <a:rPr lang="en-US">
                <a:cs typeface="Calibri"/>
              </a:rPr>
              <a:t>Speaker: </a:t>
            </a:r>
          </a:p>
          <a:p>
            <a:r>
              <a:rPr lang="en-US">
                <a:cs typeface="Calibri"/>
              </a:rPr>
              <a:t>Note the difference between USC and CSC</a:t>
            </a:r>
          </a:p>
          <a:p>
            <a:r>
              <a:rPr lang="en-US">
                <a:cs typeface="Calibri"/>
              </a:rPr>
              <a:t>Charger is not eligible</a:t>
            </a:r>
          </a:p>
        </p:txBody>
      </p:sp>
      <p:sp>
        <p:nvSpPr>
          <p:cNvPr id="4" name="Slide Number Placeholder 3">
            <a:extLst>
              <a:ext uri="{FF2B5EF4-FFF2-40B4-BE49-F238E27FC236}">
                <a16:creationId xmlns:a16="http://schemas.microsoft.com/office/drawing/2014/main" id="{2271FE24-42BE-A776-4E2B-E162193C71ED}"/>
              </a:ext>
            </a:extLst>
          </p:cNvPr>
          <p:cNvSpPr>
            <a:spLocks noGrp="1"/>
          </p:cNvSpPr>
          <p:nvPr>
            <p:ph type="sldNum" sz="quarter" idx="5"/>
          </p:nvPr>
        </p:nvSpPr>
        <p:spPr/>
        <p:txBody>
          <a:bodyPr/>
          <a:lstStyle/>
          <a:p>
            <a:fld id="{D335725F-A055-48ED-9D18-FE2EA5938B47}" type="slidenum">
              <a:rPr lang="en-US" smtClean="0"/>
              <a:t>8</a:t>
            </a:fld>
            <a:endParaRPr lang="en-US"/>
          </a:p>
        </p:txBody>
      </p:sp>
    </p:spTree>
    <p:extLst>
      <p:ext uri="{BB962C8B-B14F-4D97-AF65-F5344CB8AC3E}">
        <p14:creationId xmlns:p14="http://schemas.microsoft.com/office/powerpoint/2010/main" val="1452030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A6249-900C-AA9A-05BB-4981EC5BA6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366975-FCA3-DAFE-1ABC-E13736B1BE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9436AC-E907-C0D8-3275-FD61E4EEE9C5}"/>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0C2BD5CC-8691-319F-9E71-74FEBEFF2991}"/>
              </a:ext>
            </a:extLst>
          </p:cNvPr>
          <p:cNvSpPr>
            <a:spLocks noGrp="1"/>
          </p:cNvSpPr>
          <p:nvPr>
            <p:ph type="sldNum" sz="quarter" idx="5"/>
          </p:nvPr>
        </p:nvSpPr>
        <p:spPr/>
        <p:txBody>
          <a:bodyPr/>
          <a:lstStyle/>
          <a:p>
            <a:fld id="{D335725F-A055-48ED-9D18-FE2EA5938B47}" type="slidenum">
              <a:rPr lang="en-US" smtClean="0"/>
              <a:t>9</a:t>
            </a:fld>
            <a:endParaRPr lang="en-US"/>
          </a:p>
        </p:txBody>
      </p:sp>
    </p:spTree>
    <p:extLst>
      <p:ext uri="{BB962C8B-B14F-4D97-AF65-F5344CB8AC3E}">
        <p14:creationId xmlns:p14="http://schemas.microsoft.com/office/powerpoint/2010/main" val="728073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34627-169F-EFA6-A4A6-B077754570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EF62F-7A4C-E43D-BB84-B818C051F1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AA8FB9-3EB0-7FF9-E9FA-DA0DA7F22775}"/>
              </a:ext>
            </a:extLst>
          </p:cNvPr>
          <p:cNvSpPr>
            <a:spLocks noGrp="1"/>
          </p:cNvSpPr>
          <p:nvPr>
            <p:ph type="body" idx="1"/>
          </p:nvPr>
        </p:nvSpPr>
        <p:spPr/>
        <p:txBody>
          <a:bodyPr/>
          <a:lstStyle/>
          <a:p>
            <a:r>
              <a:rPr lang="en-US">
                <a:cs typeface="Calibri"/>
              </a:rPr>
              <a:t>Speaker: note that these are high-level milestones meant to give a general overview of the process. Details and specific steps should be discussed and coordinated with your respective utility. </a:t>
            </a:r>
          </a:p>
        </p:txBody>
      </p:sp>
      <p:sp>
        <p:nvSpPr>
          <p:cNvPr id="4" name="Slide Number Placeholder 3">
            <a:extLst>
              <a:ext uri="{FF2B5EF4-FFF2-40B4-BE49-F238E27FC236}">
                <a16:creationId xmlns:a16="http://schemas.microsoft.com/office/drawing/2014/main" id="{932DB724-82A2-8BF4-F12C-24409653F4F6}"/>
              </a:ext>
            </a:extLst>
          </p:cNvPr>
          <p:cNvSpPr>
            <a:spLocks noGrp="1"/>
          </p:cNvSpPr>
          <p:nvPr>
            <p:ph type="sldNum" sz="quarter" idx="5"/>
          </p:nvPr>
        </p:nvSpPr>
        <p:spPr/>
        <p:txBody>
          <a:bodyPr/>
          <a:lstStyle/>
          <a:p>
            <a:fld id="{D335725F-A055-48ED-9D18-FE2EA5938B47}" type="slidenum">
              <a:rPr lang="en-US" smtClean="0"/>
              <a:t>10</a:t>
            </a:fld>
            <a:endParaRPr lang="en-US"/>
          </a:p>
        </p:txBody>
      </p:sp>
    </p:spTree>
    <p:extLst>
      <p:ext uri="{BB962C8B-B14F-4D97-AF65-F5344CB8AC3E}">
        <p14:creationId xmlns:p14="http://schemas.microsoft.com/office/powerpoint/2010/main" val="1111666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523DC-AC0C-4CF5-B9CB-C3612BF693EF}" type="slidenum">
              <a:rPr lang="en-US" smtClean="0"/>
              <a:t>11</a:t>
            </a:fld>
            <a:endParaRPr lang="en-US"/>
          </a:p>
        </p:txBody>
      </p:sp>
    </p:spTree>
    <p:extLst>
      <p:ext uri="{BB962C8B-B14F-4D97-AF65-F5344CB8AC3E}">
        <p14:creationId xmlns:p14="http://schemas.microsoft.com/office/powerpoint/2010/main" val="33454412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lide with 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04F0A3-A94E-44B4-9959-8E2D26E302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1998" cy="6857998"/>
          </a:xfrm>
          <a:prstGeom prst="rect">
            <a:avLst/>
          </a:prstGeom>
        </p:spPr>
      </p:pic>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1" name="Content Placeholder 2">
            <a:extLst>
              <a:ext uri="{FF2B5EF4-FFF2-40B4-BE49-F238E27FC236}">
                <a16:creationId xmlns:a16="http://schemas.microsoft.com/office/drawing/2014/main" id="{F53F41B2-2F2B-4B89-B159-F1494E5BE435}"/>
              </a:ext>
            </a:extLst>
          </p:cNvPr>
          <p:cNvSpPr>
            <a:spLocks noGrp="1"/>
          </p:cNvSpPr>
          <p:nvPr>
            <p:ph idx="1"/>
          </p:nvPr>
        </p:nvSpPr>
        <p:spPr>
          <a:xfrm>
            <a:off x="546956" y="2135731"/>
            <a:ext cx="11102407" cy="4351338"/>
          </a:xfrm>
          <a:prstGeom prst="rect">
            <a:avLst/>
          </a:prstGeom>
        </p:spPr>
        <p:txBody>
          <a:bodyPr/>
          <a:lstStyle>
            <a:lvl1pPr marL="274320" marR="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000">
                <a:solidFill>
                  <a:srgbClr val="63666A"/>
                </a:solidFill>
                <a:latin typeface="Roboto Lt" pitchFamily="2" charset="0"/>
                <a:ea typeface="Roboto Lt" pitchFamily="2" charset="0"/>
                <a:cs typeface="Arial" panose="020B0604020202020204" pitchFamily="34" charset="0"/>
              </a:defRPr>
            </a:lvl1pPr>
            <a:lvl2pPr marL="548640" indent="-274320">
              <a:spcBef>
                <a:spcPts val="600"/>
              </a:spcBef>
              <a:buClr>
                <a:srgbClr val="63666A"/>
              </a:buClr>
              <a:defRPr sz="1800">
                <a:solidFill>
                  <a:srgbClr val="63666A"/>
                </a:solidFill>
                <a:latin typeface="Roboto Lt" pitchFamily="2" charset="0"/>
                <a:ea typeface="Roboto Lt" pitchFamily="2" charset="0"/>
                <a:cs typeface="Arial" panose="020B0604020202020204" pitchFamily="34" charset="0"/>
              </a:defRPr>
            </a:lvl2pPr>
            <a:lvl3pPr marL="822960" indent="-274320">
              <a:spcBef>
                <a:spcPts val="300"/>
              </a:spcBef>
              <a:buClr>
                <a:srgbClr val="63666A"/>
              </a:buClr>
              <a:buFont typeface="Arial" panose="020B0604020202020204" pitchFamily="34" charset="0"/>
              <a:buChar char="-"/>
              <a:defRPr sz="1500">
                <a:solidFill>
                  <a:srgbClr val="63666A"/>
                </a:solidFill>
                <a:latin typeface="Roboto Lt" pitchFamily="2" charset="0"/>
                <a:ea typeface="Roboto Lt" pitchFamily="2"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9" name="Title 1">
            <a:extLst>
              <a:ext uri="{FF2B5EF4-FFF2-40B4-BE49-F238E27FC236}">
                <a16:creationId xmlns:a16="http://schemas.microsoft.com/office/drawing/2014/main" id="{FD198A16-5CAF-4407-A13A-3E6F8687B89A}"/>
              </a:ext>
            </a:extLst>
          </p:cNvPr>
          <p:cNvSpPr>
            <a:spLocks noGrp="1"/>
          </p:cNvSpPr>
          <p:nvPr>
            <p:ph type="title"/>
          </p:nvPr>
        </p:nvSpPr>
        <p:spPr>
          <a:xfrm>
            <a:off x="546957" y="550434"/>
            <a:ext cx="10515600" cy="1325563"/>
          </a:xfrm>
          <a:prstGeom prst="rect">
            <a:avLst/>
          </a:prstGeom>
        </p:spPr>
        <p:txBody>
          <a:bodyPr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94167352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ue Patter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48CC15-D582-4D98-AA32-573632D51B16}"/>
              </a:ext>
            </a:extLst>
          </p:cNvPr>
          <p:cNvSpPr/>
          <p:nvPr userDrawn="1"/>
        </p:nvSpPr>
        <p:spPr>
          <a:xfrm>
            <a:off x="0" y="4883285"/>
            <a:ext cx="12192000" cy="1974715"/>
          </a:xfrm>
          <a:prstGeom prst="rect">
            <a:avLst/>
          </a:prstGeom>
          <a:solidFill>
            <a:srgbClr val="00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C916A700-0265-4C92-AC54-BFB69B07067C}"/>
              </a:ext>
            </a:extLst>
          </p:cNvPr>
          <p:cNvSpPr>
            <a:spLocks noGrp="1"/>
          </p:cNvSpPr>
          <p:nvPr>
            <p:ph type="title" hasCustomPrompt="1"/>
          </p:nvPr>
        </p:nvSpPr>
        <p:spPr>
          <a:xfrm>
            <a:off x="437573" y="638605"/>
            <a:ext cx="11070248" cy="3567441"/>
          </a:xfrm>
          <a:prstGeom prst="rect">
            <a:avLst/>
          </a:prstGeom>
        </p:spPr>
        <p:txBody>
          <a:bodyPr lIns="0" tIns="0" rIns="0" bIns="0" anchor="ctr" anchorCtr="0">
            <a:noAutofit/>
          </a:bodyPr>
          <a:lstStyle>
            <a:lvl1pPr>
              <a:defRPr sz="5000" b="1" i="0">
                <a:solidFill>
                  <a:schemeClr val="bg1"/>
                </a:solidFill>
                <a:latin typeface="Roboto" pitchFamily="2" charset="0"/>
                <a:ea typeface="Roboto" pitchFamily="2" charset="0"/>
                <a:cs typeface="Arial" panose="020B0604020202020204" pitchFamily="34" charset="0"/>
              </a:defRPr>
            </a:lvl1pPr>
          </a:lstStyle>
          <a:p>
            <a:r>
              <a:rPr lang="en-US"/>
              <a:t>Add Title Here </a:t>
            </a:r>
          </a:p>
        </p:txBody>
      </p:sp>
      <p:sp>
        <p:nvSpPr>
          <p:cNvPr id="9" name="Text Placeholder 13">
            <a:extLst>
              <a:ext uri="{FF2B5EF4-FFF2-40B4-BE49-F238E27FC236}">
                <a16:creationId xmlns:a16="http://schemas.microsoft.com/office/drawing/2014/main" id="{37F8F315-EACC-4E7F-A43E-D8CF8926C377}"/>
              </a:ext>
            </a:extLst>
          </p:cNvPr>
          <p:cNvSpPr>
            <a:spLocks noGrp="1"/>
          </p:cNvSpPr>
          <p:nvPr>
            <p:ph type="body" sz="quarter" idx="12" hasCustomPrompt="1"/>
          </p:nvPr>
        </p:nvSpPr>
        <p:spPr>
          <a:xfrm>
            <a:off x="348571" y="5524234"/>
            <a:ext cx="4135024" cy="656527"/>
          </a:xfrm>
          <a:prstGeom prst="rect">
            <a:avLst/>
          </a:prstGeom>
        </p:spPr>
        <p:txBody>
          <a:bodyPr lIns="0" tIns="0" rIns="0" bIns="0"/>
          <a:lstStyle>
            <a:lvl1pPr marL="0" indent="0">
              <a:buNone/>
              <a:defRPr sz="200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Add Presenter Name and Date</a:t>
            </a:r>
          </a:p>
        </p:txBody>
      </p:sp>
      <p:pic>
        <p:nvPicPr>
          <p:cNvPr id="6" name="Picture 5">
            <a:extLst>
              <a:ext uri="{FF2B5EF4-FFF2-40B4-BE49-F238E27FC236}">
                <a16:creationId xmlns:a16="http://schemas.microsoft.com/office/drawing/2014/main" id="{5B72CFE0-D801-49C1-A86D-1469C32658A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982255" y="5524234"/>
            <a:ext cx="2595495" cy="718152"/>
          </a:xfrm>
          <a:prstGeom prst="rect">
            <a:avLst/>
          </a:prstGeom>
        </p:spPr>
      </p:pic>
    </p:spTree>
    <p:extLst>
      <p:ext uri="{BB962C8B-B14F-4D97-AF65-F5344CB8AC3E}">
        <p14:creationId xmlns:p14="http://schemas.microsoft.com/office/powerpoint/2010/main" val="328571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16268" y="6329503"/>
            <a:ext cx="1495740" cy="230256"/>
          </a:xfrm>
          <a:prstGeom prst="rect">
            <a:avLst/>
          </a:prstGeom>
        </p:spPr>
      </p:pic>
      <p:sp>
        <p:nvSpPr>
          <p:cNvPr id="2" name="Holder 2"/>
          <p:cNvSpPr>
            <a:spLocks noGrp="1"/>
          </p:cNvSpPr>
          <p:nvPr>
            <p:ph type="title"/>
          </p:nvPr>
        </p:nvSpPr>
        <p:spPr>
          <a:xfrm>
            <a:off x="365760" y="457200"/>
            <a:ext cx="5507990" cy="553998"/>
          </a:xfrm>
        </p:spPr>
        <p:txBody>
          <a:bodyPr lIns="0" tIns="0" rIns="0" bIns="0"/>
          <a:lstStyle>
            <a:lvl1pPr>
              <a:defRPr sz="3600" b="1" i="0">
                <a:solidFill>
                  <a:srgbClr val="132C41"/>
                </a:solidFill>
                <a:latin typeface="Outfit SemiBold"/>
                <a:cs typeface="Arial"/>
              </a:defRPr>
            </a:lvl1pPr>
          </a:lstStyle>
          <a:p>
            <a:endParaRPr/>
          </a:p>
        </p:txBody>
      </p:sp>
      <p:sp>
        <p:nvSpPr>
          <p:cNvPr id="3" name="Holder 3"/>
          <p:cNvSpPr>
            <a:spLocks noGrp="1"/>
          </p:cNvSpPr>
          <p:nvPr>
            <p:ph type="body" idx="1"/>
          </p:nvPr>
        </p:nvSpPr>
        <p:spPr/>
        <p:txBody>
          <a:bodyPr lIns="0" tIns="0" rIns="0" bIns="0"/>
          <a:lstStyle>
            <a:lvl1pPr>
              <a:defRPr sz="16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900" b="0" i="0">
                <a:solidFill>
                  <a:srgbClr val="444444"/>
                </a:solidFill>
                <a:latin typeface="Arial"/>
                <a:cs typeface="Arial"/>
              </a:defRPr>
            </a:lvl1pPr>
          </a:lstStyle>
          <a:p>
            <a:pPr marL="38100">
              <a:lnSpc>
                <a:spcPct val="100000"/>
              </a:lnSpc>
              <a:spcBef>
                <a:spcPts val="15"/>
              </a:spcBef>
            </a:pPr>
            <a:fld id="{81D60167-4931-47E6-BA6A-407CBD079E47}" type="slidenum">
              <a:rPr spc="-25" dirty="0"/>
              <a:t>‹#›</a:t>
            </a:fld>
            <a:endParaRPr spc="-25"/>
          </a:p>
        </p:txBody>
      </p:sp>
    </p:spTree>
    <p:extLst>
      <p:ext uri="{BB962C8B-B14F-4D97-AF65-F5344CB8AC3E}">
        <p14:creationId xmlns:p14="http://schemas.microsoft.com/office/powerpoint/2010/main" val="26175485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415B5F-16E0-4E90-9832-C76AFD29F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C3F30C-5522-469F-86B0-A5CCE246E9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C1021-2E23-4C17-BC36-CA2CE1E551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79B221-0BDE-40A4-A1BA-DFBEC4D745C7}" type="datetimeFigureOut">
              <a:rPr lang="en-US" smtClean="0"/>
              <a:t>3/26/2026</a:t>
            </a:fld>
            <a:endParaRPr lang="en-US"/>
          </a:p>
        </p:txBody>
      </p:sp>
      <p:sp>
        <p:nvSpPr>
          <p:cNvPr id="5" name="Footer Placeholder 4">
            <a:extLst>
              <a:ext uri="{FF2B5EF4-FFF2-40B4-BE49-F238E27FC236}">
                <a16:creationId xmlns:a16="http://schemas.microsoft.com/office/drawing/2014/main" id="{62C230D3-A64E-46EA-B4AB-604CBB104D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4412A3-0703-4E37-99E9-48C1D3C5CD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9739F-2A8F-4574-A84B-0C4DBD79F148}" type="slidenum">
              <a:rPr lang="en-US" smtClean="0"/>
              <a:t>‹#›</a:t>
            </a:fld>
            <a:endParaRPr lang="en-US"/>
          </a:p>
        </p:txBody>
      </p:sp>
    </p:spTree>
    <p:extLst>
      <p:ext uri="{BB962C8B-B14F-4D97-AF65-F5344CB8AC3E}">
        <p14:creationId xmlns:p14="http://schemas.microsoft.com/office/powerpoint/2010/main" val="11197781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EF41BA-1EF7-8D37-A963-8ECD3B32FA0A}"/>
              </a:ext>
            </a:extLst>
          </p:cNvPr>
          <p:cNvSpPr>
            <a:spLocks noGrp="1"/>
          </p:cNvSpPr>
          <p:nvPr>
            <p:ph type="title"/>
          </p:nvPr>
        </p:nvSpPr>
        <p:spPr>
          <a:xfrm>
            <a:off x="1625600" y="841375"/>
            <a:ext cx="8547100" cy="1325563"/>
          </a:xfrm>
          <a:prstGeom prst="rect">
            <a:avLst/>
          </a:prstGeom>
        </p:spPr>
        <p:txBody>
          <a:bodyPr vert="horz" lIns="0" tIns="45720" rIns="9144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36316986-0CD7-7F5D-09C2-8F31603F8622}"/>
              </a:ext>
            </a:extLst>
          </p:cNvPr>
          <p:cNvSpPr>
            <a:spLocks noGrp="1"/>
          </p:cNvSpPr>
          <p:nvPr>
            <p:ph type="body" idx="1"/>
          </p:nvPr>
        </p:nvSpPr>
        <p:spPr>
          <a:xfrm>
            <a:off x="1625600" y="2371725"/>
            <a:ext cx="8540750" cy="3768725"/>
          </a:xfrm>
          <a:prstGeom prst="rect">
            <a:avLst/>
          </a:prstGeom>
        </p:spPr>
        <p:txBody>
          <a:bodyPr vert="horz" lIns="0" tIns="45720" rIns="91440" bIns="45720" numCol="2" spcCol="4572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7D1E85A-45C3-46D5-6AB0-132D0C17E0BB}"/>
              </a:ext>
            </a:extLst>
          </p:cNvPr>
          <p:cNvSpPr txBox="1">
            <a:spLocks/>
          </p:cNvSpPr>
          <p:nvPr userDrawn="1"/>
        </p:nvSpPr>
        <p:spPr>
          <a:xfrm>
            <a:off x="11811000" y="6492875"/>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7CE7FE3-4C6A-4CF4-9AB8-F9DF39BBB232}" type="slidenum">
              <a:rPr lang="en-US" sz="900" smtClean="0">
                <a:solidFill>
                  <a:schemeClr val="accent1"/>
                </a:solidFill>
              </a:rPr>
              <a:pPr algn="ctr"/>
              <a:t>‹#›</a:t>
            </a:fld>
            <a:endParaRPr lang="en-US" sz="900">
              <a:solidFill>
                <a:schemeClr val="accent1"/>
              </a:solidFill>
            </a:endParaRPr>
          </a:p>
        </p:txBody>
      </p:sp>
    </p:spTree>
    <p:extLst>
      <p:ext uri="{BB962C8B-B14F-4D97-AF65-F5344CB8AC3E}">
        <p14:creationId xmlns:p14="http://schemas.microsoft.com/office/powerpoint/2010/main" val="1941692802"/>
      </p:ext>
    </p:extLst>
  </p:cSld>
  <p:clrMap bg1="lt1" tx1="dk1" bg2="lt2" tx2="dk2" accent1="accent1" accent2="accent2" accent3="accent3" accent4="accent4" accent5="accent5" accent6="accent6" hlink="hlink" folHlink="folHlink"/>
  <p:sldLayoutIdLst>
    <p:sldLayoutId id="2147483989" r:id="rId1"/>
  </p:sldLayoutIdLst>
  <p:hf hdr="0" dt="0"/>
  <p:txStyles>
    <p:titleStyle>
      <a:lvl1pPr algn="l" defTabSz="914400" rtl="0" eaLnBrk="1" latinLnBrk="0" hangingPunct="1">
        <a:lnSpc>
          <a:spcPct val="90000"/>
        </a:lnSpc>
        <a:spcBef>
          <a:spcPct val="0"/>
        </a:spcBef>
        <a:buNone/>
        <a:defRPr sz="4000" b="1" i="0" kern="1200">
          <a:solidFill>
            <a:srgbClr val="142C41"/>
          </a:solidFill>
          <a:latin typeface="Outfit SemiBold" pitchFamily="2" charset="0"/>
          <a:ea typeface="+mj-ea"/>
          <a:cs typeface="Arial" panose="020B0604020202020204" pitchFamily="34" charset="0"/>
        </a:defRPr>
      </a:lvl1pPr>
    </p:titleStyle>
    <p:bodyStyle>
      <a:lvl1pPr marL="0" indent="0" algn="l" defTabSz="914400" rtl="0" eaLnBrk="1" latinLnBrk="0" hangingPunct="1">
        <a:lnSpc>
          <a:spcPct val="120000"/>
        </a:lnSpc>
        <a:spcBef>
          <a:spcPts val="1000"/>
        </a:spcBef>
        <a:spcAft>
          <a:spcPts val="600"/>
        </a:spcAft>
        <a:buFont typeface="Arial" panose="020B0604020202020204" pitchFamily="34" charset="0"/>
        <a:buNone/>
        <a:defRPr sz="200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500"/>
        </a:spcBef>
        <a:spcAft>
          <a:spcPts val="600"/>
        </a:spcAft>
        <a:buFont typeface="Arial" panose="020B0604020202020204" pitchFamily="34" charset="0"/>
        <a:buNone/>
        <a:defRPr sz="1800" kern="1200">
          <a:solidFill>
            <a:schemeClr val="accent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20000"/>
        </a:lnSpc>
        <a:spcBef>
          <a:spcPts val="500"/>
        </a:spcBef>
        <a:spcAft>
          <a:spcPts val="600"/>
        </a:spcAft>
        <a:buFont typeface="Arial" panose="020B0604020202020204" pitchFamily="34" charset="0"/>
        <a:buNone/>
        <a:defRPr sz="1600" kern="1200">
          <a:solidFill>
            <a:schemeClr val="accent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20000"/>
        </a:lnSpc>
        <a:spcBef>
          <a:spcPts val="500"/>
        </a:spcBef>
        <a:spcAft>
          <a:spcPts val="6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20000"/>
        </a:lnSpc>
        <a:spcBef>
          <a:spcPts val="500"/>
        </a:spcBef>
        <a:spcAft>
          <a:spcPts val="600"/>
        </a:spcAft>
        <a:buFont typeface="Arial" panose="020B0604020202020204" pitchFamily="34" charset="0"/>
        <a:buNone/>
        <a:defRPr sz="1200" kern="1200">
          <a:solidFill>
            <a:schemeClr val="accent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07_2ACE5BB5.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0A_58D4A6FE.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11_27C81C79.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hyperlink" Target="https://jointutilitiesofny.org/ev/lmtip" TargetMode="External"/><Relationship Id="rId7" Type="http://schemas.openxmlformats.org/officeDocument/2006/relationships/image" Target="../media/image13.png"/><Relationship Id="rId2" Type="http://schemas.microsoft.com/office/2018/10/relationships/comments" Target="../comments/modernComment_10F_52720AE1.xml"/><Relationship Id="rId1" Type="http://schemas.openxmlformats.org/officeDocument/2006/relationships/slideLayout" Target="../slideLayouts/slideLayout1.xml"/><Relationship Id="rId6" Type="http://schemas.openxmlformats.org/officeDocument/2006/relationships/hyperlink" Target="https://jointutilitiesofny.org/utility-specific-pages/hosting-capacity" TargetMode="External"/><Relationship Id="rId11" Type="http://schemas.openxmlformats.org/officeDocument/2006/relationships/image" Target="../media/image17.png"/><Relationship Id="rId5" Type="http://schemas.openxmlformats.org/officeDocument/2006/relationships/hyperlink" Target="https://jointutilitiesofny.org/ev/make-ready/fleet-assessment" TargetMode="External"/><Relationship Id="rId10" Type="http://schemas.openxmlformats.org/officeDocument/2006/relationships/image" Target="../media/image16.svg"/><Relationship Id="rId4" Type="http://schemas.openxmlformats.org/officeDocument/2006/relationships/hyperlink" Target="https://www.coned.com/en/our-energy-future/electric-vehicles/commercial-electric-vehicle-charging-station-rewards" TargetMode="External"/><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hyperlink" Target="mailto:NGFleetProgram@nationalgrid.com" TargetMode="External"/><Relationship Id="rId13" Type="http://schemas.openxmlformats.org/officeDocument/2006/relationships/hyperlink" Target="https://www.rge.com/smartenergy/electricvehicles/ev-charger-make-ready-program" TargetMode="External"/><Relationship Id="rId3" Type="http://schemas.microsoft.com/office/2018/10/relationships/comments" Target="../comments/modernComment_108_1850D292.xml"/><Relationship Id="rId7" Type="http://schemas.openxmlformats.org/officeDocument/2006/relationships/hyperlink" Target="https://www.coned.com/en/our-energy-future/electric-vehicles/medium-heavy-duty-ev-charging-infrastructure-program" TargetMode="External"/><Relationship Id="rId12" Type="http://schemas.openxmlformats.org/officeDocument/2006/relationships/hyperlink" Target="mailto:evprograms@rge.com"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mailto:dl-evmhd@coned.com" TargetMode="External"/><Relationship Id="rId11" Type="http://schemas.openxmlformats.org/officeDocument/2006/relationships/hyperlink" Target="https://www.nyseg.com/smartenergy/electricvehicles/ev-charger-make-ready-program" TargetMode="External"/><Relationship Id="rId5" Type="http://schemas.openxmlformats.org/officeDocument/2006/relationships/hyperlink" Target="https://www.cenhud.com/my-energy/electric-vehicles/EV-make-ready-program/" TargetMode="External"/><Relationship Id="rId15" Type="http://schemas.openxmlformats.org/officeDocument/2006/relationships/hyperlink" Target="https://www.oru.com/en/our-energy-future/technology-innovation/electric-vehicles/new-york/commercial-ev-drivers/power-ready-program" TargetMode="External"/><Relationship Id="rId10" Type="http://schemas.openxmlformats.org/officeDocument/2006/relationships/hyperlink" Target="mailto:evprograms@nyseg.com" TargetMode="External"/><Relationship Id="rId4" Type="http://schemas.openxmlformats.org/officeDocument/2006/relationships/hyperlink" Target="mailto:EVMakeready@cenhud.com" TargetMode="External"/><Relationship Id="rId9" Type="http://schemas.openxmlformats.org/officeDocument/2006/relationships/hyperlink" Target="https://www.nationalgridus.com/Upstate-NY-Business/Energy-Saving-Programs/Electric-Vehicle-Charging-Station-Program" TargetMode="External"/><Relationship Id="rId14" Type="http://schemas.openxmlformats.org/officeDocument/2006/relationships/hyperlink" Target="mailto:ev@oru.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mailto:Adam.Lomasney@nyserda.ny.gov" TargetMode="External"/><Relationship Id="rId2" Type="http://schemas.openxmlformats.org/officeDocument/2006/relationships/hyperlink" Target="mailto:Natalie.Tauro@nyserda.ny.gov"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mailto:Nashjo@oru.co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www.oru.com/en/our-energy-future/technology-innovation/electric-vehicles/new-york/commercial-ev-drivers/power-ready-progra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Paul.Dibenedetto2@psegliny.comMohammad.Khan4@psegliny.co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hyperlink" Target="https://www.psegliny.com/en/saveenergyandmoney/GreenEnergy/EV/FleetOwners/FleetMR" TargetMode="External"/><Relationship Id="rId4" Type="http://schemas.openxmlformats.org/officeDocument/2006/relationships/hyperlink" Target="mailto:EVMRP@coned.co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10_151B2EA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jointutilitiesofny.org/ev/make-ready/" TargetMode="External"/><Relationship Id="rId5" Type="http://schemas.openxmlformats.org/officeDocument/2006/relationships/hyperlink" Target="https://jointutilitiesofny.org/ev/make-ready/approved-contractors" TargetMode="External"/><Relationship Id="rId4" Type="http://schemas.openxmlformats.org/officeDocument/2006/relationships/hyperlink" Target="https://jointutilitiesofny.org/ev/make-ready/fleet-assessment" TargetMode="External"/></Relationships>
</file>

<file path=ppt/slides/_rels/slide8.xml.rels><?xml version="1.0" encoding="UTF-8" standalone="yes"?>
<Relationships xmlns="http://schemas.openxmlformats.org/package/2006/relationships"><Relationship Id="rId3" Type="http://schemas.microsoft.com/office/2018/10/relationships/comments" Target="../comments/modernComment_103_F30E8222.xm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jointutilitiesofny.org/ev/make-ready/mhd-pilot-program" TargetMode="External"/></Relationships>
</file>

<file path=ppt/slides/_rels/slide9.xml.rels><?xml version="1.0" encoding="UTF-8" standalone="yes"?>
<Relationships xmlns="http://schemas.openxmlformats.org/package/2006/relationships"><Relationship Id="rId3" Type="http://schemas.microsoft.com/office/2018/10/relationships/comments" Target="../comments/modernComment_106_79AC30E2.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A5B644-EAEB-F884-5E5F-6EABFBBFA62D}"/>
              </a:ext>
            </a:extLst>
          </p:cNvPr>
          <p:cNvSpPr>
            <a:spLocks noGrp="1"/>
          </p:cNvSpPr>
          <p:nvPr>
            <p:ph type="body" sz="quarter" idx="12"/>
          </p:nvPr>
        </p:nvSpPr>
        <p:spPr>
          <a:xfrm>
            <a:off x="672421" y="5390884"/>
            <a:ext cx="4135024" cy="656527"/>
          </a:xfrm>
        </p:spPr>
        <p:txBody>
          <a:bodyPr vert="horz" lIns="0" tIns="0" rIns="0" bIns="0" rtlCol="0" anchor="t">
            <a:normAutofit/>
          </a:bodyPr>
          <a:lstStyle/>
          <a:p>
            <a:r>
              <a:rPr lang="en-US" b="1">
                <a:latin typeface="Roboto Lt"/>
                <a:cs typeface="Arial"/>
              </a:rPr>
              <a:t>Fall 2025</a:t>
            </a:r>
          </a:p>
        </p:txBody>
      </p:sp>
      <p:sp>
        <p:nvSpPr>
          <p:cNvPr id="4" name="Title 3">
            <a:extLst>
              <a:ext uri="{FF2B5EF4-FFF2-40B4-BE49-F238E27FC236}">
                <a16:creationId xmlns:a16="http://schemas.microsoft.com/office/drawing/2014/main" id="{9161B7BE-D861-52AF-0890-7E07012A8DA8}"/>
              </a:ext>
            </a:extLst>
          </p:cNvPr>
          <p:cNvSpPr>
            <a:spLocks noGrp="1"/>
          </p:cNvSpPr>
          <p:nvPr>
            <p:ph type="title"/>
          </p:nvPr>
        </p:nvSpPr>
        <p:spPr>
          <a:xfrm>
            <a:off x="480876" y="441551"/>
            <a:ext cx="11230247" cy="4654115"/>
          </a:xfrm>
        </p:spPr>
        <p:txBody>
          <a:bodyPr>
            <a:normAutofit fontScale="90000"/>
          </a:bodyPr>
          <a:lstStyle/>
          <a:p>
            <a:br>
              <a:rPr lang="en-US" sz="5400">
                <a:latin typeface="Roboto Lt"/>
                <a:ea typeface="Roboto"/>
              </a:rPr>
            </a:br>
            <a:r>
              <a:rPr lang="en-US" sz="6000">
                <a:latin typeface="Roboto Lt"/>
                <a:ea typeface="Roboto"/>
                <a:cs typeface="Arial"/>
              </a:rPr>
              <a:t>New York Truck Voucher Incentive Program (NYTVIP)</a:t>
            </a:r>
            <a:br>
              <a:rPr lang="en-US" sz="5400">
                <a:latin typeface="Roboto Lt"/>
                <a:ea typeface="Roboto"/>
                <a:cs typeface="Arial"/>
              </a:rPr>
            </a:br>
            <a:br>
              <a:rPr lang="en-US" sz="3600">
                <a:latin typeface="Roboto Lt"/>
                <a:ea typeface="Roboto"/>
                <a:cs typeface="Arial"/>
              </a:rPr>
            </a:br>
            <a:r>
              <a:rPr lang="en-US" sz="4000">
                <a:latin typeface="Roboto Lt"/>
                <a:ea typeface="Roboto"/>
                <a:cs typeface="Arial"/>
              </a:rPr>
              <a:t>Utility Engagement Webinar</a:t>
            </a:r>
            <a:br>
              <a:rPr lang="en-US" sz="5300">
                <a:latin typeface="Roboto Lt"/>
                <a:ea typeface="Roboto"/>
              </a:rPr>
            </a:br>
            <a:br>
              <a:rPr lang="en-US" sz="5300">
                <a:latin typeface="Roboto Lt"/>
                <a:ea typeface="Roboto"/>
              </a:rPr>
            </a:br>
            <a:br>
              <a:rPr lang="en-US" sz="4000" b="0">
                <a:latin typeface="Roboto Lt"/>
              </a:rPr>
            </a:br>
            <a:endParaRPr lang="en-US" sz="3200">
              <a:highlight>
                <a:srgbClr val="FFFF00"/>
              </a:highlight>
              <a:latin typeface="Roboto Lt"/>
              <a:ea typeface="Roboto"/>
            </a:endParaRPr>
          </a:p>
        </p:txBody>
      </p:sp>
    </p:spTree>
    <p:extLst>
      <p:ext uri="{BB962C8B-B14F-4D97-AF65-F5344CB8AC3E}">
        <p14:creationId xmlns:p14="http://schemas.microsoft.com/office/powerpoint/2010/main" val="2630312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31C66-29B7-9DB1-2A77-C892CBDC551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D14C2F-7091-71CD-D18A-58FE7247CD47}"/>
              </a:ext>
            </a:extLst>
          </p:cNvPr>
          <p:cNvSpPr>
            <a:spLocks noGrp="1"/>
          </p:cNvSpPr>
          <p:nvPr>
            <p:ph type="sldNum" sz="quarter" idx="4"/>
          </p:nvPr>
        </p:nvSpPr>
        <p:spPr/>
        <p:txBody>
          <a:bodyPr/>
          <a:lstStyle/>
          <a:p>
            <a:fld id="{058CC6BB-C3D2-4223-AD7D-B48D1BB4495E}" type="slidenum">
              <a:rPr lang="en-US" smtClean="0"/>
              <a:pPr/>
              <a:t>10</a:t>
            </a:fld>
            <a:endParaRPr lang="en-US"/>
          </a:p>
        </p:txBody>
      </p:sp>
      <p:sp>
        <p:nvSpPr>
          <p:cNvPr id="3" name="Content Placeholder 2">
            <a:extLst>
              <a:ext uri="{FF2B5EF4-FFF2-40B4-BE49-F238E27FC236}">
                <a16:creationId xmlns:a16="http://schemas.microsoft.com/office/drawing/2014/main" id="{48850AEF-5521-4E87-C113-5587718BA6EE}"/>
              </a:ext>
            </a:extLst>
          </p:cNvPr>
          <p:cNvSpPr>
            <a:spLocks noGrp="1"/>
          </p:cNvSpPr>
          <p:nvPr>
            <p:ph idx="1"/>
          </p:nvPr>
        </p:nvSpPr>
        <p:spPr>
          <a:xfrm>
            <a:off x="470757" y="1963010"/>
            <a:ext cx="10380123" cy="4017860"/>
          </a:xfrm>
        </p:spPr>
        <p:txBody>
          <a:bodyPr vert="horz" lIns="91440" tIns="45720" rIns="91440" bIns="45720" rtlCol="0" anchor="t">
            <a:normAutofit/>
          </a:bodyPr>
          <a:lstStyle/>
          <a:p>
            <a:pPr marL="342900" indent="-342900">
              <a:lnSpc>
                <a:spcPct val="120000"/>
              </a:lnSpc>
              <a:buChar char="•"/>
            </a:pPr>
            <a:r>
              <a:rPr lang="en-US">
                <a:solidFill>
                  <a:schemeClr val="tx1"/>
                </a:solidFill>
                <a:latin typeface="Roboto Lt"/>
                <a:ea typeface="Roboto"/>
                <a:cs typeface="Roboto"/>
              </a:rPr>
              <a:t>The Joint Utilities have a similar process across all utilities for the MHD Pilot. </a:t>
            </a:r>
          </a:p>
        </p:txBody>
      </p:sp>
      <p:sp>
        <p:nvSpPr>
          <p:cNvPr id="4" name="Title 3">
            <a:extLst>
              <a:ext uri="{FF2B5EF4-FFF2-40B4-BE49-F238E27FC236}">
                <a16:creationId xmlns:a16="http://schemas.microsoft.com/office/drawing/2014/main" id="{23EDEB51-868E-178D-2488-9170F91892FB}"/>
              </a:ext>
            </a:extLst>
          </p:cNvPr>
          <p:cNvSpPr>
            <a:spLocks noGrp="1"/>
          </p:cNvSpPr>
          <p:nvPr>
            <p:ph type="title"/>
          </p:nvPr>
        </p:nvSpPr>
        <p:spPr/>
        <p:txBody>
          <a:bodyPr/>
          <a:lstStyle/>
          <a:p>
            <a:r>
              <a:rPr lang="en-US" b="1">
                <a:latin typeface="Roboto"/>
                <a:ea typeface="Roboto"/>
                <a:cs typeface="Roboto"/>
              </a:rPr>
              <a:t>MHD Pilot Process</a:t>
            </a:r>
            <a:endParaRPr lang="en-US" b="1">
              <a:latin typeface="Roboto Lt"/>
              <a:ea typeface="Roboto"/>
              <a:cs typeface="Roboto"/>
            </a:endParaRPr>
          </a:p>
        </p:txBody>
      </p:sp>
      <p:sp>
        <p:nvSpPr>
          <p:cNvPr id="7" name="Arrow: Chevron 6">
            <a:extLst>
              <a:ext uri="{FF2B5EF4-FFF2-40B4-BE49-F238E27FC236}">
                <a16:creationId xmlns:a16="http://schemas.microsoft.com/office/drawing/2014/main" id="{88B47C49-2D1B-3BA4-3926-22CF08731D51}"/>
              </a:ext>
            </a:extLst>
          </p:cNvPr>
          <p:cNvSpPr/>
          <p:nvPr/>
        </p:nvSpPr>
        <p:spPr>
          <a:xfrm>
            <a:off x="2986888" y="2648536"/>
            <a:ext cx="2093992" cy="562636"/>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chemeClr val="bg1"/>
                </a:solidFill>
                <a:latin typeface="Roboto Lt"/>
                <a:ea typeface="Calibri"/>
                <a:cs typeface="Calibri"/>
              </a:rPr>
              <a:t>Applications</a:t>
            </a:r>
            <a:endParaRPr lang="en-US" sz="1400" b="1">
              <a:solidFill>
                <a:schemeClr val="bg1"/>
              </a:solidFill>
              <a:latin typeface="Roboto Lt"/>
            </a:endParaRPr>
          </a:p>
        </p:txBody>
      </p:sp>
      <p:sp>
        <p:nvSpPr>
          <p:cNvPr id="10" name="Arrow: Chevron 9">
            <a:extLst>
              <a:ext uri="{FF2B5EF4-FFF2-40B4-BE49-F238E27FC236}">
                <a16:creationId xmlns:a16="http://schemas.microsoft.com/office/drawing/2014/main" id="{21CD60C4-4AE5-CBE1-C991-AC1AE457C64A}"/>
              </a:ext>
            </a:extLst>
          </p:cNvPr>
          <p:cNvSpPr/>
          <p:nvPr/>
        </p:nvSpPr>
        <p:spPr>
          <a:xfrm>
            <a:off x="5194047" y="2648535"/>
            <a:ext cx="2093992" cy="562636"/>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rgbClr val="FFFFFF"/>
                </a:solidFill>
                <a:latin typeface="Roboto Lt"/>
                <a:ea typeface="Calibri"/>
                <a:cs typeface="Calibri"/>
              </a:rPr>
              <a:t>Review &amp; Approval</a:t>
            </a:r>
            <a:endParaRPr lang="en-US" sz="1400" b="1">
              <a:solidFill>
                <a:srgbClr val="FFFFFF"/>
              </a:solidFill>
              <a:latin typeface="Roboto Lt"/>
            </a:endParaRPr>
          </a:p>
        </p:txBody>
      </p:sp>
      <p:sp>
        <p:nvSpPr>
          <p:cNvPr id="11" name="Arrow: Chevron 10">
            <a:extLst>
              <a:ext uri="{FF2B5EF4-FFF2-40B4-BE49-F238E27FC236}">
                <a16:creationId xmlns:a16="http://schemas.microsoft.com/office/drawing/2014/main" id="{02FD0F03-9D62-4982-DCE9-51C7FD11B665}"/>
              </a:ext>
            </a:extLst>
          </p:cNvPr>
          <p:cNvSpPr/>
          <p:nvPr/>
        </p:nvSpPr>
        <p:spPr>
          <a:xfrm>
            <a:off x="7378573" y="2648535"/>
            <a:ext cx="2093992" cy="562636"/>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rgbClr val="FFFFFF"/>
                </a:solidFill>
                <a:latin typeface="Roboto Lt"/>
                <a:ea typeface="Calibri"/>
                <a:cs typeface="Calibri"/>
              </a:rPr>
              <a:t>Construction</a:t>
            </a:r>
            <a:endParaRPr lang="en-US" sz="2000">
              <a:latin typeface="Roboto Lt"/>
            </a:endParaRPr>
          </a:p>
        </p:txBody>
      </p:sp>
      <p:sp>
        <p:nvSpPr>
          <p:cNvPr id="12" name="Arrow: Chevron 11">
            <a:extLst>
              <a:ext uri="{FF2B5EF4-FFF2-40B4-BE49-F238E27FC236}">
                <a16:creationId xmlns:a16="http://schemas.microsoft.com/office/drawing/2014/main" id="{152F23FD-2001-E72D-8029-9EBEE8D527E7}"/>
              </a:ext>
            </a:extLst>
          </p:cNvPr>
          <p:cNvSpPr/>
          <p:nvPr/>
        </p:nvSpPr>
        <p:spPr>
          <a:xfrm>
            <a:off x="9593277" y="2648535"/>
            <a:ext cx="2093992" cy="562636"/>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rgbClr val="FFFFFF"/>
                </a:solidFill>
                <a:latin typeface="Roboto Lt"/>
                <a:ea typeface="Calibri"/>
                <a:cs typeface="Calibri"/>
              </a:rPr>
              <a:t>Activation &amp; Payment</a:t>
            </a:r>
            <a:endParaRPr lang="en-US" sz="1400" b="1">
              <a:solidFill>
                <a:srgbClr val="FFFFFF"/>
              </a:solidFill>
              <a:latin typeface="Roboto Lt"/>
            </a:endParaRPr>
          </a:p>
        </p:txBody>
      </p:sp>
      <p:sp>
        <p:nvSpPr>
          <p:cNvPr id="14" name="TextBox 13">
            <a:extLst>
              <a:ext uri="{FF2B5EF4-FFF2-40B4-BE49-F238E27FC236}">
                <a16:creationId xmlns:a16="http://schemas.microsoft.com/office/drawing/2014/main" id="{7D034685-9F39-F297-DB79-95169A5950AA}"/>
              </a:ext>
            </a:extLst>
          </p:cNvPr>
          <p:cNvSpPr txBox="1"/>
          <p:nvPr/>
        </p:nvSpPr>
        <p:spPr>
          <a:xfrm>
            <a:off x="2988397" y="3299212"/>
            <a:ext cx="1904153"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a:latin typeface="Roboto Lt"/>
                <a:ea typeface="Calibri"/>
                <a:cs typeface="Calibri"/>
              </a:rPr>
              <a:t>Submit service request application and all required documents</a:t>
            </a:r>
          </a:p>
          <a:p>
            <a:pPr marL="285750" indent="-285750">
              <a:buFont typeface="Arial"/>
              <a:buChar char="•"/>
            </a:pPr>
            <a:r>
              <a:rPr lang="en-US" sz="1400">
                <a:latin typeface="Roboto Lt"/>
                <a:ea typeface="Calibri"/>
                <a:cs typeface="Calibri"/>
              </a:rPr>
              <a:t>Submit incentive application and all required documents</a:t>
            </a:r>
          </a:p>
        </p:txBody>
      </p:sp>
      <p:sp>
        <p:nvSpPr>
          <p:cNvPr id="15" name="TextBox 14">
            <a:extLst>
              <a:ext uri="{FF2B5EF4-FFF2-40B4-BE49-F238E27FC236}">
                <a16:creationId xmlns:a16="http://schemas.microsoft.com/office/drawing/2014/main" id="{4E2AD808-A263-9E4D-DF6F-4402EA813F13}"/>
              </a:ext>
            </a:extLst>
          </p:cNvPr>
          <p:cNvSpPr txBox="1"/>
          <p:nvPr/>
        </p:nvSpPr>
        <p:spPr>
          <a:xfrm>
            <a:off x="5193576" y="3299966"/>
            <a:ext cx="2092765"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a:latin typeface="Roboto Lt"/>
                <a:ea typeface="Calibri"/>
                <a:cs typeface="Calibri"/>
              </a:rPr>
              <a:t>Engineering teams review service request application</a:t>
            </a:r>
          </a:p>
          <a:p>
            <a:pPr marL="285750" indent="-285750">
              <a:buFont typeface="Arial"/>
              <a:buChar char="•"/>
            </a:pPr>
            <a:r>
              <a:rPr lang="en-US" sz="1400">
                <a:latin typeface="Roboto Lt"/>
                <a:ea typeface="Calibri"/>
                <a:cs typeface="Calibri"/>
              </a:rPr>
              <a:t>Incentive program team reviews incentive application for eligibility, calculates incentives, and sends program agreement</a:t>
            </a:r>
          </a:p>
          <a:p>
            <a:pPr marL="285750" indent="-285750">
              <a:buFont typeface="Arial"/>
              <a:buChar char="•"/>
            </a:pPr>
            <a:r>
              <a:rPr lang="en-US" sz="1400">
                <a:latin typeface="Roboto Lt"/>
                <a:ea typeface="Calibri"/>
                <a:cs typeface="Calibri"/>
              </a:rPr>
              <a:t>Upload customer-side construction costs</a:t>
            </a:r>
          </a:p>
        </p:txBody>
      </p:sp>
      <p:sp>
        <p:nvSpPr>
          <p:cNvPr id="16" name="TextBox 15">
            <a:extLst>
              <a:ext uri="{FF2B5EF4-FFF2-40B4-BE49-F238E27FC236}">
                <a16:creationId xmlns:a16="http://schemas.microsoft.com/office/drawing/2014/main" id="{3E9E70F1-7873-7C76-5B0E-A90E454A7332}"/>
              </a:ext>
            </a:extLst>
          </p:cNvPr>
          <p:cNvSpPr txBox="1"/>
          <p:nvPr/>
        </p:nvSpPr>
        <p:spPr>
          <a:xfrm>
            <a:off x="7376121" y="3298877"/>
            <a:ext cx="191664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a:latin typeface="Roboto Lt"/>
                <a:ea typeface="Calibri"/>
                <a:cs typeface="Calibri"/>
              </a:rPr>
              <a:t>Complete customer-side and utility-side work</a:t>
            </a:r>
          </a:p>
        </p:txBody>
      </p:sp>
      <p:sp>
        <p:nvSpPr>
          <p:cNvPr id="17" name="TextBox 16">
            <a:extLst>
              <a:ext uri="{FF2B5EF4-FFF2-40B4-BE49-F238E27FC236}">
                <a16:creationId xmlns:a16="http://schemas.microsoft.com/office/drawing/2014/main" id="{0CD0E9B3-0ABA-1656-D3A7-87854B8583FC}"/>
              </a:ext>
            </a:extLst>
          </p:cNvPr>
          <p:cNvSpPr txBox="1"/>
          <p:nvPr/>
        </p:nvSpPr>
        <p:spPr>
          <a:xfrm>
            <a:off x="9596388" y="3298877"/>
            <a:ext cx="1804397"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a:latin typeface="Roboto Lt"/>
                <a:ea typeface="Calibri"/>
                <a:cs typeface="Calibri"/>
              </a:rPr>
              <a:t>Upload required closeout documents</a:t>
            </a:r>
          </a:p>
          <a:p>
            <a:pPr marL="285750" indent="-285750">
              <a:buFont typeface="Arial"/>
              <a:buChar char="•"/>
            </a:pPr>
            <a:r>
              <a:rPr lang="en-US" sz="1400">
                <a:latin typeface="Roboto Lt"/>
                <a:ea typeface="Calibri"/>
                <a:cs typeface="Calibri"/>
              </a:rPr>
              <a:t>Utility completes work verification</a:t>
            </a:r>
          </a:p>
          <a:p>
            <a:pPr marL="285750" indent="-285750">
              <a:buFont typeface="Arial"/>
              <a:buChar char="•"/>
            </a:pPr>
            <a:r>
              <a:rPr lang="en-US" sz="1400">
                <a:latin typeface="Roboto Lt"/>
                <a:ea typeface="Calibri"/>
                <a:cs typeface="Calibri"/>
              </a:rPr>
              <a:t>Utility issues incentive payment</a:t>
            </a:r>
          </a:p>
        </p:txBody>
      </p:sp>
      <p:sp>
        <p:nvSpPr>
          <p:cNvPr id="5" name="Arrow: Chevron 4">
            <a:extLst>
              <a:ext uri="{FF2B5EF4-FFF2-40B4-BE49-F238E27FC236}">
                <a16:creationId xmlns:a16="http://schemas.microsoft.com/office/drawing/2014/main" id="{359DED82-9BDF-E219-EDFC-85C4750EE7C5}"/>
              </a:ext>
            </a:extLst>
          </p:cNvPr>
          <p:cNvSpPr/>
          <p:nvPr/>
        </p:nvSpPr>
        <p:spPr>
          <a:xfrm>
            <a:off x="783878" y="2648535"/>
            <a:ext cx="2093992" cy="562636"/>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chemeClr val="bg1"/>
                </a:solidFill>
                <a:latin typeface="Roboto Lt"/>
                <a:ea typeface="Calibri"/>
                <a:cs typeface="Calibri"/>
              </a:rPr>
              <a:t>Pre-Application</a:t>
            </a:r>
          </a:p>
          <a:p>
            <a:pPr algn="ctr"/>
            <a:r>
              <a:rPr lang="en-US" sz="1400" b="1">
                <a:solidFill>
                  <a:schemeClr val="bg1"/>
                </a:solidFill>
                <a:latin typeface="Roboto Lt"/>
                <a:ea typeface="Calibri"/>
                <a:cs typeface="Calibri"/>
              </a:rPr>
              <a:t>(optional)</a:t>
            </a:r>
          </a:p>
        </p:txBody>
      </p:sp>
      <p:sp>
        <p:nvSpPr>
          <p:cNvPr id="6" name="TextBox 5">
            <a:extLst>
              <a:ext uri="{FF2B5EF4-FFF2-40B4-BE49-F238E27FC236}">
                <a16:creationId xmlns:a16="http://schemas.microsoft.com/office/drawing/2014/main" id="{5DF2B79E-AA25-57BC-AFA9-9D885C17CB6C}"/>
              </a:ext>
            </a:extLst>
          </p:cNvPr>
          <p:cNvSpPr txBox="1"/>
          <p:nvPr/>
        </p:nvSpPr>
        <p:spPr>
          <a:xfrm>
            <a:off x="785388" y="3298877"/>
            <a:ext cx="1904152"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a:latin typeface="Roboto Lt"/>
                <a:ea typeface="Calibri"/>
                <a:cs typeface="Calibri"/>
              </a:rPr>
              <a:t>Request a site assessment to determine if capacity upgrades are needed</a:t>
            </a:r>
          </a:p>
          <a:p>
            <a:pPr marL="285750" indent="-285750">
              <a:buFont typeface="Arial"/>
              <a:buChar char="•"/>
            </a:pPr>
            <a:r>
              <a:rPr lang="en-US" sz="1400">
                <a:latin typeface="Roboto Lt"/>
                <a:ea typeface="Calibri"/>
                <a:cs typeface="Calibri"/>
              </a:rPr>
              <a:t>Meet with program team to understand eligibility requirements for incentives</a:t>
            </a:r>
          </a:p>
        </p:txBody>
      </p:sp>
      <p:sp>
        <p:nvSpPr>
          <p:cNvPr id="9" name="Right Bracket 8">
            <a:extLst>
              <a:ext uri="{FF2B5EF4-FFF2-40B4-BE49-F238E27FC236}">
                <a16:creationId xmlns:a16="http://schemas.microsoft.com/office/drawing/2014/main" id="{8212BEE8-CE0B-FBCE-EE9C-E3E92C444BD1}"/>
              </a:ext>
            </a:extLst>
          </p:cNvPr>
          <p:cNvSpPr/>
          <p:nvPr/>
        </p:nvSpPr>
        <p:spPr>
          <a:xfrm rot="5400000">
            <a:off x="8314267" y="2726266"/>
            <a:ext cx="143932" cy="6485466"/>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D1ACC23D-9F0B-4802-C6CE-0DCBD7CEF51C}"/>
              </a:ext>
            </a:extLst>
          </p:cNvPr>
          <p:cNvSpPr txBox="1"/>
          <p:nvPr/>
        </p:nvSpPr>
        <p:spPr>
          <a:xfrm>
            <a:off x="5190067" y="6087533"/>
            <a:ext cx="64769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latin typeface="Roboto Lt"/>
                <a:ea typeface="+mn-lt"/>
                <a:cs typeface="+mn-lt"/>
              </a:rPr>
              <a:t>Activation timelines can vary based on project complexity, but can be 6-18+ months</a:t>
            </a:r>
            <a:endParaRPr lang="en-US" sz="1400"/>
          </a:p>
        </p:txBody>
      </p:sp>
    </p:spTree>
    <p:extLst>
      <p:ext uri="{BB962C8B-B14F-4D97-AF65-F5344CB8AC3E}">
        <p14:creationId xmlns:p14="http://schemas.microsoft.com/office/powerpoint/2010/main" val="718166965"/>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54ED5F-6920-CC1A-1AA5-2211521DDB7C}"/>
              </a:ext>
            </a:extLst>
          </p:cNvPr>
          <p:cNvSpPr/>
          <p:nvPr/>
        </p:nvSpPr>
        <p:spPr>
          <a:xfrm>
            <a:off x="374703" y="2673858"/>
            <a:ext cx="11356975" cy="1200328"/>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FB52C59D-1FD8-856E-D855-3FAF088D5276}"/>
              </a:ext>
            </a:extLst>
          </p:cNvPr>
          <p:cNvSpPr txBox="1"/>
          <p:nvPr/>
        </p:nvSpPr>
        <p:spPr>
          <a:xfrm>
            <a:off x="469265" y="2666769"/>
            <a:ext cx="11244579" cy="1200329"/>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42C41"/>
                </a:solidFill>
                <a:effectLst/>
                <a:uLnTx/>
                <a:uFillTx/>
                <a:latin typeface="Arial" panose="020B0604020202020204" pitchFamily="34" charset="0"/>
                <a:ea typeface="+mn-ea"/>
                <a:cs typeface="Arial" panose="020B0604020202020204" pitchFamily="34" charset="0"/>
              </a:rPr>
              <a:t>Fleet Make Ready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a:ln>
                  <a:noFill/>
                </a:ln>
                <a:solidFill>
                  <a:srgbClr val="142C41"/>
                </a:solidFill>
                <a:effectLst/>
                <a:uLnTx/>
                <a:uFillTx/>
                <a:latin typeface="Arial" panose="020B0604020202020204" pitchFamily="34" charset="0"/>
                <a:ea typeface="+mn-ea"/>
                <a:cs typeface="Arial" panose="020B0604020202020204" pitchFamily="34" charset="0"/>
              </a:rPr>
              <a:t>Public Fleets – Up to </a:t>
            </a:r>
            <a:r>
              <a:rPr kumimoji="0" lang="en-US" sz="1800" b="1" i="0" u="none" strike="noStrike" kern="1200" cap="none" spc="0" normalizeH="0" baseline="0" noProof="0">
                <a:ln>
                  <a:noFill/>
                </a:ln>
                <a:solidFill>
                  <a:srgbClr val="142C41"/>
                </a:solidFill>
                <a:effectLst/>
                <a:uLnTx/>
                <a:uFillTx/>
                <a:latin typeface="Arial" panose="020B0604020202020204" pitchFamily="34" charset="0"/>
                <a:ea typeface="+mn-ea"/>
                <a:cs typeface="Arial" panose="020B0604020202020204" pitchFamily="34" charset="0"/>
              </a:rPr>
              <a:t>$30,000</a:t>
            </a:r>
            <a:r>
              <a:rPr kumimoji="0" lang="en-US" sz="1800" b="0" i="0" u="none" strike="noStrike" kern="1200" cap="none" spc="0" normalizeH="0" baseline="0" noProof="0">
                <a:ln>
                  <a:noFill/>
                </a:ln>
                <a:solidFill>
                  <a:srgbClr val="142C41"/>
                </a:solidFill>
                <a:effectLst/>
                <a:uLnTx/>
                <a:uFillTx/>
                <a:latin typeface="Arial" panose="020B0604020202020204" pitchFamily="34" charset="0"/>
                <a:ea typeface="+mn-ea"/>
                <a:cs typeface="Arial" panose="020B0604020202020204" pitchFamily="34" charset="0"/>
              </a:rPr>
              <a:t> in Customer Upgrades and up to </a:t>
            </a:r>
            <a:r>
              <a:rPr kumimoji="0" lang="en-US" sz="1800" b="1" i="0" u="none" strike="noStrike" kern="1200" cap="none" spc="0" normalizeH="0" baseline="0" noProof="0">
                <a:ln>
                  <a:noFill/>
                </a:ln>
                <a:solidFill>
                  <a:srgbClr val="142C41"/>
                </a:solidFill>
                <a:effectLst/>
                <a:uLnTx/>
                <a:uFillTx/>
                <a:latin typeface="Arial" panose="020B0604020202020204" pitchFamily="34" charset="0"/>
                <a:ea typeface="+mn-ea"/>
                <a:cs typeface="Arial" panose="020B0604020202020204" pitchFamily="34" charset="0"/>
              </a:rPr>
              <a:t>$100,000</a:t>
            </a:r>
            <a:r>
              <a:rPr kumimoji="0" lang="en-US" sz="1800" b="0" i="0" u="none" strike="noStrike" kern="1200" cap="none" spc="0" normalizeH="0" baseline="0" noProof="0">
                <a:ln>
                  <a:noFill/>
                </a:ln>
                <a:solidFill>
                  <a:srgbClr val="142C41"/>
                </a:solidFill>
                <a:effectLst/>
                <a:uLnTx/>
                <a:uFillTx/>
                <a:latin typeface="Arial" panose="020B0604020202020204" pitchFamily="34" charset="0"/>
                <a:ea typeface="+mn-ea"/>
                <a:cs typeface="Arial" panose="020B0604020202020204" pitchFamily="34" charset="0"/>
              </a:rPr>
              <a:t> in Utility Upgrades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a:ln>
                  <a:noFill/>
                </a:ln>
                <a:solidFill>
                  <a:srgbClr val="142C41"/>
                </a:solidFill>
                <a:effectLst/>
                <a:uLnTx/>
                <a:uFillTx/>
                <a:latin typeface="Arial" panose="020B0604020202020204" pitchFamily="34" charset="0"/>
                <a:ea typeface="+mn-ea"/>
                <a:cs typeface="Arial" panose="020B0604020202020204" pitchFamily="34" charset="0"/>
              </a:rPr>
              <a:t>Public Transportation – Up to </a:t>
            </a:r>
            <a:r>
              <a:rPr kumimoji="0" lang="en-US" sz="1800" b="1" i="0" u="none" strike="noStrike" kern="1200" cap="none" spc="0" normalizeH="0" baseline="0" noProof="0">
                <a:ln>
                  <a:noFill/>
                </a:ln>
                <a:solidFill>
                  <a:srgbClr val="142C41"/>
                </a:solidFill>
                <a:effectLst/>
                <a:uLnTx/>
                <a:uFillTx/>
                <a:latin typeface="Arial" panose="020B0604020202020204" pitchFamily="34" charset="0"/>
                <a:ea typeface="+mn-ea"/>
                <a:cs typeface="Arial" panose="020B0604020202020204" pitchFamily="34" charset="0"/>
              </a:rPr>
              <a:t>$100,000</a:t>
            </a:r>
            <a:r>
              <a:rPr kumimoji="0" lang="en-US" sz="1800" b="0" i="0" u="none" strike="noStrike" kern="1200" cap="none" spc="0" normalizeH="0" baseline="0" noProof="0">
                <a:ln>
                  <a:noFill/>
                </a:ln>
                <a:solidFill>
                  <a:srgbClr val="142C41"/>
                </a:solidFill>
                <a:effectLst/>
                <a:uLnTx/>
                <a:uFillTx/>
                <a:latin typeface="Arial" panose="020B0604020202020204" pitchFamily="34" charset="0"/>
                <a:ea typeface="+mn-ea"/>
                <a:cs typeface="Arial" panose="020B0604020202020204" pitchFamily="34" charset="0"/>
              </a:rPr>
              <a:t> in Customer Upgrades and up to </a:t>
            </a:r>
            <a:r>
              <a:rPr kumimoji="0" lang="en-US" sz="1800" b="1" i="0" u="none" strike="noStrike" kern="1200" cap="none" spc="0" normalizeH="0" baseline="0" noProof="0">
                <a:ln>
                  <a:noFill/>
                </a:ln>
                <a:solidFill>
                  <a:srgbClr val="142C41"/>
                </a:solidFill>
                <a:effectLst/>
                <a:uLnTx/>
                <a:uFillTx/>
                <a:latin typeface="Arial" panose="020B0604020202020204" pitchFamily="34" charset="0"/>
                <a:ea typeface="+mn-ea"/>
                <a:cs typeface="Arial" panose="020B0604020202020204" pitchFamily="34" charset="0"/>
              </a:rPr>
              <a:t>$100,000</a:t>
            </a:r>
            <a:r>
              <a:rPr kumimoji="0" lang="en-US" sz="1800" b="0" i="0" u="none" strike="noStrike" kern="1200" cap="none" spc="0" normalizeH="0" baseline="0" noProof="0">
                <a:ln>
                  <a:noFill/>
                </a:ln>
                <a:solidFill>
                  <a:srgbClr val="142C41"/>
                </a:solidFill>
                <a:effectLst/>
                <a:uLnTx/>
                <a:uFillTx/>
                <a:latin typeface="Arial" panose="020B0604020202020204" pitchFamily="34" charset="0"/>
                <a:ea typeface="+mn-ea"/>
                <a:cs typeface="Arial" panose="020B0604020202020204" pitchFamily="34" charset="0"/>
              </a:rPr>
              <a:t> in Utility Upgrades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a:ln>
                  <a:noFill/>
                </a:ln>
                <a:solidFill>
                  <a:srgbClr val="142C41"/>
                </a:solidFill>
                <a:effectLst/>
                <a:uLnTx/>
                <a:uFillTx/>
                <a:latin typeface="Arial" panose="020B0604020202020204" pitchFamily="34" charset="0"/>
                <a:ea typeface="+mn-ea"/>
                <a:cs typeface="Arial" panose="020B0604020202020204" pitchFamily="34" charset="0"/>
              </a:rPr>
              <a:t>Private Fleets – Up to </a:t>
            </a:r>
            <a:r>
              <a:rPr kumimoji="0" lang="en-US" sz="1800" b="1" i="0" u="none" strike="noStrike" kern="1200" cap="none" spc="0" normalizeH="0" baseline="0" noProof="0">
                <a:ln>
                  <a:noFill/>
                </a:ln>
                <a:solidFill>
                  <a:srgbClr val="142C41"/>
                </a:solidFill>
                <a:effectLst/>
                <a:uLnTx/>
                <a:uFillTx/>
                <a:latin typeface="Arial" panose="020B0604020202020204" pitchFamily="34" charset="0"/>
                <a:ea typeface="+mn-ea"/>
                <a:cs typeface="Arial" panose="020B0604020202020204" pitchFamily="34" charset="0"/>
              </a:rPr>
              <a:t>$30,000</a:t>
            </a:r>
            <a:r>
              <a:rPr kumimoji="0" lang="en-US" sz="1800" b="0" i="0" u="none" strike="noStrike" kern="1200" cap="none" spc="0" normalizeH="0" baseline="0" noProof="0">
                <a:ln>
                  <a:noFill/>
                </a:ln>
                <a:solidFill>
                  <a:srgbClr val="142C41"/>
                </a:solidFill>
                <a:effectLst/>
                <a:uLnTx/>
                <a:uFillTx/>
                <a:latin typeface="Arial" panose="020B0604020202020204" pitchFamily="34" charset="0"/>
                <a:ea typeface="+mn-ea"/>
                <a:cs typeface="Arial" panose="020B0604020202020204" pitchFamily="34" charset="0"/>
              </a:rPr>
              <a:t> in Customer Upgrades and up to </a:t>
            </a:r>
            <a:r>
              <a:rPr kumimoji="0" lang="en-US" sz="1800" b="1" i="0" u="none" strike="noStrike" kern="1200" cap="none" spc="0" normalizeH="0" baseline="0" noProof="0">
                <a:ln>
                  <a:noFill/>
                </a:ln>
                <a:solidFill>
                  <a:srgbClr val="142C41"/>
                </a:solidFill>
                <a:effectLst/>
                <a:uLnTx/>
                <a:uFillTx/>
                <a:latin typeface="Arial" panose="020B0604020202020204" pitchFamily="34" charset="0"/>
                <a:ea typeface="+mn-ea"/>
                <a:cs typeface="Arial" panose="020B0604020202020204" pitchFamily="34" charset="0"/>
              </a:rPr>
              <a:t>$50,000</a:t>
            </a:r>
            <a:r>
              <a:rPr kumimoji="0" lang="en-US" sz="1800" b="0" i="0" u="none" strike="noStrike" kern="1200" cap="none" spc="0" normalizeH="0" baseline="0" noProof="0">
                <a:ln>
                  <a:noFill/>
                </a:ln>
                <a:solidFill>
                  <a:srgbClr val="142C41"/>
                </a:solidFill>
                <a:effectLst/>
                <a:uLnTx/>
                <a:uFillTx/>
                <a:latin typeface="Arial" panose="020B0604020202020204" pitchFamily="34" charset="0"/>
                <a:ea typeface="+mn-ea"/>
                <a:cs typeface="Arial" panose="020B0604020202020204" pitchFamily="34" charset="0"/>
              </a:rPr>
              <a:t> in Utility Upgrades</a:t>
            </a:r>
          </a:p>
        </p:txBody>
      </p:sp>
      <p:sp>
        <p:nvSpPr>
          <p:cNvPr id="2" name="Title 1">
            <a:extLst>
              <a:ext uri="{FF2B5EF4-FFF2-40B4-BE49-F238E27FC236}">
                <a16:creationId xmlns:a16="http://schemas.microsoft.com/office/drawing/2014/main" id="{667592A4-1730-749A-06C2-511A2275656B}"/>
              </a:ext>
            </a:extLst>
          </p:cNvPr>
          <p:cNvSpPr>
            <a:spLocks noGrp="1"/>
          </p:cNvSpPr>
          <p:nvPr>
            <p:ph type="title"/>
          </p:nvPr>
        </p:nvSpPr>
        <p:spPr>
          <a:xfrm>
            <a:off x="365760" y="457200"/>
            <a:ext cx="8330632" cy="553998"/>
          </a:xfrm>
        </p:spPr>
        <p:txBody>
          <a:bodyPr/>
          <a:lstStyle/>
          <a:p>
            <a:r>
              <a:rPr lang="en-US">
                <a:latin typeface="Arial" panose="020B0604020202020204" pitchFamily="34" charset="0"/>
                <a:cs typeface="Arial" panose="020B0604020202020204" pitchFamily="34" charset="0"/>
              </a:rPr>
              <a:t>Available Resources By Program</a:t>
            </a:r>
          </a:p>
        </p:txBody>
      </p:sp>
      <p:sp>
        <p:nvSpPr>
          <p:cNvPr id="4" name="Rectangle 3">
            <a:extLst>
              <a:ext uri="{FF2B5EF4-FFF2-40B4-BE49-F238E27FC236}">
                <a16:creationId xmlns:a16="http://schemas.microsoft.com/office/drawing/2014/main" id="{5D23A251-CA74-3D73-1EBB-A236728E75C8}"/>
              </a:ext>
            </a:extLst>
          </p:cNvPr>
          <p:cNvSpPr/>
          <p:nvPr/>
        </p:nvSpPr>
        <p:spPr>
          <a:xfrm>
            <a:off x="374651" y="1627287"/>
            <a:ext cx="11356974" cy="1039482"/>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EDBF4AC4-4D2D-D453-22E3-DB8F474A400D}"/>
              </a:ext>
            </a:extLst>
          </p:cNvPr>
          <p:cNvSpPr txBox="1"/>
          <p:nvPr/>
        </p:nvSpPr>
        <p:spPr>
          <a:xfrm>
            <a:off x="469265" y="1667015"/>
            <a:ext cx="11244579" cy="923330"/>
          </a:xfrm>
          <a:prstGeom prst="rect">
            <a:avLst/>
          </a:prstGeom>
          <a:solidFill>
            <a:schemeClr val="accent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42C41"/>
                </a:solidFill>
                <a:effectLst/>
                <a:uLnTx/>
                <a:uFillTx/>
                <a:latin typeface="Arial" panose="020B0604020202020204" pitchFamily="34" charset="0"/>
                <a:ea typeface="+mn-ea"/>
                <a:cs typeface="Arial" panose="020B0604020202020204" pitchFamily="34" charset="0"/>
              </a:rPr>
              <a:t>EV Make Ready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a:ln>
                  <a:noFill/>
                </a:ln>
                <a:solidFill>
                  <a:srgbClr val="142C41"/>
                </a:solidFill>
                <a:effectLst/>
                <a:uLnTx/>
                <a:uFillTx/>
                <a:latin typeface="Arial" panose="020B0604020202020204" pitchFamily="34" charset="0"/>
                <a:ea typeface="+mn-ea"/>
                <a:cs typeface="Arial" panose="020B0604020202020204" pitchFamily="34" charset="0"/>
              </a:rPr>
              <a:t>Level 2 Chargers – Up to </a:t>
            </a:r>
            <a:r>
              <a:rPr kumimoji="0" lang="en-US" sz="1800" b="1" i="0" u="none" strike="noStrike" kern="1200" cap="none" spc="0" normalizeH="0" baseline="0" noProof="0">
                <a:ln>
                  <a:noFill/>
                </a:ln>
                <a:solidFill>
                  <a:srgbClr val="142C41"/>
                </a:solidFill>
                <a:effectLst/>
                <a:uLnTx/>
                <a:uFillTx/>
                <a:latin typeface="Arial" panose="020B0604020202020204" pitchFamily="34" charset="0"/>
                <a:ea typeface="+mn-ea"/>
                <a:cs typeface="Arial" panose="020B0604020202020204" pitchFamily="34" charset="0"/>
              </a:rPr>
              <a:t>$6,500</a:t>
            </a:r>
            <a:r>
              <a:rPr kumimoji="0" lang="en-US" sz="1800" b="0" i="0" u="none" strike="noStrike" kern="1200" cap="none" spc="0" normalizeH="0" baseline="0" noProof="0">
                <a:ln>
                  <a:noFill/>
                </a:ln>
                <a:solidFill>
                  <a:srgbClr val="142C41"/>
                </a:solidFill>
                <a:effectLst/>
                <a:uLnTx/>
                <a:uFillTx/>
                <a:latin typeface="Arial" panose="020B0604020202020204" pitchFamily="34" charset="0"/>
                <a:ea typeface="+mn-ea"/>
                <a:cs typeface="Arial" panose="020B0604020202020204" pitchFamily="34" charset="0"/>
              </a:rPr>
              <a:t>/port and up to </a:t>
            </a:r>
            <a:r>
              <a:rPr kumimoji="0" lang="en-US" sz="1800" b="1" i="0" u="none" strike="noStrike" kern="1200" cap="none" spc="0" normalizeH="0" baseline="0" noProof="0">
                <a:ln>
                  <a:noFill/>
                </a:ln>
                <a:solidFill>
                  <a:srgbClr val="142C41"/>
                </a:solidFill>
                <a:effectLst/>
                <a:uLnTx/>
                <a:uFillTx/>
                <a:latin typeface="Arial" panose="020B0604020202020204" pitchFamily="34" charset="0"/>
                <a:ea typeface="+mn-ea"/>
                <a:cs typeface="Arial" panose="020B0604020202020204" pitchFamily="34" charset="0"/>
              </a:rPr>
              <a:t>$20,000 </a:t>
            </a:r>
            <a:r>
              <a:rPr kumimoji="0" lang="en-US" sz="1800" b="0" i="0" u="none" strike="noStrike" kern="1200" cap="none" spc="0" normalizeH="0" baseline="0" noProof="0">
                <a:ln>
                  <a:noFill/>
                </a:ln>
                <a:solidFill>
                  <a:srgbClr val="142C41"/>
                </a:solidFill>
                <a:effectLst/>
                <a:uLnTx/>
                <a:uFillTx/>
                <a:latin typeface="Arial" panose="020B0604020202020204" pitchFamily="34" charset="0"/>
                <a:ea typeface="+mn-ea"/>
                <a:cs typeface="Arial" panose="020B0604020202020204" pitchFamily="34" charset="0"/>
              </a:rPr>
              <a:t>in Utility Upgrades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a:ln>
                  <a:noFill/>
                </a:ln>
                <a:solidFill>
                  <a:srgbClr val="142C41"/>
                </a:solidFill>
                <a:effectLst/>
                <a:uLnTx/>
                <a:uFillTx/>
                <a:latin typeface="Arial" panose="020B0604020202020204" pitchFamily="34" charset="0"/>
                <a:ea typeface="+mn-ea"/>
                <a:cs typeface="Arial" panose="020B0604020202020204" pitchFamily="34" charset="0"/>
              </a:rPr>
              <a:t>DC Fast Chargers – Up to </a:t>
            </a:r>
            <a:r>
              <a:rPr kumimoji="0" lang="en-US" sz="1800" b="1" i="0" u="none" strike="noStrike" kern="1200" cap="none" spc="0" normalizeH="0" baseline="0" noProof="0">
                <a:ln>
                  <a:noFill/>
                </a:ln>
                <a:solidFill>
                  <a:srgbClr val="142C41"/>
                </a:solidFill>
                <a:effectLst/>
                <a:uLnTx/>
                <a:uFillTx/>
                <a:latin typeface="Arial" panose="020B0604020202020204" pitchFamily="34" charset="0"/>
                <a:ea typeface="+mn-ea"/>
                <a:cs typeface="Arial" panose="020B0604020202020204" pitchFamily="34" charset="0"/>
              </a:rPr>
              <a:t>$45,000</a:t>
            </a:r>
            <a:r>
              <a:rPr kumimoji="0" lang="en-US" sz="1800" b="0" i="0" u="none" strike="noStrike" kern="1200" cap="none" spc="0" normalizeH="0" baseline="0" noProof="0">
                <a:ln>
                  <a:noFill/>
                </a:ln>
                <a:solidFill>
                  <a:srgbClr val="142C41"/>
                </a:solidFill>
                <a:effectLst/>
                <a:uLnTx/>
                <a:uFillTx/>
                <a:latin typeface="Arial" panose="020B0604020202020204" pitchFamily="34" charset="0"/>
                <a:ea typeface="+mn-ea"/>
                <a:cs typeface="Arial" panose="020B0604020202020204" pitchFamily="34" charset="0"/>
              </a:rPr>
              <a:t>/port and up to </a:t>
            </a:r>
            <a:r>
              <a:rPr kumimoji="0" lang="en-US" sz="1800" b="1" i="0" u="none" strike="noStrike" kern="1200" cap="none" spc="0" normalizeH="0" baseline="0" noProof="0">
                <a:ln>
                  <a:noFill/>
                </a:ln>
                <a:solidFill>
                  <a:srgbClr val="142C41"/>
                </a:solidFill>
                <a:effectLst/>
                <a:uLnTx/>
                <a:uFillTx/>
                <a:latin typeface="Arial" panose="020B0604020202020204" pitchFamily="34" charset="0"/>
                <a:ea typeface="+mn-ea"/>
                <a:cs typeface="Arial" panose="020B0604020202020204" pitchFamily="34" charset="0"/>
              </a:rPr>
              <a:t>$100,000 </a:t>
            </a:r>
            <a:r>
              <a:rPr kumimoji="0" lang="en-US" sz="1800" b="0" i="0" u="none" strike="noStrike" kern="1200" cap="none" spc="0" normalizeH="0" baseline="0" noProof="0">
                <a:ln>
                  <a:noFill/>
                </a:ln>
                <a:solidFill>
                  <a:srgbClr val="142C41"/>
                </a:solidFill>
                <a:effectLst/>
                <a:uLnTx/>
                <a:uFillTx/>
                <a:latin typeface="Arial" panose="020B0604020202020204" pitchFamily="34" charset="0"/>
                <a:ea typeface="+mn-ea"/>
                <a:cs typeface="Arial" panose="020B0604020202020204" pitchFamily="34" charset="0"/>
              </a:rPr>
              <a:t>in Utility Upgrades</a:t>
            </a:r>
          </a:p>
        </p:txBody>
      </p:sp>
      <p:sp>
        <p:nvSpPr>
          <p:cNvPr id="8" name="TextBox 7">
            <a:extLst>
              <a:ext uri="{FF2B5EF4-FFF2-40B4-BE49-F238E27FC236}">
                <a16:creationId xmlns:a16="http://schemas.microsoft.com/office/drawing/2014/main" id="{7D4EE174-0B97-9CBC-9069-E44E0D9FA8F9}"/>
              </a:ext>
            </a:extLst>
          </p:cNvPr>
          <p:cNvSpPr txBox="1"/>
          <p:nvPr/>
        </p:nvSpPr>
        <p:spPr>
          <a:xfrm>
            <a:off x="230515" y="1074805"/>
            <a:ext cx="11356975"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PSEG Long Island offers incentives and affordable rates to help support electric vehicles at your business.</a:t>
            </a:r>
          </a:p>
        </p:txBody>
      </p:sp>
      <p:sp>
        <p:nvSpPr>
          <p:cNvPr id="11" name="Rectangle 10">
            <a:extLst>
              <a:ext uri="{FF2B5EF4-FFF2-40B4-BE49-F238E27FC236}">
                <a16:creationId xmlns:a16="http://schemas.microsoft.com/office/drawing/2014/main" id="{F5C670DD-4330-2FDC-8657-A18485CA0A6C}"/>
              </a:ext>
            </a:extLst>
          </p:cNvPr>
          <p:cNvSpPr/>
          <p:nvPr/>
        </p:nvSpPr>
        <p:spPr>
          <a:xfrm>
            <a:off x="374650" y="4678726"/>
            <a:ext cx="11356975" cy="79745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defRPr/>
            </a:pPr>
            <a:r>
              <a:rPr lang="en-US" b="1">
                <a:solidFill>
                  <a:prstClr val="white"/>
                </a:solidFill>
                <a:latin typeface="Arial" panose="020B0604020202020204" pitchFamily="34" charset="0"/>
                <a:cs typeface="Arial" panose="020B0604020202020204" pitchFamily="34" charset="0"/>
              </a:rPr>
              <a:t>Time of Day (TOD)</a:t>
            </a:r>
          </a:p>
          <a:p>
            <a:pPr lvl="0">
              <a:defRPr/>
            </a:pPr>
            <a:r>
              <a:rPr lang="en-US">
                <a:solidFill>
                  <a:prstClr val="white"/>
                </a:solidFill>
                <a:latin typeface="Arial" panose="020B0604020202020204" pitchFamily="34" charset="0"/>
                <a:cs typeface="Arial" panose="020B0604020202020204" pitchFamily="34" charset="0"/>
              </a:rPr>
              <a:t>EV owners can save automatically on all Time-of-Day Rate Plans by charging during off-peak hours. </a:t>
            </a:r>
          </a:p>
        </p:txBody>
      </p:sp>
      <p:pic>
        <p:nvPicPr>
          <p:cNvPr id="15" name="Graphic 12" descr="Money with solid fill">
            <a:extLst>
              <a:ext uri="{FF2B5EF4-FFF2-40B4-BE49-F238E27FC236}">
                <a16:creationId xmlns:a16="http://schemas.microsoft.com/office/drawing/2014/main" id="{2FFFF8A3-97FD-19CA-10C9-C9AA06785F19}"/>
              </a:ext>
            </a:extLst>
          </p:cNvPr>
          <p:cNvPicPr>
            <a:picLocks noChangeAspect="1"/>
          </p:cNvPicPr>
          <p:nvPr/>
        </p:nvPicPr>
        <p:blipFill>
          <a:blip r:embed="rId3"/>
          <a:stretch>
            <a:fillRect/>
          </a:stretch>
        </p:blipFill>
        <p:spPr>
          <a:xfrm>
            <a:off x="7689673" y="373687"/>
            <a:ext cx="609600" cy="609600"/>
          </a:xfrm>
          <a:prstGeom prst="rect">
            <a:avLst/>
          </a:prstGeom>
        </p:spPr>
      </p:pic>
      <p:sp>
        <p:nvSpPr>
          <p:cNvPr id="3" name="Footer Placeholder 3">
            <a:extLst>
              <a:ext uri="{FF2B5EF4-FFF2-40B4-BE49-F238E27FC236}">
                <a16:creationId xmlns:a16="http://schemas.microsoft.com/office/drawing/2014/main" id="{AD100EAA-78C1-F283-6327-8E65CD4E9F8A}"/>
              </a:ext>
            </a:extLst>
          </p:cNvPr>
          <p:cNvSpPr txBox="1">
            <a:spLocks/>
          </p:cNvSpPr>
          <p:nvPr/>
        </p:nvSpPr>
        <p:spPr>
          <a:xfrm>
            <a:off x="1778207" y="6346974"/>
            <a:ext cx="431334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r>
              <a:rPr lang="en-US" sz="900">
                <a:solidFill>
                  <a:srgbClr val="444444"/>
                </a:solidFill>
                <a:latin typeface="Arial" panose="020B0604020202020204"/>
              </a:rPr>
              <a:t>    © 2025 PSEG. All Rights Reserved</a:t>
            </a:r>
          </a:p>
        </p:txBody>
      </p:sp>
      <p:sp>
        <p:nvSpPr>
          <p:cNvPr id="16" name="Rectangle 15">
            <a:extLst>
              <a:ext uri="{FF2B5EF4-FFF2-40B4-BE49-F238E27FC236}">
                <a16:creationId xmlns:a16="http://schemas.microsoft.com/office/drawing/2014/main" id="{37D17AA7-7B20-7F3A-B099-A698719C976B}"/>
              </a:ext>
            </a:extLst>
          </p:cNvPr>
          <p:cNvSpPr/>
          <p:nvPr/>
        </p:nvSpPr>
        <p:spPr>
          <a:xfrm>
            <a:off x="378749" y="3881275"/>
            <a:ext cx="11356975" cy="797451"/>
          </a:xfrm>
          <a:prstGeom prst="rect">
            <a:avLst/>
          </a:prstGeom>
          <a:solidFill>
            <a:srgbClr val="9BA4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defRPr/>
            </a:pPr>
            <a:r>
              <a:rPr lang="en-US" b="1">
                <a:solidFill>
                  <a:prstClr val="white"/>
                </a:solidFill>
                <a:latin typeface="Arial" panose="020B0604020202020204" pitchFamily="34" charset="0"/>
                <a:cs typeface="Arial" panose="020B0604020202020204" pitchFamily="34" charset="0"/>
              </a:rPr>
              <a:t>EV Phase In Rate</a:t>
            </a:r>
          </a:p>
          <a:p>
            <a:pPr lvl="0">
              <a:defRPr/>
            </a:pPr>
            <a:r>
              <a:rPr lang="en-US">
                <a:solidFill>
                  <a:prstClr val="white"/>
                </a:solidFill>
                <a:latin typeface="Arial" panose="020B0604020202020204" pitchFamily="34" charset="0"/>
                <a:cs typeface="Arial" panose="020B0604020202020204" pitchFamily="34" charset="0"/>
              </a:rPr>
              <a:t>Discounted rates for commercial EV stations—whether you serve customers, employees, or your own fleet</a:t>
            </a:r>
          </a:p>
        </p:txBody>
      </p:sp>
    </p:spTree>
    <p:extLst>
      <p:ext uri="{BB962C8B-B14F-4D97-AF65-F5344CB8AC3E}">
        <p14:creationId xmlns:p14="http://schemas.microsoft.com/office/powerpoint/2010/main" val="418633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393AD-C670-EEAE-BECE-AE0011CF41F0}"/>
            </a:ext>
          </a:extLst>
        </p:cNvPr>
        <p:cNvGrpSpPr/>
        <p:nvPr/>
      </p:nvGrpSpPr>
      <p:grpSpPr>
        <a:xfrm>
          <a:off x="0" y="0"/>
          <a:ext cx="0" cy="0"/>
          <a:chOff x="0" y="0"/>
          <a:chExt cx="0" cy="0"/>
        </a:xfrm>
      </p:grpSpPr>
      <p:sp>
        <p:nvSpPr>
          <p:cNvPr id="3" name="Footer Placeholder 3">
            <a:extLst>
              <a:ext uri="{FF2B5EF4-FFF2-40B4-BE49-F238E27FC236}">
                <a16:creationId xmlns:a16="http://schemas.microsoft.com/office/drawing/2014/main" id="{EA5734FB-3E93-9FFB-6639-4BDAB754D0E8}"/>
              </a:ext>
            </a:extLst>
          </p:cNvPr>
          <p:cNvSpPr txBox="1">
            <a:spLocks/>
          </p:cNvSpPr>
          <p:nvPr/>
        </p:nvSpPr>
        <p:spPr>
          <a:xfrm>
            <a:off x="1778207" y="6346974"/>
            <a:ext cx="431334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r>
              <a:rPr lang="en-US" sz="900">
                <a:solidFill>
                  <a:srgbClr val="444444"/>
                </a:solidFill>
                <a:latin typeface="Arial" panose="020B0604020202020204"/>
              </a:rPr>
              <a:t>    © 2025 PSEG. All Rights Reserved</a:t>
            </a:r>
          </a:p>
        </p:txBody>
      </p:sp>
      <p:pic>
        <p:nvPicPr>
          <p:cNvPr id="21" name="Picture 20">
            <a:extLst>
              <a:ext uri="{FF2B5EF4-FFF2-40B4-BE49-F238E27FC236}">
                <a16:creationId xmlns:a16="http://schemas.microsoft.com/office/drawing/2014/main" id="{56885270-3297-0BDC-C0B3-BDE229909046}"/>
              </a:ext>
            </a:extLst>
          </p:cNvPr>
          <p:cNvPicPr>
            <a:picLocks noChangeAspect="1"/>
          </p:cNvPicPr>
          <p:nvPr/>
        </p:nvPicPr>
        <p:blipFill>
          <a:blip r:embed="rId3"/>
          <a:srcRect l="18950" t="22270" r="9546" b="14751"/>
          <a:stretch>
            <a:fillRect/>
          </a:stretch>
        </p:blipFill>
        <p:spPr>
          <a:xfrm>
            <a:off x="353581" y="223736"/>
            <a:ext cx="11475945" cy="6001553"/>
          </a:xfrm>
          <a:prstGeom prst="rect">
            <a:avLst/>
          </a:prstGeom>
        </p:spPr>
      </p:pic>
    </p:spTree>
    <p:extLst>
      <p:ext uri="{BB962C8B-B14F-4D97-AF65-F5344CB8AC3E}">
        <p14:creationId xmlns:p14="http://schemas.microsoft.com/office/powerpoint/2010/main" val="1964553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AB204-4E6B-1C0B-54DB-9F7922B61776}"/>
            </a:ext>
          </a:extLst>
        </p:cNvPr>
        <p:cNvGrpSpPr/>
        <p:nvPr/>
      </p:nvGrpSpPr>
      <p:grpSpPr>
        <a:xfrm>
          <a:off x="0" y="0"/>
          <a:ext cx="0" cy="0"/>
          <a:chOff x="0" y="0"/>
          <a:chExt cx="0" cy="0"/>
        </a:xfrm>
      </p:grpSpPr>
      <p:graphicFrame>
        <p:nvGraphicFramePr>
          <p:cNvPr id="18" name="Table 17">
            <a:extLst>
              <a:ext uri="{FF2B5EF4-FFF2-40B4-BE49-F238E27FC236}">
                <a16:creationId xmlns:a16="http://schemas.microsoft.com/office/drawing/2014/main" id="{F48A01FA-E712-0307-856E-E5C3C0B9EF19}"/>
              </a:ext>
            </a:extLst>
          </p:cNvPr>
          <p:cNvGraphicFramePr>
            <a:graphicFrameLocks noGrp="1"/>
          </p:cNvGraphicFramePr>
          <p:nvPr>
            <p:extLst>
              <p:ext uri="{D42A27DB-BD31-4B8C-83A1-F6EECF244321}">
                <p14:modId xmlns:p14="http://schemas.microsoft.com/office/powerpoint/2010/main" val="4156130477"/>
              </p:ext>
            </p:extLst>
          </p:nvPr>
        </p:nvGraphicFramePr>
        <p:xfrm>
          <a:off x="386218" y="1945317"/>
          <a:ext cx="11602942" cy="4419600"/>
        </p:xfrm>
        <a:graphic>
          <a:graphicData uri="http://schemas.openxmlformats.org/drawingml/2006/table">
            <a:tbl>
              <a:tblPr firstRow="1" bandRow="1">
                <a:tableStyleId>{5C22544A-7EE6-4342-B048-85BDC9FD1C3A}</a:tableStyleId>
              </a:tblPr>
              <a:tblGrid>
                <a:gridCol w="3382818">
                  <a:extLst>
                    <a:ext uri="{9D8B030D-6E8A-4147-A177-3AD203B41FA5}">
                      <a16:colId xmlns:a16="http://schemas.microsoft.com/office/drawing/2014/main" val="4003322525"/>
                    </a:ext>
                  </a:extLst>
                </a:gridCol>
                <a:gridCol w="1408545">
                  <a:extLst>
                    <a:ext uri="{9D8B030D-6E8A-4147-A177-3AD203B41FA5}">
                      <a16:colId xmlns:a16="http://schemas.microsoft.com/office/drawing/2014/main" val="1191134424"/>
                    </a:ext>
                  </a:extLst>
                </a:gridCol>
                <a:gridCol w="6811579">
                  <a:extLst>
                    <a:ext uri="{9D8B030D-6E8A-4147-A177-3AD203B41FA5}">
                      <a16:colId xmlns:a16="http://schemas.microsoft.com/office/drawing/2014/main" val="691565462"/>
                    </a:ext>
                  </a:extLst>
                </a:gridCol>
              </a:tblGrid>
              <a:tr h="370840">
                <a:tc>
                  <a:txBody>
                    <a:bodyPr/>
                    <a:lstStyle/>
                    <a:p>
                      <a:pPr algn="ctr"/>
                      <a:r>
                        <a:rPr lang="en-US" sz="2000">
                          <a:solidFill>
                            <a:srgbClr val="002060"/>
                          </a:solidFill>
                          <a:latin typeface="roboto"/>
                        </a:rPr>
                        <a:t>Questions</a:t>
                      </a:r>
                    </a:p>
                  </a:txBody>
                  <a:tcPr anchor="ctr">
                    <a:lnL w="0">
                      <a:noFill/>
                    </a:lnL>
                    <a:lnR w="0">
                      <a:noFill/>
                    </a:lnR>
                    <a:lnT w="0">
                      <a:noFill/>
                    </a:lnT>
                    <a:lnB w="0">
                      <a:noFill/>
                    </a:lnB>
                    <a:noFill/>
                  </a:tcPr>
                </a:tc>
                <a:tc>
                  <a:txBody>
                    <a:bodyPr/>
                    <a:lstStyle/>
                    <a:p>
                      <a:pPr lvl="0" algn="ctr">
                        <a:buNone/>
                      </a:pPr>
                      <a:endParaRPr lang="en-US" sz="2000">
                        <a:solidFill>
                          <a:srgbClr val="002060"/>
                        </a:solidFill>
                        <a:latin typeface="roboto"/>
                      </a:endParaRPr>
                    </a:p>
                  </a:txBody>
                  <a:tcPr anchor="ctr">
                    <a:lnL w="0">
                      <a:noFill/>
                    </a:lnL>
                    <a:lnR w="0">
                      <a:noFill/>
                    </a:lnR>
                    <a:lnT w="0">
                      <a:noFill/>
                    </a:lnT>
                    <a:lnB w="0">
                      <a:noFill/>
                    </a:lnB>
                    <a:noFill/>
                  </a:tcPr>
                </a:tc>
                <a:tc>
                  <a:txBody>
                    <a:bodyPr/>
                    <a:lstStyle/>
                    <a:p>
                      <a:pPr algn="ctr"/>
                      <a:r>
                        <a:rPr lang="en-US" sz="2000">
                          <a:solidFill>
                            <a:srgbClr val="002060"/>
                          </a:solidFill>
                          <a:latin typeface="roboto"/>
                        </a:rPr>
                        <a:t>Answers</a:t>
                      </a:r>
                    </a:p>
                  </a:txBody>
                  <a:tcPr anchor="ctr">
                    <a:lnL w="0">
                      <a:noFill/>
                    </a:lnL>
                    <a:lnR w="0">
                      <a:noFill/>
                    </a:lnR>
                    <a:lnT w="0">
                      <a:noFill/>
                    </a:lnT>
                    <a:lnB w="0">
                      <a:noFill/>
                    </a:lnB>
                    <a:noFill/>
                  </a:tcPr>
                </a:tc>
                <a:extLst>
                  <a:ext uri="{0D108BD9-81ED-4DB2-BD59-A6C34878D82A}">
                    <a16:rowId xmlns:a16="http://schemas.microsoft.com/office/drawing/2014/main" val="2129716489"/>
                  </a:ext>
                </a:extLst>
              </a:tr>
              <a:tr h="1166090">
                <a:tc>
                  <a:txBody>
                    <a:bodyPr/>
                    <a:lstStyle/>
                    <a:p>
                      <a:pPr lvl="0">
                        <a:buNone/>
                      </a:pPr>
                      <a:r>
                        <a:rPr lang="en-US" sz="1800" b="0" i="0" u="none" strike="noStrike" noProof="0">
                          <a:solidFill>
                            <a:srgbClr val="000000"/>
                          </a:solidFill>
                          <a:latin typeface="roboto"/>
                        </a:rPr>
                        <a:t>How early in the procurement process should a fleet contact their utility?</a:t>
                      </a:r>
                      <a:endParaRPr lang="en-US" sz="1800">
                        <a:latin typeface="roboto"/>
                      </a:endParaRPr>
                    </a:p>
                  </a:txBody>
                  <a:tcPr anchor="ctr">
                    <a:lnL w="0">
                      <a:noFill/>
                    </a:lnL>
                    <a:lnR w="0">
                      <a:noFill/>
                    </a:lnR>
                    <a:lnT w="0">
                      <a:noFill/>
                    </a:lnT>
                    <a:lnB w="0">
                      <a:noFill/>
                    </a:lnB>
                    <a:noFill/>
                  </a:tcPr>
                </a:tc>
                <a:tc>
                  <a:txBody>
                    <a:bodyPr/>
                    <a:lstStyle/>
                    <a:p>
                      <a:pPr lvl="0">
                        <a:buNone/>
                      </a:pPr>
                      <a:endParaRPr lang="en-US" sz="1600">
                        <a:latin typeface="roboto"/>
                      </a:endParaRPr>
                    </a:p>
                  </a:txBody>
                  <a:tcPr anchor="ctr">
                    <a:lnL w="0">
                      <a:noFill/>
                    </a:lnL>
                    <a:lnR w="0">
                      <a:noFill/>
                    </a:lnR>
                    <a:lnT w="0">
                      <a:noFill/>
                    </a:lnT>
                    <a:lnB w="0">
                      <a:noFill/>
                    </a:lnB>
                    <a:noFill/>
                  </a:tcPr>
                </a:tc>
                <a:tc>
                  <a:txBody>
                    <a:bodyPr/>
                    <a:lstStyle/>
                    <a:p>
                      <a:pPr marL="342900" lvl="0" indent="-342900" algn="l" rtl="0" eaLnBrk="1" latinLnBrk="0" hangingPunct="1">
                        <a:buClr>
                          <a:srgbClr val="000000"/>
                        </a:buClr>
                        <a:buFont typeface="Calibri,Sans-Serif"/>
                        <a:buChar char="-"/>
                      </a:pPr>
                      <a:r>
                        <a:rPr lang="en-US" sz="1800" b="0" i="0" u="none" strike="noStrike" kern="1200" noProof="0">
                          <a:solidFill>
                            <a:srgbClr val="000000"/>
                          </a:solidFill>
                          <a:latin typeface="roboto"/>
                          <a:ea typeface="+mn-ea"/>
                          <a:cs typeface="+mn-cs"/>
                        </a:rPr>
                        <a:t>Contacting your utility should be your first step, to align on your expected electrification timeline.</a:t>
                      </a:r>
                      <a:endParaRPr lang="en-US" sz="1800" b="0" i="0" u="none" strike="noStrike" kern="1200">
                        <a:solidFill>
                          <a:srgbClr val="000000"/>
                        </a:solidFill>
                        <a:latin typeface="roboto"/>
                        <a:ea typeface="+mn-ea"/>
                        <a:cs typeface="+mn-cs"/>
                      </a:endParaRPr>
                    </a:p>
                    <a:p>
                      <a:pPr marL="342900" lvl="0" indent="-342900" algn="l">
                        <a:buClr>
                          <a:srgbClr val="000000"/>
                        </a:buClr>
                        <a:buFont typeface="Calibri,Sans-Serif"/>
                        <a:buChar char="-"/>
                      </a:pPr>
                      <a:r>
                        <a:rPr lang="en-US" sz="1800" b="0" i="0" u="none" strike="noStrike" kern="1200" noProof="0">
                          <a:solidFill>
                            <a:srgbClr val="000000"/>
                          </a:solidFill>
                          <a:latin typeface="roboto"/>
                          <a:ea typeface="+mn-ea"/>
                          <a:cs typeface="+mn-cs"/>
                        </a:rPr>
                        <a:t>Grid capacity can't be reserved until a service request is initiated, so initiating ASAP is crucial. </a:t>
                      </a:r>
                    </a:p>
                    <a:p>
                      <a:pPr marL="342900" lvl="0" indent="-342900" algn="l">
                        <a:buClr>
                          <a:srgbClr val="000000"/>
                        </a:buClr>
                        <a:buFont typeface="Calibri,Sans-Serif"/>
                        <a:buChar char="-"/>
                      </a:pPr>
                      <a:r>
                        <a:rPr lang="en-US" sz="1800" b="0" i="0" u="none" strike="noStrike" kern="1200" noProof="0">
                          <a:solidFill>
                            <a:srgbClr val="000000"/>
                          </a:solidFill>
                          <a:latin typeface="roboto"/>
                          <a:ea typeface="+mn-ea"/>
                          <a:cs typeface="+mn-cs"/>
                        </a:rPr>
                        <a:t>Typically, construction should not begin until Make-Ready Pilot application is approved.</a:t>
                      </a:r>
                    </a:p>
                  </a:txBody>
                  <a:tcPr anchor="ctr">
                    <a:lnL w="0">
                      <a:noFill/>
                    </a:lnL>
                    <a:lnR w="0">
                      <a:noFill/>
                    </a:lnR>
                    <a:lnT w="0">
                      <a:noFill/>
                    </a:lnT>
                    <a:lnB w="0">
                      <a:noFill/>
                    </a:lnB>
                    <a:noFill/>
                  </a:tcPr>
                </a:tc>
                <a:extLst>
                  <a:ext uri="{0D108BD9-81ED-4DB2-BD59-A6C34878D82A}">
                    <a16:rowId xmlns:a16="http://schemas.microsoft.com/office/drawing/2014/main" val="3180808485"/>
                  </a:ext>
                </a:extLst>
              </a:tr>
              <a:tr h="370840">
                <a:tc>
                  <a:txBody>
                    <a:bodyPr/>
                    <a:lstStyle/>
                    <a:p>
                      <a:pPr lvl="0">
                        <a:buNone/>
                      </a:pPr>
                      <a:r>
                        <a:rPr lang="en-US" sz="1800" b="0" i="0" u="none" strike="noStrike" noProof="0">
                          <a:solidFill>
                            <a:srgbClr val="000000"/>
                          </a:solidFill>
                          <a:latin typeface="roboto"/>
                        </a:rPr>
                        <a:t>What recommendations can utilities make for fleets?</a:t>
                      </a:r>
                      <a:endParaRPr lang="en-US" sz="1800">
                        <a:latin typeface="roboto"/>
                      </a:endParaRPr>
                    </a:p>
                  </a:txBody>
                  <a:tcPr anchor="ctr">
                    <a:lnL w="0">
                      <a:noFill/>
                    </a:lnL>
                    <a:lnR w="0">
                      <a:noFill/>
                    </a:lnR>
                    <a:lnT w="0">
                      <a:noFill/>
                    </a:lnT>
                    <a:lnB w="0">
                      <a:noFill/>
                    </a:lnB>
                    <a:noFill/>
                  </a:tcPr>
                </a:tc>
                <a:tc>
                  <a:txBody>
                    <a:bodyPr/>
                    <a:lstStyle/>
                    <a:p>
                      <a:pPr lvl="0">
                        <a:buNone/>
                      </a:pPr>
                      <a:endParaRPr lang="en-US" sz="1600">
                        <a:latin typeface="roboto"/>
                      </a:endParaRPr>
                    </a:p>
                  </a:txBody>
                  <a:tcPr anchor="ctr">
                    <a:lnL w="0">
                      <a:noFill/>
                    </a:lnL>
                    <a:lnR w="0">
                      <a:noFill/>
                    </a:lnR>
                    <a:lnT w="0">
                      <a:noFill/>
                    </a:lnT>
                    <a:lnB w="0">
                      <a:noFill/>
                    </a:lnB>
                    <a:noFill/>
                  </a:tcPr>
                </a:tc>
                <a:tc>
                  <a:txBody>
                    <a:bodyPr/>
                    <a:lstStyle/>
                    <a:p>
                      <a:pPr marL="0" lvl="0" indent="0" algn="l" rtl="0" eaLnBrk="1" latinLnBrk="0" hangingPunct="1">
                        <a:buNone/>
                      </a:pPr>
                      <a:endParaRPr lang="en-US" sz="1800" b="1" i="0" u="none" strike="noStrike" noProof="0">
                        <a:solidFill>
                          <a:srgbClr val="000000"/>
                        </a:solidFill>
                        <a:latin typeface="roboto"/>
                      </a:endParaRPr>
                    </a:p>
                    <a:p>
                      <a:pPr marL="0" lvl="0" indent="0" algn="l">
                        <a:buNone/>
                      </a:pPr>
                      <a:r>
                        <a:rPr lang="en-US" sz="1800" b="1" i="0" u="none" strike="noStrike" noProof="0">
                          <a:solidFill>
                            <a:srgbClr val="000000"/>
                          </a:solidFill>
                          <a:latin typeface="roboto"/>
                        </a:rPr>
                        <a:t>Utilities can provide crucial information for your project:</a:t>
                      </a:r>
                      <a:endParaRPr lang="en-US" sz="1800" b="1" i="0" u="none" strike="noStrike" kern="1200">
                        <a:solidFill>
                          <a:srgbClr val="000000"/>
                        </a:solidFill>
                        <a:latin typeface="roboto"/>
                        <a:ea typeface="+mn-ea"/>
                        <a:cs typeface="+mn-cs"/>
                      </a:endParaRPr>
                    </a:p>
                    <a:p>
                      <a:pPr marL="342900" lvl="0" indent="-342900" algn="l">
                        <a:buClr>
                          <a:srgbClr val="000000"/>
                        </a:buClr>
                        <a:buFont typeface="Calibri,Sans-Serif"/>
                        <a:buChar char="-"/>
                      </a:pPr>
                      <a:r>
                        <a:rPr lang="en-US" sz="1800" b="0" i="0" u="none" strike="noStrike" kern="1200" noProof="0">
                          <a:solidFill>
                            <a:srgbClr val="000000"/>
                          </a:solidFill>
                          <a:latin typeface="roboto"/>
                        </a:rPr>
                        <a:t>Incentives available to reduce upfront and operational charging costs</a:t>
                      </a:r>
                    </a:p>
                    <a:p>
                      <a:pPr marL="342900" lvl="0" indent="-342900" algn="l" defTabSz="914400">
                        <a:buFont typeface="Calibri"/>
                        <a:buChar char="-"/>
                      </a:pPr>
                      <a:r>
                        <a:rPr lang="en-US" sz="1800" b="0" i="0" u="none" strike="noStrike" kern="1200" noProof="0">
                          <a:solidFill>
                            <a:srgbClr val="000000"/>
                          </a:solidFill>
                          <a:latin typeface="roboto"/>
                          <a:ea typeface="+mn-ea"/>
                          <a:cs typeface="+mn-cs"/>
                        </a:rPr>
                        <a:t>Infrastructure needed and timeline to support your plan </a:t>
                      </a:r>
                      <a:endParaRPr lang="en-US" sz="1800">
                        <a:latin typeface="roboto"/>
                      </a:endParaRPr>
                    </a:p>
                    <a:p>
                      <a:pPr marL="342900" lvl="0" indent="-342900">
                        <a:buFont typeface="Calibri"/>
                        <a:buChar char="-"/>
                      </a:pPr>
                      <a:r>
                        <a:rPr lang="en-US" sz="1800" b="0" i="0" u="none" strike="noStrike" noProof="0">
                          <a:solidFill>
                            <a:srgbClr val="000000"/>
                          </a:solidFill>
                          <a:latin typeface="roboto"/>
                        </a:rPr>
                        <a:t>Recommendations for charging schedules and the cost of electricity</a:t>
                      </a:r>
                    </a:p>
                    <a:p>
                      <a:pPr marL="342900" lvl="0" indent="-342900">
                        <a:buFont typeface="Calibri"/>
                        <a:buChar char="-"/>
                      </a:pPr>
                      <a:r>
                        <a:rPr lang="en-US" sz="1800" b="0" i="0" u="none" strike="noStrike" noProof="0">
                          <a:solidFill>
                            <a:srgbClr val="000000"/>
                          </a:solidFill>
                          <a:latin typeface="roboto"/>
                        </a:rPr>
                        <a:t>Guidance on potential phases to your electrification plan</a:t>
                      </a:r>
                      <a:endParaRPr lang="en-US" sz="1800">
                        <a:latin typeface="roboto"/>
                      </a:endParaRPr>
                    </a:p>
                  </a:txBody>
                  <a:tcPr anchor="ctr">
                    <a:lnL w="0">
                      <a:noFill/>
                    </a:lnL>
                    <a:lnR w="0">
                      <a:noFill/>
                    </a:lnR>
                    <a:lnT w="0">
                      <a:noFill/>
                    </a:lnT>
                    <a:lnB w="0">
                      <a:noFill/>
                    </a:lnB>
                    <a:noFill/>
                  </a:tcPr>
                </a:tc>
                <a:extLst>
                  <a:ext uri="{0D108BD9-81ED-4DB2-BD59-A6C34878D82A}">
                    <a16:rowId xmlns:a16="http://schemas.microsoft.com/office/drawing/2014/main" val="3381494357"/>
                  </a:ext>
                </a:extLst>
              </a:tr>
            </a:tbl>
          </a:graphicData>
        </a:graphic>
      </p:graphicFrame>
      <p:sp>
        <p:nvSpPr>
          <p:cNvPr id="2" name="Slide Number Placeholder 1">
            <a:extLst>
              <a:ext uri="{FF2B5EF4-FFF2-40B4-BE49-F238E27FC236}">
                <a16:creationId xmlns:a16="http://schemas.microsoft.com/office/drawing/2014/main" id="{94F42A28-0599-306E-9380-007345F442DE}"/>
              </a:ext>
            </a:extLst>
          </p:cNvPr>
          <p:cNvSpPr>
            <a:spLocks noGrp="1"/>
          </p:cNvSpPr>
          <p:nvPr>
            <p:ph type="sldNum" sz="quarter" idx="4"/>
          </p:nvPr>
        </p:nvSpPr>
        <p:spPr/>
        <p:txBody>
          <a:bodyPr/>
          <a:lstStyle/>
          <a:p>
            <a:fld id="{058CC6BB-C3D2-4223-AD7D-B48D1BB4495E}" type="slidenum">
              <a:rPr lang="en-US" smtClean="0"/>
              <a:pPr/>
              <a:t>13</a:t>
            </a:fld>
            <a:endParaRPr lang="en-US"/>
          </a:p>
        </p:txBody>
      </p:sp>
      <p:sp>
        <p:nvSpPr>
          <p:cNvPr id="4" name="Title 3">
            <a:extLst>
              <a:ext uri="{FF2B5EF4-FFF2-40B4-BE49-F238E27FC236}">
                <a16:creationId xmlns:a16="http://schemas.microsoft.com/office/drawing/2014/main" id="{2414274E-8170-73D9-CAC3-064B12D4F433}"/>
              </a:ext>
            </a:extLst>
          </p:cNvPr>
          <p:cNvSpPr>
            <a:spLocks noGrp="1"/>
          </p:cNvSpPr>
          <p:nvPr>
            <p:ph type="title"/>
          </p:nvPr>
        </p:nvSpPr>
        <p:spPr/>
        <p:txBody>
          <a:bodyPr/>
          <a:lstStyle/>
          <a:p>
            <a:r>
              <a:rPr lang="en-US" b="1">
                <a:latin typeface="Arial"/>
                <a:cs typeface="Arial"/>
              </a:rPr>
              <a:t>Utility Engagement Best Practices</a:t>
            </a:r>
            <a:endParaRPr lang="en-US" b="1">
              <a:latin typeface="Arial" panose="020B0604020202020204" pitchFamily="34" charset="0"/>
            </a:endParaRPr>
          </a:p>
        </p:txBody>
      </p:sp>
      <p:sp>
        <p:nvSpPr>
          <p:cNvPr id="15" name="Arrow: Right 14">
            <a:extLst>
              <a:ext uri="{FF2B5EF4-FFF2-40B4-BE49-F238E27FC236}">
                <a16:creationId xmlns:a16="http://schemas.microsoft.com/office/drawing/2014/main" id="{31648F96-F40A-03E3-94EA-4B934D0D5A15}"/>
              </a:ext>
            </a:extLst>
          </p:cNvPr>
          <p:cNvSpPr/>
          <p:nvPr/>
        </p:nvSpPr>
        <p:spPr>
          <a:xfrm>
            <a:off x="3838783" y="3025066"/>
            <a:ext cx="1227702" cy="40709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roboto"/>
              <a:ea typeface="roboto"/>
              <a:cs typeface="roboto"/>
            </a:endParaRPr>
          </a:p>
        </p:txBody>
      </p:sp>
      <p:sp>
        <p:nvSpPr>
          <p:cNvPr id="16" name="Arrow: Right 15">
            <a:extLst>
              <a:ext uri="{FF2B5EF4-FFF2-40B4-BE49-F238E27FC236}">
                <a16:creationId xmlns:a16="http://schemas.microsoft.com/office/drawing/2014/main" id="{A9FC17CE-1A9B-7108-6B2D-10C12A17631E}"/>
              </a:ext>
            </a:extLst>
          </p:cNvPr>
          <p:cNvSpPr/>
          <p:nvPr/>
        </p:nvSpPr>
        <p:spPr>
          <a:xfrm>
            <a:off x="3838783" y="4931300"/>
            <a:ext cx="1227702" cy="40709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roboto"/>
              <a:ea typeface="roboto"/>
              <a:cs typeface="roboto"/>
            </a:endParaRPr>
          </a:p>
        </p:txBody>
      </p:sp>
    </p:spTree>
    <p:extLst>
      <p:ext uri="{BB962C8B-B14F-4D97-AF65-F5344CB8AC3E}">
        <p14:creationId xmlns:p14="http://schemas.microsoft.com/office/powerpoint/2010/main" val="1490331390"/>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9EA61-6F6D-D6E2-78F7-E4CF41300A4D}"/>
            </a:ext>
          </a:extLst>
        </p:cNvPr>
        <p:cNvGrpSpPr/>
        <p:nvPr/>
      </p:nvGrpSpPr>
      <p:grpSpPr>
        <a:xfrm>
          <a:off x="0" y="0"/>
          <a:ext cx="0" cy="0"/>
          <a:chOff x="0" y="0"/>
          <a:chExt cx="0" cy="0"/>
        </a:xfrm>
      </p:grpSpPr>
      <p:graphicFrame>
        <p:nvGraphicFramePr>
          <p:cNvPr id="18" name="Table 17">
            <a:extLst>
              <a:ext uri="{FF2B5EF4-FFF2-40B4-BE49-F238E27FC236}">
                <a16:creationId xmlns:a16="http://schemas.microsoft.com/office/drawing/2014/main" id="{665EFB3E-D3A1-770D-0518-A504257C394B}"/>
              </a:ext>
            </a:extLst>
          </p:cNvPr>
          <p:cNvGraphicFramePr>
            <a:graphicFrameLocks noGrp="1"/>
          </p:cNvGraphicFramePr>
          <p:nvPr>
            <p:extLst>
              <p:ext uri="{D42A27DB-BD31-4B8C-83A1-F6EECF244321}">
                <p14:modId xmlns:p14="http://schemas.microsoft.com/office/powerpoint/2010/main" val="1920419621"/>
              </p:ext>
            </p:extLst>
          </p:nvPr>
        </p:nvGraphicFramePr>
        <p:xfrm>
          <a:off x="386218" y="2202492"/>
          <a:ext cx="11602944" cy="4145280"/>
        </p:xfrm>
        <a:graphic>
          <a:graphicData uri="http://schemas.openxmlformats.org/drawingml/2006/table">
            <a:tbl>
              <a:tblPr firstRow="1" bandRow="1">
                <a:tableStyleId>{5C22544A-7EE6-4342-B048-85BDC9FD1C3A}</a:tableStyleId>
              </a:tblPr>
              <a:tblGrid>
                <a:gridCol w="3382818">
                  <a:extLst>
                    <a:ext uri="{9D8B030D-6E8A-4147-A177-3AD203B41FA5}">
                      <a16:colId xmlns:a16="http://schemas.microsoft.com/office/drawing/2014/main" val="4003322525"/>
                    </a:ext>
                  </a:extLst>
                </a:gridCol>
                <a:gridCol w="1708727">
                  <a:extLst>
                    <a:ext uri="{9D8B030D-6E8A-4147-A177-3AD203B41FA5}">
                      <a16:colId xmlns:a16="http://schemas.microsoft.com/office/drawing/2014/main" val="1191134424"/>
                    </a:ext>
                  </a:extLst>
                </a:gridCol>
                <a:gridCol w="6511399">
                  <a:extLst>
                    <a:ext uri="{9D8B030D-6E8A-4147-A177-3AD203B41FA5}">
                      <a16:colId xmlns:a16="http://schemas.microsoft.com/office/drawing/2014/main" val="691565462"/>
                    </a:ext>
                  </a:extLst>
                </a:gridCol>
              </a:tblGrid>
              <a:tr h="370840">
                <a:tc>
                  <a:txBody>
                    <a:bodyPr/>
                    <a:lstStyle/>
                    <a:p>
                      <a:pPr algn="ctr"/>
                      <a:r>
                        <a:rPr lang="en-US" sz="2000">
                          <a:solidFill>
                            <a:srgbClr val="002060"/>
                          </a:solidFill>
                          <a:latin typeface="roboto"/>
                        </a:rPr>
                        <a:t>Questions</a:t>
                      </a:r>
                    </a:p>
                  </a:txBody>
                  <a:tcPr anchor="ctr">
                    <a:lnL w="0">
                      <a:noFill/>
                    </a:lnL>
                    <a:lnR w="0">
                      <a:noFill/>
                    </a:lnR>
                    <a:lnT w="0">
                      <a:noFill/>
                    </a:lnT>
                    <a:lnB w="0">
                      <a:noFill/>
                    </a:lnB>
                    <a:noFill/>
                  </a:tcPr>
                </a:tc>
                <a:tc>
                  <a:txBody>
                    <a:bodyPr/>
                    <a:lstStyle/>
                    <a:p>
                      <a:pPr lvl="0" algn="ctr">
                        <a:buNone/>
                      </a:pPr>
                      <a:endParaRPr lang="en-US" sz="2000">
                        <a:solidFill>
                          <a:srgbClr val="002060"/>
                        </a:solidFill>
                        <a:latin typeface="roboto"/>
                      </a:endParaRPr>
                    </a:p>
                  </a:txBody>
                  <a:tcPr anchor="ctr">
                    <a:lnL w="0">
                      <a:noFill/>
                    </a:lnL>
                    <a:lnR w="0">
                      <a:noFill/>
                    </a:lnR>
                    <a:lnT w="0">
                      <a:noFill/>
                    </a:lnT>
                    <a:lnB w="0">
                      <a:noFill/>
                    </a:lnB>
                    <a:noFill/>
                  </a:tcPr>
                </a:tc>
                <a:tc>
                  <a:txBody>
                    <a:bodyPr/>
                    <a:lstStyle/>
                    <a:p>
                      <a:pPr algn="ctr"/>
                      <a:r>
                        <a:rPr lang="en-US" sz="2000">
                          <a:solidFill>
                            <a:srgbClr val="002060"/>
                          </a:solidFill>
                          <a:latin typeface="roboto"/>
                        </a:rPr>
                        <a:t>Answers</a:t>
                      </a:r>
                    </a:p>
                  </a:txBody>
                  <a:tcPr anchor="ctr">
                    <a:lnL w="0">
                      <a:noFill/>
                    </a:lnL>
                    <a:lnR w="0">
                      <a:noFill/>
                    </a:lnR>
                    <a:lnT w="0">
                      <a:noFill/>
                    </a:lnT>
                    <a:lnB w="0">
                      <a:noFill/>
                    </a:lnB>
                    <a:noFill/>
                  </a:tcPr>
                </a:tc>
                <a:extLst>
                  <a:ext uri="{0D108BD9-81ED-4DB2-BD59-A6C34878D82A}">
                    <a16:rowId xmlns:a16="http://schemas.microsoft.com/office/drawing/2014/main" val="2129716489"/>
                  </a:ext>
                </a:extLst>
              </a:tr>
              <a:tr h="370840">
                <a:tc>
                  <a:txBody>
                    <a:bodyPr/>
                    <a:lstStyle/>
                    <a:p>
                      <a:pPr lvl="0">
                        <a:buNone/>
                      </a:pPr>
                      <a:r>
                        <a:rPr lang="en-US" sz="1800" b="0" i="0" u="none" strike="noStrike" noProof="0">
                          <a:solidFill>
                            <a:srgbClr val="000000"/>
                          </a:solidFill>
                          <a:latin typeface="roboto"/>
                        </a:rPr>
                        <a:t>Should service/infrastructure upgrades/charger installations be done before purchasing a vehicle?</a:t>
                      </a:r>
                      <a:endParaRPr lang="en-US" sz="1800">
                        <a:latin typeface="roboto"/>
                      </a:endParaRPr>
                    </a:p>
                  </a:txBody>
                  <a:tcPr anchor="ctr">
                    <a:lnL w="0">
                      <a:noFill/>
                    </a:lnL>
                    <a:lnR w="0">
                      <a:noFill/>
                    </a:lnR>
                    <a:lnT w="0">
                      <a:noFill/>
                    </a:lnT>
                    <a:lnB w="0">
                      <a:noFill/>
                    </a:lnB>
                    <a:noFill/>
                  </a:tcPr>
                </a:tc>
                <a:tc>
                  <a:txBody>
                    <a:bodyPr/>
                    <a:lstStyle/>
                    <a:p>
                      <a:pPr lvl="0">
                        <a:buNone/>
                      </a:pPr>
                      <a:endParaRPr lang="en-US" sz="1600">
                        <a:latin typeface="roboto"/>
                      </a:endParaRPr>
                    </a:p>
                  </a:txBody>
                  <a:tcPr anchor="ctr">
                    <a:lnL w="0">
                      <a:noFill/>
                    </a:lnL>
                    <a:lnR w="0">
                      <a:noFill/>
                    </a:lnR>
                    <a:lnT w="0">
                      <a:noFill/>
                    </a:lnT>
                    <a:lnB w="0">
                      <a:noFill/>
                    </a:lnB>
                    <a:noFill/>
                  </a:tcPr>
                </a:tc>
                <a:tc>
                  <a:txBody>
                    <a:bodyPr/>
                    <a:lstStyle/>
                    <a:p>
                      <a:pPr marL="342900" lvl="0" indent="-342900" algn="l" defTabSz="914400" rtl="0" eaLnBrk="1" latinLnBrk="0" hangingPunct="1">
                        <a:buClr>
                          <a:srgbClr val="000000"/>
                        </a:buClr>
                        <a:buFont typeface="Calibri,Sans-Serif"/>
                        <a:buChar char="-"/>
                      </a:pPr>
                      <a:r>
                        <a:rPr lang="en-US" sz="1800" b="0" i="0" u="none" strike="noStrike" kern="1200" noProof="0">
                          <a:solidFill>
                            <a:srgbClr val="000000"/>
                          </a:solidFill>
                          <a:latin typeface="roboto"/>
                          <a:ea typeface="+mn-ea"/>
                          <a:cs typeface="+mn-cs"/>
                        </a:rPr>
                        <a:t>Yes. Service requests should be initiated ASAP, in parallel with the NY TVIP process. </a:t>
                      </a:r>
                      <a:endParaRPr lang="en-US" sz="1800" b="0" i="0" u="none" strike="noStrike" kern="1200">
                        <a:solidFill>
                          <a:srgbClr val="000000"/>
                        </a:solidFill>
                        <a:latin typeface="roboto"/>
                        <a:ea typeface="+mn-ea"/>
                        <a:cs typeface="+mn-cs"/>
                      </a:endParaRPr>
                    </a:p>
                    <a:p>
                      <a:pPr marL="342900" lvl="0" indent="-342900" algn="l" defTabSz="914400" rtl="0" eaLnBrk="1" latinLnBrk="0" hangingPunct="1">
                        <a:buClr>
                          <a:srgbClr val="000000"/>
                        </a:buClr>
                        <a:buFont typeface="Calibri,Sans-Serif"/>
                        <a:buChar char="-"/>
                      </a:pPr>
                      <a:r>
                        <a:rPr lang="en-US" sz="1800" b="0" i="0" u="none" strike="noStrike" kern="1200" noProof="0">
                          <a:solidFill>
                            <a:srgbClr val="000000"/>
                          </a:solidFill>
                          <a:latin typeface="roboto"/>
                          <a:ea typeface="+mn-ea"/>
                          <a:cs typeface="+mn-cs"/>
                        </a:rPr>
                        <a:t>Make-Ready incentive applications can be finalized after the NY TVIP voucher is approved. </a:t>
                      </a:r>
                    </a:p>
                    <a:p>
                      <a:pPr marL="342900" lvl="0" indent="-342900" algn="l" defTabSz="914400" rtl="0" eaLnBrk="1" latinLnBrk="0" hangingPunct="1">
                        <a:buClr>
                          <a:srgbClr val="000000"/>
                        </a:buClr>
                        <a:buFont typeface="Calibri,Sans-Serif"/>
                        <a:buChar char="-"/>
                      </a:pPr>
                      <a:r>
                        <a:rPr lang="en-US" sz="1800" b="0" i="0" u="none" strike="noStrike" kern="1200" noProof="0">
                          <a:solidFill>
                            <a:srgbClr val="000000"/>
                          </a:solidFill>
                          <a:latin typeface="roboto"/>
                          <a:ea typeface="+mn-ea"/>
                          <a:cs typeface="+mn-cs"/>
                        </a:rPr>
                        <a:t>Getting started with a site assessment is the best way to understand potential timelines and sequencing of service and voucher and make ready incentive applications.</a:t>
                      </a:r>
                      <a:endParaRPr lang="en-US" sz="1800" b="0" i="0" u="none" strike="noStrike" kern="1200">
                        <a:solidFill>
                          <a:srgbClr val="000000"/>
                        </a:solidFill>
                        <a:latin typeface="roboto"/>
                        <a:ea typeface="+mn-ea"/>
                        <a:cs typeface="+mn-cs"/>
                      </a:endParaRPr>
                    </a:p>
                  </a:txBody>
                  <a:tcPr anchor="ctr">
                    <a:lnL w="0">
                      <a:noFill/>
                    </a:lnL>
                    <a:lnR w="0">
                      <a:noFill/>
                    </a:lnR>
                    <a:lnT w="0">
                      <a:noFill/>
                    </a:lnT>
                    <a:lnB w="0">
                      <a:noFill/>
                    </a:lnB>
                    <a:noFill/>
                  </a:tcPr>
                </a:tc>
                <a:extLst>
                  <a:ext uri="{0D108BD9-81ED-4DB2-BD59-A6C34878D82A}">
                    <a16:rowId xmlns:a16="http://schemas.microsoft.com/office/drawing/2014/main" val="1693589559"/>
                  </a:ext>
                </a:extLst>
              </a:tr>
              <a:tr h="370840">
                <a:tc>
                  <a:txBody>
                    <a:bodyPr/>
                    <a:lstStyle/>
                    <a:p>
                      <a:pPr lvl="0">
                        <a:buNone/>
                      </a:pPr>
                      <a:r>
                        <a:rPr lang="en-US" sz="1800" b="0" i="0" u="none" strike="noStrike" noProof="0">
                          <a:solidFill>
                            <a:srgbClr val="000000"/>
                          </a:solidFill>
                          <a:latin typeface="roboto"/>
                        </a:rPr>
                        <a:t>Is utility engagement optional?</a:t>
                      </a:r>
                      <a:endParaRPr lang="en-US" sz="1800">
                        <a:latin typeface="roboto"/>
                      </a:endParaRPr>
                    </a:p>
                  </a:txBody>
                  <a:tcPr anchor="ctr">
                    <a:lnL w="0">
                      <a:noFill/>
                    </a:lnL>
                    <a:lnR w="0">
                      <a:noFill/>
                    </a:lnR>
                    <a:lnT w="0">
                      <a:noFill/>
                    </a:lnT>
                    <a:lnB w="0">
                      <a:noFill/>
                    </a:lnB>
                    <a:noFill/>
                  </a:tcPr>
                </a:tc>
                <a:tc>
                  <a:txBody>
                    <a:bodyPr/>
                    <a:lstStyle/>
                    <a:p>
                      <a:pPr lvl="0">
                        <a:buNone/>
                      </a:pPr>
                      <a:endParaRPr lang="en-US" sz="1600">
                        <a:latin typeface="roboto"/>
                      </a:endParaRPr>
                    </a:p>
                  </a:txBody>
                  <a:tcPr anchor="ctr">
                    <a:lnL w="0">
                      <a:noFill/>
                    </a:lnL>
                    <a:lnR w="0">
                      <a:noFill/>
                    </a:lnR>
                    <a:lnT w="0">
                      <a:noFill/>
                    </a:lnT>
                    <a:lnB w="0">
                      <a:noFill/>
                    </a:lnB>
                    <a:noFill/>
                  </a:tcPr>
                </a:tc>
                <a:tc>
                  <a:txBody>
                    <a:bodyPr/>
                    <a:lstStyle/>
                    <a:p>
                      <a:endParaRPr lang="en-US" sz="1800" b="0" i="0" u="none" strike="noStrike" kern="1200">
                        <a:solidFill>
                          <a:srgbClr val="000000"/>
                        </a:solidFill>
                        <a:latin typeface="roboto"/>
                        <a:ea typeface="+mn-ea"/>
                        <a:cs typeface="+mn-cs"/>
                      </a:endParaRPr>
                    </a:p>
                    <a:p>
                      <a:pPr marL="342900" lvl="0" indent="-342900" algn="l" rtl="0" eaLnBrk="1" latinLnBrk="0" hangingPunct="1">
                        <a:buClr>
                          <a:srgbClr val="000000"/>
                        </a:buClr>
                        <a:buFont typeface="Calibri,Sans-Serif"/>
                        <a:buChar char="-"/>
                      </a:pPr>
                      <a:r>
                        <a:rPr lang="en-US" sz="1800" b="0" i="0" u="none" strike="noStrike" kern="1200">
                          <a:solidFill>
                            <a:srgbClr val="000000"/>
                          </a:solidFill>
                          <a:latin typeface="roboto"/>
                          <a:ea typeface="+mn-ea"/>
                          <a:cs typeface="+mn-cs"/>
                        </a:rPr>
                        <a:t>No. Even if you don't qualify for Make Ready incentives, you need to complete a service request to ensure the new charging load is added to your service safely. </a:t>
                      </a:r>
                    </a:p>
                    <a:p>
                      <a:pPr marL="342900" lvl="0" indent="-342900" algn="l">
                        <a:buClr>
                          <a:srgbClr val="000000"/>
                        </a:buClr>
                        <a:buFont typeface="Calibri,Sans-Serif"/>
                        <a:buChar char="-"/>
                      </a:pPr>
                      <a:r>
                        <a:rPr lang="en-US" sz="1800" b="0" i="0" u="none" strike="noStrike" kern="1200">
                          <a:solidFill>
                            <a:srgbClr val="000000"/>
                          </a:solidFill>
                          <a:latin typeface="roboto"/>
                          <a:ea typeface="+mn-ea"/>
                          <a:cs typeface="+mn-cs"/>
                        </a:rPr>
                        <a:t>We can still help you plan your project and review available charging rates and incentives.</a:t>
                      </a:r>
                      <a:endParaRPr lang="en-US" sz="1800">
                        <a:latin typeface="roboto"/>
                      </a:endParaRPr>
                    </a:p>
                  </a:txBody>
                  <a:tcPr anchor="ctr">
                    <a:lnL w="0">
                      <a:noFill/>
                    </a:lnL>
                    <a:lnR w="0">
                      <a:noFill/>
                    </a:lnR>
                    <a:lnT w="0">
                      <a:noFill/>
                    </a:lnT>
                    <a:lnB w="0">
                      <a:noFill/>
                    </a:lnB>
                    <a:noFill/>
                  </a:tcPr>
                </a:tc>
                <a:extLst>
                  <a:ext uri="{0D108BD9-81ED-4DB2-BD59-A6C34878D82A}">
                    <a16:rowId xmlns:a16="http://schemas.microsoft.com/office/drawing/2014/main" val="288579596"/>
                  </a:ext>
                </a:extLst>
              </a:tr>
            </a:tbl>
          </a:graphicData>
        </a:graphic>
      </p:graphicFrame>
      <p:sp>
        <p:nvSpPr>
          <p:cNvPr id="2" name="Slide Number Placeholder 1">
            <a:extLst>
              <a:ext uri="{FF2B5EF4-FFF2-40B4-BE49-F238E27FC236}">
                <a16:creationId xmlns:a16="http://schemas.microsoft.com/office/drawing/2014/main" id="{151AF949-F340-DDE8-7C11-77FCF10BFB9D}"/>
              </a:ext>
            </a:extLst>
          </p:cNvPr>
          <p:cNvSpPr>
            <a:spLocks noGrp="1"/>
          </p:cNvSpPr>
          <p:nvPr>
            <p:ph type="sldNum" sz="quarter" idx="4"/>
          </p:nvPr>
        </p:nvSpPr>
        <p:spPr/>
        <p:txBody>
          <a:bodyPr/>
          <a:lstStyle/>
          <a:p>
            <a:fld id="{058CC6BB-C3D2-4223-AD7D-B48D1BB4495E}" type="slidenum">
              <a:rPr lang="en-US" smtClean="0"/>
              <a:pPr/>
              <a:t>14</a:t>
            </a:fld>
            <a:endParaRPr lang="en-US"/>
          </a:p>
        </p:txBody>
      </p:sp>
      <p:sp>
        <p:nvSpPr>
          <p:cNvPr id="4" name="Title 3">
            <a:extLst>
              <a:ext uri="{FF2B5EF4-FFF2-40B4-BE49-F238E27FC236}">
                <a16:creationId xmlns:a16="http://schemas.microsoft.com/office/drawing/2014/main" id="{60A37945-821E-76DF-6C52-F644C224E7B8}"/>
              </a:ext>
            </a:extLst>
          </p:cNvPr>
          <p:cNvSpPr>
            <a:spLocks noGrp="1"/>
          </p:cNvSpPr>
          <p:nvPr>
            <p:ph type="title"/>
          </p:nvPr>
        </p:nvSpPr>
        <p:spPr/>
        <p:txBody>
          <a:bodyPr/>
          <a:lstStyle/>
          <a:p>
            <a:r>
              <a:rPr lang="en-US" b="1">
                <a:latin typeface="Arial"/>
                <a:cs typeface="Arial"/>
              </a:rPr>
              <a:t>Utility Engagement Best Practices</a:t>
            </a:r>
            <a:endParaRPr lang="en-US" b="1">
              <a:latin typeface="Arial" panose="020B0604020202020204" pitchFamily="34" charset="0"/>
            </a:endParaRPr>
          </a:p>
        </p:txBody>
      </p:sp>
      <p:sp>
        <p:nvSpPr>
          <p:cNvPr id="15" name="Arrow: Right 14">
            <a:extLst>
              <a:ext uri="{FF2B5EF4-FFF2-40B4-BE49-F238E27FC236}">
                <a16:creationId xmlns:a16="http://schemas.microsoft.com/office/drawing/2014/main" id="{5F739680-276B-D2ED-AB24-27F6A2CAFB05}"/>
              </a:ext>
            </a:extLst>
          </p:cNvPr>
          <p:cNvSpPr/>
          <p:nvPr/>
        </p:nvSpPr>
        <p:spPr>
          <a:xfrm>
            <a:off x="3838783" y="3228294"/>
            <a:ext cx="1503123" cy="40709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roboto"/>
              <a:ea typeface="roboto"/>
              <a:cs typeface="roboto"/>
            </a:endParaRPr>
          </a:p>
        </p:txBody>
      </p:sp>
      <p:sp>
        <p:nvSpPr>
          <p:cNvPr id="16" name="Arrow: Right 15">
            <a:extLst>
              <a:ext uri="{FF2B5EF4-FFF2-40B4-BE49-F238E27FC236}">
                <a16:creationId xmlns:a16="http://schemas.microsoft.com/office/drawing/2014/main" id="{8D5696D1-AB84-BC52-8E86-192609DF5361}"/>
              </a:ext>
            </a:extLst>
          </p:cNvPr>
          <p:cNvSpPr/>
          <p:nvPr/>
        </p:nvSpPr>
        <p:spPr>
          <a:xfrm>
            <a:off x="3838783" y="5481030"/>
            <a:ext cx="1503123" cy="40709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roboto"/>
              <a:ea typeface="roboto"/>
              <a:cs typeface="roboto"/>
            </a:endParaRPr>
          </a:p>
        </p:txBody>
      </p:sp>
    </p:spTree>
    <p:extLst>
      <p:ext uri="{BB962C8B-B14F-4D97-AF65-F5344CB8AC3E}">
        <p14:creationId xmlns:p14="http://schemas.microsoft.com/office/powerpoint/2010/main" val="667425913"/>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11A902-D02B-F7DC-4A03-8BCB821CEACA}"/>
              </a:ext>
            </a:extLst>
          </p:cNvPr>
          <p:cNvSpPr>
            <a:spLocks noGrp="1"/>
          </p:cNvSpPr>
          <p:nvPr>
            <p:ph type="sldNum" sz="quarter" idx="4"/>
          </p:nvPr>
        </p:nvSpPr>
        <p:spPr/>
        <p:txBody>
          <a:bodyPr/>
          <a:lstStyle/>
          <a:p>
            <a:fld id="{058CC6BB-C3D2-4223-AD7D-B48D1BB4495E}" type="slidenum">
              <a:rPr lang="en-US" smtClean="0"/>
              <a:pPr/>
              <a:t>15</a:t>
            </a:fld>
            <a:endParaRPr lang="en-US"/>
          </a:p>
        </p:txBody>
      </p:sp>
      <p:sp>
        <p:nvSpPr>
          <p:cNvPr id="4" name="Title 3">
            <a:extLst>
              <a:ext uri="{FF2B5EF4-FFF2-40B4-BE49-F238E27FC236}">
                <a16:creationId xmlns:a16="http://schemas.microsoft.com/office/drawing/2014/main" id="{36599369-9556-B25E-2F37-3BFEBDD8229E}"/>
              </a:ext>
            </a:extLst>
          </p:cNvPr>
          <p:cNvSpPr>
            <a:spLocks noGrp="1"/>
          </p:cNvSpPr>
          <p:nvPr>
            <p:ph type="title"/>
          </p:nvPr>
        </p:nvSpPr>
        <p:spPr/>
        <p:txBody>
          <a:bodyPr>
            <a:normAutofit/>
          </a:bodyPr>
          <a:lstStyle/>
          <a:p>
            <a:r>
              <a:rPr lang="en-US" sz="3600" b="1">
                <a:latin typeface="Roboto Lt"/>
                <a:cs typeface="Arial"/>
              </a:rPr>
              <a:t>Utility advisory services and incentives can support your project today</a:t>
            </a:r>
            <a:endParaRPr lang="en-US" sz="3600" b="1"/>
          </a:p>
        </p:txBody>
      </p:sp>
      <p:grpSp>
        <p:nvGrpSpPr>
          <p:cNvPr id="6" name="Group 5">
            <a:extLst>
              <a:ext uri="{FF2B5EF4-FFF2-40B4-BE49-F238E27FC236}">
                <a16:creationId xmlns:a16="http://schemas.microsoft.com/office/drawing/2014/main" id="{4704BC25-9654-D0F9-5E01-96C5E48D93CA}"/>
              </a:ext>
            </a:extLst>
          </p:cNvPr>
          <p:cNvGrpSpPr/>
          <p:nvPr/>
        </p:nvGrpSpPr>
        <p:grpSpPr>
          <a:xfrm>
            <a:off x="1186780" y="5662693"/>
            <a:ext cx="9943700" cy="731520"/>
            <a:chOff x="1124150" y="5088583"/>
            <a:chExt cx="9943700" cy="731520"/>
          </a:xfrm>
        </p:grpSpPr>
        <p:sp>
          <p:nvSpPr>
            <p:cNvPr id="24" name="TextBox 15">
              <a:extLst>
                <a:ext uri="{FF2B5EF4-FFF2-40B4-BE49-F238E27FC236}">
                  <a16:creationId xmlns:a16="http://schemas.microsoft.com/office/drawing/2014/main" id="{11F771E1-7E98-63A1-3AFB-A6AC8E8FC3E7}"/>
                </a:ext>
              </a:extLst>
            </p:cNvPr>
            <p:cNvSpPr txBox="1"/>
            <p:nvPr/>
          </p:nvSpPr>
          <p:spPr>
            <a:xfrm>
              <a:off x="1695277" y="5107589"/>
              <a:ext cx="9372573" cy="693509"/>
            </a:xfrm>
            <a:prstGeom prst="rect">
              <a:avLst/>
            </a:prstGeom>
            <a:solidFill>
              <a:srgbClr val="DBDBDB"/>
            </a:solidFill>
          </p:spPr>
          <p:txBody>
            <a:bodyPr wrap="square" lIns="27432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u="sng">
                  <a:latin typeface="roboto"/>
                  <a:ea typeface="roboto"/>
                  <a:cs typeface="roboto"/>
                  <a:hlinkClick r:id="rId3"/>
                </a:rPr>
                <a:t>Load Management Technology Incentive Program</a:t>
              </a:r>
              <a:endParaRPr lang="en-US">
                <a:latin typeface="roboto"/>
                <a:ea typeface="roboto"/>
                <a:cs typeface="roboto"/>
              </a:endParaRPr>
            </a:p>
            <a:p>
              <a:r>
                <a:rPr lang="en-US" sz="1200">
                  <a:latin typeface="roboto"/>
                  <a:ea typeface="roboto"/>
                  <a:cs typeface="roboto"/>
                </a:rPr>
                <a:t>While funds last - more than $24M made available in 2024 to support energy storage and advanced load management software and equipment</a:t>
              </a:r>
            </a:p>
          </p:txBody>
        </p:sp>
        <p:sp>
          <p:nvSpPr>
            <p:cNvPr id="25" name="Oval 24">
              <a:extLst>
                <a:ext uri="{FF2B5EF4-FFF2-40B4-BE49-F238E27FC236}">
                  <a16:creationId xmlns:a16="http://schemas.microsoft.com/office/drawing/2014/main" id="{70464264-64FC-CB0D-DE48-C7A79D6D5DC3}"/>
                </a:ext>
              </a:extLst>
            </p:cNvPr>
            <p:cNvSpPr>
              <a:spLocks noChangeAspect="1"/>
            </p:cNvSpPr>
            <p:nvPr/>
          </p:nvSpPr>
          <p:spPr>
            <a:xfrm>
              <a:off x="1124150" y="5088583"/>
              <a:ext cx="731520" cy="731520"/>
            </a:xfrm>
            <a:prstGeom prst="ellipse">
              <a:avLst/>
            </a:prstGeom>
            <a:solidFill>
              <a:srgbClr val="DBDBDB"/>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roboto"/>
                <a:ea typeface="roboto"/>
                <a:cs typeface="roboto"/>
              </a:endParaRPr>
            </a:p>
          </p:txBody>
        </p:sp>
      </p:grpSp>
      <p:grpSp>
        <p:nvGrpSpPr>
          <p:cNvPr id="7" name="Group 6">
            <a:extLst>
              <a:ext uri="{FF2B5EF4-FFF2-40B4-BE49-F238E27FC236}">
                <a16:creationId xmlns:a16="http://schemas.microsoft.com/office/drawing/2014/main" id="{E2662990-49CC-8383-C9EF-1C09B9CCBF59}"/>
              </a:ext>
            </a:extLst>
          </p:cNvPr>
          <p:cNvGrpSpPr/>
          <p:nvPr/>
        </p:nvGrpSpPr>
        <p:grpSpPr>
          <a:xfrm>
            <a:off x="1186780" y="2042671"/>
            <a:ext cx="9943701" cy="731520"/>
            <a:chOff x="1124150" y="1468561"/>
            <a:chExt cx="9943701" cy="731520"/>
          </a:xfrm>
        </p:grpSpPr>
        <p:sp>
          <p:nvSpPr>
            <p:cNvPr id="22" name="TextBox 25">
              <a:extLst>
                <a:ext uri="{FF2B5EF4-FFF2-40B4-BE49-F238E27FC236}">
                  <a16:creationId xmlns:a16="http://schemas.microsoft.com/office/drawing/2014/main" id="{01E8F58D-FA98-7EC2-293E-DBCC64B7504F}"/>
                </a:ext>
              </a:extLst>
            </p:cNvPr>
            <p:cNvSpPr txBox="1"/>
            <p:nvPr/>
          </p:nvSpPr>
          <p:spPr>
            <a:xfrm>
              <a:off x="1695276" y="1487567"/>
              <a:ext cx="9372575" cy="693509"/>
            </a:xfrm>
            <a:prstGeom prst="rect">
              <a:avLst/>
            </a:prstGeom>
            <a:solidFill>
              <a:srgbClr val="DBDBDB"/>
            </a:solidFill>
          </p:spPr>
          <p:txBody>
            <a:bodyPr wrap="square" lIns="27432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u="sng">
                  <a:latin typeface="roboto"/>
                  <a:ea typeface="roboto"/>
                  <a:cs typeface="roboto"/>
                </a:rPr>
                <a:t>Operating Cost Relief </a:t>
              </a:r>
            </a:p>
            <a:p>
              <a:r>
                <a:rPr lang="en-US" sz="1200">
                  <a:latin typeface="roboto"/>
                  <a:ea typeface="roboto"/>
                  <a:cs typeface="roboto"/>
                </a:rPr>
                <a:t>Managed charging programs (</a:t>
              </a:r>
              <a:r>
                <a:rPr lang="en-US" sz="1200">
                  <a:latin typeface="roboto"/>
                  <a:ea typeface="roboto"/>
                  <a:cs typeface="roboto"/>
                  <a:hlinkClick r:id="rId4"/>
                </a:rPr>
                <a:t>Con Edison only</a:t>
              </a:r>
              <a:r>
                <a:rPr lang="en-US" sz="1200">
                  <a:latin typeface="roboto"/>
                  <a:ea typeface="roboto"/>
                  <a:cs typeface="roboto"/>
                </a:rPr>
                <a:t>) and EV Phase-in Rates available at each utility</a:t>
              </a:r>
            </a:p>
          </p:txBody>
        </p:sp>
        <p:sp>
          <p:nvSpPr>
            <p:cNvPr id="23" name="Oval 22">
              <a:extLst>
                <a:ext uri="{FF2B5EF4-FFF2-40B4-BE49-F238E27FC236}">
                  <a16:creationId xmlns:a16="http://schemas.microsoft.com/office/drawing/2014/main" id="{C2A7BCF0-2CC8-0388-7CF9-3393F9A8B5A7}"/>
                </a:ext>
              </a:extLst>
            </p:cNvPr>
            <p:cNvSpPr>
              <a:spLocks noChangeAspect="1"/>
            </p:cNvSpPr>
            <p:nvPr/>
          </p:nvSpPr>
          <p:spPr>
            <a:xfrm>
              <a:off x="1124150" y="1468561"/>
              <a:ext cx="731520" cy="731520"/>
            </a:xfrm>
            <a:prstGeom prst="ellipse">
              <a:avLst/>
            </a:prstGeom>
            <a:solidFill>
              <a:srgbClr val="DBDBDB"/>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roboto"/>
                <a:ea typeface="roboto"/>
                <a:cs typeface="roboto"/>
              </a:endParaRPr>
            </a:p>
          </p:txBody>
        </p:sp>
      </p:grpSp>
      <p:grpSp>
        <p:nvGrpSpPr>
          <p:cNvPr id="8" name="Group 7">
            <a:extLst>
              <a:ext uri="{FF2B5EF4-FFF2-40B4-BE49-F238E27FC236}">
                <a16:creationId xmlns:a16="http://schemas.microsoft.com/office/drawing/2014/main" id="{083940D4-7B37-C6C2-FC36-537CAB0AF121}"/>
              </a:ext>
            </a:extLst>
          </p:cNvPr>
          <p:cNvGrpSpPr/>
          <p:nvPr/>
        </p:nvGrpSpPr>
        <p:grpSpPr>
          <a:xfrm>
            <a:off x="1186780" y="2952896"/>
            <a:ext cx="9943703" cy="731520"/>
            <a:chOff x="1124150" y="2378786"/>
            <a:chExt cx="9943703" cy="731520"/>
          </a:xfrm>
        </p:grpSpPr>
        <p:sp>
          <p:nvSpPr>
            <p:cNvPr id="20" name="TextBox 28">
              <a:extLst>
                <a:ext uri="{FF2B5EF4-FFF2-40B4-BE49-F238E27FC236}">
                  <a16:creationId xmlns:a16="http://schemas.microsoft.com/office/drawing/2014/main" id="{AE272475-A466-84C3-4C08-FF2BCE20FD54}"/>
                </a:ext>
              </a:extLst>
            </p:cNvPr>
            <p:cNvSpPr txBox="1"/>
            <p:nvPr/>
          </p:nvSpPr>
          <p:spPr>
            <a:xfrm>
              <a:off x="1695277" y="2397792"/>
              <a:ext cx="9372576" cy="693509"/>
            </a:xfrm>
            <a:prstGeom prst="rect">
              <a:avLst/>
            </a:prstGeom>
            <a:solidFill>
              <a:srgbClr val="DBDBDB"/>
            </a:solidFill>
          </p:spPr>
          <p:txBody>
            <a:bodyPr wrap="square" lIns="27432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a:latin typeface="roboto"/>
                  <a:ea typeface="roboto"/>
                  <a:cs typeface="roboto"/>
                  <a:hlinkClick r:id="rId5"/>
                </a:rPr>
                <a:t>Fleet Assessments</a:t>
              </a:r>
              <a:endParaRPr lang="en-US" sz="1500">
                <a:latin typeface="roboto"/>
                <a:ea typeface="roboto"/>
                <a:cs typeface="roboto"/>
              </a:endParaRPr>
            </a:p>
            <a:p>
              <a:r>
                <a:rPr lang="en-US" sz="1200">
                  <a:latin typeface="roboto"/>
                  <a:ea typeface="roboto"/>
                  <a:cs typeface="roboto"/>
                </a:rPr>
                <a:t>Apply for assistance from your utility to evaluate your site and prepare for electric vehicle charging</a:t>
              </a:r>
            </a:p>
          </p:txBody>
        </p:sp>
        <p:sp>
          <p:nvSpPr>
            <p:cNvPr id="21" name="Oval 20">
              <a:extLst>
                <a:ext uri="{FF2B5EF4-FFF2-40B4-BE49-F238E27FC236}">
                  <a16:creationId xmlns:a16="http://schemas.microsoft.com/office/drawing/2014/main" id="{B0B7A2BF-CA52-76DC-22FE-47E515FAB297}"/>
                </a:ext>
              </a:extLst>
            </p:cNvPr>
            <p:cNvSpPr>
              <a:spLocks noChangeAspect="1"/>
            </p:cNvSpPr>
            <p:nvPr/>
          </p:nvSpPr>
          <p:spPr>
            <a:xfrm>
              <a:off x="1124150" y="2378786"/>
              <a:ext cx="731520" cy="731520"/>
            </a:xfrm>
            <a:prstGeom prst="ellipse">
              <a:avLst/>
            </a:prstGeom>
            <a:solidFill>
              <a:srgbClr val="DBDBDB"/>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roboto"/>
                <a:ea typeface="roboto"/>
                <a:cs typeface="roboto"/>
              </a:endParaRPr>
            </a:p>
          </p:txBody>
        </p:sp>
      </p:grpSp>
      <p:grpSp>
        <p:nvGrpSpPr>
          <p:cNvPr id="9" name="Group 8">
            <a:extLst>
              <a:ext uri="{FF2B5EF4-FFF2-40B4-BE49-F238E27FC236}">
                <a16:creationId xmlns:a16="http://schemas.microsoft.com/office/drawing/2014/main" id="{C02A07CA-B707-461A-165B-9149C4143C55}"/>
              </a:ext>
            </a:extLst>
          </p:cNvPr>
          <p:cNvGrpSpPr/>
          <p:nvPr/>
        </p:nvGrpSpPr>
        <p:grpSpPr>
          <a:xfrm>
            <a:off x="1186780" y="4773346"/>
            <a:ext cx="9943704" cy="731520"/>
            <a:chOff x="1124150" y="4199236"/>
            <a:chExt cx="9943704" cy="731520"/>
          </a:xfrm>
        </p:grpSpPr>
        <p:sp>
          <p:nvSpPr>
            <p:cNvPr id="18" name="TextBox 31">
              <a:extLst>
                <a:ext uri="{FF2B5EF4-FFF2-40B4-BE49-F238E27FC236}">
                  <a16:creationId xmlns:a16="http://schemas.microsoft.com/office/drawing/2014/main" id="{826D2D84-3E95-24D5-5ACD-E2DC0B6A6482}"/>
                </a:ext>
              </a:extLst>
            </p:cNvPr>
            <p:cNvSpPr txBox="1"/>
            <p:nvPr/>
          </p:nvSpPr>
          <p:spPr>
            <a:xfrm>
              <a:off x="1695277" y="4218242"/>
              <a:ext cx="9372577" cy="693509"/>
            </a:xfrm>
            <a:prstGeom prst="rect">
              <a:avLst/>
            </a:prstGeom>
            <a:solidFill>
              <a:srgbClr val="DBDBDB"/>
            </a:solidFill>
          </p:spPr>
          <p:txBody>
            <a:bodyPr wrap="square" lIns="27432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a:latin typeface="roboto"/>
                  <a:ea typeface="roboto"/>
                  <a:cs typeface="roboto"/>
                </a:rPr>
                <a:t>Rates Tools </a:t>
              </a:r>
            </a:p>
            <a:p>
              <a:r>
                <a:rPr lang="en-US" sz="1200">
                  <a:latin typeface="roboto"/>
                  <a:ea typeface="roboto"/>
                  <a:cs typeface="roboto"/>
                </a:rPr>
                <a:t>Tools that can help estimate fuel cost savings and the most cost-effective charging rate</a:t>
              </a:r>
            </a:p>
          </p:txBody>
        </p:sp>
        <p:sp>
          <p:nvSpPr>
            <p:cNvPr id="19" name="Oval 18">
              <a:extLst>
                <a:ext uri="{FF2B5EF4-FFF2-40B4-BE49-F238E27FC236}">
                  <a16:creationId xmlns:a16="http://schemas.microsoft.com/office/drawing/2014/main" id="{E931B836-691E-3CAF-FB09-71397774E7E9}"/>
                </a:ext>
              </a:extLst>
            </p:cNvPr>
            <p:cNvSpPr>
              <a:spLocks noChangeAspect="1"/>
            </p:cNvSpPr>
            <p:nvPr/>
          </p:nvSpPr>
          <p:spPr>
            <a:xfrm>
              <a:off x="1124150" y="4199236"/>
              <a:ext cx="731520" cy="731520"/>
            </a:xfrm>
            <a:prstGeom prst="ellipse">
              <a:avLst/>
            </a:prstGeom>
            <a:solidFill>
              <a:srgbClr val="DBDBDB"/>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roboto"/>
                <a:ea typeface="roboto"/>
                <a:cs typeface="roboto"/>
              </a:endParaRPr>
            </a:p>
          </p:txBody>
        </p:sp>
      </p:grpSp>
      <p:grpSp>
        <p:nvGrpSpPr>
          <p:cNvPr id="10" name="Group 9">
            <a:extLst>
              <a:ext uri="{FF2B5EF4-FFF2-40B4-BE49-F238E27FC236}">
                <a16:creationId xmlns:a16="http://schemas.microsoft.com/office/drawing/2014/main" id="{6EEF926F-F08C-3A55-67DF-750ECE951DB8}"/>
              </a:ext>
            </a:extLst>
          </p:cNvPr>
          <p:cNvGrpSpPr/>
          <p:nvPr/>
        </p:nvGrpSpPr>
        <p:grpSpPr>
          <a:xfrm>
            <a:off x="1186780" y="3863121"/>
            <a:ext cx="9943704" cy="731520"/>
            <a:chOff x="1124150" y="3289011"/>
            <a:chExt cx="9943704" cy="731520"/>
          </a:xfrm>
        </p:grpSpPr>
        <p:sp>
          <p:nvSpPr>
            <p:cNvPr id="16" name="TextBox 37">
              <a:extLst>
                <a:ext uri="{FF2B5EF4-FFF2-40B4-BE49-F238E27FC236}">
                  <a16:creationId xmlns:a16="http://schemas.microsoft.com/office/drawing/2014/main" id="{70F2DD65-FE1F-E54A-3B1F-4ED738296871}"/>
                </a:ext>
              </a:extLst>
            </p:cNvPr>
            <p:cNvSpPr txBox="1"/>
            <p:nvPr/>
          </p:nvSpPr>
          <p:spPr>
            <a:xfrm>
              <a:off x="1695278" y="3308017"/>
              <a:ext cx="9372576" cy="693509"/>
            </a:xfrm>
            <a:prstGeom prst="rect">
              <a:avLst/>
            </a:prstGeom>
            <a:solidFill>
              <a:srgbClr val="DBDBDB"/>
            </a:solidFill>
          </p:spPr>
          <p:txBody>
            <a:bodyPr wrap="square" lIns="27432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a:latin typeface="roboto"/>
                  <a:ea typeface="roboto"/>
                  <a:cs typeface="roboto"/>
                  <a:hlinkClick r:id="rId6"/>
                </a:rPr>
                <a:t>Hosting Capacity Maps</a:t>
              </a:r>
              <a:endParaRPr lang="en-US" sz="1500">
                <a:latin typeface="roboto"/>
                <a:ea typeface="roboto"/>
                <a:cs typeface="roboto"/>
              </a:endParaRPr>
            </a:p>
            <a:p>
              <a:r>
                <a:rPr lang="en-US" sz="1200">
                  <a:latin typeface="roboto"/>
                  <a:ea typeface="roboto"/>
                  <a:cs typeface="roboto"/>
                </a:rPr>
                <a:t>Provides a high-level view and snapshot in time of available load capacity for electric vehicle charging </a:t>
              </a:r>
            </a:p>
          </p:txBody>
        </p:sp>
        <p:sp>
          <p:nvSpPr>
            <p:cNvPr id="17" name="Oval 16">
              <a:extLst>
                <a:ext uri="{FF2B5EF4-FFF2-40B4-BE49-F238E27FC236}">
                  <a16:creationId xmlns:a16="http://schemas.microsoft.com/office/drawing/2014/main" id="{7732AA49-1B21-4AC0-32C9-2425EA745064}"/>
                </a:ext>
              </a:extLst>
            </p:cNvPr>
            <p:cNvSpPr>
              <a:spLocks noChangeAspect="1"/>
            </p:cNvSpPr>
            <p:nvPr/>
          </p:nvSpPr>
          <p:spPr>
            <a:xfrm>
              <a:off x="1124150" y="3289011"/>
              <a:ext cx="731520" cy="731520"/>
            </a:xfrm>
            <a:prstGeom prst="ellipse">
              <a:avLst/>
            </a:prstGeom>
            <a:solidFill>
              <a:srgbClr val="DBDBDB"/>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roboto"/>
                <a:ea typeface="roboto"/>
                <a:cs typeface="roboto"/>
              </a:endParaRPr>
            </a:p>
          </p:txBody>
        </p:sp>
      </p:grpSp>
      <p:pic>
        <p:nvPicPr>
          <p:cNvPr id="11" name="Graphic 43" descr="Bus with solid fill">
            <a:extLst>
              <a:ext uri="{FF2B5EF4-FFF2-40B4-BE49-F238E27FC236}">
                <a16:creationId xmlns:a16="http://schemas.microsoft.com/office/drawing/2014/main" id="{EFA86EB9-920A-0BA5-1F7A-9741A8645D9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77089" y="3059353"/>
            <a:ext cx="573896" cy="573896"/>
          </a:xfrm>
          <a:prstGeom prst="rect">
            <a:avLst/>
          </a:prstGeom>
        </p:spPr>
      </p:pic>
      <p:pic>
        <p:nvPicPr>
          <p:cNvPr id="12" name="Graphic 3" descr="Map with pin with solid fill">
            <a:extLst>
              <a:ext uri="{FF2B5EF4-FFF2-40B4-BE49-F238E27FC236}">
                <a16:creationId xmlns:a16="http://schemas.microsoft.com/office/drawing/2014/main" id="{5079E1DE-B153-3DB3-221E-EA60D4E4B49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77506" y="3928838"/>
            <a:ext cx="572339" cy="572339"/>
          </a:xfrm>
          <a:prstGeom prst="rect">
            <a:avLst/>
          </a:prstGeom>
        </p:spPr>
      </p:pic>
      <p:sp>
        <p:nvSpPr>
          <p:cNvPr id="13" name="Shape 2692">
            <a:extLst>
              <a:ext uri="{FF2B5EF4-FFF2-40B4-BE49-F238E27FC236}">
                <a16:creationId xmlns:a16="http://schemas.microsoft.com/office/drawing/2014/main" id="{639759E2-A9B3-5C4F-8FBE-A05B031C935C}"/>
              </a:ext>
            </a:extLst>
          </p:cNvPr>
          <p:cNvSpPr>
            <a:spLocks noChangeAspect="1"/>
          </p:cNvSpPr>
          <p:nvPr/>
        </p:nvSpPr>
        <p:spPr>
          <a:xfrm>
            <a:off x="1374060" y="4912989"/>
            <a:ext cx="379230" cy="463502"/>
          </a:xfrm>
          <a:custGeom>
            <a:avLst/>
            <a:gdLst/>
            <a:ahLst/>
            <a:cxnLst>
              <a:cxn ang="0">
                <a:pos x="wd2" y="hd2"/>
              </a:cxn>
              <a:cxn ang="5400000">
                <a:pos x="wd2" y="hd2"/>
              </a:cxn>
              <a:cxn ang="10800000">
                <a:pos x="wd2" y="hd2"/>
              </a:cxn>
              <a:cxn ang="16200000">
                <a:pos x="wd2" y="hd2"/>
              </a:cxn>
            </a:cxnLst>
            <a:rect l="0" t="0" r="r" b="b"/>
            <a:pathLst>
              <a:path w="21600" h="21600" extrusionOk="0">
                <a:moveTo>
                  <a:pt x="13200" y="16691"/>
                </a:moveTo>
                <a:lnTo>
                  <a:pt x="15600" y="16691"/>
                </a:lnTo>
                <a:lnTo>
                  <a:pt x="15600" y="14727"/>
                </a:lnTo>
                <a:lnTo>
                  <a:pt x="13200" y="14727"/>
                </a:lnTo>
                <a:cubicBezTo>
                  <a:pt x="13200" y="14727"/>
                  <a:pt x="13200" y="16691"/>
                  <a:pt x="13200" y="16691"/>
                </a:cubicBezTo>
                <a:close/>
                <a:moveTo>
                  <a:pt x="9600" y="10800"/>
                </a:moveTo>
                <a:lnTo>
                  <a:pt x="12000" y="10800"/>
                </a:lnTo>
                <a:lnTo>
                  <a:pt x="12000" y="8836"/>
                </a:lnTo>
                <a:lnTo>
                  <a:pt x="9600" y="8836"/>
                </a:lnTo>
                <a:cubicBezTo>
                  <a:pt x="9600" y="8836"/>
                  <a:pt x="9600" y="10800"/>
                  <a:pt x="9600" y="10800"/>
                </a:cubicBezTo>
                <a:close/>
                <a:moveTo>
                  <a:pt x="13200" y="19636"/>
                </a:moveTo>
                <a:lnTo>
                  <a:pt x="15600" y="19636"/>
                </a:lnTo>
                <a:lnTo>
                  <a:pt x="15600" y="17673"/>
                </a:lnTo>
                <a:lnTo>
                  <a:pt x="13200" y="17673"/>
                </a:lnTo>
                <a:cubicBezTo>
                  <a:pt x="13200" y="17673"/>
                  <a:pt x="13200" y="19636"/>
                  <a:pt x="13200" y="19636"/>
                </a:cubicBezTo>
                <a:close/>
                <a:moveTo>
                  <a:pt x="13200" y="13745"/>
                </a:moveTo>
                <a:lnTo>
                  <a:pt x="15600" y="13745"/>
                </a:lnTo>
                <a:lnTo>
                  <a:pt x="15600" y="11782"/>
                </a:lnTo>
                <a:lnTo>
                  <a:pt x="13200" y="11782"/>
                </a:lnTo>
                <a:cubicBezTo>
                  <a:pt x="13200" y="11782"/>
                  <a:pt x="13200" y="13745"/>
                  <a:pt x="13200" y="13745"/>
                </a:cubicBezTo>
                <a:close/>
                <a:moveTo>
                  <a:pt x="16800" y="10800"/>
                </a:moveTo>
                <a:lnTo>
                  <a:pt x="19200" y="10800"/>
                </a:lnTo>
                <a:lnTo>
                  <a:pt x="19200" y="8836"/>
                </a:lnTo>
                <a:lnTo>
                  <a:pt x="16800" y="8836"/>
                </a:lnTo>
                <a:cubicBezTo>
                  <a:pt x="16800" y="8836"/>
                  <a:pt x="16800" y="10800"/>
                  <a:pt x="16800" y="10800"/>
                </a:cubicBezTo>
                <a:close/>
                <a:moveTo>
                  <a:pt x="20400" y="19636"/>
                </a:moveTo>
                <a:cubicBezTo>
                  <a:pt x="20400" y="20178"/>
                  <a:pt x="19862" y="20618"/>
                  <a:pt x="19200" y="20618"/>
                </a:cubicBezTo>
                <a:lnTo>
                  <a:pt x="2400" y="20618"/>
                </a:lnTo>
                <a:cubicBezTo>
                  <a:pt x="1738" y="20618"/>
                  <a:pt x="1200" y="20178"/>
                  <a:pt x="1200" y="19636"/>
                </a:cubicBezTo>
                <a:lnTo>
                  <a:pt x="1200" y="1964"/>
                </a:lnTo>
                <a:cubicBezTo>
                  <a:pt x="1200" y="1422"/>
                  <a:pt x="1738" y="982"/>
                  <a:pt x="2400" y="982"/>
                </a:cubicBezTo>
                <a:lnTo>
                  <a:pt x="19200" y="982"/>
                </a:lnTo>
                <a:cubicBezTo>
                  <a:pt x="19862" y="982"/>
                  <a:pt x="20400" y="1422"/>
                  <a:pt x="20400" y="1964"/>
                </a:cubicBezTo>
                <a:cubicBezTo>
                  <a:pt x="20400" y="1964"/>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13200" y="10800"/>
                </a:moveTo>
                <a:lnTo>
                  <a:pt x="15600" y="10800"/>
                </a:lnTo>
                <a:lnTo>
                  <a:pt x="15600" y="8836"/>
                </a:lnTo>
                <a:lnTo>
                  <a:pt x="13200" y="8836"/>
                </a:lnTo>
                <a:cubicBezTo>
                  <a:pt x="13200" y="8836"/>
                  <a:pt x="13200" y="10800"/>
                  <a:pt x="13200" y="10800"/>
                </a:cubicBezTo>
                <a:close/>
                <a:moveTo>
                  <a:pt x="3600" y="2945"/>
                </a:moveTo>
                <a:lnTo>
                  <a:pt x="18000" y="2945"/>
                </a:lnTo>
                <a:lnTo>
                  <a:pt x="18000" y="6873"/>
                </a:lnTo>
                <a:lnTo>
                  <a:pt x="3600" y="6873"/>
                </a:lnTo>
                <a:cubicBezTo>
                  <a:pt x="3600" y="6873"/>
                  <a:pt x="3600" y="2945"/>
                  <a:pt x="3600" y="2945"/>
                </a:cubicBezTo>
                <a:close/>
                <a:moveTo>
                  <a:pt x="2400" y="7855"/>
                </a:moveTo>
                <a:lnTo>
                  <a:pt x="19200" y="7855"/>
                </a:lnTo>
                <a:lnTo>
                  <a:pt x="19200" y="1964"/>
                </a:lnTo>
                <a:lnTo>
                  <a:pt x="2400" y="1964"/>
                </a:lnTo>
                <a:cubicBezTo>
                  <a:pt x="2400" y="1964"/>
                  <a:pt x="2400" y="7855"/>
                  <a:pt x="2400" y="7855"/>
                </a:cubicBezTo>
                <a:close/>
                <a:moveTo>
                  <a:pt x="9600" y="13745"/>
                </a:moveTo>
                <a:lnTo>
                  <a:pt x="12000" y="13745"/>
                </a:lnTo>
                <a:lnTo>
                  <a:pt x="12000" y="11782"/>
                </a:lnTo>
                <a:lnTo>
                  <a:pt x="9600" y="11782"/>
                </a:lnTo>
                <a:cubicBezTo>
                  <a:pt x="9600" y="11782"/>
                  <a:pt x="9600" y="13745"/>
                  <a:pt x="9600" y="13745"/>
                </a:cubicBezTo>
                <a:close/>
                <a:moveTo>
                  <a:pt x="16800" y="19636"/>
                </a:moveTo>
                <a:lnTo>
                  <a:pt x="19200" y="19636"/>
                </a:lnTo>
                <a:lnTo>
                  <a:pt x="19200" y="11782"/>
                </a:lnTo>
                <a:lnTo>
                  <a:pt x="16800" y="11782"/>
                </a:lnTo>
                <a:cubicBezTo>
                  <a:pt x="16800" y="11782"/>
                  <a:pt x="16800" y="19636"/>
                  <a:pt x="16800" y="19636"/>
                </a:cubicBezTo>
                <a:close/>
                <a:moveTo>
                  <a:pt x="2400" y="16691"/>
                </a:moveTo>
                <a:lnTo>
                  <a:pt x="4800" y="16691"/>
                </a:lnTo>
                <a:lnTo>
                  <a:pt x="4800" y="14727"/>
                </a:lnTo>
                <a:lnTo>
                  <a:pt x="2400" y="14727"/>
                </a:lnTo>
                <a:cubicBezTo>
                  <a:pt x="2400" y="14727"/>
                  <a:pt x="2400" y="16691"/>
                  <a:pt x="2400" y="16691"/>
                </a:cubicBezTo>
                <a:close/>
                <a:moveTo>
                  <a:pt x="2400" y="10800"/>
                </a:moveTo>
                <a:lnTo>
                  <a:pt x="4800" y="10800"/>
                </a:lnTo>
                <a:lnTo>
                  <a:pt x="4800" y="8836"/>
                </a:lnTo>
                <a:lnTo>
                  <a:pt x="2400" y="8836"/>
                </a:lnTo>
                <a:cubicBezTo>
                  <a:pt x="2400" y="8836"/>
                  <a:pt x="2400" y="10800"/>
                  <a:pt x="2400" y="10800"/>
                </a:cubicBezTo>
                <a:close/>
                <a:moveTo>
                  <a:pt x="2400" y="19636"/>
                </a:moveTo>
                <a:lnTo>
                  <a:pt x="4800" y="19636"/>
                </a:lnTo>
                <a:lnTo>
                  <a:pt x="4800" y="17673"/>
                </a:lnTo>
                <a:lnTo>
                  <a:pt x="2400" y="17673"/>
                </a:lnTo>
                <a:cubicBezTo>
                  <a:pt x="2400" y="17673"/>
                  <a:pt x="2400" y="19636"/>
                  <a:pt x="2400" y="19636"/>
                </a:cubicBezTo>
                <a:close/>
                <a:moveTo>
                  <a:pt x="2400" y="13745"/>
                </a:moveTo>
                <a:lnTo>
                  <a:pt x="4800" y="13745"/>
                </a:lnTo>
                <a:lnTo>
                  <a:pt x="4800" y="11782"/>
                </a:lnTo>
                <a:lnTo>
                  <a:pt x="2400" y="11782"/>
                </a:lnTo>
                <a:cubicBezTo>
                  <a:pt x="2400" y="11782"/>
                  <a:pt x="2400" y="13745"/>
                  <a:pt x="2400" y="13745"/>
                </a:cubicBezTo>
                <a:close/>
                <a:moveTo>
                  <a:pt x="9600" y="16691"/>
                </a:moveTo>
                <a:lnTo>
                  <a:pt x="12000" y="16691"/>
                </a:lnTo>
                <a:lnTo>
                  <a:pt x="12000" y="14727"/>
                </a:lnTo>
                <a:lnTo>
                  <a:pt x="9600" y="14727"/>
                </a:lnTo>
                <a:cubicBezTo>
                  <a:pt x="9600" y="14727"/>
                  <a:pt x="9600" y="16691"/>
                  <a:pt x="9600" y="16691"/>
                </a:cubicBezTo>
                <a:close/>
                <a:moveTo>
                  <a:pt x="6000" y="19636"/>
                </a:moveTo>
                <a:lnTo>
                  <a:pt x="8400" y="19636"/>
                </a:lnTo>
                <a:lnTo>
                  <a:pt x="8400" y="17673"/>
                </a:lnTo>
                <a:lnTo>
                  <a:pt x="6000" y="17673"/>
                </a:lnTo>
                <a:cubicBezTo>
                  <a:pt x="6000" y="17673"/>
                  <a:pt x="6000" y="19636"/>
                  <a:pt x="6000" y="19636"/>
                </a:cubicBezTo>
                <a:close/>
                <a:moveTo>
                  <a:pt x="9600" y="19636"/>
                </a:moveTo>
                <a:lnTo>
                  <a:pt x="12000" y="19636"/>
                </a:lnTo>
                <a:lnTo>
                  <a:pt x="12000" y="17673"/>
                </a:lnTo>
                <a:lnTo>
                  <a:pt x="9600" y="17673"/>
                </a:lnTo>
                <a:cubicBezTo>
                  <a:pt x="9600" y="17673"/>
                  <a:pt x="9600" y="19636"/>
                  <a:pt x="9600" y="19636"/>
                </a:cubicBezTo>
                <a:close/>
                <a:moveTo>
                  <a:pt x="6000" y="16691"/>
                </a:moveTo>
                <a:lnTo>
                  <a:pt x="8400" y="16691"/>
                </a:lnTo>
                <a:lnTo>
                  <a:pt x="8400" y="14727"/>
                </a:lnTo>
                <a:lnTo>
                  <a:pt x="6000" y="14727"/>
                </a:lnTo>
                <a:cubicBezTo>
                  <a:pt x="6000" y="14727"/>
                  <a:pt x="6000" y="16691"/>
                  <a:pt x="6000" y="16691"/>
                </a:cubicBezTo>
                <a:close/>
                <a:moveTo>
                  <a:pt x="6000" y="13745"/>
                </a:moveTo>
                <a:lnTo>
                  <a:pt x="8400" y="13745"/>
                </a:lnTo>
                <a:lnTo>
                  <a:pt x="8400" y="11782"/>
                </a:lnTo>
                <a:lnTo>
                  <a:pt x="6000" y="11782"/>
                </a:lnTo>
                <a:cubicBezTo>
                  <a:pt x="6000" y="11782"/>
                  <a:pt x="6000" y="13745"/>
                  <a:pt x="6000" y="13745"/>
                </a:cubicBezTo>
                <a:close/>
                <a:moveTo>
                  <a:pt x="6000" y="10800"/>
                </a:moveTo>
                <a:lnTo>
                  <a:pt x="8400" y="10800"/>
                </a:lnTo>
                <a:lnTo>
                  <a:pt x="8400" y="8836"/>
                </a:lnTo>
                <a:lnTo>
                  <a:pt x="6000" y="8836"/>
                </a:lnTo>
                <a:cubicBezTo>
                  <a:pt x="6000" y="8836"/>
                  <a:pt x="6000" y="10800"/>
                  <a:pt x="6000" y="10800"/>
                </a:cubicBezTo>
                <a:close/>
              </a:path>
            </a:pathLst>
          </a:custGeom>
          <a:solidFill>
            <a:schemeClr val="tx1"/>
          </a:solidFill>
          <a:ln w="12700">
            <a:noFill/>
            <a:miter lim="400000"/>
          </a:ln>
        </p:spPr>
        <p:txBody>
          <a:bodyPr lIns="19045" tIns="19045" rIns="19045" bIns="1904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roboto"/>
              <a:ea typeface="roboto"/>
              <a:cs typeface="roboto"/>
            </a:endParaRPr>
          </a:p>
        </p:txBody>
      </p:sp>
      <p:pic>
        <p:nvPicPr>
          <p:cNvPr id="14" name="Picture 13" descr="A black background with a black square&#10;&#10;Description automatically generated with medium confidence">
            <a:extLst>
              <a:ext uri="{FF2B5EF4-FFF2-40B4-BE49-F238E27FC236}">
                <a16:creationId xmlns:a16="http://schemas.microsoft.com/office/drawing/2014/main" id="{8BC2D2AE-A572-529F-B825-CBE590BBFD7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1283137" y="5722030"/>
            <a:ext cx="561076" cy="606044"/>
          </a:xfrm>
          <a:prstGeom prst="rect">
            <a:avLst/>
          </a:prstGeom>
        </p:spPr>
      </p:pic>
      <p:pic>
        <p:nvPicPr>
          <p:cNvPr id="15" name="Picture 14" descr="A black background with a black square&#10;&#10;Description automatically generated with medium confidence">
            <a:extLst>
              <a:ext uri="{FF2B5EF4-FFF2-40B4-BE49-F238E27FC236}">
                <a16:creationId xmlns:a16="http://schemas.microsoft.com/office/drawing/2014/main" id="{7265FC6A-EBFB-5DE7-FB28-92C86A692F3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1283137" y="2087823"/>
            <a:ext cx="561076" cy="606044"/>
          </a:xfrm>
          <a:prstGeom prst="rect">
            <a:avLst/>
          </a:prstGeom>
        </p:spPr>
      </p:pic>
    </p:spTree>
    <p:extLst>
      <p:ext uri="{BB962C8B-B14F-4D97-AF65-F5344CB8AC3E}">
        <p14:creationId xmlns:p14="http://schemas.microsoft.com/office/powerpoint/2010/main" val="1383205601"/>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C1F49-10B0-2A5A-8698-D51D193C47B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4594C3-1EF0-F3CA-0138-CD1A0CCDA2A5}"/>
              </a:ext>
            </a:extLst>
          </p:cNvPr>
          <p:cNvSpPr>
            <a:spLocks noGrp="1"/>
          </p:cNvSpPr>
          <p:nvPr>
            <p:ph type="sldNum" sz="quarter" idx="4"/>
          </p:nvPr>
        </p:nvSpPr>
        <p:spPr/>
        <p:txBody>
          <a:bodyPr/>
          <a:lstStyle/>
          <a:p>
            <a:fld id="{058CC6BB-C3D2-4223-AD7D-B48D1BB4495E}" type="slidenum">
              <a:rPr lang="en-US" smtClean="0"/>
              <a:pPr/>
              <a:t>16</a:t>
            </a:fld>
            <a:endParaRPr lang="en-US"/>
          </a:p>
        </p:txBody>
      </p:sp>
      <p:sp>
        <p:nvSpPr>
          <p:cNvPr id="4" name="Title 3">
            <a:extLst>
              <a:ext uri="{FF2B5EF4-FFF2-40B4-BE49-F238E27FC236}">
                <a16:creationId xmlns:a16="http://schemas.microsoft.com/office/drawing/2014/main" id="{0B91120E-333E-78A8-24A9-B06A541CEE2A}"/>
              </a:ext>
            </a:extLst>
          </p:cNvPr>
          <p:cNvSpPr>
            <a:spLocks noGrp="1"/>
          </p:cNvSpPr>
          <p:nvPr>
            <p:ph type="title"/>
          </p:nvPr>
        </p:nvSpPr>
        <p:spPr>
          <a:xfrm>
            <a:off x="546956" y="550434"/>
            <a:ext cx="11102407" cy="1325563"/>
          </a:xfrm>
        </p:spPr>
        <p:txBody>
          <a:bodyPr>
            <a:normAutofit/>
          </a:bodyPr>
          <a:lstStyle/>
          <a:p>
            <a:r>
              <a:rPr lang="en-US" sz="3600" b="1">
                <a:latin typeface="Roboto" panose="02000000000000000000" pitchFamily="2" charset="0"/>
                <a:ea typeface="Roboto" panose="02000000000000000000" pitchFamily="2" charset="0"/>
                <a:cs typeface="Roboto" panose="02000000000000000000" pitchFamily="2" charset="0"/>
              </a:rPr>
              <a:t>Joint Utilities EV Make Ready Program Contacts</a:t>
            </a:r>
          </a:p>
        </p:txBody>
      </p:sp>
      <p:graphicFrame>
        <p:nvGraphicFramePr>
          <p:cNvPr id="8" name="Content Placeholder 7">
            <a:extLst>
              <a:ext uri="{FF2B5EF4-FFF2-40B4-BE49-F238E27FC236}">
                <a16:creationId xmlns:a16="http://schemas.microsoft.com/office/drawing/2014/main" id="{DEA0D268-ED32-B74A-C96B-79BC63216E4D}"/>
              </a:ext>
            </a:extLst>
          </p:cNvPr>
          <p:cNvGraphicFramePr>
            <a:graphicFrameLocks noGrp="1"/>
          </p:cNvGraphicFramePr>
          <p:nvPr>
            <p:ph idx="1"/>
            <p:extLst>
              <p:ext uri="{D42A27DB-BD31-4B8C-83A1-F6EECF244321}">
                <p14:modId xmlns:p14="http://schemas.microsoft.com/office/powerpoint/2010/main" val="1272054544"/>
              </p:ext>
            </p:extLst>
          </p:nvPr>
        </p:nvGraphicFramePr>
        <p:xfrm>
          <a:off x="304800" y="1990852"/>
          <a:ext cx="11582400" cy="4306006"/>
        </p:xfrm>
        <a:graphic>
          <a:graphicData uri="http://schemas.openxmlformats.org/drawingml/2006/table">
            <a:tbl>
              <a:tblPr/>
              <a:tblGrid>
                <a:gridCol w="3390900">
                  <a:extLst>
                    <a:ext uri="{9D8B030D-6E8A-4147-A177-3AD203B41FA5}">
                      <a16:colId xmlns:a16="http://schemas.microsoft.com/office/drawing/2014/main" val="2319252075"/>
                    </a:ext>
                  </a:extLst>
                </a:gridCol>
                <a:gridCol w="3943350">
                  <a:extLst>
                    <a:ext uri="{9D8B030D-6E8A-4147-A177-3AD203B41FA5}">
                      <a16:colId xmlns:a16="http://schemas.microsoft.com/office/drawing/2014/main" val="1025527409"/>
                    </a:ext>
                  </a:extLst>
                </a:gridCol>
                <a:gridCol w="4248150">
                  <a:extLst>
                    <a:ext uri="{9D8B030D-6E8A-4147-A177-3AD203B41FA5}">
                      <a16:colId xmlns:a16="http://schemas.microsoft.com/office/drawing/2014/main" val="1882799790"/>
                    </a:ext>
                  </a:extLst>
                </a:gridCol>
              </a:tblGrid>
              <a:tr h="511722">
                <a:tc>
                  <a:txBody>
                    <a:bodyPr/>
                    <a:lstStyle/>
                    <a:p>
                      <a:pPr algn="l" rtl="0" fontAlgn="base">
                        <a:lnSpc>
                          <a:spcPct val="150000"/>
                        </a:lnSpc>
                      </a:pPr>
                      <a:r>
                        <a:rPr lang="en-US" sz="1600" b="1" i="0">
                          <a:solidFill>
                            <a:schemeClr val="tx1"/>
                          </a:solidFill>
                          <a:effectLst/>
                          <a:latin typeface="Roboto"/>
                          <a:ea typeface="Roboto"/>
                          <a:cs typeface="Roboto"/>
                        </a:rPr>
                        <a:t>Utility</a:t>
                      </a:r>
                      <a:endParaRPr lang="en-US" sz="1600" b="0" i="0">
                        <a:solidFill>
                          <a:schemeClr val="tx1"/>
                        </a:solidFill>
                        <a:effectLst/>
                        <a:latin typeface="Roboto"/>
                        <a:ea typeface="Roboto"/>
                        <a:cs typeface="Robot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rtl="0" fontAlgn="base">
                        <a:lnSpc>
                          <a:spcPct val="150000"/>
                        </a:lnSpc>
                      </a:pPr>
                      <a:r>
                        <a:rPr lang="en-US" sz="1600" b="1" i="0">
                          <a:solidFill>
                            <a:schemeClr val="tx1"/>
                          </a:solidFill>
                          <a:effectLst/>
                          <a:latin typeface="Roboto"/>
                          <a:ea typeface="Roboto"/>
                          <a:cs typeface="Roboto"/>
                        </a:rPr>
                        <a:t>EV Made Ready Program Email </a:t>
                      </a:r>
                      <a:endParaRPr lang="en-US" sz="1600" b="0" i="0">
                        <a:solidFill>
                          <a:schemeClr val="tx1"/>
                        </a:solidFill>
                        <a:effectLst/>
                        <a:latin typeface="Roboto"/>
                        <a:ea typeface="Roboto"/>
                        <a:cs typeface="Robot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rtl="0" fontAlgn="base">
                        <a:lnSpc>
                          <a:spcPct val="150000"/>
                        </a:lnSpc>
                      </a:pPr>
                      <a:r>
                        <a:rPr lang="en-US" sz="1600" b="1" i="0">
                          <a:solidFill>
                            <a:schemeClr val="tx1"/>
                          </a:solidFill>
                          <a:effectLst/>
                          <a:latin typeface="Roboto"/>
                          <a:ea typeface="Roboto"/>
                          <a:cs typeface="Roboto"/>
                        </a:rPr>
                        <a:t>Program Website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502817537"/>
                  </a:ext>
                </a:extLst>
              </a:tr>
              <a:tr h="557411">
                <a:tc>
                  <a:txBody>
                    <a:bodyPr/>
                    <a:lstStyle/>
                    <a:p>
                      <a:pPr algn="ctr" rtl="0" fontAlgn="base">
                        <a:lnSpc>
                          <a:spcPct val="150000"/>
                        </a:lnSpc>
                      </a:pPr>
                      <a:r>
                        <a:rPr lang="en-US" sz="1600">
                          <a:latin typeface="Roboto"/>
                          <a:ea typeface="Roboto"/>
                          <a:cs typeface="Roboto"/>
                        </a:rPr>
                        <a:t>Central Hudson</a:t>
                      </a:r>
                      <a:endParaRPr lang="en-US" sz="1600" b="0" i="0">
                        <a:solidFill>
                          <a:schemeClr val="tx1"/>
                        </a:solidFill>
                        <a:effectLst/>
                        <a:latin typeface="Roboto"/>
                        <a:ea typeface="Roboto"/>
                        <a:cs typeface="Robot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ct val="150000"/>
                        </a:lnSpc>
                      </a:pPr>
                      <a:r>
                        <a:rPr lang="en-US" sz="1600">
                          <a:latin typeface="Roboto"/>
                          <a:ea typeface="Roboto"/>
                          <a:cs typeface="Roboto"/>
                          <a:hlinkClick r:id="rId4"/>
                        </a:rPr>
                        <a:t>EVMakeready@cenhud.com</a:t>
                      </a:r>
                      <a:r>
                        <a:rPr lang="en-US" sz="1600">
                          <a:latin typeface="Roboto"/>
                          <a:ea typeface="Roboto"/>
                          <a:cs typeface="Roboto"/>
                        </a:rPr>
                        <a:t>  </a:t>
                      </a:r>
                      <a:endParaRPr lang="en-US" sz="1600" b="0" i="0">
                        <a:solidFill>
                          <a:schemeClr val="tx1"/>
                        </a:solidFill>
                        <a:effectLst/>
                        <a:latin typeface="Roboto"/>
                        <a:ea typeface="Roboto"/>
                        <a:cs typeface="Robot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ct val="150000"/>
                        </a:lnSpc>
                      </a:pPr>
                      <a:r>
                        <a:rPr lang="en-US" sz="1600" b="0" i="0" u="sng" kern="1200">
                          <a:solidFill>
                            <a:schemeClr val="tx1"/>
                          </a:solidFill>
                          <a:effectLst/>
                          <a:latin typeface="Roboto"/>
                          <a:ea typeface="Roboto"/>
                          <a:cs typeface="Roboto"/>
                          <a:hlinkClick r:id="rId5" tooltip="Central Hudson EVMRP Page (opens in a new window)"/>
                        </a:rPr>
                        <a:t>Electric Vehicle Make-Ready Infrastructure Program</a:t>
                      </a:r>
                      <a:endParaRPr lang="en-US" sz="1600" b="0" i="0">
                        <a:solidFill>
                          <a:schemeClr val="tx1"/>
                        </a:solidFill>
                        <a:effectLst/>
                        <a:latin typeface="Roboto"/>
                        <a:ea typeface="Roboto"/>
                        <a:cs typeface="Robot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0793831"/>
                  </a:ext>
                </a:extLst>
              </a:tr>
              <a:tr h="557411">
                <a:tc>
                  <a:txBody>
                    <a:bodyPr/>
                    <a:lstStyle/>
                    <a:p>
                      <a:pPr algn="ctr" rtl="0" fontAlgn="base">
                        <a:lnSpc>
                          <a:spcPct val="150000"/>
                        </a:lnSpc>
                      </a:pPr>
                      <a:r>
                        <a:rPr lang="en-US" sz="1600" b="0" i="0">
                          <a:solidFill>
                            <a:schemeClr val="tx1"/>
                          </a:solidFill>
                          <a:effectLst/>
                          <a:latin typeface="Roboto"/>
                          <a:ea typeface="Roboto"/>
                          <a:cs typeface="Roboto"/>
                        </a:rPr>
                        <a:t>Con Edison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ct val="150000"/>
                        </a:lnSpc>
                      </a:pPr>
                      <a:r>
                        <a:rPr lang="en-US" sz="1600">
                          <a:latin typeface="Roboto"/>
                          <a:ea typeface="Roboto"/>
                          <a:cs typeface="Roboto"/>
                          <a:hlinkClick r:id="rId6"/>
                        </a:rPr>
                        <a:t>dl-evmhd@coned.com</a:t>
                      </a:r>
                      <a:r>
                        <a:rPr lang="en-US" sz="1600">
                          <a:latin typeface="Roboto"/>
                          <a:ea typeface="Roboto"/>
                          <a:cs typeface="Roboto"/>
                        </a:rPr>
                        <a:t> </a:t>
                      </a:r>
                      <a:endParaRPr lang="en-US" sz="1600" b="0" i="0">
                        <a:solidFill>
                          <a:schemeClr val="tx1"/>
                        </a:solidFill>
                        <a:effectLst/>
                        <a:latin typeface="Roboto"/>
                        <a:ea typeface="Roboto"/>
                        <a:cs typeface="Robot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ct val="150000"/>
                        </a:lnSpc>
                      </a:pPr>
                      <a:r>
                        <a:rPr lang="en-US" sz="1600" b="0" i="0">
                          <a:solidFill>
                            <a:srgbClr val="0070C0"/>
                          </a:solidFill>
                          <a:effectLst/>
                          <a:latin typeface="Roboto"/>
                          <a:ea typeface="Roboto"/>
                          <a:cs typeface="Roboto"/>
                          <a:hlinkClick r:id="rId7">
                            <a:extLst>
                              <a:ext uri="{A12FA001-AC4F-418D-AE19-62706E023703}">
                                <ahyp:hlinkClr xmlns:ahyp="http://schemas.microsoft.com/office/drawing/2018/hyperlinkcolor" val="tx"/>
                              </a:ext>
                            </a:extLst>
                          </a:hlinkClick>
                        </a:rPr>
                        <a:t>Electric Vehicle MHD PowerReady Program</a:t>
                      </a:r>
                      <a:endParaRPr lang="en-US" sz="1600" b="0" i="0">
                        <a:solidFill>
                          <a:srgbClr val="0070C0"/>
                        </a:solidFill>
                        <a:effectLst/>
                        <a:latin typeface="Roboto"/>
                        <a:ea typeface="Roboto"/>
                        <a:cs typeface="Roboto"/>
                        <a:hlinkClick r:id="" action="ppaction://noaction">
                          <a:extLst>
                            <a:ext uri="{A12FA001-AC4F-418D-AE19-62706E023703}">
                              <ahyp:hlinkClr xmlns:ahyp="http://schemas.microsoft.com/office/drawing/2018/hyperlinkcolor" val="tx"/>
                            </a:ext>
                          </a:extLst>
                        </a:hlinkClick>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7290408"/>
                  </a:ext>
                </a:extLst>
              </a:tr>
              <a:tr h="557411">
                <a:tc>
                  <a:txBody>
                    <a:bodyPr/>
                    <a:lstStyle/>
                    <a:p>
                      <a:pPr algn="ctr" rtl="0" fontAlgn="base">
                        <a:lnSpc>
                          <a:spcPct val="150000"/>
                        </a:lnSpc>
                      </a:pPr>
                      <a:r>
                        <a:rPr lang="en-US" sz="1600">
                          <a:latin typeface="Roboto"/>
                          <a:ea typeface="Roboto"/>
                          <a:cs typeface="Roboto"/>
                        </a:rPr>
                        <a:t>National Grid </a:t>
                      </a:r>
                      <a:endParaRPr lang="en-US" sz="1600" b="0" i="0">
                        <a:solidFill>
                          <a:schemeClr val="tx1"/>
                        </a:solidFill>
                        <a:effectLst/>
                        <a:latin typeface="Roboto"/>
                        <a:ea typeface="Roboto"/>
                        <a:cs typeface="Robot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ct val="150000"/>
                        </a:lnSpc>
                      </a:pPr>
                      <a:r>
                        <a:rPr lang="en-US" sz="1600">
                          <a:latin typeface="Roboto"/>
                          <a:ea typeface="Roboto"/>
                          <a:cs typeface="Roboto"/>
                          <a:hlinkClick r:id="rId8"/>
                        </a:rPr>
                        <a:t>NGFleetProgram@nationalgrid.com</a:t>
                      </a:r>
                      <a:r>
                        <a:rPr lang="en-US" sz="1600">
                          <a:latin typeface="Roboto"/>
                          <a:ea typeface="Roboto"/>
                          <a:cs typeface="Roboto"/>
                        </a:rPr>
                        <a:t>  </a:t>
                      </a:r>
                      <a:endParaRPr lang="en-US" sz="1600" b="0" i="0">
                        <a:solidFill>
                          <a:schemeClr val="tx1"/>
                        </a:solidFill>
                        <a:effectLst/>
                        <a:latin typeface="Roboto"/>
                        <a:ea typeface="Roboto"/>
                        <a:cs typeface="Robot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ct val="150000"/>
                        </a:lnSpc>
                      </a:pPr>
                      <a:r>
                        <a:rPr lang="en-US" sz="1600" b="0" i="0" u="sng" kern="1200">
                          <a:solidFill>
                            <a:schemeClr val="tx1"/>
                          </a:solidFill>
                          <a:effectLst/>
                          <a:latin typeface="Roboto"/>
                          <a:ea typeface="Roboto"/>
                          <a:cs typeface="Roboto"/>
                          <a:hlinkClick r:id="rId9" tooltip="(opens in a new window)"/>
                        </a:rPr>
                        <a:t>Electric Vehicle Charging Station Programs</a:t>
                      </a:r>
                      <a:endParaRPr lang="en-US" sz="1600" b="0" i="0">
                        <a:solidFill>
                          <a:schemeClr val="tx1"/>
                        </a:solidFill>
                        <a:effectLst/>
                        <a:latin typeface="Roboto"/>
                        <a:ea typeface="Roboto"/>
                        <a:cs typeface="Robot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8684481"/>
                  </a:ext>
                </a:extLst>
              </a:tr>
              <a:tr h="557411">
                <a:tc>
                  <a:txBody>
                    <a:bodyPr/>
                    <a:lstStyle/>
                    <a:p>
                      <a:pPr algn="ctr" rtl="0" fontAlgn="base">
                        <a:lnSpc>
                          <a:spcPct val="150000"/>
                        </a:lnSpc>
                      </a:pPr>
                      <a:r>
                        <a:rPr lang="en-US" sz="1600">
                          <a:latin typeface="Roboto"/>
                          <a:ea typeface="Roboto"/>
                          <a:cs typeface="Roboto"/>
                        </a:rPr>
                        <a:t>New York State Electric and Gas (NYSEG)</a:t>
                      </a:r>
                      <a:endParaRPr lang="en-US" sz="1600" b="0" i="0">
                        <a:solidFill>
                          <a:schemeClr val="tx1"/>
                        </a:solidFill>
                        <a:effectLst/>
                        <a:latin typeface="Roboto"/>
                        <a:ea typeface="Roboto"/>
                        <a:cs typeface="Robot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ct val="150000"/>
                        </a:lnSpc>
                      </a:pPr>
                      <a:r>
                        <a:rPr lang="en-US" sz="1600">
                          <a:latin typeface="Roboto"/>
                          <a:ea typeface="Roboto"/>
                          <a:cs typeface="Roboto"/>
                          <a:hlinkClick r:id="rId10"/>
                        </a:rPr>
                        <a:t>evprograms@nyseg.com</a:t>
                      </a:r>
                      <a:r>
                        <a:rPr lang="en-US" sz="1600">
                          <a:latin typeface="Roboto"/>
                          <a:ea typeface="Roboto"/>
                          <a:cs typeface="Roboto"/>
                        </a:rPr>
                        <a:t>  </a:t>
                      </a:r>
                      <a:endParaRPr lang="en-US" sz="1600" b="0" i="0">
                        <a:solidFill>
                          <a:schemeClr val="tx1"/>
                        </a:solidFill>
                        <a:effectLst/>
                        <a:latin typeface="Roboto"/>
                        <a:ea typeface="Roboto"/>
                        <a:cs typeface="Robot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ct val="150000"/>
                        </a:lnSpc>
                      </a:pPr>
                      <a:r>
                        <a:rPr lang="en-US" sz="1600" b="0" i="0" u="sng" kern="1200">
                          <a:solidFill>
                            <a:schemeClr val="tx1"/>
                          </a:solidFill>
                          <a:effectLst/>
                          <a:latin typeface="Roboto"/>
                          <a:ea typeface="Roboto"/>
                          <a:cs typeface="Roboto"/>
                          <a:hlinkClick r:id="rId11" tooltip="(opens in a new window)"/>
                        </a:rPr>
                        <a:t>Electric Vehicle Charger Make-Ready Program</a:t>
                      </a:r>
                      <a:endParaRPr lang="en-US" sz="1600" b="0" i="0">
                        <a:solidFill>
                          <a:schemeClr val="tx1"/>
                        </a:solidFill>
                        <a:effectLst/>
                        <a:latin typeface="Roboto"/>
                        <a:ea typeface="Roboto"/>
                        <a:cs typeface="Robot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946373"/>
                  </a:ext>
                </a:extLst>
              </a:tr>
              <a:tr h="557411">
                <a:tc>
                  <a:txBody>
                    <a:bodyPr/>
                    <a:lstStyle/>
                    <a:p>
                      <a:pPr algn="ctr" rtl="0" fontAlgn="base">
                        <a:lnSpc>
                          <a:spcPct val="150000"/>
                        </a:lnSpc>
                      </a:pPr>
                      <a:r>
                        <a:rPr lang="en-US" sz="1600">
                          <a:latin typeface="Roboto"/>
                          <a:ea typeface="Roboto"/>
                          <a:cs typeface="Roboto"/>
                        </a:rPr>
                        <a:t>Rochester Gas and Electric (RG&amp;E) </a:t>
                      </a:r>
                      <a:endParaRPr lang="en-US" sz="1600" b="0" i="0">
                        <a:solidFill>
                          <a:schemeClr val="tx1"/>
                        </a:solidFill>
                        <a:effectLst/>
                        <a:latin typeface="Roboto"/>
                        <a:ea typeface="Roboto"/>
                        <a:cs typeface="Robot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ct val="150000"/>
                        </a:lnSpc>
                      </a:pPr>
                      <a:r>
                        <a:rPr lang="en-US" sz="1600">
                          <a:latin typeface="Roboto"/>
                          <a:ea typeface="Roboto"/>
                          <a:cs typeface="Roboto"/>
                          <a:hlinkClick r:id="rId12"/>
                        </a:rPr>
                        <a:t>evprograms@rge.com</a:t>
                      </a:r>
                      <a:r>
                        <a:rPr lang="en-US" sz="1600">
                          <a:latin typeface="Roboto"/>
                          <a:ea typeface="Roboto"/>
                          <a:cs typeface="Roboto"/>
                        </a:rPr>
                        <a:t>  </a:t>
                      </a:r>
                      <a:endParaRPr lang="en-US" sz="1600" b="0" i="0">
                        <a:solidFill>
                          <a:schemeClr val="tx1"/>
                        </a:solidFill>
                        <a:effectLst/>
                        <a:latin typeface="Roboto"/>
                        <a:ea typeface="Roboto"/>
                        <a:cs typeface="Robot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ct val="150000"/>
                        </a:lnSpc>
                      </a:pPr>
                      <a:r>
                        <a:rPr lang="en-US" sz="1600" b="0" i="0" u="sng" kern="1200">
                          <a:solidFill>
                            <a:schemeClr val="tx1"/>
                          </a:solidFill>
                          <a:effectLst/>
                          <a:latin typeface="Roboto"/>
                          <a:ea typeface="Roboto"/>
                          <a:cs typeface="Roboto"/>
                          <a:hlinkClick r:id="rId13" tooltip="(opens in a new window)"/>
                        </a:rPr>
                        <a:t>Electric Vehicle Charger Make-Ready</a:t>
                      </a:r>
                      <a:endParaRPr lang="en-US" sz="1600" b="0" i="0">
                        <a:solidFill>
                          <a:schemeClr val="tx1"/>
                        </a:solidFill>
                        <a:effectLst/>
                        <a:latin typeface="Roboto"/>
                        <a:ea typeface="Roboto"/>
                        <a:cs typeface="Robot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3306485"/>
                  </a:ext>
                </a:extLst>
              </a:tr>
              <a:tr h="557411">
                <a:tc>
                  <a:txBody>
                    <a:bodyPr/>
                    <a:lstStyle/>
                    <a:p>
                      <a:pPr algn="ctr" rtl="0" fontAlgn="base">
                        <a:lnSpc>
                          <a:spcPct val="150000"/>
                        </a:lnSpc>
                      </a:pPr>
                      <a:r>
                        <a:rPr lang="en-US" sz="1600">
                          <a:latin typeface="Roboto"/>
                          <a:ea typeface="Roboto"/>
                          <a:cs typeface="Roboto"/>
                        </a:rPr>
                        <a:t>Orange and Rockland (O&amp;R) </a:t>
                      </a:r>
                      <a:endParaRPr lang="en-US" sz="1600" b="0" i="0">
                        <a:solidFill>
                          <a:schemeClr val="tx1"/>
                        </a:solidFill>
                        <a:effectLst/>
                        <a:latin typeface="Roboto"/>
                        <a:ea typeface="Roboto"/>
                        <a:cs typeface="Robot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ct val="150000"/>
                        </a:lnSpc>
                      </a:pPr>
                      <a:r>
                        <a:rPr lang="en-US" sz="1600">
                          <a:latin typeface="Roboto"/>
                          <a:ea typeface="Roboto"/>
                          <a:cs typeface="Roboto"/>
                          <a:hlinkClick r:id="rId14"/>
                        </a:rPr>
                        <a:t>ev@oru.com</a:t>
                      </a:r>
                      <a:r>
                        <a:rPr lang="en-US" sz="1600">
                          <a:latin typeface="Roboto"/>
                          <a:ea typeface="Roboto"/>
                          <a:cs typeface="Roboto"/>
                        </a:rPr>
                        <a:t> </a:t>
                      </a:r>
                      <a:endParaRPr lang="en-US" sz="1600" b="0" i="0">
                        <a:solidFill>
                          <a:schemeClr val="tx1"/>
                        </a:solidFill>
                        <a:effectLst/>
                        <a:latin typeface="Roboto"/>
                        <a:ea typeface="Roboto"/>
                        <a:cs typeface="Robot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ct val="150000"/>
                        </a:lnSpc>
                      </a:pPr>
                      <a:r>
                        <a:rPr lang="en-US" sz="1600" b="0" i="0" u="sng" kern="1200">
                          <a:solidFill>
                            <a:schemeClr val="tx1"/>
                          </a:solidFill>
                          <a:effectLst/>
                          <a:latin typeface="Roboto"/>
                          <a:ea typeface="Roboto"/>
                          <a:cs typeface="Roboto"/>
                          <a:hlinkClick r:id="rId15" tooltip="(opens in a new window)"/>
                        </a:rPr>
                        <a:t>Electric Vehicle Make-Ready Program</a:t>
                      </a:r>
                      <a:endParaRPr lang="en-US" sz="1600" b="0" i="0">
                        <a:solidFill>
                          <a:schemeClr val="tx1"/>
                        </a:solidFill>
                        <a:effectLst/>
                        <a:latin typeface="Roboto"/>
                        <a:ea typeface="Roboto"/>
                        <a:cs typeface="Robot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4516630"/>
                  </a:ext>
                </a:extLst>
              </a:tr>
            </a:tbl>
          </a:graphicData>
        </a:graphic>
      </p:graphicFrame>
    </p:spTree>
    <p:extLst>
      <p:ext uri="{BB962C8B-B14F-4D97-AF65-F5344CB8AC3E}">
        <p14:creationId xmlns:p14="http://schemas.microsoft.com/office/powerpoint/2010/main" val="407949970"/>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8DB737-F2BB-4595-93FF-3EC11F42F07A}"/>
              </a:ext>
            </a:extLst>
          </p:cNvPr>
          <p:cNvSpPr>
            <a:spLocks noGrp="1"/>
          </p:cNvSpPr>
          <p:nvPr>
            <p:ph idx="1"/>
          </p:nvPr>
        </p:nvSpPr>
        <p:spPr>
          <a:xfrm>
            <a:off x="418251" y="2245832"/>
            <a:ext cx="11102407" cy="4368830"/>
          </a:xfrm>
        </p:spPr>
        <p:txBody>
          <a:bodyPr vert="horz" lIns="91440" tIns="45720" rIns="91440" bIns="45720" rtlCol="0" anchor="t">
            <a:noAutofit/>
          </a:bodyPr>
          <a:lstStyle/>
          <a:p>
            <a:pPr marL="456565" indent="-456565" defTabSz="1219140">
              <a:lnSpc>
                <a:spcPct val="100000"/>
              </a:lnSpc>
              <a:buFont typeface="Arial" panose="020B0604020202020204" pitchFamily="34" charset="0"/>
              <a:buChar char="•"/>
              <a:defRPr/>
            </a:pPr>
            <a:r>
              <a:rPr lang="en-US">
                <a:solidFill>
                  <a:schemeClr val="tx1"/>
                </a:solidFill>
                <a:latin typeface="roboto"/>
                <a:cs typeface="Arial"/>
              </a:rPr>
              <a:t>Introductions</a:t>
            </a:r>
          </a:p>
          <a:p>
            <a:pPr marL="456565" indent="-456565" defTabSz="1219140">
              <a:lnSpc>
                <a:spcPct val="100000"/>
              </a:lnSpc>
              <a:buFont typeface="Arial" panose="020B0604020202020204" pitchFamily="34" charset="0"/>
              <a:buChar char="•"/>
              <a:defRPr/>
            </a:pPr>
            <a:r>
              <a:rPr lang="en-US">
                <a:solidFill>
                  <a:schemeClr val="tx1"/>
                </a:solidFill>
                <a:latin typeface="roboto"/>
                <a:cs typeface="Arial"/>
              </a:rPr>
              <a:t>NYTVIP Background</a:t>
            </a:r>
            <a:endParaRPr lang="en-US">
              <a:solidFill>
                <a:schemeClr val="tx1"/>
              </a:solidFill>
              <a:latin typeface="roboto"/>
            </a:endParaRPr>
          </a:p>
          <a:p>
            <a:pPr marL="456565" indent="-456565" defTabSz="1219140">
              <a:lnSpc>
                <a:spcPct val="100000"/>
              </a:lnSpc>
              <a:buFont typeface="Arial" panose="020B0604020202020204" pitchFamily="34" charset="0"/>
              <a:buChar char="•"/>
              <a:defRPr/>
            </a:pPr>
            <a:r>
              <a:rPr lang="en-US">
                <a:solidFill>
                  <a:schemeClr val="tx1"/>
                </a:solidFill>
                <a:latin typeface="roboto"/>
                <a:cs typeface="Arial"/>
              </a:rPr>
              <a:t>Joint Utilities EV Make-Ready Pilot</a:t>
            </a:r>
          </a:p>
          <a:p>
            <a:pPr marL="456565" indent="-456565" defTabSz="1219140">
              <a:lnSpc>
                <a:spcPct val="100000"/>
              </a:lnSpc>
              <a:buFont typeface="Arial" panose="020B0604020202020204" pitchFamily="34" charset="0"/>
              <a:buChar char="•"/>
              <a:defRPr/>
            </a:pPr>
            <a:r>
              <a:rPr lang="en-US">
                <a:solidFill>
                  <a:schemeClr val="tx1"/>
                </a:solidFill>
                <a:latin typeface="roboto"/>
                <a:cs typeface="Arial"/>
              </a:rPr>
              <a:t>Utility Engagement</a:t>
            </a:r>
          </a:p>
          <a:p>
            <a:pPr marL="456565" indent="-456565" defTabSz="1219140">
              <a:lnSpc>
                <a:spcPct val="100000"/>
              </a:lnSpc>
              <a:buFont typeface="Arial" panose="020B0604020202020204" pitchFamily="34" charset="0"/>
              <a:buChar char="•"/>
              <a:defRPr/>
            </a:pPr>
            <a:r>
              <a:rPr lang="en-US">
                <a:solidFill>
                  <a:schemeClr val="tx1"/>
                </a:solidFill>
                <a:latin typeface="roboto"/>
                <a:cs typeface="Arial"/>
              </a:rPr>
              <a:t>Q&amp;A</a:t>
            </a:r>
          </a:p>
        </p:txBody>
      </p:sp>
      <p:sp>
        <p:nvSpPr>
          <p:cNvPr id="2" name="Title 1">
            <a:extLst>
              <a:ext uri="{FF2B5EF4-FFF2-40B4-BE49-F238E27FC236}">
                <a16:creationId xmlns:a16="http://schemas.microsoft.com/office/drawing/2014/main" id="{4D7812E6-5254-4FB7-A949-80E340D092FF}"/>
              </a:ext>
            </a:extLst>
          </p:cNvPr>
          <p:cNvSpPr>
            <a:spLocks noGrp="1"/>
          </p:cNvSpPr>
          <p:nvPr>
            <p:ph type="title"/>
          </p:nvPr>
        </p:nvSpPr>
        <p:spPr/>
        <p:txBody>
          <a:bodyPr>
            <a:normAutofit/>
          </a:bodyPr>
          <a:lstStyle/>
          <a:p>
            <a:r>
              <a:rPr lang="en-US" sz="4000" b="1">
                <a:solidFill>
                  <a:srgbClr val="002D73"/>
                </a:solidFill>
                <a:latin typeface="Roboto" panose="02000000000000000000" pitchFamily="2" charset="0"/>
                <a:ea typeface="Roboto" panose="02000000000000000000" pitchFamily="2" charset="0"/>
                <a:cs typeface="Roboto" panose="02000000000000000000" pitchFamily="2" charset="0"/>
              </a:rPr>
              <a:t>Agenda</a:t>
            </a:r>
            <a:endParaRPr lang="en-US">
              <a:latin typeface="Roboto" panose="02000000000000000000" pitchFamily="2" charset="0"/>
              <a:ea typeface="Roboto" panose="02000000000000000000" pitchFamily="2" charset="0"/>
              <a:cs typeface="Roboto" panose="02000000000000000000" pitchFamily="2" charset="0"/>
            </a:endParaRPr>
          </a:p>
        </p:txBody>
      </p:sp>
      <p:pic>
        <p:nvPicPr>
          <p:cNvPr id="1026" name="Picture 2" descr="A row of white trucks&#10;&#10;AI-generated content may be incorrect.">
            <a:extLst>
              <a:ext uri="{FF2B5EF4-FFF2-40B4-BE49-F238E27FC236}">
                <a16:creationId xmlns:a16="http://schemas.microsoft.com/office/drawing/2014/main" id="{4E3445D1-27E3-6142-BB19-1C5F35E316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715" y="2365201"/>
            <a:ext cx="5578201" cy="2912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153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6359F9-7DC4-9BFC-B140-BB2B06431E13}"/>
              </a:ext>
            </a:extLst>
          </p:cNvPr>
          <p:cNvSpPr>
            <a:spLocks noGrp="1"/>
          </p:cNvSpPr>
          <p:nvPr>
            <p:ph type="sldNum" sz="quarter" idx="4"/>
          </p:nvPr>
        </p:nvSpPr>
        <p:spPr/>
        <p:txBody>
          <a:bodyPr/>
          <a:lstStyle/>
          <a:p>
            <a:fld id="{058CC6BB-C3D2-4223-AD7D-B48D1BB4495E}" type="slidenum">
              <a:rPr lang="en-US" smtClean="0"/>
              <a:pPr/>
              <a:t>3</a:t>
            </a:fld>
            <a:endParaRPr lang="en-US"/>
          </a:p>
        </p:txBody>
      </p:sp>
      <p:sp>
        <p:nvSpPr>
          <p:cNvPr id="3" name="Content Placeholder 2">
            <a:extLst>
              <a:ext uri="{FF2B5EF4-FFF2-40B4-BE49-F238E27FC236}">
                <a16:creationId xmlns:a16="http://schemas.microsoft.com/office/drawing/2014/main" id="{5D0C9DB1-464D-83F6-FA21-3400888EB20F}"/>
              </a:ext>
            </a:extLst>
          </p:cNvPr>
          <p:cNvSpPr>
            <a:spLocks noGrp="1"/>
          </p:cNvSpPr>
          <p:nvPr>
            <p:ph idx="1"/>
          </p:nvPr>
        </p:nvSpPr>
        <p:spPr>
          <a:xfrm>
            <a:off x="906035" y="2190004"/>
            <a:ext cx="9929400" cy="4407255"/>
          </a:xfrm>
        </p:spPr>
        <p:txBody>
          <a:bodyPr vert="horz" lIns="91440" tIns="45720" rIns="91440" bIns="45720" rtlCol="0" anchor="t">
            <a:noAutofit/>
          </a:bodyPr>
          <a:lstStyle/>
          <a:p>
            <a:pPr marL="456565" indent="-456565">
              <a:lnSpc>
                <a:spcPct val="100000"/>
              </a:lnSpc>
              <a:spcAft>
                <a:spcPts val="500"/>
              </a:spcAft>
              <a:buFont typeface="Arial,Sans-Serif" panose="020B0604020202020204" pitchFamily="34" charset="0"/>
              <a:buChar char="•"/>
            </a:pPr>
            <a:r>
              <a:rPr lang="en-US">
                <a:solidFill>
                  <a:schemeClr val="tx1">
                    <a:lumMod val="95000"/>
                    <a:lumOff val="5000"/>
                  </a:schemeClr>
                </a:solidFill>
                <a:latin typeface="Roboto Lt"/>
                <a:ea typeface="Roboto"/>
                <a:cs typeface="Roboto"/>
              </a:rPr>
              <a:t>NYTVIP is administered by the New York State Energy Research and Development Authority (NYSERDA) in partnership with the New York State Department of Environmental Conservation (DEC)</a:t>
            </a:r>
            <a:endParaRPr lang="en-US">
              <a:solidFill>
                <a:schemeClr val="tx1">
                  <a:lumMod val="95000"/>
                  <a:lumOff val="5000"/>
                </a:schemeClr>
              </a:solidFill>
            </a:endParaRPr>
          </a:p>
          <a:p>
            <a:pPr marL="456565" indent="-456565">
              <a:lnSpc>
                <a:spcPct val="100000"/>
              </a:lnSpc>
              <a:spcAft>
                <a:spcPts val="500"/>
              </a:spcAft>
              <a:buFont typeface="Arial,Sans-Serif" panose="020B0604020202020204" pitchFamily="34" charset="0"/>
              <a:buChar char="•"/>
            </a:pPr>
            <a:r>
              <a:rPr lang="en-US">
                <a:solidFill>
                  <a:schemeClr val="tx1">
                    <a:lumMod val="95000"/>
                    <a:lumOff val="5000"/>
                  </a:schemeClr>
                </a:solidFill>
                <a:latin typeface="Roboto Lt"/>
                <a:ea typeface="Roboto"/>
                <a:cs typeface="Roboto"/>
              </a:rPr>
              <a:t>All Program questions can be directed to the </a:t>
            </a:r>
            <a:r>
              <a:rPr lang="en-US" b="1">
                <a:solidFill>
                  <a:schemeClr val="tx1">
                    <a:lumMod val="95000"/>
                    <a:lumOff val="5000"/>
                  </a:schemeClr>
                </a:solidFill>
                <a:latin typeface="Roboto Lt"/>
                <a:ea typeface="Roboto"/>
                <a:cs typeface="Roboto"/>
              </a:rPr>
              <a:t>Voucher Help Center</a:t>
            </a:r>
          </a:p>
          <a:p>
            <a:pPr marL="1005205" lvl="2" indent="-456565">
              <a:lnSpc>
                <a:spcPct val="100000"/>
              </a:lnSpc>
              <a:spcAft>
                <a:spcPts val="500"/>
              </a:spcAft>
              <a:buFont typeface="Wingdings" panose="020B0604020202020204" pitchFamily="34" charset="0"/>
              <a:buChar char="§"/>
            </a:pPr>
            <a:r>
              <a:rPr lang="en-US" sz="2000">
                <a:solidFill>
                  <a:schemeClr val="tx1">
                    <a:lumMod val="95000"/>
                    <a:lumOff val="5000"/>
                  </a:schemeClr>
                </a:solidFill>
                <a:latin typeface="Roboto Lt"/>
                <a:cs typeface="Arial"/>
              </a:rPr>
              <a:t>NYTVIP Voucher Help Center (VHC) </a:t>
            </a:r>
            <a:endParaRPr lang="en-US" sz="2000">
              <a:solidFill>
                <a:schemeClr val="tx1">
                  <a:lumMod val="95000"/>
                  <a:lumOff val="5000"/>
                </a:schemeClr>
              </a:solidFill>
              <a:cs typeface="Arial"/>
            </a:endParaRPr>
          </a:p>
          <a:p>
            <a:pPr marL="1005205" lvl="2" indent="-456565">
              <a:lnSpc>
                <a:spcPct val="100000"/>
              </a:lnSpc>
              <a:spcAft>
                <a:spcPts val="500"/>
              </a:spcAft>
              <a:buFont typeface="Wingdings" panose="020B0604020202020204" pitchFamily="34" charset="0"/>
              <a:buChar char="§"/>
            </a:pPr>
            <a:r>
              <a:rPr lang="en-US" sz="2000">
                <a:solidFill>
                  <a:schemeClr val="tx1">
                    <a:lumMod val="95000"/>
                    <a:lumOff val="5000"/>
                  </a:schemeClr>
                </a:solidFill>
                <a:latin typeface="Roboto Lt"/>
                <a:cs typeface="Arial"/>
              </a:rPr>
              <a:t>866-595-7917 (operates 9am-5pm EST) </a:t>
            </a:r>
            <a:r>
              <a:rPr lang="en-US" sz="2000" u="sng">
                <a:solidFill>
                  <a:schemeClr val="accent1"/>
                </a:solidFill>
                <a:latin typeface="Roboto Lt"/>
                <a:cs typeface="Arial"/>
              </a:rPr>
              <a:t>NYTVIP@energycenter.org</a:t>
            </a:r>
            <a:endParaRPr lang="en-US" sz="2000" u="sng">
              <a:solidFill>
                <a:schemeClr val="accent1"/>
              </a:solidFill>
              <a:latin typeface="Roboto Lt"/>
              <a:ea typeface="Roboto" panose="02000000000000000000" pitchFamily="2" charset="0"/>
              <a:cs typeface="Roboto"/>
            </a:endParaRPr>
          </a:p>
          <a:p>
            <a:pPr marL="456565" indent="-456565">
              <a:lnSpc>
                <a:spcPct val="100000"/>
              </a:lnSpc>
              <a:spcAft>
                <a:spcPts val="500"/>
              </a:spcAft>
              <a:buFont typeface="Arial,Sans-Serif" panose="020B0604020202020204" pitchFamily="34" charset="0"/>
              <a:buChar char="•"/>
            </a:pPr>
            <a:r>
              <a:rPr lang="en-US">
                <a:solidFill>
                  <a:schemeClr val="tx1">
                    <a:lumMod val="95000"/>
                    <a:lumOff val="5000"/>
                  </a:schemeClr>
                </a:solidFill>
                <a:latin typeface="Roboto Lt"/>
                <a:ea typeface="Roboto"/>
                <a:cs typeface="Roboto"/>
              </a:rPr>
              <a:t>NYTVIP Project Managers:</a:t>
            </a:r>
          </a:p>
          <a:p>
            <a:pPr marL="1005205" lvl="2" indent="-456565">
              <a:lnSpc>
                <a:spcPct val="100000"/>
              </a:lnSpc>
              <a:spcAft>
                <a:spcPts val="500"/>
              </a:spcAft>
              <a:buFont typeface="Wingdings" panose="020B0604020202020204" pitchFamily="34" charset="0"/>
              <a:buChar char="§"/>
            </a:pPr>
            <a:r>
              <a:rPr lang="en-US" sz="2000" b="1">
                <a:solidFill>
                  <a:schemeClr val="tx1">
                    <a:lumMod val="95000"/>
                    <a:lumOff val="5000"/>
                  </a:schemeClr>
                </a:solidFill>
                <a:latin typeface="Roboto Lt"/>
                <a:ea typeface="Roboto"/>
                <a:cs typeface="Roboto"/>
              </a:rPr>
              <a:t>Natalie Tauro </a:t>
            </a:r>
            <a:r>
              <a:rPr lang="en-US" sz="2000">
                <a:solidFill>
                  <a:schemeClr val="tx1">
                    <a:lumMod val="95000"/>
                    <a:lumOff val="5000"/>
                  </a:schemeClr>
                </a:solidFill>
                <a:latin typeface="Roboto Lt"/>
                <a:ea typeface="Roboto"/>
                <a:cs typeface="Roboto"/>
              </a:rPr>
              <a:t>| </a:t>
            </a:r>
            <a:r>
              <a:rPr lang="en-US" sz="2000">
                <a:solidFill>
                  <a:schemeClr val="accent1"/>
                </a:solidFill>
                <a:latin typeface="Roboto Lt"/>
                <a:ea typeface="Roboto"/>
                <a:cs typeface="Roboto"/>
                <a:hlinkClick r:id="rId2">
                  <a:extLst>
                    <a:ext uri="{A12FA001-AC4F-418D-AE19-62706E023703}">
                      <ahyp:hlinkClr xmlns:ahyp="http://schemas.microsoft.com/office/drawing/2018/hyperlinkcolor" val="tx"/>
                    </a:ext>
                  </a:extLst>
                </a:hlinkClick>
              </a:rPr>
              <a:t>Natalie.Tauro@nyserda.ny.gov</a:t>
            </a:r>
            <a:endParaRPr lang="en-US" sz="2000">
              <a:solidFill>
                <a:schemeClr val="accent1"/>
              </a:solidFill>
              <a:latin typeface="Roboto Lt"/>
              <a:ea typeface="Roboto"/>
              <a:cs typeface="Roboto"/>
            </a:endParaRPr>
          </a:p>
          <a:p>
            <a:pPr marL="1005205" lvl="2" indent="-456565">
              <a:lnSpc>
                <a:spcPct val="100000"/>
              </a:lnSpc>
              <a:spcAft>
                <a:spcPts val="500"/>
              </a:spcAft>
              <a:buFont typeface="Wingdings" panose="020B0604020202020204" pitchFamily="34" charset="0"/>
              <a:buChar char="§"/>
            </a:pPr>
            <a:r>
              <a:rPr lang="en-US" sz="2000" b="1">
                <a:solidFill>
                  <a:schemeClr val="tx1">
                    <a:lumMod val="95000"/>
                    <a:lumOff val="5000"/>
                  </a:schemeClr>
                </a:solidFill>
                <a:latin typeface="Roboto Lt"/>
                <a:ea typeface="Roboto"/>
                <a:cs typeface="Roboto"/>
              </a:rPr>
              <a:t>Adam Lomasney </a:t>
            </a:r>
            <a:r>
              <a:rPr lang="en-US" sz="2000">
                <a:solidFill>
                  <a:schemeClr val="tx1">
                    <a:lumMod val="95000"/>
                    <a:lumOff val="5000"/>
                  </a:schemeClr>
                </a:solidFill>
                <a:latin typeface="Roboto Lt"/>
                <a:ea typeface="Roboto"/>
                <a:cs typeface="Roboto"/>
              </a:rPr>
              <a:t>| </a:t>
            </a:r>
            <a:r>
              <a:rPr lang="en-US" sz="2000">
                <a:solidFill>
                  <a:schemeClr val="accent1"/>
                </a:solidFill>
                <a:latin typeface="Roboto Lt"/>
                <a:ea typeface="Roboto"/>
                <a:cs typeface="Roboto"/>
                <a:hlinkClick r:id="rId3">
                  <a:extLst>
                    <a:ext uri="{A12FA001-AC4F-418D-AE19-62706E023703}">
                      <ahyp:hlinkClr xmlns:ahyp="http://schemas.microsoft.com/office/drawing/2018/hyperlinkcolor" val="tx"/>
                    </a:ext>
                  </a:extLst>
                </a:hlinkClick>
              </a:rPr>
              <a:t>Adam.Lomasney@nyserda.ny.gov</a:t>
            </a:r>
            <a:r>
              <a:rPr lang="en-US" sz="2000">
                <a:solidFill>
                  <a:schemeClr val="accent1"/>
                </a:solidFill>
                <a:latin typeface="Roboto Lt"/>
                <a:ea typeface="Roboto"/>
                <a:cs typeface="Roboto"/>
              </a:rPr>
              <a:t> </a:t>
            </a:r>
          </a:p>
        </p:txBody>
      </p:sp>
      <p:sp>
        <p:nvSpPr>
          <p:cNvPr id="4" name="Title 3">
            <a:extLst>
              <a:ext uri="{FF2B5EF4-FFF2-40B4-BE49-F238E27FC236}">
                <a16:creationId xmlns:a16="http://schemas.microsoft.com/office/drawing/2014/main" id="{93F0B37F-0124-BEE6-6436-F9396F2651C6}"/>
              </a:ext>
            </a:extLst>
          </p:cNvPr>
          <p:cNvSpPr>
            <a:spLocks noGrp="1"/>
          </p:cNvSpPr>
          <p:nvPr>
            <p:ph type="title"/>
          </p:nvPr>
        </p:nvSpPr>
        <p:spPr>
          <a:xfrm>
            <a:off x="546956" y="522725"/>
            <a:ext cx="10823007" cy="1325563"/>
          </a:xfrm>
        </p:spPr>
        <p:txBody>
          <a:bodyPr/>
          <a:lstStyle/>
          <a:p>
            <a:r>
              <a:rPr lang="en-US" b="1">
                <a:solidFill>
                  <a:srgbClr val="002D73"/>
                </a:solidFill>
                <a:latin typeface="Roboto" panose="02000000000000000000" pitchFamily="2" charset="0"/>
                <a:ea typeface="Roboto" panose="02000000000000000000" pitchFamily="2" charset="0"/>
                <a:cs typeface="Roboto" panose="02000000000000000000" pitchFamily="2" charset="0"/>
              </a:rPr>
              <a:t>New York Truck Voucher Incentive Program</a:t>
            </a:r>
            <a:endParaRPr lang="en-US">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157058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92C81-C2A7-2557-D5E6-4FCD10099EA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12EBE7-94F8-06D1-2F65-211729A6FA24}"/>
              </a:ext>
            </a:extLst>
          </p:cNvPr>
          <p:cNvSpPr>
            <a:spLocks noGrp="1"/>
          </p:cNvSpPr>
          <p:nvPr>
            <p:ph type="sldNum" sz="quarter" idx="4"/>
          </p:nvPr>
        </p:nvSpPr>
        <p:spPr/>
        <p:txBody>
          <a:bodyPr/>
          <a:lstStyle/>
          <a:p>
            <a:fld id="{058CC6BB-C3D2-4223-AD7D-B48D1BB4495E}" type="slidenum">
              <a:rPr lang="en-US" smtClean="0"/>
              <a:pPr/>
              <a:t>4</a:t>
            </a:fld>
            <a:endParaRPr lang="en-US"/>
          </a:p>
        </p:txBody>
      </p:sp>
      <p:sp>
        <p:nvSpPr>
          <p:cNvPr id="4" name="Title 3">
            <a:extLst>
              <a:ext uri="{FF2B5EF4-FFF2-40B4-BE49-F238E27FC236}">
                <a16:creationId xmlns:a16="http://schemas.microsoft.com/office/drawing/2014/main" id="{E244BBC7-F254-43F9-DAFE-81D4A276A002}"/>
              </a:ext>
            </a:extLst>
          </p:cNvPr>
          <p:cNvSpPr>
            <a:spLocks noGrp="1"/>
          </p:cNvSpPr>
          <p:nvPr>
            <p:ph type="title"/>
          </p:nvPr>
        </p:nvSpPr>
        <p:spPr>
          <a:xfrm>
            <a:off x="546956" y="550434"/>
            <a:ext cx="11102407" cy="1325563"/>
          </a:xfrm>
        </p:spPr>
        <p:txBody>
          <a:bodyPr>
            <a:normAutofit/>
          </a:bodyPr>
          <a:lstStyle/>
          <a:p>
            <a:r>
              <a:rPr lang="en-US" b="1">
                <a:latin typeface="Roboto" panose="02000000000000000000" pitchFamily="2" charset="0"/>
                <a:ea typeface="Roboto" panose="02000000000000000000" pitchFamily="2" charset="0"/>
                <a:cs typeface="Roboto" panose="02000000000000000000" pitchFamily="2" charset="0"/>
              </a:rPr>
              <a:t>Orange and Rockland</a:t>
            </a:r>
          </a:p>
        </p:txBody>
      </p:sp>
      <p:sp>
        <p:nvSpPr>
          <p:cNvPr id="5" name="Content Placeholder 4">
            <a:extLst>
              <a:ext uri="{FF2B5EF4-FFF2-40B4-BE49-F238E27FC236}">
                <a16:creationId xmlns:a16="http://schemas.microsoft.com/office/drawing/2014/main" id="{7BA38F08-F8C8-630F-0412-07A6767E85FA}"/>
              </a:ext>
            </a:extLst>
          </p:cNvPr>
          <p:cNvSpPr>
            <a:spLocks noGrp="1"/>
          </p:cNvSpPr>
          <p:nvPr>
            <p:ph idx="1"/>
          </p:nvPr>
        </p:nvSpPr>
        <p:spPr>
          <a:xfrm>
            <a:off x="546956" y="4492760"/>
            <a:ext cx="11102407" cy="1708015"/>
          </a:xfrm>
        </p:spPr>
        <p:txBody>
          <a:bodyPr/>
          <a:lstStyle/>
          <a:p>
            <a:pPr marL="0" indent="0" algn="ctr">
              <a:buNone/>
            </a:pPr>
            <a:r>
              <a:rPr lang="en-US">
                <a:solidFill>
                  <a:schemeClr val="tx1"/>
                </a:solidFill>
              </a:rPr>
              <a:t>Joseph Nash</a:t>
            </a:r>
          </a:p>
          <a:p>
            <a:pPr marL="0" indent="0" algn="ctr">
              <a:buNone/>
            </a:pPr>
            <a:r>
              <a:rPr lang="en-US">
                <a:solidFill>
                  <a:schemeClr val="tx1"/>
                </a:solidFill>
              </a:rPr>
              <a:t>Clean Energy Project Manager</a:t>
            </a:r>
          </a:p>
          <a:p>
            <a:pPr marL="0" indent="0" algn="ctr">
              <a:buNone/>
            </a:pPr>
            <a:r>
              <a:rPr lang="en-US">
                <a:hlinkClick r:id="rId3"/>
              </a:rPr>
              <a:t>Nashjo@oru.com</a:t>
            </a:r>
            <a:r>
              <a:rPr lang="en-US"/>
              <a:t> | </a:t>
            </a:r>
            <a:r>
              <a:rPr lang="en-US">
                <a:solidFill>
                  <a:schemeClr val="tx1"/>
                </a:solidFill>
              </a:rPr>
              <a:t>ev@oru.com</a:t>
            </a:r>
          </a:p>
          <a:p>
            <a:pPr marL="0" indent="0" algn="ctr">
              <a:buNone/>
            </a:pPr>
            <a:r>
              <a:rPr lang="en-US">
                <a:hlinkClick r:id="rId4"/>
              </a:rPr>
              <a:t>Orange and Rockland Electric Vehicle Make-Ready Program</a:t>
            </a:r>
            <a:endParaRPr lang="en-US"/>
          </a:p>
          <a:p>
            <a:pPr marL="0" indent="0">
              <a:buNone/>
            </a:pPr>
            <a:endParaRPr lang="en-US"/>
          </a:p>
        </p:txBody>
      </p:sp>
      <p:pic>
        <p:nvPicPr>
          <p:cNvPr id="1028" name="Picture 4" descr="Contact Us | Orange &amp; Rockland">
            <a:extLst>
              <a:ext uri="{FF2B5EF4-FFF2-40B4-BE49-F238E27FC236}">
                <a16:creationId xmlns:a16="http://schemas.microsoft.com/office/drawing/2014/main" id="{0F596E00-EFF2-227E-DEA2-F04A4D767D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2252" y="2978944"/>
            <a:ext cx="6667496" cy="900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332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CA28F-6E82-6EF0-EC5F-E1DE4993140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DCCE24-C5D4-ACF2-CEAE-F56A896D7DA8}"/>
              </a:ext>
            </a:extLst>
          </p:cNvPr>
          <p:cNvSpPr>
            <a:spLocks noGrp="1"/>
          </p:cNvSpPr>
          <p:nvPr>
            <p:ph type="sldNum" sz="quarter" idx="4"/>
          </p:nvPr>
        </p:nvSpPr>
        <p:spPr/>
        <p:txBody>
          <a:bodyPr/>
          <a:lstStyle/>
          <a:p>
            <a:fld id="{058CC6BB-C3D2-4223-AD7D-B48D1BB4495E}" type="slidenum">
              <a:rPr lang="en-US" smtClean="0"/>
              <a:pPr/>
              <a:t>5</a:t>
            </a:fld>
            <a:endParaRPr lang="en-US"/>
          </a:p>
        </p:txBody>
      </p:sp>
      <p:sp>
        <p:nvSpPr>
          <p:cNvPr id="4" name="Title 3">
            <a:extLst>
              <a:ext uri="{FF2B5EF4-FFF2-40B4-BE49-F238E27FC236}">
                <a16:creationId xmlns:a16="http://schemas.microsoft.com/office/drawing/2014/main" id="{ECBA2FE8-B3AA-5369-9F9B-8A0A10E2BE2A}"/>
              </a:ext>
            </a:extLst>
          </p:cNvPr>
          <p:cNvSpPr>
            <a:spLocks noGrp="1"/>
          </p:cNvSpPr>
          <p:nvPr>
            <p:ph type="title"/>
          </p:nvPr>
        </p:nvSpPr>
        <p:spPr>
          <a:xfrm>
            <a:off x="546956" y="550434"/>
            <a:ext cx="11102407" cy="1325563"/>
          </a:xfrm>
        </p:spPr>
        <p:txBody>
          <a:bodyPr>
            <a:normAutofit/>
          </a:bodyPr>
          <a:lstStyle/>
          <a:p>
            <a:r>
              <a:rPr lang="en-US" b="1">
                <a:latin typeface="Roboto"/>
                <a:ea typeface="Roboto"/>
                <a:cs typeface="Roboto"/>
              </a:rPr>
              <a:t>PSEG Long Island</a:t>
            </a:r>
            <a:endParaRPr lang="en-US" b="1">
              <a:latin typeface="Roboto" panose="02000000000000000000" pitchFamily="2" charset="0"/>
              <a:ea typeface="Roboto" panose="02000000000000000000" pitchFamily="2" charset="0"/>
              <a:cs typeface="Roboto" panose="02000000000000000000" pitchFamily="2" charset="0"/>
            </a:endParaRPr>
          </a:p>
        </p:txBody>
      </p:sp>
      <p:sp>
        <p:nvSpPr>
          <p:cNvPr id="5" name="Content Placeholder 4">
            <a:extLst>
              <a:ext uri="{FF2B5EF4-FFF2-40B4-BE49-F238E27FC236}">
                <a16:creationId xmlns:a16="http://schemas.microsoft.com/office/drawing/2014/main" id="{08172844-CBF7-EEDB-B292-FC26C33BDA16}"/>
              </a:ext>
            </a:extLst>
          </p:cNvPr>
          <p:cNvSpPr>
            <a:spLocks noGrp="1"/>
          </p:cNvSpPr>
          <p:nvPr>
            <p:ph idx="1"/>
          </p:nvPr>
        </p:nvSpPr>
        <p:spPr>
          <a:xfrm>
            <a:off x="544795" y="4317206"/>
            <a:ext cx="11102407" cy="4351338"/>
          </a:xfrm>
        </p:spPr>
        <p:txBody>
          <a:bodyPr vert="horz" lIns="91440" tIns="45720" rIns="91440" bIns="45720" rtlCol="0" anchor="t">
            <a:normAutofit/>
          </a:bodyPr>
          <a:lstStyle/>
          <a:p>
            <a:pPr marL="0" indent="0" algn="ctr">
              <a:buNone/>
            </a:pPr>
            <a:r>
              <a:rPr lang="en-US" dirty="0">
                <a:solidFill>
                  <a:schemeClr val="tx1"/>
                </a:solidFill>
                <a:latin typeface="Roboto Lt"/>
                <a:cs typeface="Arial"/>
              </a:rPr>
              <a:t>Mohammad Khan</a:t>
            </a:r>
          </a:p>
          <a:p>
            <a:pPr marL="0" indent="0" algn="ctr">
              <a:buNone/>
            </a:pPr>
            <a:r>
              <a:rPr lang="en-US" dirty="0">
                <a:solidFill>
                  <a:schemeClr val="tx1"/>
                </a:solidFill>
                <a:latin typeface="Roboto Lt"/>
                <a:cs typeface="Arial"/>
              </a:rPr>
              <a:t>Electric Vehicle Program Manager</a:t>
            </a:r>
          </a:p>
          <a:p>
            <a:pPr marL="0" indent="0" algn="ctr">
              <a:buNone/>
            </a:pPr>
            <a:r>
              <a:rPr lang="en-US" dirty="0">
                <a:latin typeface="Roboto Lt"/>
                <a:cs typeface="Arial"/>
                <a:hlinkClick r:id="rId3"/>
              </a:rPr>
              <a:t>Mohammad.Khan4@psegliny.com</a:t>
            </a:r>
            <a:r>
              <a:rPr lang="en-US" dirty="0">
                <a:latin typeface="Roboto Lt"/>
                <a:cs typeface="Arial"/>
              </a:rPr>
              <a:t>  | </a:t>
            </a:r>
            <a:r>
              <a:rPr lang="en-US" dirty="0">
                <a:solidFill>
                  <a:schemeClr val="tx1"/>
                </a:solidFill>
                <a:latin typeface="Roboto Lt"/>
                <a:cs typeface="Arial"/>
                <a:hlinkClick r:id="rId4">
                  <a:extLst>
                    <a:ext uri="{A12FA001-AC4F-418D-AE19-62706E023703}">
                      <ahyp:hlinkClr xmlns:ahyp="http://schemas.microsoft.com/office/drawing/2018/hyperlinkcolor" val="tx"/>
                    </a:ext>
                  </a:extLst>
                </a:hlinkClick>
              </a:rPr>
              <a:t>EVMRP@coned.com</a:t>
            </a:r>
            <a:r>
              <a:rPr lang="en-US" dirty="0">
                <a:solidFill>
                  <a:schemeClr val="tx1"/>
                </a:solidFill>
                <a:latin typeface="Roboto Lt"/>
                <a:cs typeface="Arial"/>
              </a:rPr>
              <a:t>  </a:t>
            </a:r>
          </a:p>
          <a:p>
            <a:pPr marL="0" indent="0" algn="ctr">
              <a:buNone/>
            </a:pPr>
            <a:r>
              <a:rPr lang="en-US" dirty="0">
                <a:latin typeface="Roboto Lt"/>
                <a:cs typeface="Arial"/>
                <a:hlinkClick r:id="rId5"/>
              </a:rPr>
              <a:t>PSEG Long Island Fleet Make Ready Program</a:t>
            </a:r>
            <a:endParaRPr lang="en-US" dirty="0">
              <a:latin typeface="Roboto Lt"/>
              <a:cs typeface="Arial"/>
            </a:endParaRPr>
          </a:p>
          <a:p>
            <a:pPr marL="0" indent="0">
              <a:buNone/>
            </a:pPr>
            <a:endParaRPr lang="en-US"/>
          </a:p>
        </p:txBody>
      </p:sp>
      <p:pic>
        <p:nvPicPr>
          <p:cNvPr id="4098" name="Picture 2" descr="PSEG Long Island Resources for Residents - Village of Island Park">
            <a:extLst>
              <a:ext uri="{FF2B5EF4-FFF2-40B4-BE49-F238E27FC236}">
                <a16:creationId xmlns:a16="http://schemas.microsoft.com/office/drawing/2014/main" id="{B2419D1F-8985-F46F-715D-2AEE39A12E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4087" y="2513012"/>
            <a:ext cx="6223825" cy="1589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453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31D37-F52F-12F3-8AA2-968C1BEAFEE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6F67A7-00E5-715F-046C-53A007D3F3B9}"/>
              </a:ext>
            </a:extLst>
          </p:cNvPr>
          <p:cNvSpPr>
            <a:spLocks noGrp="1"/>
          </p:cNvSpPr>
          <p:nvPr>
            <p:ph type="sldNum" sz="quarter" idx="4"/>
          </p:nvPr>
        </p:nvSpPr>
        <p:spPr/>
        <p:txBody>
          <a:bodyPr/>
          <a:lstStyle/>
          <a:p>
            <a:fld id="{058CC6BB-C3D2-4223-AD7D-B48D1BB4495E}" type="slidenum">
              <a:rPr lang="en-US" smtClean="0"/>
              <a:pPr/>
              <a:t>6</a:t>
            </a:fld>
            <a:endParaRPr lang="en-US"/>
          </a:p>
        </p:txBody>
      </p:sp>
      <p:sp>
        <p:nvSpPr>
          <p:cNvPr id="3" name="Content Placeholder 2">
            <a:extLst>
              <a:ext uri="{FF2B5EF4-FFF2-40B4-BE49-F238E27FC236}">
                <a16:creationId xmlns:a16="http://schemas.microsoft.com/office/drawing/2014/main" id="{53FEEED6-6FBD-F437-4A4A-D89E01A7A989}"/>
              </a:ext>
            </a:extLst>
          </p:cNvPr>
          <p:cNvSpPr>
            <a:spLocks noGrp="1"/>
          </p:cNvSpPr>
          <p:nvPr>
            <p:ph idx="1"/>
          </p:nvPr>
        </p:nvSpPr>
        <p:spPr>
          <a:xfrm>
            <a:off x="425872" y="2273510"/>
            <a:ext cx="6047830" cy="4407255"/>
          </a:xfrm>
        </p:spPr>
        <p:txBody>
          <a:bodyPr vert="horz" lIns="91440" tIns="45720" rIns="91440" bIns="45720" rtlCol="0" anchor="t">
            <a:noAutofit/>
          </a:bodyPr>
          <a:lstStyle/>
          <a:p>
            <a:pPr marL="456565" indent="-456565">
              <a:lnSpc>
                <a:spcPct val="100000"/>
              </a:lnSpc>
              <a:buFont typeface="Arial,Sans-Serif" panose="020B0604020202020204" pitchFamily="34" charset="0"/>
              <a:buChar char="•"/>
            </a:pPr>
            <a:r>
              <a:rPr lang="en-US">
                <a:solidFill>
                  <a:schemeClr val="tx1"/>
                </a:solidFill>
                <a:latin typeface="Roboto" panose="02000000000000000000" pitchFamily="2" charset="0"/>
                <a:ea typeface="Roboto" panose="02000000000000000000" pitchFamily="2" charset="0"/>
                <a:cs typeface="Roboto" panose="02000000000000000000" pitchFamily="2" charset="0"/>
              </a:rPr>
              <a:t>Provides funding for new </a:t>
            </a:r>
            <a:r>
              <a:rPr lang="en-US" b="1">
                <a:solidFill>
                  <a:schemeClr val="tx1"/>
                </a:solidFill>
                <a:latin typeface="Roboto" panose="02000000000000000000" pitchFamily="2" charset="0"/>
                <a:ea typeface="Roboto" panose="02000000000000000000" pitchFamily="2" charset="0"/>
                <a:cs typeface="Roboto" panose="02000000000000000000" pitchFamily="2" charset="0"/>
              </a:rPr>
              <a:t>100% zero-emission</a:t>
            </a:r>
            <a:r>
              <a:rPr lang="en-US">
                <a:solidFill>
                  <a:schemeClr val="tx1"/>
                </a:solidFill>
                <a:latin typeface="Roboto" panose="02000000000000000000" pitchFamily="2" charset="0"/>
                <a:ea typeface="Roboto" panose="02000000000000000000" pitchFamily="2" charset="0"/>
                <a:cs typeface="Roboto" panose="02000000000000000000" pitchFamily="2" charset="0"/>
              </a:rPr>
              <a:t> medium and heavy-duty trucks, buses, and non-road equipment</a:t>
            </a:r>
          </a:p>
          <a:p>
            <a:pPr marL="456565" indent="-456565">
              <a:lnSpc>
                <a:spcPct val="100000"/>
              </a:lnSpc>
              <a:buFont typeface="Arial,Sans-Serif" panose="020B0604020202020204" pitchFamily="34" charset="0"/>
              <a:buChar char="•"/>
            </a:pPr>
            <a:r>
              <a:rPr lang="en-US">
                <a:solidFill>
                  <a:schemeClr val="tx1"/>
                </a:solidFill>
                <a:latin typeface="Roboto" panose="02000000000000000000" pitchFamily="2" charset="0"/>
                <a:ea typeface="Roboto" panose="02000000000000000000" pitchFamily="2" charset="0"/>
                <a:cs typeface="Roboto" panose="02000000000000000000" pitchFamily="2" charset="0"/>
              </a:rPr>
              <a:t>Vouchers </a:t>
            </a:r>
            <a:r>
              <a:rPr lang="en-US" b="1">
                <a:solidFill>
                  <a:schemeClr val="tx1"/>
                </a:solidFill>
                <a:latin typeface="Roboto" panose="02000000000000000000" pitchFamily="2" charset="0"/>
                <a:ea typeface="Roboto" panose="02000000000000000000" pitchFamily="2" charset="0"/>
                <a:cs typeface="Roboto" panose="02000000000000000000" pitchFamily="2" charset="0"/>
              </a:rPr>
              <a:t>reduce the upfront purchase cost</a:t>
            </a:r>
            <a:r>
              <a:rPr lang="en-US">
                <a:solidFill>
                  <a:schemeClr val="tx1"/>
                </a:solidFill>
                <a:latin typeface="Roboto" panose="02000000000000000000" pitchFamily="2" charset="0"/>
                <a:ea typeface="Roboto" panose="02000000000000000000" pitchFamily="2" charset="0"/>
                <a:cs typeface="Roboto" panose="02000000000000000000" pitchFamily="2" charset="0"/>
              </a:rPr>
              <a:t> and accelerate or eliminate the payback period associated with zero-emission vehicles</a:t>
            </a:r>
          </a:p>
          <a:p>
            <a:pPr marL="456565" indent="-456565">
              <a:lnSpc>
                <a:spcPct val="100000"/>
              </a:lnSpc>
              <a:buFont typeface="Arial,Sans-Serif" panose="020B0604020202020204" pitchFamily="34" charset="0"/>
              <a:buChar char="•"/>
            </a:pPr>
            <a:r>
              <a:rPr lang="en-US">
                <a:solidFill>
                  <a:schemeClr val="tx1"/>
                </a:solidFill>
                <a:latin typeface="Roboto" panose="02000000000000000000" pitchFamily="2" charset="0"/>
                <a:ea typeface="Roboto" panose="02000000000000000000" pitchFamily="2" charset="0"/>
                <a:cs typeface="Roboto" panose="02000000000000000000" pitchFamily="2" charset="0"/>
              </a:rPr>
              <a:t>Program </a:t>
            </a:r>
            <a:r>
              <a:rPr lang="en-US" b="1">
                <a:solidFill>
                  <a:schemeClr val="tx1"/>
                </a:solidFill>
                <a:latin typeface="Roboto" panose="02000000000000000000" pitchFamily="2" charset="0"/>
                <a:ea typeface="Roboto" panose="02000000000000000000" pitchFamily="2" charset="0"/>
                <a:cs typeface="Roboto" panose="02000000000000000000" pitchFamily="2" charset="0"/>
              </a:rPr>
              <a:t>engages multiple parties,</a:t>
            </a:r>
            <a:r>
              <a:rPr lang="en-US">
                <a:solidFill>
                  <a:schemeClr val="tx1"/>
                </a:solidFill>
                <a:latin typeface="Roboto" panose="02000000000000000000" pitchFamily="2" charset="0"/>
                <a:ea typeface="Roboto" panose="02000000000000000000" pitchFamily="2" charset="0"/>
                <a:cs typeface="Roboto" panose="02000000000000000000" pitchFamily="2" charset="0"/>
              </a:rPr>
              <a:t> so fleets don't bear the full burden</a:t>
            </a:r>
          </a:p>
          <a:p>
            <a:pPr marL="456565" indent="-456565">
              <a:lnSpc>
                <a:spcPct val="100000"/>
              </a:lnSpc>
              <a:buFont typeface="Arial,Sans-Serif" panose="020B0604020202020204" pitchFamily="34" charset="0"/>
              <a:buChar char="•"/>
            </a:pPr>
            <a:r>
              <a:rPr lang="en-US">
                <a:solidFill>
                  <a:schemeClr val="tx1"/>
                </a:solidFill>
                <a:latin typeface="Roboto" panose="02000000000000000000" pitchFamily="2" charset="0"/>
                <a:ea typeface="Roboto" panose="02000000000000000000" pitchFamily="2" charset="0"/>
                <a:cs typeface="Roboto" panose="02000000000000000000" pitchFamily="2" charset="0"/>
              </a:rPr>
              <a:t>Funding is available to </a:t>
            </a:r>
            <a:r>
              <a:rPr lang="en-US" b="1">
                <a:solidFill>
                  <a:schemeClr val="tx1"/>
                </a:solidFill>
                <a:latin typeface="Roboto" panose="02000000000000000000" pitchFamily="2" charset="0"/>
                <a:ea typeface="Roboto" panose="02000000000000000000" pitchFamily="2" charset="0"/>
                <a:cs typeface="Roboto" panose="02000000000000000000" pitchFamily="2" charset="0"/>
              </a:rPr>
              <a:t>public, non-profit, and private fleets </a:t>
            </a:r>
            <a:r>
              <a:rPr lang="en-US">
                <a:solidFill>
                  <a:schemeClr val="tx1"/>
                </a:solidFill>
                <a:latin typeface="Roboto" panose="02000000000000000000" pitchFamily="2" charset="0"/>
                <a:ea typeface="Roboto" panose="02000000000000000000" pitchFamily="2" charset="0"/>
                <a:cs typeface="Roboto" panose="02000000000000000000" pitchFamily="2" charset="0"/>
              </a:rPr>
              <a:t>located in New York State</a:t>
            </a:r>
          </a:p>
        </p:txBody>
      </p:sp>
      <p:sp>
        <p:nvSpPr>
          <p:cNvPr id="4" name="Title 3">
            <a:extLst>
              <a:ext uri="{FF2B5EF4-FFF2-40B4-BE49-F238E27FC236}">
                <a16:creationId xmlns:a16="http://schemas.microsoft.com/office/drawing/2014/main" id="{25A04806-6E42-767A-1D28-EB5D1140EBC4}"/>
              </a:ext>
            </a:extLst>
          </p:cNvPr>
          <p:cNvSpPr>
            <a:spLocks noGrp="1"/>
          </p:cNvSpPr>
          <p:nvPr>
            <p:ph type="title"/>
          </p:nvPr>
        </p:nvSpPr>
        <p:spPr>
          <a:xfrm>
            <a:off x="546956" y="522725"/>
            <a:ext cx="10823007" cy="1325563"/>
          </a:xfrm>
        </p:spPr>
        <p:txBody>
          <a:bodyPr/>
          <a:lstStyle/>
          <a:p>
            <a:r>
              <a:rPr lang="en-US" b="1">
                <a:solidFill>
                  <a:srgbClr val="002D73"/>
                </a:solidFill>
                <a:latin typeface="Roboto" panose="02000000000000000000" pitchFamily="2" charset="0"/>
                <a:ea typeface="Roboto" panose="02000000000000000000" pitchFamily="2" charset="0"/>
                <a:cs typeface="Roboto" panose="02000000000000000000" pitchFamily="2" charset="0"/>
              </a:rPr>
              <a:t>New York Truck Voucher Incentive Program</a:t>
            </a:r>
            <a:endParaRPr lang="en-US">
              <a:latin typeface="Roboto" panose="02000000000000000000" pitchFamily="2" charset="0"/>
              <a:ea typeface="Roboto" panose="02000000000000000000" pitchFamily="2" charset="0"/>
              <a:cs typeface="Roboto" panose="02000000000000000000" pitchFamily="2" charset="0"/>
            </a:endParaRPr>
          </a:p>
        </p:txBody>
      </p:sp>
      <p:pic>
        <p:nvPicPr>
          <p:cNvPr id="7" name="Picture 7">
            <a:extLst>
              <a:ext uri="{FF2B5EF4-FFF2-40B4-BE49-F238E27FC236}">
                <a16:creationId xmlns:a16="http://schemas.microsoft.com/office/drawing/2014/main" id="{08D67500-2B17-66EB-69B7-DCA945F697F4}"/>
              </a:ext>
            </a:extLst>
          </p:cNvPr>
          <p:cNvPicPr>
            <a:picLocks noChangeAspect="1"/>
          </p:cNvPicPr>
          <p:nvPr/>
        </p:nvPicPr>
        <p:blipFill>
          <a:blip r:embed="rId2"/>
          <a:stretch>
            <a:fillRect/>
          </a:stretch>
        </p:blipFill>
        <p:spPr>
          <a:xfrm>
            <a:off x="6760509" y="2274573"/>
            <a:ext cx="4775976" cy="3651517"/>
          </a:xfrm>
          <a:prstGeom prst="rect">
            <a:avLst/>
          </a:prstGeom>
        </p:spPr>
      </p:pic>
    </p:spTree>
    <p:extLst>
      <p:ext uri="{BB962C8B-B14F-4D97-AF65-F5344CB8AC3E}">
        <p14:creationId xmlns:p14="http://schemas.microsoft.com/office/powerpoint/2010/main" val="288759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54CA7-4AC4-B2EB-874D-C131712A3EF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A7F7B4-DE9E-AD3A-1044-F1EF84A62594}"/>
              </a:ext>
            </a:extLst>
          </p:cNvPr>
          <p:cNvSpPr>
            <a:spLocks noGrp="1"/>
          </p:cNvSpPr>
          <p:nvPr>
            <p:ph type="sldNum" sz="quarter" idx="4"/>
          </p:nvPr>
        </p:nvSpPr>
        <p:spPr/>
        <p:txBody>
          <a:bodyPr/>
          <a:lstStyle/>
          <a:p>
            <a:fld id="{058CC6BB-C3D2-4223-AD7D-B48D1BB4495E}" type="slidenum">
              <a:rPr lang="en-US" smtClean="0"/>
              <a:pPr/>
              <a:t>7</a:t>
            </a:fld>
            <a:endParaRPr lang="en-US"/>
          </a:p>
        </p:txBody>
      </p:sp>
      <p:sp>
        <p:nvSpPr>
          <p:cNvPr id="3" name="Content Placeholder 2">
            <a:extLst>
              <a:ext uri="{FF2B5EF4-FFF2-40B4-BE49-F238E27FC236}">
                <a16:creationId xmlns:a16="http://schemas.microsoft.com/office/drawing/2014/main" id="{2E741DB5-2B37-EBF6-1724-3F098623FE2C}"/>
              </a:ext>
            </a:extLst>
          </p:cNvPr>
          <p:cNvSpPr>
            <a:spLocks noGrp="1"/>
          </p:cNvSpPr>
          <p:nvPr>
            <p:ph idx="1"/>
          </p:nvPr>
        </p:nvSpPr>
        <p:spPr>
          <a:xfrm>
            <a:off x="546957" y="1965881"/>
            <a:ext cx="10380123" cy="4529339"/>
          </a:xfrm>
        </p:spPr>
        <p:txBody>
          <a:bodyPr vert="horz" lIns="91440" tIns="45720" rIns="91440" bIns="45720" rtlCol="0" anchor="t">
            <a:normAutofit/>
          </a:bodyPr>
          <a:lstStyle/>
          <a:p>
            <a:pPr>
              <a:spcBef>
                <a:spcPts val="1000"/>
              </a:spcBef>
              <a:buChar char="•"/>
            </a:pPr>
            <a:r>
              <a:rPr lang="en-US">
                <a:solidFill>
                  <a:schemeClr val="tx1"/>
                </a:solidFill>
                <a:latin typeface="roboto"/>
                <a:ea typeface="roboto"/>
                <a:cs typeface="roboto"/>
              </a:rPr>
              <a:t>Initiate the TVIP Application</a:t>
            </a:r>
          </a:p>
          <a:p>
            <a:pPr lvl="1">
              <a:spcBef>
                <a:spcPts val="1000"/>
              </a:spcBef>
              <a:buFont typeface="Courier New" panose="020B0604020202020204" pitchFamily="34" charset="0"/>
              <a:buChar char="o"/>
            </a:pPr>
            <a:r>
              <a:rPr lang="en-US">
                <a:solidFill>
                  <a:schemeClr val="tx1"/>
                </a:solidFill>
                <a:latin typeface="roboto"/>
                <a:ea typeface="roboto"/>
                <a:cs typeface="roboto"/>
              </a:rPr>
              <a:t>In the meantime, connect with your utility to </a:t>
            </a:r>
            <a:r>
              <a:rPr lang="en-US" b="1">
                <a:solidFill>
                  <a:schemeClr val="tx1"/>
                </a:solidFill>
                <a:latin typeface="roboto"/>
                <a:ea typeface="roboto"/>
                <a:cs typeface="roboto"/>
              </a:rPr>
              <a:t>discuss charging infrastructure needs and requirements</a:t>
            </a:r>
            <a:r>
              <a:rPr lang="en-US">
                <a:solidFill>
                  <a:schemeClr val="tx1"/>
                </a:solidFill>
                <a:latin typeface="roboto"/>
                <a:ea typeface="roboto"/>
                <a:cs typeface="roboto"/>
              </a:rPr>
              <a:t>, </a:t>
            </a:r>
            <a:r>
              <a:rPr lang="en-US" b="1">
                <a:solidFill>
                  <a:schemeClr val="tx1"/>
                </a:solidFill>
                <a:latin typeface="roboto"/>
                <a:ea typeface="roboto"/>
                <a:cs typeface="roboto"/>
              </a:rPr>
              <a:t>assess eligibility for the Make-Ready Pilot</a:t>
            </a:r>
            <a:r>
              <a:rPr lang="en-US">
                <a:solidFill>
                  <a:schemeClr val="tx1"/>
                </a:solidFill>
                <a:latin typeface="roboto"/>
                <a:ea typeface="roboto"/>
                <a:cs typeface="roboto"/>
              </a:rPr>
              <a:t>, and </a:t>
            </a:r>
            <a:r>
              <a:rPr lang="en-US" b="1">
                <a:solidFill>
                  <a:schemeClr val="tx1"/>
                </a:solidFill>
                <a:latin typeface="roboto"/>
                <a:ea typeface="roboto"/>
                <a:cs typeface="roboto"/>
              </a:rPr>
              <a:t>apply for </a:t>
            </a:r>
            <a:r>
              <a:rPr lang="en-US" b="1">
                <a:solidFill>
                  <a:schemeClr val="tx1"/>
                </a:solidFill>
                <a:latin typeface="roboto"/>
                <a:ea typeface="roboto"/>
                <a:cs typeface="roboto"/>
                <a:hlinkClick r:id="rId4">
                  <a:extLst>
                    <a:ext uri="{A12FA001-AC4F-418D-AE19-62706E023703}">
                      <ahyp:hlinkClr xmlns:ahyp="http://schemas.microsoft.com/office/drawing/2018/hyperlinkcolor" val="tx"/>
                    </a:ext>
                  </a:extLst>
                </a:hlinkClick>
              </a:rPr>
              <a:t>fleet assessment services</a:t>
            </a:r>
            <a:r>
              <a:rPr lang="en-US">
                <a:solidFill>
                  <a:schemeClr val="tx1"/>
                </a:solidFill>
                <a:latin typeface="roboto"/>
                <a:ea typeface="roboto"/>
                <a:cs typeface="roboto"/>
              </a:rPr>
              <a:t>.</a:t>
            </a:r>
          </a:p>
          <a:p>
            <a:pPr>
              <a:spcBef>
                <a:spcPts val="1000"/>
              </a:spcBef>
              <a:buChar char="•"/>
            </a:pPr>
            <a:r>
              <a:rPr lang="en-US">
                <a:solidFill>
                  <a:schemeClr val="tx1"/>
                </a:solidFill>
                <a:latin typeface="roboto"/>
                <a:ea typeface="roboto"/>
                <a:cs typeface="roboto"/>
              </a:rPr>
              <a:t>Once your voucher has been approved, you may utilize the </a:t>
            </a:r>
            <a:r>
              <a:rPr lang="en-US">
                <a:solidFill>
                  <a:schemeClr val="tx1"/>
                </a:solidFill>
                <a:latin typeface="roboto"/>
                <a:ea typeface="roboto"/>
                <a:cs typeface="roboto"/>
                <a:hlinkClick r:id="rId5">
                  <a:extLst>
                    <a:ext uri="{A12FA001-AC4F-418D-AE19-62706E023703}">
                      <ahyp:hlinkClr xmlns:ahyp="http://schemas.microsoft.com/office/drawing/2018/hyperlinkcolor" val="tx"/>
                    </a:ext>
                  </a:extLst>
                </a:hlinkClick>
              </a:rPr>
              <a:t>contractor list </a:t>
            </a:r>
            <a:r>
              <a:rPr lang="en-US">
                <a:solidFill>
                  <a:schemeClr val="tx1"/>
                </a:solidFill>
                <a:latin typeface="roboto"/>
                <a:ea typeface="roboto"/>
                <a:cs typeface="roboto"/>
              </a:rPr>
              <a:t>to find a contractor and apply for make-ready funding through your utility’s </a:t>
            </a:r>
            <a:r>
              <a:rPr lang="en-US">
                <a:solidFill>
                  <a:schemeClr val="tx1"/>
                </a:solidFill>
                <a:latin typeface="roboto"/>
                <a:ea typeface="roboto"/>
                <a:cs typeface="roboto"/>
                <a:hlinkClick r:id="rId6">
                  <a:extLst>
                    <a:ext uri="{A12FA001-AC4F-418D-AE19-62706E023703}">
                      <ahyp:hlinkClr xmlns:ahyp="http://schemas.microsoft.com/office/drawing/2018/hyperlinkcolor" val="tx"/>
                    </a:ext>
                  </a:extLst>
                </a:hlinkClick>
              </a:rPr>
              <a:t>make-ready portal</a:t>
            </a:r>
            <a:r>
              <a:rPr lang="en-US">
                <a:solidFill>
                  <a:schemeClr val="tx1"/>
                </a:solidFill>
                <a:latin typeface="roboto"/>
                <a:ea typeface="roboto"/>
                <a:cs typeface="roboto"/>
              </a:rPr>
              <a:t>. </a:t>
            </a:r>
          </a:p>
          <a:p>
            <a:pPr>
              <a:spcBef>
                <a:spcPts val="1000"/>
              </a:spcBef>
              <a:buChar char="•"/>
            </a:pPr>
            <a:r>
              <a:rPr lang="en-US" i="1">
                <a:solidFill>
                  <a:schemeClr val="tx1"/>
                </a:solidFill>
                <a:latin typeface="roboto"/>
                <a:ea typeface="roboto"/>
                <a:cs typeface="roboto"/>
              </a:rPr>
              <a:t>If applicable</a:t>
            </a:r>
            <a:r>
              <a:rPr lang="en-US">
                <a:solidFill>
                  <a:schemeClr val="tx1"/>
                </a:solidFill>
                <a:latin typeface="roboto"/>
                <a:ea typeface="roboto"/>
                <a:cs typeface="roboto"/>
              </a:rPr>
              <a:t>, find a participating vehicle dismantler to complete scrappage of your old diesel truck or bus. Contact NYSERDA for more information about vehicle scrappage requirements </a:t>
            </a:r>
            <a:r>
              <a:rPr lang="en-US" i="1">
                <a:solidFill>
                  <a:schemeClr val="tx1"/>
                </a:solidFill>
                <a:latin typeface="roboto"/>
                <a:ea typeface="roboto"/>
                <a:cs typeface="roboto"/>
              </a:rPr>
              <a:t>if you are participating in the NYTVIP scrappage bonus</a:t>
            </a:r>
            <a:r>
              <a:rPr lang="en-US">
                <a:solidFill>
                  <a:schemeClr val="tx1"/>
                </a:solidFill>
                <a:latin typeface="roboto"/>
                <a:ea typeface="roboto"/>
                <a:cs typeface="roboto"/>
              </a:rPr>
              <a:t>.</a:t>
            </a:r>
          </a:p>
          <a:p>
            <a:pPr>
              <a:spcBef>
                <a:spcPts val="1000"/>
              </a:spcBef>
              <a:buChar char="•"/>
            </a:pPr>
            <a:r>
              <a:rPr lang="en-US">
                <a:solidFill>
                  <a:schemeClr val="tx1"/>
                </a:solidFill>
                <a:latin typeface="roboto"/>
                <a:ea typeface="roboto"/>
                <a:cs typeface="roboto"/>
              </a:rPr>
              <a:t>Keep in regular communication with your vehicle dealer, electrical contractor, and utility regarding status of vehicle production and infrastructure work.</a:t>
            </a:r>
          </a:p>
          <a:p>
            <a:pPr>
              <a:spcBef>
                <a:spcPts val="1000"/>
              </a:spcBef>
              <a:buChar char="•"/>
            </a:pPr>
            <a:r>
              <a:rPr lang="en-US">
                <a:solidFill>
                  <a:schemeClr val="tx1"/>
                </a:solidFill>
                <a:latin typeface="roboto"/>
                <a:ea typeface="roboto"/>
                <a:cs typeface="roboto"/>
              </a:rPr>
              <a:t>Once chargers are commissioned and vehicle is delivered, you may provide final documentation and receive payment. Remember to complete a utility survey and any applicable reporting for TVIP.</a:t>
            </a:r>
          </a:p>
        </p:txBody>
      </p:sp>
      <p:sp>
        <p:nvSpPr>
          <p:cNvPr id="4" name="Title 3">
            <a:extLst>
              <a:ext uri="{FF2B5EF4-FFF2-40B4-BE49-F238E27FC236}">
                <a16:creationId xmlns:a16="http://schemas.microsoft.com/office/drawing/2014/main" id="{C8303DAA-11DA-7398-858C-CD1199C781D4}"/>
              </a:ext>
            </a:extLst>
          </p:cNvPr>
          <p:cNvSpPr>
            <a:spLocks noGrp="1"/>
          </p:cNvSpPr>
          <p:nvPr>
            <p:ph type="title"/>
          </p:nvPr>
        </p:nvSpPr>
        <p:spPr/>
        <p:txBody>
          <a:bodyPr/>
          <a:lstStyle/>
          <a:p>
            <a:r>
              <a:rPr lang="en-US" b="1">
                <a:latin typeface="Roboto"/>
                <a:ea typeface="Roboto"/>
                <a:cs typeface="Roboto"/>
              </a:rPr>
              <a:t>Customer Journey</a:t>
            </a:r>
            <a:endParaRPr lang="en-US" b="1">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54102946"/>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C5603-5764-206A-B404-615395A80AC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5FF0EE-7D72-DD49-0F0B-B2CD8E9F40A8}"/>
              </a:ext>
            </a:extLst>
          </p:cNvPr>
          <p:cNvSpPr>
            <a:spLocks noGrp="1"/>
          </p:cNvSpPr>
          <p:nvPr>
            <p:ph type="sldNum" sz="quarter" idx="4"/>
          </p:nvPr>
        </p:nvSpPr>
        <p:spPr/>
        <p:txBody>
          <a:bodyPr/>
          <a:lstStyle/>
          <a:p>
            <a:fld id="{058CC6BB-C3D2-4223-AD7D-B48D1BB4495E}" type="slidenum">
              <a:rPr lang="en-US" smtClean="0"/>
              <a:pPr/>
              <a:t>8</a:t>
            </a:fld>
            <a:endParaRPr lang="en-US"/>
          </a:p>
        </p:txBody>
      </p:sp>
      <p:sp>
        <p:nvSpPr>
          <p:cNvPr id="3" name="Content Placeholder 2">
            <a:extLst>
              <a:ext uri="{FF2B5EF4-FFF2-40B4-BE49-F238E27FC236}">
                <a16:creationId xmlns:a16="http://schemas.microsoft.com/office/drawing/2014/main" id="{F7472CDA-CEAA-153E-37EF-AF2065B659DE}"/>
              </a:ext>
            </a:extLst>
          </p:cNvPr>
          <p:cNvSpPr>
            <a:spLocks noGrp="1"/>
          </p:cNvSpPr>
          <p:nvPr>
            <p:ph idx="1"/>
          </p:nvPr>
        </p:nvSpPr>
        <p:spPr>
          <a:xfrm>
            <a:off x="546957" y="2336572"/>
            <a:ext cx="3382960" cy="4158648"/>
          </a:xfrm>
        </p:spPr>
        <p:txBody>
          <a:bodyPr vert="horz" lIns="91440" tIns="45720" rIns="91440" bIns="45720" rtlCol="0" anchor="t">
            <a:normAutofit/>
          </a:bodyPr>
          <a:lstStyle/>
          <a:p>
            <a:pPr marL="342900" indent="-342900">
              <a:lnSpc>
                <a:spcPct val="120000"/>
              </a:lnSpc>
              <a:buChar char="•"/>
            </a:pPr>
            <a:r>
              <a:rPr lang="en-US">
                <a:solidFill>
                  <a:schemeClr val="tx1"/>
                </a:solidFill>
                <a:latin typeface="Roboto"/>
                <a:ea typeface="Roboto"/>
                <a:cs typeface="Roboto"/>
              </a:rPr>
              <a:t>NYTVIP participants are eligible for </a:t>
            </a:r>
            <a:r>
              <a:rPr lang="en-US">
                <a:solidFill>
                  <a:schemeClr val="accent1"/>
                </a:solidFill>
                <a:latin typeface="Roboto"/>
                <a:ea typeface="Roboto"/>
                <a:cs typeface="Roboto"/>
                <a:hlinkClick r:id="rId4">
                  <a:extLst>
                    <a:ext uri="{A12FA001-AC4F-418D-AE19-62706E023703}">
                      <ahyp:hlinkClr xmlns:ahyp="http://schemas.microsoft.com/office/drawing/2018/hyperlinkcolor" val="tx"/>
                    </a:ext>
                  </a:extLst>
                </a:hlinkClick>
              </a:rPr>
              <a:t>Joint Utilities of New York's Medium-and Heavy-Duty EV Make-Ready Pilot</a:t>
            </a:r>
            <a:r>
              <a:rPr lang="en-US">
                <a:solidFill>
                  <a:schemeClr val="tx1"/>
                </a:solidFill>
                <a:latin typeface="Roboto"/>
                <a:ea typeface="Roboto"/>
                <a:cs typeface="Roboto"/>
              </a:rPr>
              <a:t>, which can provide incentives for the infrastructure costs associated with preparing a site for EV charger installation. </a:t>
            </a:r>
            <a:endParaRPr lang="en-US" b="1" i="0">
              <a:solidFill>
                <a:schemeClr val="tx1"/>
              </a:solidFill>
              <a:effectLst/>
              <a:latin typeface="Roboto"/>
              <a:ea typeface="Roboto"/>
              <a:cs typeface="Roboto"/>
            </a:endParaRPr>
          </a:p>
        </p:txBody>
      </p:sp>
      <p:sp>
        <p:nvSpPr>
          <p:cNvPr id="4" name="Title 3">
            <a:extLst>
              <a:ext uri="{FF2B5EF4-FFF2-40B4-BE49-F238E27FC236}">
                <a16:creationId xmlns:a16="http://schemas.microsoft.com/office/drawing/2014/main" id="{3A6F4795-E27A-2DB6-B3A7-3C7057DF886E}"/>
              </a:ext>
            </a:extLst>
          </p:cNvPr>
          <p:cNvSpPr>
            <a:spLocks noGrp="1"/>
          </p:cNvSpPr>
          <p:nvPr>
            <p:ph type="title"/>
          </p:nvPr>
        </p:nvSpPr>
        <p:spPr/>
        <p:txBody>
          <a:bodyPr/>
          <a:lstStyle/>
          <a:p>
            <a:r>
              <a:rPr lang="en-US" b="1">
                <a:latin typeface="Arial"/>
                <a:cs typeface="Arial"/>
              </a:rPr>
              <a:t>Joint Utilities MHD Make-Ready Pilot</a:t>
            </a:r>
          </a:p>
        </p:txBody>
      </p:sp>
      <p:sp>
        <p:nvSpPr>
          <p:cNvPr id="9" name="Rectangle: Rounded Corners 8">
            <a:extLst>
              <a:ext uri="{FF2B5EF4-FFF2-40B4-BE49-F238E27FC236}">
                <a16:creationId xmlns:a16="http://schemas.microsoft.com/office/drawing/2014/main" id="{54659099-B8C3-DC08-2B0A-86B60B212F73}"/>
              </a:ext>
            </a:extLst>
          </p:cNvPr>
          <p:cNvSpPr/>
          <p:nvPr/>
        </p:nvSpPr>
        <p:spPr>
          <a:xfrm>
            <a:off x="1324194" y="6154417"/>
            <a:ext cx="8952202" cy="5195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latin typeface="roboto"/>
                <a:ea typeface="roboto"/>
                <a:cs typeface="roboto"/>
              </a:rPr>
              <a:t>Accepting applications until funding is allocated or a new program is established </a:t>
            </a:r>
            <a:br>
              <a:rPr lang="en-US" sz="1600" b="1">
                <a:latin typeface="roboto"/>
                <a:ea typeface="roboto"/>
                <a:cs typeface="roboto"/>
              </a:rPr>
            </a:br>
            <a:r>
              <a:rPr lang="en-US" sz="1200" b="1" i="1">
                <a:latin typeface="roboto"/>
                <a:ea typeface="roboto"/>
                <a:cs typeface="roboto"/>
              </a:rPr>
              <a:t>(expected 2026-2027)</a:t>
            </a:r>
            <a:endParaRPr lang="en-US" sz="1600">
              <a:latin typeface="roboto"/>
              <a:ea typeface="roboto"/>
              <a:cs typeface="roboto"/>
            </a:endParaRPr>
          </a:p>
        </p:txBody>
      </p:sp>
      <p:grpSp>
        <p:nvGrpSpPr>
          <p:cNvPr id="7" name="Group 6">
            <a:extLst>
              <a:ext uri="{FF2B5EF4-FFF2-40B4-BE49-F238E27FC236}">
                <a16:creationId xmlns:a16="http://schemas.microsoft.com/office/drawing/2014/main" id="{A477660F-078A-E255-F572-86B6E3B03D26}"/>
              </a:ext>
            </a:extLst>
          </p:cNvPr>
          <p:cNvGrpSpPr/>
          <p:nvPr/>
        </p:nvGrpSpPr>
        <p:grpSpPr>
          <a:xfrm>
            <a:off x="4012963" y="2336952"/>
            <a:ext cx="7631612" cy="3697658"/>
            <a:chOff x="4012963" y="2336952"/>
            <a:chExt cx="7631612" cy="3697658"/>
          </a:xfrm>
        </p:grpSpPr>
        <p:pic>
          <p:nvPicPr>
            <p:cNvPr id="5" name="Picture 4" descr="A diagram of electrical components&#10;&#10;AI-generated content may be incorrect.">
              <a:extLst>
                <a:ext uri="{FF2B5EF4-FFF2-40B4-BE49-F238E27FC236}">
                  <a16:creationId xmlns:a16="http://schemas.microsoft.com/office/drawing/2014/main" id="{38768E55-F5AE-F6D5-DE12-1CABF696236B}"/>
                </a:ext>
              </a:extLst>
            </p:cNvPr>
            <p:cNvPicPr>
              <a:picLocks noChangeAspect="1"/>
            </p:cNvPicPr>
            <p:nvPr/>
          </p:nvPicPr>
          <p:blipFill>
            <a:blip r:embed="rId5"/>
            <a:stretch>
              <a:fillRect/>
            </a:stretch>
          </p:blipFill>
          <p:spPr>
            <a:xfrm>
              <a:off x="4012963" y="2336952"/>
              <a:ext cx="7631612" cy="3697658"/>
            </a:xfrm>
            <a:prstGeom prst="rect">
              <a:avLst/>
            </a:prstGeom>
          </p:spPr>
        </p:pic>
        <p:sp>
          <p:nvSpPr>
            <p:cNvPr id="6" name="TextBox 5">
              <a:extLst>
                <a:ext uri="{FF2B5EF4-FFF2-40B4-BE49-F238E27FC236}">
                  <a16:creationId xmlns:a16="http://schemas.microsoft.com/office/drawing/2014/main" id="{C9E83D6C-18F8-F535-1735-51EAEC5F679A}"/>
                </a:ext>
              </a:extLst>
            </p:cNvPr>
            <p:cNvSpPr txBox="1"/>
            <p:nvPr/>
          </p:nvSpPr>
          <p:spPr>
            <a:xfrm>
              <a:off x="6448567" y="5379492"/>
              <a:ext cx="2490715"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latin typeface="Arial"/>
                  <a:ea typeface="Calibri"/>
                  <a:cs typeface="Calibri"/>
                </a:rPr>
                <a:t>* MHD Pilot currently limits customer-side make-ready costs to publicly accessible or DAC projects</a:t>
              </a:r>
              <a:endParaRPr lang="en-US" sz="800">
                <a:latin typeface="Arial"/>
                <a:cs typeface="Arial"/>
              </a:endParaRPr>
            </a:p>
          </p:txBody>
        </p:sp>
      </p:grpSp>
    </p:spTree>
    <p:extLst>
      <p:ext uri="{BB962C8B-B14F-4D97-AF65-F5344CB8AC3E}">
        <p14:creationId xmlns:p14="http://schemas.microsoft.com/office/powerpoint/2010/main" val="4077814306"/>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735DB-C0BA-099B-0037-E06C4942026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9E7182-6B23-2BD3-EB90-5367A33C84B7}"/>
              </a:ext>
            </a:extLst>
          </p:cNvPr>
          <p:cNvSpPr>
            <a:spLocks noGrp="1"/>
          </p:cNvSpPr>
          <p:nvPr>
            <p:ph type="sldNum" sz="quarter" idx="4"/>
          </p:nvPr>
        </p:nvSpPr>
        <p:spPr/>
        <p:txBody>
          <a:bodyPr/>
          <a:lstStyle/>
          <a:p>
            <a:fld id="{058CC6BB-C3D2-4223-AD7D-B48D1BB4495E}" type="slidenum">
              <a:rPr lang="en-US" smtClean="0"/>
              <a:pPr/>
              <a:t>9</a:t>
            </a:fld>
            <a:endParaRPr lang="en-US"/>
          </a:p>
        </p:txBody>
      </p:sp>
      <p:sp>
        <p:nvSpPr>
          <p:cNvPr id="3" name="Content Placeholder 2">
            <a:extLst>
              <a:ext uri="{FF2B5EF4-FFF2-40B4-BE49-F238E27FC236}">
                <a16:creationId xmlns:a16="http://schemas.microsoft.com/office/drawing/2014/main" id="{8590CC96-6B63-8426-D66F-C1C8E0CAC74A}"/>
              </a:ext>
            </a:extLst>
          </p:cNvPr>
          <p:cNvSpPr>
            <a:spLocks noGrp="1"/>
          </p:cNvSpPr>
          <p:nvPr>
            <p:ph idx="1"/>
          </p:nvPr>
        </p:nvSpPr>
        <p:spPr>
          <a:xfrm>
            <a:off x="546957" y="1877285"/>
            <a:ext cx="10380123" cy="4017860"/>
          </a:xfrm>
        </p:spPr>
        <p:txBody>
          <a:bodyPr vert="horz" lIns="91440" tIns="45720" rIns="91440" bIns="45720" rtlCol="0" anchor="t">
            <a:normAutofit/>
          </a:bodyPr>
          <a:lstStyle/>
          <a:p>
            <a:pPr marL="342900" indent="-342900">
              <a:lnSpc>
                <a:spcPct val="120000"/>
              </a:lnSpc>
              <a:buChar char="•"/>
            </a:pPr>
            <a:r>
              <a:rPr lang="en-US">
                <a:solidFill>
                  <a:schemeClr val="tx1"/>
                </a:solidFill>
                <a:latin typeface="Roboto Lt"/>
                <a:ea typeface="Roboto"/>
                <a:cs typeface="Roboto"/>
              </a:rPr>
              <a:t>The MHD Pilot provides incentives for </a:t>
            </a:r>
            <a:r>
              <a:rPr lang="en-US" b="1">
                <a:solidFill>
                  <a:schemeClr val="tx1"/>
                </a:solidFill>
                <a:latin typeface="Roboto Lt"/>
                <a:ea typeface="Roboto"/>
                <a:cs typeface="Arial"/>
              </a:rPr>
              <a:t>up to 90% of utility-side infrastructure costs </a:t>
            </a:r>
            <a:r>
              <a:rPr lang="en-US">
                <a:solidFill>
                  <a:schemeClr val="tx1"/>
                </a:solidFill>
                <a:latin typeface="Roboto Lt"/>
                <a:ea typeface="Roboto"/>
                <a:cs typeface="Arial"/>
              </a:rPr>
              <a:t>(step-down transformers, overhead service lines, utility meters, etc.). Qualifying projects may also be available for up to </a:t>
            </a:r>
            <a:r>
              <a:rPr lang="en-US" b="1">
                <a:solidFill>
                  <a:schemeClr val="tx1"/>
                </a:solidFill>
                <a:latin typeface="Roboto Lt"/>
                <a:ea typeface="Roboto"/>
                <a:cs typeface="Arial"/>
              </a:rPr>
              <a:t>50% of customer-side costs.</a:t>
            </a:r>
            <a:endParaRPr lang="en-US">
              <a:solidFill>
                <a:schemeClr val="tx1"/>
              </a:solidFill>
              <a:latin typeface="Roboto Lt"/>
              <a:ea typeface="Roboto"/>
              <a:cs typeface="Arial"/>
            </a:endParaRPr>
          </a:p>
        </p:txBody>
      </p:sp>
      <p:sp>
        <p:nvSpPr>
          <p:cNvPr id="4" name="Title 3">
            <a:extLst>
              <a:ext uri="{FF2B5EF4-FFF2-40B4-BE49-F238E27FC236}">
                <a16:creationId xmlns:a16="http://schemas.microsoft.com/office/drawing/2014/main" id="{74051F05-5A3A-6544-BE54-A8660466A2F5}"/>
              </a:ext>
            </a:extLst>
          </p:cNvPr>
          <p:cNvSpPr>
            <a:spLocks noGrp="1"/>
          </p:cNvSpPr>
          <p:nvPr>
            <p:ph type="title"/>
          </p:nvPr>
        </p:nvSpPr>
        <p:spPr/>
        <p:txBody>
          <a:bodyPr/>
          <a:lstStyle/>
          <a:p>
            <a:r>
              <a:rPr lang="en-US" b="1">
                <a:latin typeface="Roboto"/>
                <a:ea typeface="Roboto"/>
                <a:cs typeface="Roboto"/>
              </a:rPr>
              <a:t>Joint Utilities MHD Make-Ready Pilot</a:t>
            </a:r>
          </a:p>
        </p:txBody>
      </p:sp>
      <p:pic>
        <p:nvPicPr>
          <p:cNvPr id="5" name="Picture 4" descr="A flowchart of a community&#10;&#10;AI-generated content may be incorrect.">
            <a:extLst>
              <a:ext uri="{FF2B5EF4-FFF2-40B4-BE49-F238E27FC236}">
                <a16:creationId xmlns:a16="http://schemas.microsoft.com/office/drawing/2014/main" id="{5813A991-37D5-D117-00EF-E4D0DB19715F}"/>
              </a:ext>
            </a:extLst>
          </p:cNvPr>
          <p:cNvPicPr>
            <a:picLocks noChangeAspect="1"/>
          </p:cNvPicPr>
          <p:nvPr/>
        </p:nvPicPr>
        <p:blipFill>
          <a:blip r:embed="rId4"/>
          <a:stretch>
            <a:fillRect/>
          </a:stretch>
        </p:blipFill>
        <p:spPr>
          <a:xfrm>
            <a:off x="2652713" y="3243263"/>
            <a:ext cx="6172200" cy="3429000"/>
          </a:xfrm>
          <a:prstGeom prst="rect">
            <a:avLst/>
          </a:prstGeom>
        </p:spPr>
      </p:pic>
      <p:grpSp>
        <p:nvGrpSpPr>
          <p:cNvPr id="10" name="Group 9">
            <a:extLst>
              <a:ext uri="{FF2B5EF4-FFF2-40B4-BE49-F238E27FC236}">
                <a16:creationId xmlns:a16="http://schemas.microsoft.com/office/drawing/2014/main" id="{EBA19D18-5048-83FE-A436-A6C1CBA44A27}"/>
              </a:ext>
            </a:extLst>
          </p:cNvPr>
          <p:cNvGrpSpPr/>
          <p:nvPr/>
        </p:nvGrpSpPr>
        <p:grpSpPr>
          <a:xfrm>
            <a:off x="958286" y="4186873"/>
            <a:ext cx="1524000" cy="1463041"/>
            <a:chOff x="958286" y="4186873"/>
            <a:chExt cx="1524000" cy="1463041"/>
          </a:xfrm>
        </p:grpSpPr>
        <p:sp>
          <p:nvSpPr>
            <p:cNvPr id="7" name="Teardrop 6">
              <a:extLst>
                <a:ext uri="{FF2B5EF4-FFF2-40B4-BE49-F238E27FC236}">
                  <a16:creationId xmlns:a16="http://schemas.microsoft.com/office/drawing/2014/main" id="{73FDAB5B-3B6A-F8EE-3F6D-06FA2AAC19E9}"/>
                </a:ext>
              </a:extLst>
            </p:cNvPr>
            <p:cNvSpPr/>
            <p:nvPr/>
          </p:nvSpPr>
          <p:spPr>
            <a:xfrm rot="2580000">
              <a:off x="962777" y="4186873"/>
              <a:ext cx="1463041" cy="1463041"/>
            </a:xfrm>
            <a:prstGeom prst="teardrop">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2479496-3615-F177-13CC-DCD669BE9DA4}"/>
                </a:ext>
              </a:extLst>
            </p:cNvPr>
            <p:cNvSpPr txBox="1"/>
            <p:nvPr/>
          </p:nvSpPr>
          <p:spPr>
            <a:xfrm>
              <a:off x="958286" y="4482429"/>
              <a:ext cx="152400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chemeClr val="bg1"/>
                  </a:solidFill>
                  <a:latin typeface="roboto"/>
                  <a:ea typeface="Calibri"/>
                  <a:cs typeface="Calibri"/>
                </a:rPr>
                <a:t>TVIP is an eligible Vehicle Incentive Program</a:t>
              </a:r>
              <a:endParaRPr lang="en-US" b="1">
                <a:solidFill>
                  <a:schemeClr val="bg1"/>
                </a:solidFill>
                <a:latin typeface="roboto"/>
                <a:ea typeface="Calibri"/>
                <a:cs typeface="Calibri"/>
              </a:endParaRPr>
            </a:p>
          </p:txBody>
        </p:sp>
      </p:grpSp>
      <p:sp>
        <p:nvSpPr>
          <p:cNvPr id="12" name="Rectangle: Rounded Corners 11">
            <a:extLst>
              <a:ext uri="{FF2B5EF4-FFF2-40B4-BE49-F238E27FC236}">
                <a16:creationId xmlns:a16="http://schemas.microsoft.com/office/drawing/2014/main" id="{5A3D0B34-AC9C-009A-D679-D8889E83935C}"/>
              </a:ext>
            </a:extLst>
          </p:cNvPr>
          <p:cNvSpPr/>
          <p:nvPr/>
        </p:nvSpPr>
        <p:spPr>
          <a:xfrm>
            <a:off x="8947727" y="3244273"/>
            <a:ext cx="2978724" cy="26900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a:latin typeface="roboto"/>
                <a:ea typeface="roboto"/>
                <a:cs typeface="roboto"/>
              </a:rPr>
              <a:t>The JU has proposed a petition to expand customer-side cost eligibility: </a:t>
            </a:r>
            <a:endParaRPr lang="en-US">
              <a:latin typeface="roboto"/>
              <a:ea typeface="roboto"/>
              <a:cs typeface="roboto"/>
            </a:endParaRPr>
          </a:p>
          <a:p>
            <a:pPr marL="285750" indent="-285750">
              <a:buFont typeface="Calibri"/>
              <a:buChar char="-"/>
            </a:pPr>
            <a:r>
              <a:rPr lang="en-US" sz="1600">
                <a:latin typeface="roboto"/>
                <a:ea typeface="roboto"/>
                <a:cs typeface="roboto"/>
              </a:rPr>
              <a:t>Shared hub models</a:t>
            </a:r>
          </a:p>
          <a:p>
            <a:pPr marL="285750" indent="-285750">
              <a:buFont typeface="Calibri"/>
              <a:buChar char="-"/>
            </a:pPr>
            <a:r>
              <a:rPr lang="en-US" sz="1600">
                <a:latin typeface="roboto"/>
                <a:ea typeface="roboto"/>
                <a:cs typeface="roboto"/>
              </a:rPr>
              <a:t>Projects located outside (DACs</a:t>
            </a:r>
          </a:p>
          <a:p>
            <a:pPr marL="285750" indent="-285750">
              <a:buFont typeface="Calibri"/>
              <a:buChar char="-"/>
            </a:pPr>
            <a:r>
              <a:rPr lang="en-US" sz="1600">
                <a:latin typeface="roboto"/>
                <a:ea typeface="roboto"/>
                <a:cs typeface="roboto"/>
              </a:rPr>
              <a:t>Projects without a voucher incentive</a:t>
            </a:r>
          </a:p>
        </p:txBody>
      </p:sp>
    </p:spTree>
    <p:extLst>
      <p:ext uri="{BB962C8B-B14F-4D97-AF65-F5344CB8AC3E}">
        <p14:creationId xmlns:p14="http://schemas.microsoft.com/office/powerpoint/2010/main" val="2041327842"/>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SEG New">
      <a:dk1>
        <a:sysClr val="windowText" lastClr="000000"/>
      </a:dk1>
      <a:lt1>
        <a:sysClr val="window" lastClr="FFFFFF"/>
      </a:lt1>
      <a:dk2>
        <a:srgbClr val="142C41"/>
      </a:dk2>
      <a:lt2>
        <a:srgbClr val="E7E6E6"/>
      </a:lt2>
      <a:accent1>
        <a:srgbClr val="142C41"/>
      </a:accent1>
      <a:accent2>
        <a:srgbClr val="F0512C"/>
      </a:accent2>
      <a:accent3>
        <a:srgbClr val="9BA4B8"/>
      </a:accent3>
      <a:accent4>
        <a:srgbClr val="E4EBF7"/>
      </a:accent4>
      <a:accent5>
        <a:srgbClr val="FFFFFF"/>
      </a:accent5>
      <a:accent6>
        <a:srgbClr val="231F20"/>
      </a:accent6>
      <a:hlink>
        <a:srgbClr val="142C41"/>
      </a:hlink>
      <a:folHlink>
        <a:srgbClr val="142C41"/>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EA7AEC4425EF4EAF821B0F5593948D" ma:contentTypeVersion="15" ma:contentTypeDescription="Create a new document." ma:contentTypeScope="" ma:versionID="51e5ed45778f8115e116aa665886e032">
  <xsd:schema xmlns:xsd="http://www.w3.org/2001/XMLSchema" xmlns:xs="http://www.w3.org/2001/XMLSchema" xmlns:p="http://schemas.microsoft.com/office/2006/metadata/properties" xmlns:ns2="238dd806-a5b7-46a5-9c55-c2d3786c84e5" xmlns:ns3="bc2f8ab4-d14d-42bf-85ff-71ac3c40b0a6" targetNamespace="http://schemas.microsoft.com/office/2006/metadata/properties" ma:root="true" ma:fieldsID="f8910fc04830d92322c56854ed322220" ns2:_="" ns3:_="">
    <xsd:import namespace="238dd806-a5b7-46a5-9c55-c2d3786c84e5"/>
    <xsd:import namespace="bc2f8ab4-d14d-42bf-85ff-71ac3c40b0a6"/>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8dd806-a5b7-46a5-9c55-c2d3786c84e5"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dexed="true"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TaxCatchAll" ma:index="13" nillable="true" ma:displayName="Taxonomy Catch All Column" ma:hidden="true" ma:list="{7b34abca-2261-4c4d-83be-4c47f5826515}" ma:internalName="TaxCatchAll" ma:showField="CatchAllData" ma:web="238dd806-a5b7-46a5-9c55-c2d3786c84e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c2f8ab4-d14d-42bf-85ff-71ac3c40b0a6"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DateTaken" ma:index="9" nillable="true" ma:displayName="MediaServiceDateTaken" ma:hidden="true" ma:indexed="true" ma:internalName="MediaServiceDateTaken" ma:readOnly="true">
      <xsd:simpleType>
        <xsd:restriction base="dms:Text"/>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d39e25b7-0a97-41c9-a156-d5f306235689"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bc2f8ab4-d14d-42bf-85ff-71ac3c40b0a6">
      <Terms xmlns="http://schemas.microsoft.com/office/infopath/2007/PartnerControls"/>
    </lcf76f155ced4ddcb4097134ff3c332f>
    <TaxCatchAll xmlns="238dd806-a5b7-46a5-9c55-c2d3786c84e5" xsi:nil="true"/>
    <_dlc_DocId xmlns="238dd806-a5b7-46a5-9c55-c2d3786c84e5">NYSERDAEXT-1938342014-208</_dlc_DocId>
    <_dlc_DocIdUrl xmlns="238dd806-a5b7-46a5-9c55-c2d3786c84e5">
      <Url>https://nysemail.sharepoint.com/sites/nyserda-ext/ExternalCollaboration/Contractors/NYTVIP/_layouts/15/DocIdRedir.aspx?ID=NYSERDAEXT-1938342014-208</Url>
      <Description>NYSERDAEXT-1938342014-208</Description>
    </_dlc_DocIdUrl>
  </documentManagement>
</p:properties>
</file>

<file path=customXml/itemProps1.xml><?xml version="1.0" encoding="utf-8"?>
<ds:datastoreItem xmlns:ds="http://schemas.openxmlformats.org/officeDocument/2006/customXml" ds:itemID="{116AAD69-6096-406C-90D4-DE255C4215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8dd806-a5b7-46a5-9c55-c2d3786c84e5"/>
    <ds:schemaRef ds:uri="bc2f8ab4-d14d-42bf-85ff-71ac3c40b0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6EFA51-832B-4005-84D4-B18D1E0BD6AA}">
  <ds:schemaRefs>
    <ds:schemaRef ds:uri="http://schemas.microsoft.com/sharepoint/events"/>
  </ds:schemaRefs>
</ds:datastoreItem>
</file>

<file path=customXml/itemProps3.xml><?xml version="1.0" encoding="utf-8"?>
<ds:datastoreItem xmlns:ds="http://schemas.openxmlformats.org/officeDocument/2006/customXml" ds:itemID="{22D89620-6786-4A64-8FF0-97B8FD2A238C}">
  <ds:schemaRefs>
    <ds:schemaRef ds:uri="http://schemas.microsoft.com/sharepoint/v3/contenttype/forms"/>
  </ds:schemaRefs>
</ds:datastoreItem>
</file>

<file path=customXml/itemProps4.xml><?xml version="1.0" encoding="utf-8"?>
<ds:datastoreItem xmlns:ds="http://schemas.openxmlformats.org/officeDocument/2006/customXml" ds:itemID="{F559951E-6383-4517-B3CE-7CCEA99A25AE}">
  <ds:schemaRefs>
    <ds:schemaRef ds:uri="http://purl.org/dc/dcmitype/"/>
    <ds:schemaRef ds:uri="fad61d20-6085-432d-a090-812dc08dbb2b"/>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elements/1.1/"/>
    <ds:schemaRef ds:uri="http://schemas.openxmlformats.org/package/2006/metadata/core-properties"/>
    <ds:schemaRef ds:uri="0cd62876-c2d5-49da-a597-f731b2d12eef"/>
    <ds:schemaRef ds:uri="http://purl.org/dc/terms/"/>
    <ds:schemaRef ds:uri="bc2f8ab4-d14d-42bf-85ff-71ac3c40b0a6"/>
    <ds:schemaRef ds:uri="238dd806-a5b7-46a5-9c55-c2d3786c84e5"/>
  </ds:schemaRefs>
</ds:datastoreItem>
</file>

<file path=docMetadata/LabelInfo.xml><?xml version="1.0" encoding="utf-8"?>
<clbl:labelList xmlns:clbl="http://schemas.microsoft.com/office/2020/mipLabelMetadata">
  <clbl:label id="{1398cf8a-d815-44bf-a14b-7cc8e59b4946}" enabled="0" method="" siteId="{1398cf8a-d815-44bf-a14b-7cc8e59b4946}" removed="1"/>
</clbl:labelList>
</file>

<file path=docProps/app.xml><?xml version="1.0" encoding="utf-8"?>
<Properties xmlns="http://schemas.openxmlformats.org/officeDocument/2006/extended-properties" xmlns:vt="http://schemas.openxmlformats.org/officeDocument/2006/docPropsVTypes">
  <TotalTime>1</TotalTime>
  <Words>1458</Words>
  <Application>Microsoft Office PowerPoint</Application>
  <PresentationFormat>Widescreen</PresentationFormat>
  <Paragraphs>176</Paragraphs>
  <Slides>16</Slides>
  <Notes>13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16</vt:i4>
      </vt:variant>
    </vt:vector>
  </HeadingPairs>
  <TitlesOfParts>
    <vt:vector size="30" baseType="lpstr">
      <vt:lpstr>Aptos</vt:lpstr>
      <vt:lpstr>Arial</vt:lpstr>
      <vt:lpstr>Arial,Sans-Serif</vt:lpstr>
      <vt:lpstr>Calibri</vt:lpstr>
      <vt:lpstr>Calibri Light</vt:lpstr>
      <vt:lpstr>Calibri,Sans-Serif</vt:lpstr>
      <vt:lpstr>Courier New</vt:lpstr>
      <vt:lpstr>Outfit SemiBold</vt:lpstr>
      <vt:lpstr>roboto</vt:lpstr>
      <vt:lpstr>roboto</vt:lpstr>
      <vt:lpstr>Roboto Lt</vt:lpstr>
      <vt:lpstr>Wingdings</vt:lpstr>
      <vt:lpstr>Office Theme</vt:lpstr>
      <vt:lpstr>Office Theme</vt:lpstr>
      <vt:lpstr> New York Truck Voucher Incentive Program (NYTVIP)  Utility Engagement Webinar   </vt:lpstr>
      <vt:lpstr>Agenda</vt:lpstr>
      <vt:lpstr>New York Truck Voucher Incentive Program</vt:lpstr>
      <vt:lpstr>Orange and Rockland</vt:lpstr>
      <vt:lpstr>PSEG Long Island</vt:lpstr>
      <vt:lpstr>New York Truck Voucher Incentive Program</vt:lpstr>
      <vt:lpstr>Customer Journey</vt:lpstr>
      <vt:lpstr>Joint Utilities MHD Make-Ready Pilot</vt:lpstr>
      <vt:lpstr>Joint Utilities MHD Make-Ready Pilot</vt:lpstr>
      <vt:lpstr>MHD Pilot Process</vt:lpstr>
      <vt:lpstr>Available Resources By Program</vt:lpstr>
      <vt:lpstr>PowerPoint Presentation</vt:lpstr>
      <vt:lpstr>Utility Engagement Best Practices</vt:lpstr>
      <vt:lpstr>Utility Engagement Best Practices</vt:lpstr>
      <vt:lpstr>Utility advisory services and incentives can support your project today</vt:lpstr>
      <vt:lpstr>Joint Utilities EV Make Ready Program 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Sydney Hayes</dc:creator>
  <cp:lastModifiedBy>Tauro, Natalie  (NYSERDA)</cp:lastModifiedBy>
  <cp:revision>8</cp:revision>
  <dcterms:created xsi:type="dcterms:W3CDTF">2025-09-26T19:24:16Z</dcterms:created>
  <dcterms:modified xsi:type="dcterms:W3CDTF">2026-03-26T16:37:20Z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0x0101009DEA7AEC4425EF4EAF821B0F5593948D</vt:lpwstr>
  </property>
  <property fmtid="{D5CDD505-2E9C-101B-9397-08002B2CF9AE}" pid="3" name="MediaServiceImageTags">
    <vt:lpwstr/>
  </property>
  <property fmtid="{D5CDD505-2E9C-101B-9397-08002B2CF9AE}" pid="4" name="_dlc_DocIdItemGuid">
    <vt:lpwstr>098d13e4-5ed5-4afa-aa1d-2a6ae0e61acc</vt:lpwstr>
  </property>
</Properties>
</file>