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32"/>
  </p:notesMasterIdLst>
  <p:sldIdLst>
    <p:sldId id="257" r:id="rId6"/>
    <p:sldId id="258" r:id="rId7"/>
    <p:sldId id="288" r:id="rId8"/>
    <p:sldId id="259" r:id="rId9"/>
    <p:sldId id="278" r:id="rId10"/>
    <p:sldId id="260" r:id="rId11"/>
    <p:sldId id="261" r:id="rId12"/>
    <p:sldId id="263" r:id="rId13"/>
    <p:sldId id="269" r:id="rId14"/>
    <p:sldId id="270" r:id="rId15"/>
    <p:sldId id="267" r:id="rId16"/>
    <p:sldId id="271" r:id="rId17"/>
    <p:sldId id="275" r:id="rId18"/>
    <p:sldId id="285" r:id="rId19"/>
    <p:sldId id="276" r:id="rId20"/>
    <p:sldId id="286" r:id="rId21"/>
    <p:sldId id="279" r:id="rId22"/>
    <p:sldId id="280" r:id="rId23"/>
    <p:sldId id="281" r:id="rId24"/>
    <p:sldId id="282" r:id="rId25"/>
    <p:sldId id="274" r:id="rId26"/>
    <p:sldId id="283" r:id="rId27"/>
    <p:sldId id="287" r:id="rId28"/>
    <p:sldId id="284" r:id="rId29"/>
    <p:sldId id="289" r:id="rId30"/>
    <p:sldId id="29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CC7104E-D4DA-B129-D7E6-F3028A7F5036}" name="Jeffrey, Kenson C (NYSERDA)" initials="JKC(" userId="S::kenson.jeffrey@nyserda.ny.gov::051ae348-cef7-4da8-9b16-f43797fb5fd5" providerId="AD"/>
  <p188:author id="{EF702CE5-A616-4266-EB16-9FD2A000C567}" name="Sydney Hayes" initials="SH" userId="S::shayes@calstart.org::8434e54e-bbe6-4635-a4c0-5e76a5a2b73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A6D6F6-3397-D7B1-3B2A-595E0C887D7D}" v="1" dt="2025-10-30T13:22:13.265"/>
    <p1510:client id="{5EA88B52-CF79-47ED-AD0D-F1FE7784DEB5}" v="296" dt="2025-10-28T17:01:40.685"/>
    <p1510:client id="{6010F3CC-E2D4-4DD1-AC93-A3BB75FB7A2F}" v="110" dt="2025-10-30T13:44:49.8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BF7296-5F0B-4ACC-B04E-9CDE66316160}" type="datetimeFigureOut">
              <a:rPr lang="en-US" smtClean="0"/>
              <a:t>11/12/2025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F32CAA-B08F-4183-9100-E8EF64063C5F}" type="slidenum">
              <a:rPr lang="en-US" smtClean="0"/>
              <a:t>‹#›</a:t>
            </a:fld>
            <a:endParaRPr lang="en-US"/>
          </a:p>
        </p:txBody>
      </p:sp>
    </p:spTree>
    <p:extLst>
      <p:ext uri="{BB962C8B-B14F-4D97-AF65-F5344CB8AC3E}">
        <p14:creationId xmlns:p14="http://schemas.microsoft.com/office/powerpoint/2010/main" val="2262749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35725F-A055-48ED-9D18-FE2EA5938B47}" type="slidenum">
              <a:rPr lang="en-US" smtClean="0"/>
              <a:t>1</a:t>
            </a:fld>
            <a:endParaRPr lang="en-US"/>
          </a:p>
        </p:txBody>
      </p:sp>
    </p:spTree>
    <p:extLst>
      <p:ext uri="{BB962C8B-B14F-4D97-AF65-F5344CB8AC3E}">
        <p14:creationId xmlns:p14="http://schemas.microsoft.com/office/powerpoint/2010/main" val="7047599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Natalie</a:t>
            </a:r>
          </a:p>
        </p:txBody>
      </p:sp>
      <p:sp>
        <p:nvSpPr>
          <p:cNvPr id="4" name="Slide Number Placeholder 3"/>
          <p:cNvSpPr>
            <a:spLocks noGrp="1"/>
          </p:cNvSpPr>
          <p:nvPr>
            <p:ph type="sldNum" sz="quarter" idx="5"/>
          </p:nvPr>
        </p:nvSpPr>
        <p:spPr/>
        <p:txBody>
          <a:bodyPr/>
          <a:lstStyle/>
          <a:p>
            <a:fld id="{56F32CAA-B08F-4183-9100-E8EF64063C5F}" type="slidenum">
              <a:rPr lang="en-US" smtClean="0"/>
              <a:t>10</a:t>
            </a:fld>
            <a:endParaRPr lang="en-US"/>
          </a:p>
        </p:txBody>
      </p:sp>
    </p:spTree>
    <p:extLst>
      <p:ext uri="{BB962C8B-B14F-4D97-AF65-F5344CB8AC3E}">
        <p14:creationId xmlns:p14="http://schemas.microsoft.com/office/powerpoint/2010/main" val="4275542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C0836-8936-F0BB-5879-78350B0EDD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F64882-4870-2882-B396-267F00DE4E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079A67-3B71-B141-2938-4410D206FC06}"/>
              </a:ext>
            </a:extLst>
          </p:cNvPr>
          <p:cNvSpPr>
            <a:spLocks noGrp="1"/>
          </p:cNvSpPr>
          <p:nvPr>
            <p:ph type="body" idx="1"/>
          </p:nvPr>
        </p:nvSpPr>
        <p:spPr/>
        <p:txBody>
          <a:bodyPr/>
          <a:lstStyle/>
          <a:p>
            <a:r>
              <a:rPr lang="en-US">
                <a:cs typeface="Calibri"/>
              </a:rPr>
              <a:t>Natalie</a:t>
            </a:r>
          </a:p>
        </p:txBody>
      </p:sp>
      <p:sp>
        <p:nvSpPr>
          <p:cNvPr id="4" name="Slide Number Placeholder 3">
            <a:extLst>
              <a:ext uri="{FF2B5EF4-FFF2-40B4-BE49-F238E27FC236}">
                <a16:creationId xmlns:a16="http://schemas.microsoft.com/office/drawing/2014/main" id="{4798C398-FB1F-7226-D9BA-46E2C8FF5954}"/>
              </a:ext>
            </a:extLst>
          </p:cNvPr>
          <p:cNvSpPr>
            <a:spLocks noGrp="1"/>
          </p:cNvSpPr>
          <p:nvPr>
            <p:ph type="sldNum" sz="quarter" idx="5"/>
          </p:nvPr>
        </p:nvSpPr>
        <p:spPr/>
        <p:txBody>
          <a:bodyPr/>
          <a:lstStyle/>
          <a:p>
            <a:fld id="{D335725F-A055-48ED-9D18-FE2EA5938B47}" type="slidenum">
              <a:rPr lang="en-US" smtClean="0"/>
              <a:t>11</a:t>
            </a:fld>
            <a:endParaRPr lang="en-US"/>
          </a:p>
        </p:txBody>
      </p:sp>
    </p:spTree>
    <p:extLst>
      <p:ext uri="{BB962C8B-B14F-4D97-AF65-F5344CB8AC3E}">
        <p14:creationId xmlns:p14="http://schemas.microsoft.com/office/powerpoint/2010/main" val="1161083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9C931-4B81-2806-433E-5F8BC058CC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70EF7E-4899-9008-9817-B0C845C5D6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5743CF-20DE-C139-D2FA-FAEC626E12CB}"/>
              </a:ext>
            </a:extLst>
          </p:cNvPr>
          <p:cNvSpPr>
            <a:spLocks noGrp="1"/>
          </p:cNvSpPr>
          <p:nvPr>
            <p:ph type="body" idx="1"/>
          </p:nvPr>
        </p:nvSpPr>
        <p:spPr/>
        <p:txBody>
          <a:bodyPr/>
          <a:lstStyle/>
          <a:p>
            <a:r>
              <a:rPr lang="en-US">
                <a:cs typeface="Calibri"/>
              </a:rPr>
              <a:t>Jay</a:t>
            </a:r>
          </a:p>
        </p:txBody>
      </p:sp>
      <p:sp>
        <p:nvSpPr>
          <p:cNvPr id="4" name="Slide Number Placeholder 3">
            <a:extLst>
              <a:ext uri="{FF2B5EF4-FFF2-40B4-BE49-F238E27FC236}">
                <a16:creationId xmlns:a16="http://schemas.microsoft.com/office/drawing/2014/main" id="{404240CD-2D96-6C63-6917-FA8DB09B4EC3}"/>
              </a:ext>
            </a:extLst>
          </p:cNvPr>
          <p:cNvSpPr>
            <a:spLocks noGrp="1"/>
          </p:cNvSpPr>
          <p:nvPr>
            <p:ph type="sldNum" sz="quarter" idx="5"/>
          </p:nvPr>
        </p:nvSpPr>
        <p:spPr/>
        <p:txBody>
          <a:bodyPr/>
          <a:lstStyle/>
          <a:p>
            <a:fld id="{D335725F-A055-48ED-9D18-FE2EA5938B47}" type="slidenum">
              <a:rPr lang="en-US" smtClean="0"/>
              <a:t>12</a:t>
            </a:fld>
            <a:endParaRPr lang="en-US"/>
          </a:p>
        </p:txBody>
      </p:sp>
    </p:spTree>
    <p:extLst>
      <p:ext uri="{BB962C8B-B14F-4D97-AF65-F5344CB8AC3E}">
        <p14:creationId xmlns:p14="http://schemas.microsoft.com/office/powerpoint/2010/main" val="3457077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56060-FD4E-A172-78E1-4DC24B66A6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C26319-CD14-F2C3-C1A6-DCECDAC72B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6FD065-C824-0363-F5EC-3F66B27B99E0}"/>
              </a:ext>
            </a:extLst>
          </p:cNvPr>
          <p:cNvSpPr>
            <a:spLocks noGrp="1"/>
          </p:cNvSpPr>
          <p:nvPr>
            <p:ph type="body" idx="1"/>
          </p:nvPr>
        </p:nvSpPr>
        <p:spPr/>
        <p:txBody>
          <a:bodyPr/>
          <a:lstStyle/>
          <a:p>
            <a:r>
              <a:rPr lang="en-US">
                <a:cs typeface="Calibri"/>
              </a:rPr>
              <a:t>Jay</a:t>
            </a:r>
          </a:p>
        </p:txBody>
      </p:sp>
      <p:sp>
        <p:nvSpPr>
          <p:cNvPr id="4" name="Slide Number Placeholder 3">
            <a:extLst>
              <a:ext uri="{FF2B5EF4-FFF2-40B4-BE49-F238E27FC236}">
                <a16:creationId xmlns:a16="http://schemas.microsoft.com/office/drawing/2014/main" id="{6F3BF0DC-7CEF-99BA-DB0C-50A16E8D6800}"/>
              </a:ext>
            </a:extLst>
          </p:cNvPr>
          <p:cNvSpPr>
            <a:spLocks noGrp="1"/>
          </p:cNvSpPr>
          <p:nvPr>
            <p:ph type="sldNum" sz="quarter" idx="5"/>
          </p:nvPr>
        </p:nvSpPr>
        <p:spPr/>
        <p:txBody>
          <a:bodyPr/>
          <a:lstStyle/>
          <a:p>
            <a:fld id="{D335725F-A055-48ED-9D18-FE2EA5938B47}" type="slidenum">
              <a:rPr lang="en-US" smtClean="0"/>
              <a:t>13</a:t>
            </a:fld>
            <a:endParaRPr lang="en-US"/>
          </a:p>
        </p:txBody>
      </p:sp>
    </p:spTree>
    <p:extLst>
      <p:ext uri="{BB962C8B-B14F-4D97-AF65-F5344CB8AC3E}">
        <p14:creationId xmlns:p14="http://schemas.microsoft.com/office/powerpoint/2010/main" val="13083791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89DE6-78C7-5C04-EDCC-2A205D7F39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11BFE0-C422-ACFB-E30B-0F013F5904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CED540-F326-821F-642A-FDB5DA9ECDA8}"/>
              </a:ext>
            </a:extLst>
          </p:cNvPr>
          <p:cNvSpPr>
            <a:spLocks noGrp="1"/>
          </p:cNvSpPr>
          <p:nvPr>
            <p:ph type="body" idx="1"/>
          </p:nvPr>
        </p:nvSpPr>
        <p:spPr/>
        <p:txBody>
          <a:bodyPr/>
          <a:lstStyle/>
          <a:p>
            <a:r>
              <a:rPr lang="en-US">
                <a:cs typeface="Calibri"/>
              </a:rPr>
              <a:t>Jay</a:t>
            </a:r>
          </a:p>
        </p:txBody>
      </p:sp>
      <p:sp>
        <p:nvSpPr>
          <p:cNvPr id="4" name="Slide Number Placeholder 3">
            <a:extLst>
              <a:ext uri="{FF2B5EF4-FFF2-40B4-BE49-F238E27FC236}">
                <a16:creationId xmlns:a16="http://schemas.microsoft.com/office/drawing/2014/main" id="{21592B8A-11BA-F093-F0D9-7CD6EBDE3FA6}"/>
              </a:ext>
            </a:extLst>
          </p:cNvPr>
          <p:cNvSpPr>
            <a:spLocks noGrp="1"/>
          </p:cNvSpPr>
          <p:nvPr>
            <p:ph type="sldNum" sz="quarter" idx="5"/>
          </p:nvPr>
        </p:nvSpPr>
        <p:spPr/>
        <p:txBody>
          <a:bodyPr/>
          <a:lstStyle/>
          <a:p>
            <a:fld id="{D335725F-A055-48ED-9D18-FE2EA5938B47}" type="slidenum">
              <a:rPr lang="en-US" smtClean="0"/>
              <a:t>14</a:t>
            </a:fld>
            <a:endParaRPr lang="en-US"/>
          </a:p>
        </p:txBody>
      </p:sp>
    </p:spTree>
    <p:extLst>
      <p:ext uri="{BB962C8B-B14F-4D97-AF65-F5344CB8AC3E}">
        <p14:creationId xmlns:p14="http://schemas.microsoft.com/office/powerpoint/2010/main" val="1977425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44549-DF75-7340-3A95-ED5157FBFE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9181E9-ED2F-494C-5BF7-EF9F47C0AF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633F27-FD38-09B3-F80A-4D242B97BFBE}"/>
              </a:ext>
            </a:extLst>
          </p:cNvPr>
          <p:cNvSpPr>
            <a:spLocks noGrp="1"/>
          </p:cNvSpPr>
          <p:nvPr>
            <p:ph type="body" idx="1"/>
          </p:nvPr>
        </p:nvSpPr>
        <p:spPr/>
        <p:txBody>
          <a:bodyPr/>
          <a:lstStyle/>
          <a:p>
            <a:r>
              <a:rPr lang="en-US">
                <a:cs typeface="Calibri"/>
              </a:rPr>
              <a:t>Jay</a:t>
            </a:r>
          </a:p>
        </p:txBody>
      </p:sp>
      <p:sp>
        <p:nvSpPr>
          <p:cNvPr id="4" name="Slide Number Placeholder 3">
            <a:extLst>
              <a:ext uri="{FF2B5EF4-FFF2-40B4-BE49-F238E27FC236}">
                <a16:creationId xmlns:a16="http://schemas.microsoft.com/office/drawing/2014/main" id="{6A3DFB0C-E932-C17D-F31F-E0618134FBCD}"/>
              </a:ext>
            </a:extLst>
          </p:cNvPr>
          <p:cNvSpPr>
            <a:spLocks noGrp="1"/>
          </p:cNvSpPr>
          <p:nvPr>
            <p:ph type="sldNum" sz="quarter" idx="5"/>
          </p:nvPr>
        </p:nvSpPr>
        <p:spPr/>
        <p:txBody>
          <a:bodyPr/>
          <a:lstStyle/>
          <a:p>
            <a:fld id="{D335725F-A055-48ED-9D18-FE2EA5938B47}" type="slidenum">
              <a:rPr lang="en-US" smtClean="0"/>
              <a:t>15</a:t>
            </a:fld>
            <a:endParaRPr lang="en-US"/>
          </a:p>
        </p:txBody>
      </p:sp>
    </p:spTree>
    <p:extLst>
      <p:ext uri="{BB962C8B-B14F-4D97-AF65-F5344CB8AC3E}">
        <p14:creationId xmlns:p14="http://schemas.microsoft.com/office/powerpoint/2010/main" val="29628657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A8EA6-A518-B4B6-2369-AF55AD3CB0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9BD14D-B5F1-3AA5-51BF-04B1020A45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B9CED0-3816-88FF-6B41-D996A2E3BCB2}"/>
              </a:ext>
            </a:extLst>
          </p:cNvPr>
          <p:cNvSpPr>
            <a:spLocks noGrp="1"/>
          </p:cNvSpPr>
          <p:nvPr>
            <p:ph type="body" idx="1"/>
          </p:nvPr>
        </p:nvSpPr>
        <p:spPr/>
        <p:txBody>
          <a:bodyPr/>
          <a:lstStyle/>
          <a:p>
            <a:r>
              <a:rPr lang="en-US">
                <a:cs typeface="Calibri"/>
              </a:rPr>
              <a:t>Jay</a:t>
            </a:r>
          </a:p>
        </p:txBody>
      </p:sp>
      <p:sp>
        <p:nvSpPr>
          <p:cNvPr id="4" name="Slide Number Placeholder 3">
            <a:extLst>
              <a:ext uri="{FF2B5EF4-FFF2-40B4-BE49-F238E27FC236}">
                <a16:creationId xmlns:a16="http://schemas.microsoft.com/office/drawing/2014/main" id="{18525A75-2635-075C-7683-FBF36F93F881}"/>
              </a:ext>
            </a:extLst>
          </p:cNvPr>
          <p:cNvSpPr>
            <a:spLocks noGrp="1"/>
          </p:cNvSpPr>
          <p:nvPr>
            <p:ph type="sldNum" sz="quarter" idx="5"/>
          </p:nvPr>
        </p:nvSpPr>
        <p:spPr/>
        <p:txBody>
          <a:bodyPr/>
          <a:lstStyle/>
          <a:p>
            <a:fld id="{D335725F-A055-48ED-9D18-FE2EA5938B47}" type="slidenum">
              <a:rPr lang="en-US" smtClean="0"/>
              <a:t>16</a:t>
            </a:fld>
            <a:endParaRPr lang="en-US"/>
          </a:p>
        </p:txBody>
      </p:sp>
    </p:spTree>
    <p:extLst>
      <p:ext uri="{BB962C8B-B14F-4D97-AF65-F5344CB8AC3E}">
        <p14:creationId xmlns:p14="http://schemas.microsoft.com/office/powerpoint/2010/main" val="42818243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4D5CB-4E4B-546A-D9E4-F9025BD91D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3EB965-031C-1A37-2989-1077210A8D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435393-38A8-5077-EBD4-9711CB527978}"/>
              </a:ext>
            </a:extLst>
          </p:cNvPr>
          <p:cNvSpPr>
            <a:spLocks noGrp="1"/>
          </p:cNvSpPr>
          <p:nvPr>
            <p:ph type="body" idx="1"/>
          </p:nvPr>
        </p:nvSpPr>
        <p:spPr/>
        <p:txBody>
          <a:bodyPr/>
          <a:lstStyle/>
          <a:p>
            <a:r>
              <a:rPr lang="en-US">
                <a:cs typeface="Calibri"/>
              </a:rPr>
              <a:t>Jay and Natalie slide</a:t>
            </a:r>
          </a:p>
        </p:txBody>
      </p:sp>
      <p:sp>
        <p:nvSpPr>
          <p:cNvPr id="4" name="Slide Number Placeholder 3">
            <a:extLst>
              <a:ext uri="{FF2B5EF4-FFF2-40B4-BE49-F238E27FC236}">
                <a16:creationId xmlns:a16="http://schemas.microsoft.com/office/drawing/2014/main" id="{67F130BD-7CFB-2701-947B-BEFBBC42981E}"/>
              </a:ext>
            </a:extLst>
          </p:cNvPr>
          <p:cNvSpPr>
            <a:spLocks noGrp="1"/>
          </p:cNvSpPr>
          <p:nvPr>
            <p:ph type="sldNum" sz="quarter" idx="5"/>
          </p:nvPr>
        </p:nvSpPr>
        <p:spPr/>
        <p:txBody>
          <a:bodyPr/>
          <a:lstStyle/>
          <a:p>
            <a:fld id="{D335725F-A055-48ED-9D18-FE2EA5938B47}" type="slidenum">
              <a:rPr lang="en-US" smtClean="0"/>
              <a:t>17</a:t>
            </a:fld>
            <a:endParaRPr lang="en-US"/>
          </a:p>
        </p:txBody>
      </p:sp>
    </p:spTree>
    <p:extLst>
      <p:ext uri="{BB962C8B-B14F-4D97-AF65-F5344CB8AC3E}">
        <p14:creationId xmlns:p14="http://schemas.microsoft.com/office/powerpoint/2010/main" val="40555397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4D5CB-4E4B-546A-D9E4-F9025BD91D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3EB965-031C-1A37-2989-1077210A8D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435393-38A8-5077-EBD4-9711CB527978}"/>
              </a:ext>
            </a:extLst>
          </p:cNvPr>
          <p:cNvSpPr>
            <a:spLocks noGrp="1"/>
          </p:cNvSpPr>
          <p:nvPr>
            <p:ph type="body" idx="1"/>
          </p:nvPr>
        </p:nvSpPr>
        <p:spPr/>
        <p:txBody>
          <a:bodyPr/>
          <a:lstStyle/>
          <a:p>
            <a:r>
              <a:rPr lang="en-US">
                <a:cs typeface="Calibri"/>
              </a:rPr>
              <a:t>Jonah slide</a:t>
            </a:r>
          </a:p>
        </p:txBody>
      </p:sp>
      <p:sp>
        <p:nvSpPr>
          <p:cNvPr id="4" name="Slide Number Placeholder 3">
            <a:extLst>
              <a:ext uri="{FF2B5EF4-FFF2-40B4-BE49-F238E27FC236}">
                <a16:creationId xmlns:a16="http://schemas.microsoft.com/office/drawing/2014/main" id="{67F130BD-7CFB-2701-947B-BEFBBC42981E}"/>
              </a:ext>
            </a:extLst>
          </p:cNvPr>
          <p:cNvSpPr>
            <a:spLocks noGrp="1"/>
          </p:cNvSpPr>
          <p:nvPr>
            <p:ph type="sldNum" sz="quarter" idx="5"/>
          </p:nvPr>
        </p:nvSpPr>
        <p:spPr/>
        <p:txBody>
          <a:bodyPr/>
          <a:lstStyle/>
          <a:p>
            <a:fld id="{D335725F-A055-48ED-9D18-FE2EA5938B47}" type="slidenum">
              <a:rPr lang="en-US" smtClean="0"/>
              <a:t>18</a:t>
            </a:fld>
            <a:endParaRPr lang="en-US"/>
          </a:p>
        </p:txBody>
      </p:sp>
    </p:spTree>
    <p:extLst>
      <p:ext uri="{BB962C8B-B14F-4D97-AF65-F5344CB8AC3E}">
        <p14:creationId xmlns:p14="http://schemas.microsoft.com/office/powerpoint/2010/main" val="18404221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4D5CB-4E4B-546A-D9E4-F9025BD91D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3EB965-031C-1A37-2989-1077210A8D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435393-38A8-5077-EBD4-9711CB527978}"/>
              </a:ext>
            </a:extLst>
          </p:cNvPr>
          <p:cNvSpPr>
            <a:spLocks noGrp="1"/>
          </p:cNvSpPr>
          <p:nvPr>
            <p:ph type="body" idx="1"/>
          </p:nvPr>
        </p:nvSpPr>
        <p:spPr/>
        <p:txBody>
          <a:bodyPr/>
          <a:lstStyle/>
          <a:p>
            <a:r>
              <a:rPr lang="en-US">
                <a:cs typeface="Calibri"/>
              </a:rPr>
              <a:t>Barry slide</a:t>
            </a:r>
          </a:p>
        </p:txBody>
      </p:sp>
      <p:sp>
        <p:nvSpPr>
          <p:cNvPr id="4" name="Slide Number Placeholder 3">
            <a:extLst>
              <a:ext uri="{FF2B5EF4-FFF2-40B4-BE49-F238E27FC236}">
                <a16:creationId xmlns:a16="http://schemas.microsoft.com/office/drawing/2014/main" id="{67F130BD-7CFB-2701-947B-BEFBBC42981E}"/>
              </a:ext>
            </a:extLst>
          </p:cNvPr>
          <p:cNvSpPr>
            <a:spLocks noGrp="1"/>
          </p:cNvSpPr>
          <p:nvPr>
            <p:ph type="sldNum" sz="quarter" idx="5"/>
          </p:nvPr>
        </p:nvSpPr>
        <p:spPr/>
        <p:txBody>
          <a:bodyPr/>
          <a:lstStyle/>
          <a:p>
            <a:fld id="{D335725F-A055-48ED-9D18-FE2EA5938B47}" type="slidenum">
              <a:rPr lang="en-US" smtClean="0"/>
              <a:t>19</a:t>
            </a:fld>
            <a:endParaRPr lang="en-US"/>
          </a:p>
        </p:txBody>
      </p:sp>
    </p:spTree>
    <p:extLst>
      <p:ext uri="{BB962C8B-B14F-4D97-AF65-F5344CB8AC3E}">
        <p14:creationId xmlns:p14="http://schemas.microsoft.com/office/powerpoint/2010/main" val="2162045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Sydney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DBADD4-D3BA-42B2-9666-4583F719EC7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45757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4D5CB-4E4B-546A-D9E4-F9025BD91D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3EB965-031C-1A37-2989-1077210A8D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435393-38A8-5077-EBD4-9711CB527978}"/>
              </a:ext>
            </a:extLst>
          </p:cNvPr>
          <p:cNvSpPr>
            <a:spLocks noGrp="1"/>
          </p:cNvSpPr>
          <p:nvPr>
            <p:ph type="body" idx="1"/>
          </p:nvPr>
        </p:nvSpPr>
        <p:spPr/>
        <p:txBody>
          <a:bodyPr/>
          <a:lstStyle/>
          <a:p>
            <a:r>
              <a:rPr lang="en-US">
                <a:cs typeface="Calibri"/>
              </a:rPr>
              <a:t>Barry slide</a:t>
            </a:r>
          </a:p>
        </p:txBody>
      </p:sp>
      <p:sp>
        <p:nvSpPr>
          <p:cNvPr id="4" name="Slide Number Placeholder 3">
            <a:extLst>
              <a:ext uri="{FF2B5EF4-FFF2-40B4-BE49-F238E27FC236}">
                <a16:creationId xmlns:a16="http://schemas.microsoft.com/office/drawing/2014/main" id="{67F130BD-7CFB-2701-947B-BEFBBC42981E}"/>
              </a:ext>
            </a:extLst>
          </p:cNvPr>
          <p:cNvSpPr>
            <a:spLocks noGrp="1"/>
          </p:cNvSpPr>
          <p:nvPr>
            <p:ph type="sldNum" sz="quarter" idx="5"/>
          </p:nvPr>
        </p:nvSpPr>
        <p:spPr/>
        <p:txBody>
          <a:bodyPr/>
          <a:lstStyle/>
          <a:p>
            <a:fld id="{D335725F-A055-48ED-9D18-FE2EA5938B47}" type="slidenum">
              <a:rPr lang="en-US" smtClean="0"/>
              <a:t>20</a:t>
            </a:fld>
            <a:endParaRPr lang="en-US"/>
          </a:p>
        </p:txBody>
      </p:sp>
    </p:spTree>
    <p:extLst>
      <p:ext uri="{BB962C8B-B14F-4D97-AF65-F5344CB8AC3E}">
        <p14:creationId xmlns:p14="http://schemas.microsoft.com/office/powerpoint/2010/main" val="31722241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4D5CB-4E4B-546A-D9E4-F9025BD91D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3EB965-031C-1A37-2989-1077210A8D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435393-38A8-5077-EBD4-9711CB527978}"/>
              </a:ext>
            </a:extLst>
          </p:cNvPr>
          <p:cNvSpPr>
            <a:spLocks noGrp="1"/>
          </p:cNvSpPr>
          <p:nvPr>
            <p:ph type="body" idx="1"/>
          </p:nvPr>
        </p:nvSpPr>
        <p:spPr/>
        <p:txBody>
          <a:bodyPr/>
          <a:lstStyle/>
          <a:p>
            <a:r>
              <a:rPr lang="en-US">
                <a:cs typeface="Calibri"/>
              </a:rPr>
              <a:t>Barry slide</a:t>
            </a:r>
          </a:p>
        </p:txBody>
      </p:sp>
      <p:sp>
        <p:nvSpPr>
          <p:cNvPr id="4" name="Slide Number Placeholder 3">
            <a:extLst>
              <a:ext uri="{FF2B5EF4-FFF2-40B4-BE49-F238E27FC236}">
                <a16:creationId xmlns:a16="http://schemas.microsoft.com/office/drawing/2014/main" id="{67F130BD-7CFB-2701-947B-BEFBBC42981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35725F-A055-48ED-9D18-FE2EA5938B4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555397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9336A-0E7E-1A29-2805-FB3A90C338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D962EE-4C86-FD22-35F7-117B847E60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6E92E6-5508-3EC5-1849-32F8C40CD414}"/>
              </a:ext>
            </a:extLst>
          </p:cNvPr>
          <p:cNvSpPr>
            <a:spLocks noGrp="1"/>
          </p:cNvSpPr>
          <p:nvPr>
            <p:ph type="body" idx="1"/>
          </p:nvPr>
        </p:nvSpPr>
        <p:spPr/>
        <p:txBody>
          <a:bodyPr/>
          <a:lstStyle/>
          <a:p>
            <a:r>
              <a:rPr lang="en-US">
                <a:cs typeface="Calibri"/>
              </a:rPr>
              <a:t>Jonah slide</a:t>
            </a:r>
          </a:p>
        </p:txBody>
      </p:sp>
      <p:sp>
        <p:nvSpPr>
          <p:cNvPr id="4" name="Slide Number Placeholder 3">
            <a:extLst>
              <a:ext uri="{FF2B5EF4-FFF2-40B4-BE49-F238E27FC236}">
                <a16:creationId xmlns:a16="http://schemas.microsoft.com/office/drawing/2014/main" id="{6DFB3495-4173-074E-60F6-4AE58EF2A0F4}"/>
              </a:ext>
            </a:extLst>
          </p:cNvPr>
          <p:cNvSpPr>
            <a:spLocks noGrp="1"/>
          </p:cNvSpPr>
          <p:nvPr>
            <p:ph type="sldNum" sz="quarter" idx="5"/>
          </p:nvPr>
        </p:nvSpPr>
        <p:spPr/>
        <p:txBody>
          <a:bodyPr/>
          <a:lstStyle/>
          <a:p>
            <a:fld id="{D335725F-A055-48ED-9D18-FE2EA5938B47}" type="slidenum">
              <a:rPr lang="en-US" smtClean="0"/>
              <a:t>22</a:t>
            </a:fld>
            <a:endParaRPr lang="en-US"/>
          </a:p>
        </p:txBody>
      </p:sp>
    </p:spTree>
    <p:extLst>
      <p:ext uri="{BB962C8B-B14F-4D97-AF65-F5344CB8AC3E}">
        <p14:creationId xmlns:p14="http://schemas.microsoft.com/office/powerpoint/2010/main" val="680768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9336A-0E7E-1A29-2805-FB3A90C338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D962EE-4C86-FD22-35F7-117B847E60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6E92E6-5508-3EC5-1849-32F8C40CD414}"/>
              </a:ext>
            </a:extLst>
          </p:cNvPr>
          <p:cNvSpPr>
            <a:spLocks noGrp="1"/>
          </p:cNvSpPr>
          <p:nvPr>
            <p:ph type="body" idx="1"/>
          </p:nvPr>
        </p:nvSpPr>
        <p:spPr/>
        <p:txBody>
          <a:bodyPr/>
          <a:lstStyle/>
          <a:p>
            <a:r>
              <a:rPr lang="en-US">
                <a:cs typeface="Calibri"/>
              </a:rPr>
              <a:t>Jonah slide</a:t>
            </a:r>
          </a:p>
        </p:txBody>
      </p:sp>
      <p:sp>
        <p:nvSpPr>
          <p:cNvPr id="4" name="Slide Number Placeholder 3">
            <a:extLst>
              <a:ext uri="{FF2B5EF4-FFF2-40B4-BE49-F238E27FC236}">
                <a16:creationId xmlns:a16="http://schemas.microsoft.com/office/drawing/2014/main" id="{6DFB3495-4173-074E-60F6-4AE58EF2A0F4}"/>
              </a:ext>
            </a:extLst>
          </p:cNvPr>
          <p:cNvSpPr>
            <a:spLocks noGrp="1"/>
          </p:cNvSpPr>
          <p:nvPr>
            <p:ph type="sldNum" sz="quarter" idx="5"/>
          </p:nvPr>
        </p:nvSpPr>
        <p:spPr/>
        <p:txBody>
          <a:bodyPr/>
          <a:lstStyle/>
          <a:p>
            <a:fld id="{D335725F-A055-48ED-9D18-FE2EA5938B47}" type="slidenum">
              <a:rPr lang="en-US" smtClean="0"/>
              <a:t>23</a:t>
            </a:fld>
            <a:endParaRPr lang="en-US"/>
          </a:p>
        </p:txBody>
      </p:sp>
    </p:spTree>
    <p:extLst>
      <p:ext uri="{BB962C8B-B14F-4D97-AF65-F5344CB8AC3E}">
        <p14:creationId xmlns:p14="http://schemas.microsoft.com/office/powerpoint/2010/main" val="869336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AA875-AD63-134E-C625-36A864F1E3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6BC5CB-C911-4A1D-B6ED-8F289E48EF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DCD9AB-F7D0-DA95-7184-0597E1075495}"/>
              </a:ext>
            </a:extLst>
          </p:cNvPr>
          <p:cNvSpPr>
            <a:spLocks noGrp="1"/>
          </p:cNvSpPr>
          <p:nvPr>
            <p:ph type="body" idx="1"/>
          </p:nvPr>
        </p:nvSpPr>
        <p:spPr/>
        <p:txBody>
          <a:bodyPr/>
          <a:lstStyle/>
          <a:p>
            <a:r>
              <a:rPr lang="en-US">
                <a:cs typeface="Calibri"/>
              </a:rPr>
              <a:t>Jonah slide</a:t>
            </a:r>
          </a:p>
        </p:txBody>
      </p:sp>
      <p:sp>
        <p:nvSpPr>
          <p:cNvPr id="4" name="Slide Number Placeholder 3">
            <a:extLst>
              <a:ext uri="{FF2B5EF4-FFF2-40B4-BE49-F238E27FC236}">
                <a16:creationId xmlns:a16="http://schemas.microsoft.com/office/drawing/2014/main" id="{18F77B21-B6C4-5FF9-32DA-8A4E02FA9EAA}"/>
              </a:ext>
            </a:extLst>
          </p:cNvPr>
          <p:cNvSpPr>
            <a:spLocks noGrp="1"/>
          </p:cNvSpPr>
          <p:nvPr>
            <p:ph type="sldNum" sz="quarter" idx="5"/>
          </p:nvPr>
        </p:nvSpPr>
        <p:spPr/>
        <p:txBody>
          <a:bodyPr/>
          <a:lstStyle/>
          <a:p>
            <a:fld id="{D335725F-A055-48ED-9D18-FE2EA5938B47}" type="slidenum">
              <a:rPr lang="en-US" smtClean="0"/>
              <a:t>24</a:t>
            </a:fld>
            <a:endParaRPr lang="en-US"/>
          </a:p>
        </p:txBody>
      </p:sp>
    </p:spTree>
    <p:extLst>
      <p:ext uri="{BB962C8B-B14F-4D97-AF65-F5344CB8AC3E}">
        <p14:creationId xmlns:p14="http://schemas.microsoft.com/office/powerpoint/2010/main" val="22391033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6F946-2054-615C-C974-3A97948851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B4AE03-DCA7-7254-44B4-76C687FF73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47CED2-380C-D501-2537-9A0B87B12CA8}"/>
              </a:ext>
            </a:extLst>
          </p:cNvPr>
          <p:cNvSpPr>
            <a:spLocks noGrp="1"/>
          </p:cNvSpPr>
          <p:nvPr>
            <p:ph type="body" idx="1"/>
          </p:nvPr>
        </p:nvSpPr>
        <p:spPr/>
        <p:txBody>
          <a:bodyPr/>
          <a:lstStyle/>
          <a:p>
            <a:r>
              <a:rPr lang="en-US"/>
              <a:t>Sydney</a:t>
            </a:r>
          </a:p>
        </p:txBody>
      </p:sp>
      <p:sp>
        <p:nvSpPr>
          <p:cNvPr id="4" name="Slide Number Placeholder 3">
            <a:extLst>
              <a:ext uri="{FF2B5EF4-FFF2-40B4-BE49-F238E27FC236}">
                <a16:creationId xmlns:a16="http://schemas.microsoft.com/office/drawing/2014/main" id="{B5A6E7CD-2182-0D4D-6371-9395BF9C8B70}"/>
              </a:ext>
            </a:extLst>
          </p:cNvPr>
          <p:cNvSpPr>
            <a:spLocks noGrp="1"/>
          </p:cNvSpPr>
          <p:nvPr>
            <p:ph type="sldNum" sz="quarter" idx="5"/>
          </p:nvPr>
        </p:nvSpPr>
        <p:spPr/>
        <p:txBody>
          <a:bodyPr/>
          <a:lstStyle/>
          <a:p>
            <a:fld id="{D335725F-A055-48ED-9D18-FE2EA5938B47}" type="slidenum">
              <a:rPr lang="en-US" smtClean="0"/>
              <a:t>25</a:t>
            </a:fld>
            <a:endParaRPr lang="en-US"/>
          </a:p>
        </p:txBody>
      </p:sp>
    </p:spTree>
    <p:extLst>
      <p:ext uri="{BB962C8B-B14F-4D97-AF65-F5344CB8AC3E}">
        <p14:creationId xmlns:p14="http://schemas.microsoft.com/office/powerpoint/2010/main" val="22655433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Sydney</a:t>
            </a:r>
          </a:p>
        </p:txBody>
      </p:sp>
      <p:sp>
        <p:nvSpPr>
          <p:cNvPr id="4" name="Slide Number Placeholder 3"/>
          <p:cNvSpPr>
            <a:spLocks noGrp="1"/>
          </p:cNvSpPr>
          <p:nvPr>
            <p:ph type="sldNum" sz="quarter" idx="5"/>
          </p:nvPr>
        </p:nvSpPr>
        <p:spPr/>
        <p:txBody>
          <a:bodyPr/>
          <a:lstStyle/>
          <a:p>
            <a:fld id="{FCDBADD4-D3BA-42B2-9666-4583F719EC74}" type="slidenum">
              <a:rPr lang="en-US" smtClean="0"/>
              <a:t>26</a:t>
            </a:fld>
            <a:endParaRPr lang="en-US"/>
          </a:p>
        </p:txBody>
      </p:sp>
    </p:spTree>
    <p:extLst>
      <p:ext uri="{BB962C8B-B14F-4D97-AF65-F5344CB8AC3E}">
        <p14:creationId xmlns:p14="http://schemas.microsoft.com/office/powerpoint/2010/main" val="2326141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FCF0C-6602-2838-80BD-AC60ECA110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4F14B7-4EDC-B488-B68F-720238150F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1D8701-B0D5-2E59-4685-D809020533A7}"/>
              </a:ext>
            </a:extLst>
          </p:cNvPr>
          <p:cNvSpPr>
            <a:spLocks noGrp="1"/>
          </p:cNvSpPr>
          <p:nvPr>
            <p:ph type="body" idx="1"/>
          </p:nvPr>
        </p:nvSpPr>
        <p:spPr/>
        <p:txBody>
          <a:bodyPr/>
          <a:lstStyle/>
          <a:p>
            <a:r>
              <a:rPr lang="en-US"/>
              <a:t>Sydney slide</a:t>
            </a:r>
          </a:p>
        </p:txBody>
      </p:sp>
      <p:sp>
        <p:nvSpPr>
          <p:cNvPr id="4" name="Slide Number Placeholder 3">
            <a:extLst>
              <a:ext uri="{FF2B5EF4-FFF2-40B4-BE49-F238E27FC236}">
                <a16:creationId xmlns:a16="http://schemas.microsoft.com/office/drawing/2014/main" id="{2A086CEF-FB3D-31F0-4D2C-963A6EBE2C4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DBADD4-D3BA-42B2-9666-4583F719EC7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2481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Sydney slide</a:t>
            </a:r>
          </a:p>
        </p:txBody>
      </p:sp>
      <p:sp>
        <p:nvSpPr>
          <p:cNvPr id="4" name="Slide Number Placeholder 3"/>
          <p:cNvSpPr>
            <a:spLocks noGrp="1"/>
          </p:cNvSpPr>
          <p:nvPr>
            <p:ph type="sldNum" sz="quarter" idx="5"/>
          </p:nvPr>
        </p:nvSpPr>
        <p:spPr/>
        <p:txBody>
          <a:bodyPr/>
          <a:lstStyle/>
          <a:p>
            <a:fld id="{56F32CAA-B08F-4183-9100-E8EF64063C5F}" type="slidenum">
              <a:rPr lang="en-US" smtClean="0"/>
              <a:t>4</a:t>
            </a:fld>
            <a:endParaRPr lang="en-US"/>
          </a:p>
        </p:txBody>
      </p:sp>
    </p:spTree>
    <p:extLst>
      <p:ext uri="{BB962C8B-B14F-4D97-AF65-F5344CB8AC3E}">
        <p14:creationId xmlns:p14="http://schemas.microsoft.com/office/powerpoint/2010/main" val="2426220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Natalie slide</a:t>
            </a:r>
          </a:p>
        </p:txBody>
      </p:sp>
      <p:sp>
        <p:nvSpPr>
          <p:cNvPr id="4" name="Slide Number Placeholder 3"/>
          <p:cNvSpPr>
            <a:spLocks noGrp="1"/>
          </p:cNvSpPr>
          <p:nvPr>
            <p:ph type="sldNum" sz="quarter" idx="5"/>
          </p:nvPr>
        </p:nvSpPr>
        <p:spPr/>
        <p:txBody>
          <a:bodyPr/>
          <a:lstStyle/>
          <a:p>
            <a:fld id="{56F32CAA-B08F-4183-9100-E8EF64063C5F}" type="slidenum">
              <a:rPr lang="en-US" smtClean="0"/>
              <a:t>5</a:t>
            </a:fld>
            <a:endParaRPr lang="en-US"/>
          </a:p>
        </p:txBody>
      </p:sp>
    </p:spTree>
    <p:extLst>
      <p:ext uri="{BB962C8B-B14F-4D97-AF65-F5344CB8AC3E}">
        <p14:creationId xmlns:p14="http://schemas.microsoft.com/office/powerpoint/2010/main" val="2022258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Natalie Slide</a:t>
            </a:r>
          </a:p>
        </p:txBody>
      </p:sp>
      <p:sp>
        <p:nvSpPr>
          <p:cNvPr id="4" name="Slide Number Placeholder 3"/>
          <p:cNvSpPr>
            <a:spLocks noGrp="1"/>
          </p:cNvSpPr>
          <p:nvPr>
            <p:ph type="sldNum" sz="quarter" idx="5"/>
          </p:nvPr>
        </p:nvSpPr>
        <p:spPr/>
        <p:txBody>
          <a:bodyPr/>
          <a:lstStyle/>
          <a:p>
            <a:fld id="{56F32CAA-B08F-4183-9100-E8EF64063C5F}" type="slidenum">
              <a:rPr lang="en-US" smtClean="0"/>
              <a:t>6</a:t>
            </a:fld>
            <a:endParaRPr lang="en-US"/>
          </a:p>
        </p:txBody>
      </p:sp>
    </p:spTree>
    <p:extLst>
      <p:ext uri="{BB962C8B-B14F-4D97-AF65-F5344CB8AC3E}">
        <p14:creationId xmlns:p14="http://schemas.microsoft.com/office/powerpoint/2010/main" val="3029086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D036A-0B26-C5D2-E0B6-3FE98ABBA2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813296-7656-CDF3-2A0C-5EC1294DD0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CD327C-97CC-DE37-6843-96153333662A}"/>
              </a:ext>
            </a:extLst>
          </p:cNvPr>
          <p:cNvSpPr>
            <a:spLocks noGrp="1"/>
          </p:cNvSpPr>
          <p:nvPr>
            <p:ph type="body" idx="1"/>
          </p:nvPr>
        </p:nvSpPr>
        <p:spPr/>
        <p:txBody>
          <a:bodyPr/>
          <a:lstStyle/>
          <a:p>
            <a:r>
              <a:rPr lang="en-US">
                <a:cs typeface="Calibri"/>
              </a:rPr>
              <a:t>Natalie</a:t>
            </a:r>
          </a:p>
        </p:txBody>
      </p:sp>
      <p:sp>
        <p:nvSpPr>
          <p:cNvPr id="4" name="Slide Number Placeholder 3">
            <a:extLst>
              <a:ext uri="{FF2B5EF4-FFF2-40B4-BE49-F238E27FC236}">
                <a16:creationId xmlns:a16="http://schemas.microsoft.com/office/drawing/2014/main" id="{F439231F-2C2F-5DFC-7AA3-E62352A218E9}"/>
              </a:ext>
            </a:extLst>
          </p:cNvPr>
          <p:cNvSpPr>
            <a:spLocks noGrp="1"/>
          </p:cNvSpPr>
          <p:nvPr>
            <p:ph type="sldNum" sz="quarter" idx="5"/>
          </p:nvPr>
        </p:nvSpPr>
        <p:spPr/>
        <p:txBody>
          <a:bodyPr/>
          <a:lstStyle/>
          <a:p>
            <a:fld id="{D335725F-A055-48ED-9D18-FE2EA5938B47}" type="slidenum">
              <a:rPr lang="en-US" smtClean="0"/>
              <a:t>7</a:t>
            </a:fld>
            <a:endParaRPr lang="en-US"/>
          </a:p>
        </p:txBody>
      </p:sp>
    </p:spTree>
    <p:extLst>
      <p:ext uri="{BB962C8B-B14F-4D97-AF65-F5344CB8AC3E}">
        <p14:creationId xmlns:p14="http://schemas.microsoft.com/office/powerpoint/2010/main" val="2460251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Natalie</a:t>
            </a:r>
          </a:p>
        </p:txBody>
      </p:sp>
      <p:sp>
        <p:nvSpPr>
          <p:cNvPr id="4" name="Slide Number Placeholder 3"/>
          <p:cNvSpPr>
            <a:spLocks noGrp="1"/>
          </p:cNvSpPr>
          <p:nvPr>
            <p:ph type="sldNum" sz="quarter" idx="5"/>
          </p:nvPr>
        </p:nvSpPr>
        <p:spPr/>
        <p:txBody>
          <a:bodyPr/>
          <a:lstStyle/>
          <a:p>
            <a:fld id="{D335725F-A055-48ED-9D18-FE2EA5938B47}" type="slidenum">
              <a:rPr lang="en-US" smtClean="0"/>
              <a:t>8</a:t>
            </a:fld>
            <a:endParaRPr lang="en-US"/>
          </a:p>
        </p:txBody>
      </p:sp>
    </p:spTree>
    <p:extLst>
      <p:ext uri="{BB962C8B-B14F-4D97-AF65-F5344CB8AC3E}">
        <p14:creationId xmlns:p14="http://schemas.microsoft.com/office/powerpoint/2010/main" val="3372990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FEFC7-F06D-EF3D-EAE5-1ED12856B1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85A79D-47A8-E842-8185-C53B60799A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3C07DA-5FA0-62B5-A75F-47C84B195F89}"/>
              </a:ext>
            </a:extLst>
          </p:cNvPr>
          <p:cNvSpPr>
            <a:spLocks noGrp="1"/>
          </p:cNvSpPr>
          <p:nvPr>
            <p:ph type="body" idx="1"/>
          </p:nvPr>
        </p:nvSpPr>
        <p:spPr/>
        <p:txBody>
          <a:bodyPr/>
          <a:lstStyle/>
          <a:p>
            <a:r>
              <a:rPr lang="en-US">
                <a:cs typeface="Calibri"/>
              </a:rPr>
              <a:t>NAtalie</a:t>
            </a:r>
          </a:p>
        </p:txBody>
      </p:sp>
      <p:sp>
        <p:nvSpPr>
          <p:cNvPr id="4" name="Slide Number Placeholder 3">
            <a:extLst>
              <a:ext uri="{FF2B5EF4-FFF2-40B4-BE49-F238E27FC236}">
                <a16:creationId xmlns:a16="http://schemas.microsoft.com/office/drawing/2014/main" id="{ED280135-1433-EE13-AFE6-23BCF0566057}"/>
              </a:ext>
            </a:extLst>
          </p:cNvPr>
          <p:cNvSpPr>
            <a:spLocks noGrp="1"/>
          </p:cNvSpPr>
          <p:nvPr>
            <p:ph type="sldNum" sz="quarter" idx="5"/>
          </p:nvPr>
        </p:nvSpPr>
        <p:spPr/>
        <p:txBody>
          <a:bodyPr/>
          <a:lstStyle/>
          <a:p>
            <a:fld id="{D335725F-A055-48ED-9D18-FE2EA5938B47}" type="slidenum">
              <a:rPr lang="en-US" smtClean="0"/>
              <a:t>9</a:t>
            </a:fld>
            <a:endParaRPr lang="en-US"/>
          </a:p>
        </p:txBody>
      </p:sp>
    </p:spTree>
    <p:extLst>
      <p:ext uri="{BB962C8B-B14F-4D97-AF65-F5344CB8AC3E}">
        <p14:creationId xmlns:p14="http://schemas.microsoft.com/office/powerpoint/2010/main" val="31637435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Slide with Bulle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04F0A3-A94E-44B4-9959-8E2D26E302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1998" cy="6857998"/>
          </a:xfrm>
          <a:prstGeom prst="rect">
            <a:avLst/>
          </a:prstGeom>
        </p:spPr>
      </p:pic>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11" name="Content Placeholder 2">
            <a:extLst>
              <a:ext uri="{FF2B5EF4-FFF2-40B4-BE49-F238E27FC236}">
                <a16:creationId xmlns:a16="http://schemas.microsoft.com/office/drawing/2014/main" id="{F53F41B2-2F2B-4B89-B159-F1494E5BE435}"/>
              </a:ext>
            </a:extLst>
          </p:cNvPr>
          <p:cNvSpPr>
            <a:spLocks noGrp="1"/>
          </p:cNvSpPr>
          <p:nvPr>
            <p:ph idx="1"/>
          </p:nvPr>
        </p:nvSpPr>
        <p:spPr>
          <a:xfrm>
            <a:off x="546956" y="2135731"/>
            <a:ext cx="11102407" cy="4351338"/>
          </a:xfrm>
          <a:prstGeom prst="rect">
            <a:avLst/>
          </a:prstGeom>
        </p:spPr>
        <p:txBody>
          <a:bodyPr/>
          <a:lstStyle>
            <a:lvl1pPr marL="274320" marR="0" indent="-274320" algn="l" defTabSz="914400" rtl="0" eaLnBrk="1" fontAlgn="auto" latinLnBrk="0" hangingPunct="1">
              <a:lnSpc>
                <a:spcPct val="90000"/>
              </a:lnSpc>
              <a:spcBef>
                <a:spcPts val="1200"/>
              </a:spcBef>
              <a:spcAft>
                <a:spcPts val="0"/>
              </a:spcAft>
              <a:buClr>
                <a:srgbClr val="63666A"/>
              </a:buClr>
              <a:buSzTx/>
              <a:buFont typeface="Arial" panose="020B0604020202020204" pitchFamily="34" charset="0"/>
              <a:buChar char="&gt;"/>
              <a:tabLst/>
              <a:defRPr sz="2000">
                <a:solidFill>
                  <a:srgbClr val="63666A"/>
                </a:solidFill>
                <a:latin typeface="Roboto Lt" pitchFamily="2" charset="0"/>
                <a:ea typeface="Roboto Lt" pitchFamily="2" charset="0"/>
                <a:cs typeface="Arial" panose="020B0604020202020204" pitchFamily="34" charset="0"/>
              </a:defRPr>
            </a:lvl1pPr>
            <a:lvl2pPr marL="548640" indent="-274320">
              <a:spcBef>
                <a:spcPts val="600"/>
              </a:spcBef>
              <a:buClr>
                <a:srgbClr val="63666A"/>
              </a:buClr>
              <a:defRPr sz="1800">
                <a:solidFill>
                  <a:srgbClr val="63666A"/>
                </a:solidFill>
                <a:latin typeface="Roboto Lt" pitchFamily="2" charset="0"/>
                <a:ea typeface="Roboto Lt" pitchFamily="2" charset="0"/>
                <a:cs typeface="Arial" panose="020B0604020202020204" pitchFamily="34" charset="0"/>
              </a:defRPr>
            </a:lvl2pPr>
            <a:lvl3pPr marL="822960" indent="-274320">
              <a:spcBef>
                <a:spcPts val="300"/>
              </a:spcBef>
              <a:buClr>
                <a:srgbClr val="63666A"/>
              </a:buClr>
              <a:buFont typeface="Arial" panose="020B0604020202020204" pitchFamily="34" charset="0"/>
              <a:buChar char="-"/>
              <a:defRPr sz="1500">
                <a:solidFill>
                  <a:srgbClr val="63666A"/>
                </a:solidFill>
                <a:latin typeface="Roboto Lt" pitchFamily="2" charset="0"/>
                <a:ea typeface="Roboto Lt" pitchFamily="2"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9" name="Title 1">
            <a:extLst>
              <a:ext uri="{FF2B5EF4-FFF2-40B4-BE49-F238E27FC236}">
                <a16:creationId xmlns:a16="http://schemas.microsoft.com/office/drawing/2014/main" id="{FD198A16-5CAF-4407-A13A-3E6F8687B89A}"/>
              </a:ext>
            </a:extLst>
          </p:cNvPr>
          <p:cNvSpPr>
            <a:spLocks noGrp="1"/>
          </p:cNvSpPr>
          <p:nvPr>
            <p:ph type="title"/>
          </p:nvPr>
        </p:nvSpPr>
        <p:spPr>
          <a:xfrm>
            <a:off x="546957" y="550434"/>
            <a:ext cx="10515600" cy="1325563"/>
          </a:xfrm>
          <a:prstGeom prst="rect">
            <a:avLst/>
          </a:prstGeom>
        </p:spPr>
        <p:txBody>
          <a:bodyPr anchor="ctr" anchorCtr="0"/>
          <a:lstStyle>
            <a:lvl1pPr>
              <a:defRPr sz="4000">
                <a:solidFill>
                  <a:srgbClr val="002D72"/>
                </a:solidFill>
                <a:latin typeface="Roboto Lt" pitchFamily="2" charset="0"/>
                <a:ea typeface="Roboto Lt"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941673525"/>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Blue Patter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48CC15-D582-4D98-AA32-573632D51B16}"/>
              </a:ext>
            </a:extLst>
          </p:cNvPr>
          <p:cNvSpPr/>
          <p:nvPr userDrawn="1"/>
        </p:nvSpPr>
        <p:spPr>
          <a:xfrm>
            <a:off x="0" y="4883285"/>
            <a:ext cx="12192000" cy="1974715"/>
          </a:xfrm>
          <a:prstGeom prst="rect">
            <a:avLst/>
          </a:prstGeom>
          <a:solidFill>
            <a:srgbClr val="006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C916A700-0265-4C92-AC54-BFB69B07067C}"/>
              </a:ext>
            </a:extLst>
          </p:cNvPr>
          <p:cNvSpPr>
            <a:spLocks noGrp="1"/>
          </p:cNvSpPr>
          <p:nvPr>
            <p:ph type="title" hasCustomPrompt="1"/>
          </p:nvPr>
        </p:nvSpPr>
        <p:spPr>
          <a:xfrm>
            <a:off x="437573" y="638605"/>
            <a:ext cx="11070248" cy="3567441"/>
          </a:xfrm>
          <a:prstGeom prst="rect">
            <a:avLst/>
          </a:prstGeom>
        </p:spPr>
        <p:txBody>
          <a:bodyPr lIns="0" tIns="0" rIns="0" bIns="0" anchor="ctr" anchorCtr="0">
            <a:noAutofit/>
          </a:bodyPr>
          <a:lstStyle>
            <a:lvl1pPr>
              <a:defRPr sz="5000" b="1" i="0">
                <a:solidFill>
                  <a:schemeClr val="bg1"/>
                </a:solidFill>
                <a:latin typeface="Roboto" pitchFamily="2" charset="0"/>
                <a:ea typeface="Roboto" pitchFamily="2" charset="0"/>
                <a:cs typeface="Arial" panose="020B0604020202020204" pitchFamily="34" charset="0"/>
              </a:defRPr>
            </a:lvl1pPr>
          </a:lstStyle>
          <a:p>
            <a:r>
              <a:rPr lang="en-US"/>
              <a:t>Add Title Here </a:t>
            </a:r>
          </a:p>
        </p:txBody>
      </p:sp>
      <p:sp>
        <p:nvSpPr>
          <p:cNvPr id="9" name="Text Placeholder 13">
            <a:extLst>
              <a:ext uri="{FF2B5EF4-FFF2-40B4-BE49-F238E27FC236}">
                <a16:creationId xmlns:a16="http://schemas.microsoft.com/office/drawing/2014/main" id="{37F8F315-EACC-4E7F-A43E-D8CF8926C377}"/>
              </a:ext>
            </a:extLst>
          </p:cNvPr>
          <p:cNvSpPr>
            <a:spLocks noGrp="1"/>
          </p:cNvSpPr>
          <p:nvPr>
            <p:ph type="body" sz="quarter" idx="12" hasCustomPrompt="1"/>
          </p:nvPr>
        </p:nvSpPr>
        <p:spPr>
          <a:xfrm>
            <a:off x="348571" y="5524234"/>
            <a:ext cx="4135024" cy="656527"/>
          </a:xfrm>
          <a:prstGeom prst="rect">
            <a:avLst/>
          </a:prstGeom>
        </p:spPr>
        <p:txBody>
          <a:bodyPr lIns="0" tIns="0" rIns="0" bIns="0"/>
          <a:lstStyle>
            <a:lvl1pPr marL="0" indent="0">
              <a:buNone/>
              <a:defRPr sz="2000" i="0">
                <a:solidFill>
                  <a:schemeClr val="bg1"/>
                </a:solidFill>
                <a:latin typeface="Roboto Lt" pitchFamily="2" charset="0"/>
                <a:ea typeface="Roboto Lt" pitchFamily="2"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a:t>Add Presenter Name and Date</a:t>
            </a:r>
          </a:p>
        </p:txBody>
      </p:sp>
      <p:pic>
        <p:nvPicPr>
          <p:cNvPr id="6" name="Picture 5">
            <a:extLst>
              <a:ext uri="{FF2B5EF4-FFF2-40B4-BE49-F238E27FC236}">
                <a16:creationId xmlns:a16="http://schemas.microsoft.com/office/drawing/2014/main" id="{5B72CFE0-D801-49C1-A86D-1469C32658A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982255" y="5524234"/>
            <a:ext cx="2595495" cy="718152"/>
          </a:xfrm>
          <a:prstGeom prst="rect">
            <a:avLst/>
          </a:prstGeom>
        </p:spPr>
      </p:pic>
    </p:spTree>
    <p:extLst>
      <p:ext uri="{BB962C8B-B14F-4D97-AF65-F5344CB8AC3E}">
        <p14:creationId xmlns:p14="http://schemas.microsoft.com/office/powerpoint/2010/main" val="3285715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415B5F-16E0-4E90-9832-C76AFD29FE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C3F30C-5522-469F-86B0-A5CCE246E9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3C1021-2E23-4C17-BC36-CA2CE1E551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79B221-0BDE-40A4-A1BA-DFBEC4D745C7}" type="datetimeFigureOut">
              <a:rPr lang="en-US" smtClean="0"/>
              <a:t>11/12/2025</a:t>
            </a:fld>
            <a:endParaRPr lang="en-US"/>
          </a:p>
        </p:txBody>
      </p:sp>
      <p:sp>
        <p:nvSpPr>
          <p:cNvPr id="5" name="Footer Placeholder 4">
            <a:extLst>
              <a:ext uri="{FF2B5EF4-FFF2-40B4-BE49-F238E27FC236}">
                <a16:creationId xmlns:a16="http://schemas.microsoft.com/office/drawing/2014/main" id="{62C230D3-A64E-46EA-B4AB-604CBB104D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84412A3-0703-4E37-99E9-48C1D3C5CD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59739F-2A8F-4574-A84B-0C4DBD79F148}" type="slidenum">
              <a:rPr lang="en-US" smtClean="0"/>
              <a:t>‹#›</a:t>
            </a:fld>
            <a:endParaRPr lang="en-US"/>
          </a:p>
        </p:txBody>
      </p:sp>
    </p:spTree>
    <p:extLst>
      <p:ext uri="{BB962C8B-B14F-4D97-AF65-F5344CB8AC3E}">
        <p14:creationId xmlns:p14="http://schemas.microsoft.com/office/powerpoint/2010/main" val="111977810"/>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portal.nyserda.ny.gov/CORE_Solicitation_Document_Page?documentId=a0lt0000002ZW1c&amp;_gl=1*15wzl6g*_ga*MjA5MDczMjAwLjE3MDkwNDQyNDU.*_ga_DRYJB34TXH*MTcwOTA2ODIwNC41LjEuMTcwOTA3MTMyMC41NC4wLjA.*_gcl_au*MTcyMDE0OTkxOS4xNzA5MDQ0MjQ1"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mailto:NYSBIP@energycenter.org"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hyperlink" Target="mailto:Sophie.Patka@nyserda.ny.gov" TargetMode="External"/><Relationship Id="rId4" Type="http://schemas.openxmlformats.org/officeDocument/2006/relationships/hyperlink" Target="mailto:Jay.Craig@nyserda.ny.gov"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hyperlink" Target="https://www.nyserda.ny.gov/-/media/Project/Nyserda/Files/Programs/Electric-School-Bus/NYBSIP-Eligible-ESB-List.xlsx"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8.sv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5.svg"/></Relationships>
</file>

<file path=ppt/slides/_rels/slide24.xml.rels><?xml version="1.0" encoding="UTF-8" standalone="yes"?>
<Relationships xmlns="http://schemas.openxmlformats.org/package/2006/relationships"><Relationship Id="rId3" Type="http://schemas.openxmlformats.org/officeDocument/2006/relationships/hyperlink" Target="mailto:NYTVIP@energycenter.org"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7.sv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s://nyserda.ny.gov/truck-voucher-program/" TargetMode="External"/><Relationship Id="rId7" Type="http://schemas.openxmlformats.org/officeDocument/2006/relationships/hyperlink" Target="mailto:NYSBIP@energycenter.org"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hyperlink" Target="https://www.nyserda.ny.gov/All-Programs/Electric-School-Buses/NY-School-Bus-Incentive-Program-Overview" TargetMode="External"/><Relationship Id="rId5" Type="http://schemas.openxmlformats.org/officeDocument/2006/relationships/hyperlink" Target="mailto:YTVIP@energycenter.org" TargetMode="External"/><Relationship Id="rId4" Type="http://schemas.openxmlformats.org/officeDocument/2006/relationships/hyperlink" Target="mailto:NYTVIP@energycenter.or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mailto:Natalie.Tauro@nyserda.ny.gov"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A5B644-EAEB-F884-5E5F-6EABFBBFA62D}"/>
              </a:ext>
            </a:extLst>
          </p:cNvPr>
          <p:cNvSpPr>
            <a:spLocks noGrp="1"/>
          </p:cNvSpPr>
          <p:nvPr>
            <p:ph type="body" sz="quarter" idx="12"/>
          </p:nvPr>
        </p:nvSpPr>
        <p:spPr>
          <a:xfrm>
            <a:off x="672421" y="5390884"/>
            <a:ext cx="4135024" cy="656527"/>
          </a:xfrm>
        </p:spPr>
        <p:txBody>
          <a:bodyPr vert="horz" lIns="0" tIns="0" rIns="0" bIns="0" rtlCol="0" anchor="t">
            <a:normAutofit/>
          </a:bodyPr>
          <a:lstStyle/>
          <a:p>
            <a:r>
              <a:rPr lang="en-US" b="1">
                <a:latin typeface="Roboto Lt"/>
                <a:cs typeface="Arial"/>
              </a:rPr>
              <a:t>October 30, 2025</a:t>
            </a:r>
          </a:p>
        </p:txBody>
      </p:sp>
      <p:sp>
        <p:nvSpPr>
          <p:cNvPr id="4" name="Title 3">
            <a:extLst>
              <a:ext uri="{FF2B5EF4-FFF2-40B4-BE49-F238E27FC236}">
                <a16:creationId xmlns:a16="http://schemas.microsoft.com/office/drawing/2014/main" id="{9161B7BE-D861-52AF-0890-7E07012A8DA8}"/>
              </a:ext>
            </a:extLst>
          </p:cNvPr>
          <p:cNvSpPr>
            <a:spLocks noGrp="1"/>
          </p:cNvSpPr>
          <p:nvPr>
            <p:ph type="title"/>
          </p:nvPr>
        </p:nvSpPr>
        <p:spPr>
          <a:xfrm>
            <a:off x="480876" y="441551"/>
            <a:ext cx="11230247" cy="4654115"/>
          </a:xfrm>
        </p:spPr>
        <p:txBody>
          <a:bodyPr>
            <a:normAutofit/>
          </a:bodyPr>
          <a:lstStyle/>
          <a:p>
            <a:br>
              <a:rPr lang="en-US" sz="3600">
                <a:cs typeface="Roboto" panose="02000000000000000000" pitchFamily="2" charset="0"/>
              </a:rPr>
            </a:br>
            <a:r>
              <a:rPr lang="en-US" sz="6000">
                <a:cs typeface="Roboto" panose="02000000000000000000" pitchFamily="2" charset="0"/>
              </a:rPr>
              <a:t>Scrappage 101 Webinar</a:t>
            </a:r>
            <a:br>
              <a:rPr lang="en-US" sz="5300">
                <a:latin typeface="Roboto Lt"/>
                <a:ea typeface="Roboto"/>
              </a:rPr>
            </a:br>
            <a:br>
              <a:rPr lang="en-US" sz="5300">
                <a:latin typeface="Roboto Lt"/>
                <a:ea typeface="Roboto"/>
              </a:rPr>
            </a:br>
            <a:r>
              <a:rPr lang="en-US" sz="3600">
                <a:cs typeface="Roboto" panose="02000000000000000000" pitchFamily="2" charset="0"/>
              </a:rPr>
              <a:t>New York Truck Voucher Incentive Program (NYTVIP) New York School Bus Incentive Program (NYSBIP)</a:t>
            </a:r>
            <a:br>
              <a:rPr lang="en-US" sz="4000" b="0">
                <a:latin typeface="Roboto Lt"/>
              </a:rPr>
            </a:br>
            <a:endParaRPr lang="en-US" sz="3200">
              <a:highlight>
                <a:srgbClr val="FFFF00"/>
              </a:highlight>
              <a:latin typeface="Roboto Lt"/>
              <a:ea typeface="Roboto"/>
            </a:endParaRPr>
          </a:p>
        </p:txBody>
      </p:sp>
    </p:spTree>
    <p:extLst>
      <p:ext uri="{BB962C8B-B14F-4D97-AF65-F5344CB8AC3E}">
        <p14:creationId xmlns:p14="http://schemas.microsoft.com/office/powerpoint/2010/main" val="2630312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2DDD8F-3B71-2C41-3FE8-30FF39BCE7DF}"/>
              </a:ext>
            </a:extLst>
          </p:cNvPr>
          <p:cNvSpPr>
            <a:spLocks noGrp="1"/>
          </p:cNvSpPr>
          <p:nvPr>
            <p:ph type="sldNum" sz="quarter" idx="4"/>
          </p:nvPr>
        </p:nvSpPr>
        <p:spPr/>
        <p:txBody>
          <a:bodyPr/>
          <a:lstStyle/>
          <a:p>
            <a:fld id="{058CC6BB-C3D2-4223-AD7D-B48D1BB4495E}" type="slidenum">
              <a:rPr lang="en-US" smtClean="0"/>
              <a:pPr/>
              <a:t>10</a:t>
            </a:fld>
            <a:endParaRPr lang="en-US"/>
          </a:p>
        </p:txBody>
      </p:sp>
      <p:sp>
        <p:nvSpPr>
          <p:cNvPr id="4" name="Title 3">
            <a:extLst>
              <a:ext uri="{FF2B5EF4-FFF2-40B4-BE49-F238E27FC236}">
                <a16:creationId xmlns:a16="http://schemas.microsoft.com/office/drawing/2014/main" id="{6DDD08AA-65C2-E1BD-1E68-91C02D340813}"/>
              </a:ext>
            </a:extLst>
          </p:cNvPr>
          <p:cNvSpPr>
            <a:spLocks noGrp="1"/>
          </p:cNvSpPr>
          <p:nvPr>
            <p:ph type="title"/>
          </p:nvPr>
        </p:nvSpPr>
        <p:spPr/>
        <p:txBody>
          <a:bodyPr>
            <a:normAutofit/>
          </a:bodyPr>
          <a:lstStyle/>
          <a:p>
            <a:r>
              <a:rPr lang="en-US" b="1">
                <a:latin typeface="Roboto" panose="02000000000000000000" pitchFamily="2" charset="0"/>
                <a:ea typeface="Roboto" panose="02000000000000000000" pitchFamily="2" charset="0"/>
                <a:cs typeface="Roboto" panose="02000000000000000000" pitchFamily="2" charset="0"/>
              </a:rPr>
              <a:t>NYTVIP: Scrappage Timelines</a:t>
            </a:r>
          </a:p>
        </p:txBody>
      </p:sp>
      <p:graphicFrame>
        <p:nvGraphicFramePr>
          <p:cNvPr id="6" name="Content Placeholder 7">
            <a:extLst>
              <a:ext uri="{FF2B5EF4-FFF2-40B4-BE49-F238E27FC236}">
                <a16:creationId xmlns:a16="http://schemas.microsoft.com/office/drawing/2014/main" id="{D57C3BCE-38DE-BD9C-C651-A2BBC2F76A9E}"/>
              </a:ext>
            </a:extLst>
          </p:cNvPr>
          <p:cNvGraphicFramePr>
            <a:graphicFrameLocks/>
          </p:cNvGraphicFramePr>
          <p:nvPr>
            <p:extLst>
              <p:ext uri="{D42A27DB-BD31-4B8C-83A1-F6EECF244321}">
                <p14:modId xmlns:p14="http://schemas.microsoft.com/office/powerpoint/2010/main" val="3703215203"/>
              </p:ext>
            </p:extLst>
          </p:nvPr>
        </p:nvGraphicFramePr>
        <p:xfrm>
          <a:off x="911964" y="2318027"/>
          <a:ext cx="10368071" cy="3782711"/>
        </p:xfrm>
        <a:graphic>
          <a:graphicData uri="http://schemas.openxmlformats.org/drawingml/2006/table">
            <a:tbl>
              <a:tblPr/>
              <a:tblGrid>
                <a:gridCol w="3191947">
                  <a:extLst>
                    <a:ext uri="{9D8B030D-6E8A-4147-A177-3AD203B41FA5}">
                      <a16:colId xmlns:a16="http://schemas.microsoft.com/office/drawing/2014/main" val="2319252075"/>
                    </a:ext>
                  </a:extLst>
                </a:gridCol>
                <a:gridCol w="7176124">
                  <a:extLst>
                    <a:ext uri="{9D8B030D-6E8A-4147-A177-3AD203B41FA5}">
                      <a16:colId xmlns:a16="http://schemas.microsoft.com/office/drawing/2014/main" val="1025527409"/>
                    </a:ext>
                  </a:extLst>
                </a:gridCol>
              </a:tblGrid>
              <a:tr h="873426">
                <a:tc>
                  <a:txBody>
                    <a:bodyPr/>
                    <a:lstStyle/>
                    <a:p>
                      <a:pPr algn="l" rtl="0" fontAlgn="base">
                        <a:lnSpc>
                          <a:spcPct val="150000"/>
                        </a:lnSpc>
                      </a:pPr>
                      <a:r>
                        <a:rPr lang="en-US" sz="2000" b="1" i="0">
                          <a:solidFill>
                            <a:schemeClr val="tx1"/>
                          </a:solidFill>
                          <a:effectLst/>
                          <a:latin typeface="Roboto" panose="02000000000000000000" pitchFamily="2" charset="0"/>
                          <a:ea typeface="Roboto" panose="02000000000000000000" pitchFamily="2" charset="0"/>
                          <a:cs typeface="Roboto" panose="02000000000000000000" pitchFamily="2" charset="0"/>
                        </a:rPr>
                        <a:t>Funding Track</a:t>
                      </a:r>
                      <a:endParaRPr lang="en-US" sz="2000" b="0" i="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lvl="0" algn="l">
                        <a:lnSpc>
                          <a:spcPct val="150000"/>
                        </a:lnSpc>
                        <a:buNone/>
                      </a:pPr>
                      <a:r>
                        <a:rPr lang="en-US" sz="2000" b="1" i="0">
                          <a:solidFill>
                            <a:schemeClr val="tx1"/>
                          </a:solidFill>
                          <a:effectLst/>
                          <a:latin typeface="Roboto" panose="02000000000000000000" pitchFamily="2" charset="0"/>
                          <a:ea typeface="Roboto" panose="02000000000000000000" pitchFamily="2" charset="0"/>
                          <a:cs typeface="Roboto" panose="02000000000000000000" pitchFamily="2" charset="0"/>
                        </a:rPr>
                        <a:t>Allowable Scrappage Time</a:t>
                      </a:r>
                      <a:endParaRPr lang="en-US" sz="2000">
                        <a:solidFill>
                          <a:schemeClr val="tx1"/>
                        </a:solidFill>
                        <a:latin typeface="Roboto" panose="02000000000000000000" pitchFamily="2" charset="0"/>
                        <a:ea typeface="Roboto" panose="02000000000000000000" pitchFamily="2" charset="0"/>
                        <a:cs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502817537"/>
                  </a:ext>
                </a:extLst>
              </a:tr>
              <a:tr h="1073609">
                <a:tc>
                  <a:txBody>
                    <a:bodyPr/>
                    <a:lstStyle/>
                    <a:p>
                      <a:pPr algn="l" rtl="0" fontAlgn="base">
                        <a:lnSpc>
                          <a:spcPct val="150000"/>
                        </a:lnSpc>
                      </a:pPr>
                      <a:r>
                        <a:rPr lang="en-US" sz="2000" b="1" i="0">
                          <a:solidFill>
                            <a:srgbClr val="000000"/>
                          </a:solidFill>
                          <a:effectLst/>
                          <a:latin typeface="Roboto" panose="02000000000000000000" pitchFamily="2" charset="0"/>
                          <a:ea typeface="Roboto" panose="02000000000000000000" pitchFamily="2" charset="0"/>
                          <a:cs typeface="Roboto" panose="02000000000000000000" pitchFamily="2" charset="0"/>
                        </a:rPr>
                        <a:t>Class 3-8 Zero Emission Vehicles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l">
                        <a:lnSpc>
                          <a:spcPct val="100000"/>
                        </a:lnSpc>
                        <a:buNone/>
                      </a:pPr>
                      <a:r>
                        <a:rPr lang="en-US" sz="2000" b="0" i="0" u="none" strike="noStrike" noProof="0">
                          <a:solidFill>
                            <a:srgbClr val="000000"/>
                          </a:solidFill>
                          <a:effectLst/>
                          <a:latin typeface="Roboto" panose="02000000000000000000" pitchFamily="2" charset="0"/>
                          <a:ea typeface="Roboto" panose="02000000000000000000" pitchFamily="2" charset="0"/>
                          <a:cs typeface="Roboto" panose="02000000000000000000" pitchFamily="2" charset="0"/>
                        </a:rPr>
                        <a:t>Any time after Voucher Approval, through 1 calendar year (365 calendar days) after Vehicle delivery.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68684481"/>
                  </a:ext>
                </a:extLst>
              </a:tr>
              <a:tr h="917838">
                <a:tc>
                  <a:txBody>
                    <a:bodyPr/>
                    <a:lstStyle/>
                    <a:p>
                      <a:pPr lvl="0" algn="l" rtl="0">
                        <a:lnSpc>
                          <a:spcPct val="150000"/>
                        </a:lnSpc>
                        <a:buNone/>
                      </a:pPr>
                      <a:r>
                        <a:rPr lang="en-US" sz="2000" b="1" i="0">
                          <a:solidFill>
                            <a:srgbClr val="000000"/>
                          </a:solidFill>
                          <a:effectLst/>
                          <a:latin typeface="Roboto" panose="02000000000000000000" pitchFamily="2" charset="0"/>
                          <a:ea typeface="Roboto" panose="02000000000000000000" pitchFamily="2" charset="0"/>
                          <a:cs typeface="Roboto" panose="02000000000000000000" pitchFamily="2" charset="0"/>
                        </a:rPr>
                        <a:t>Non-Road Equipment</a:t>
                      </a:r>
                      <a:endParaRPr lang="en-US" sz="2000" b="1">
                        <a:latin typeface="Roboto" panose="02000000000000000000" pitchFamily="2" charset="0"/>
                        <a:ea typeface="Roboto" panose="02000000000000000000" pitchFamily="2" charset="0"/>
                        <a:cs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l">
                        <a:lnSpc>
                          <a:spcPct val="100000"/>
                        </a:lnSpc>
                        <a:buNone/>
                      </a:pPr>
                      <a:r>
                        <a:rPr lang="en-US" sz="2000" b="0" i="0" u="none" strike="noStrike" noProof="0">
                          <a:solidFill>
                            <a:srgbClr val="000000"/>
                          </a:solidFill>
                          <a:effectLst/>
                          <a:latin typeface="Roboto" panose="02000000000000000000" pitchFamily="2" charset="0"/>
                          <a:ea typeface="Roboto" panose="02000000000000000000" pitchFamily="2" charset="0"/>
                          <a:cs typeface="Roboto" panose="02000000000000000000" pitchFamily="2" charset="0"/>
                        </a:rPr>
                        <a:t>Any time after Voucher Approval, through 1 month (30 calendar days) after Equipment delivery.</a:t>
                      </a:r>
                      <a:endParaRPr lang="en-US" sz="2000">
                        <a:latin typeface="Roboto" panose="02000000000000000000" pitchFamily="2" charset="0"/>
                        <a:ea typeface="Roboto" panose="02000000000000000000" pitchFamily="2" charset="0"/>
                        <a:cs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0061422"/>
                  </a:ext>
                </a:extLst>
              </a:tr>
              <a:tr h="917838">
                <a:tc>
                  <a:txBody>
                    <a:bodyPr/>
                    <a:lstStyle/>
                    <a:p>
                      <a:pPr lvl="0" algn="l" rtl="0">
                        <a:lnSpc>
                          <a:spcPct val="150000"/>
                        </a:lnSpc>
                        <a:buNone/>
                      </a:pPr>
                      <a:r>
                        <a:rPr lang="en-US" sz="2000" b="1" i="0">
                          <a:solidFill>
                            <a:srgbClr val="000000"/>
                          </a:solidFill>
                          <a:effectLst/>
                          <a:latin typeface="Roboto" panose="02000000000000000000" pitchFamily="2" charset="0"/>
                          <a:ea typeface="Roboto" panose="02000000000000000000" pitchFamily="2" charset="0"/>
                          <a:cs typeface="Roboto" panose="02000000000000000000" pitchFamily="2" charset="0"/>
                        </a:rPr>
                        <a:t>Transit Buses</a:t>
                      </a:r>
                      <a:endParaRPr lang="en-US" sz="2000" b="1">
                        <a:latin typeface="Roboto" panose="02000000000000000000" pitchFamily="2" charset="0"/>
                        <a:ea typeface="Roboto" panose="02000000000000000000" pitchFamily="2" charset="0"/>
                        <a:cs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l">
                        <a:lnSpc>
                          <a:spcPct val="100000"/>
                        </a:lnSpc>
                        <a:buNone/>
                      </a:pPr>
                      <a:r>
                        <a:rPr lang="en-US" sz="2000" b="0" i="0" u="none" strike="noStrike" noProof="0">
                          <a:solidFill>
                            <a:srgbClr val="000000"/>
                          </a:solidFill>
                          <a:effectLst/>
                          <a:latin typeface="Roboto" panose="02000000000000000000" pitchFamily="2" charset="0"/>
                          <a:ea typeface="Roboto" panose="02000000000000000000" pitchFamily="2" charset="0"/>
                          <a:cs typeface="Roboto" panose="02000000000000000000" pitchFamily="2" charset="0"/>
                        </a:rPr>
                        <a:t>Any time after Voucher Approval, through 21 calendar days after Vehicle delivery.</a:t>
                      </a:r>
                      <a:endParaRPr lang="en-US" sz="2000">
                        <a:latin typeface="Roboto" panose="02000000000000000000" pitchFamily="2" charset="0"/>
                        <a:ea typeface="Roboto" panose="02000000000000000000" pitchFamily="2" charset="0"/>
                        <a:cs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36707592"/>
                  </a:ext>
                </a:extLst>
              </a:tr>
            </a:tbl>
          </a:graphicData>
        </a:graphic>
      </p:graphicFrame>
    </p:spTree>
    <p:extLst>
      <p:ext uri="{BB962C8B-B14F-4D97-AF65-F5344CB8AC3E}">
        <p14:creationId xmlns:p14="http://schemas.microsoft.com/office/powerpoint/2010/main" val="465617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C00FE-626B-611F-1065-02770073C0C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558163-5C62-8553-09EA-11EF65C3021E}"/>
              </a:ext>
            </a:extLst>
          </p:cNvPr>
          <p:cNvSpPr>
            <a:spLocks noGrp="1"/>
          </p:cNvSpPr>
          <p:nvPr>
            <p:ph type="sldNum" sz="quarter" idx="4"/>
          </p:nvPr>
        </p:nvSpPr>
        <p:spPr/>
        <p:txBody>
          <a:bodyPr/>
          <a:lstStyle/>
          <a:p>
            <a:fld id="{058CC6BB-C3D2-4223-AD7D-B48D1BB4495E}" type="slidenum">
              <a:rPr lang="en-US" smtClean="0"/>
              <a:pPr/>
              <a:t>11</a:t>
            </a:fld>
            <a:endParaRPr lang="en-US"/>
          </a:p>
        </p:txBody>
      </p:sp>
      <p:sp>
        <p:nvSpPr>
          <p:cNvPr id="3" name="Content Placeholder 2">
            <a:extLst>
              <a:ext uri="{FF2B5EF4-FFF2-40B4-BE49-F238E27FC236}">
                <a16:creationId xmlns:a16="http://schemas.microsoft.com/office/drawing/2014/main" id="{B0D8D67A-9C55-7183-CCF7-F1E56A978A6C}"/>
              </a:ext>
            </a:extLst>
          </p:cNvPr>
          <p:cNvSpPr>
            <a:spLocks noGrp="1"/>
          </p:cNvSpPr>
          <p:nvPr>
            <p:ph idx="1"/>
          </p:nvPr>
        </p:nvSpPr>
        <p:spPr>
          <a:xfrm>
            <a:off x="546957" y="1611138"/>
            <a:ext cx="10910586" cy="4982003"/>
          </a:xfrm>
        </p:spPr>
        <p:txBody>
          <a:bodyPr vert="horz" lIns="91440" tIns="45720" rIns="91440" bIns="45720" rtlCol="0" anchor="t">
            <a:normAutofit/>
          </a:bodyPr>
          <a:lstStyle/>
          <a:p>
            <a:pPr>
              <a:buChar char="•"/>
            </a:pPr>
            <a:endParaRPr lang="en-US" b="0" i="0">
              <a:solidFill>
                <a:srgbClr val="000000"/>
              </a:solidFill>
              <a:effectLst/>
              <a:latin typeface="Roboto" panose="02000000000000000000" pitchFamily="2" charset="0"/>
              <a:ea typeface="Roboto" panose="02000000000000000000" pitchFamily="2" charset="0"/>
              <a:cs typeface="Roboto" panose="02000000000000000000" pitchFamily="2" charset="0"/>
            </a:endParaRPr>
          </a:p>
          <a:p>
            <a:pPr>
              <a:buFont typeface="Arial" panose="020B0604020202020204" pitchFamily="34" charset="0"/>
              <a:buChar char="•"/>
            </a:pPr>
            <a:r>
              <a:rPr lang="en-US">
                <a:solidFill>
                  <a:srgbClr val="000000"/>
                </a:solidFill>
                <a:latin typeface="Roboto" panose="02000000000000000000" pitchFamily="2" charset="0"/>
                <a:ea typeface="Roboto" panose="02000000000000000000" pitchFamily="2" charset="0"/>
                <a:cs typeface="Roboto" panose="02000000000000000000" pitchFamily="2" charset="0"/>
              </a:rPr>
              <a:t>Scrapped vehicle must be in drivable condition with the chassis and engine intact at the time of scrappage</a:t>
            </a:r>
          </a:p>
          <a:p>
            <a:pPr>
              <a:buChar char="•"/>
            </a:pPr>
            <a:r>
              <a:rPr lang="en-US">
                <a:solidFill>
                  <a:srgbClr val="000000"/>
                </a:solidFill>
                <a:latin typeface="Roboto" panose="02000000000000000000" pitchFamily="2" charset="0"/>
                <a:ea typeface="Roboto" panose="02000000000000000000" pitchFamily="2" charset="0"/>
                <a:cs typeface="Roboto" panose="02000000000000000000" pitchFamily="2" charset="0"/>
              </a:rPr>
              <a:t>Documentation of scrappage is required, including pictures</a:t>
            </a:r>
          </a:p>
          <a:p>
            <a:pPr lvl="1"/>
            <a:r>
              <a:rPr lang="en-US">
                <a:solidFill>
                  <a:schemeClr val="tx1"/>
                </a:solidFill>
                <a:latin typeface="Roboto" panose="02000000000000000000" pitchFamily="2" charset="0"/>
                <a:ea typeface="Roboto" panose="02000000000000000000" pitchFamily="2" charset="0"/>
                <a:cs typeface="Roboto" panose="02000000000000000000" pitchFamily="2" charset="0"/>
              </a:rPr>
              <a:t>It is recommended that a Purchaser representative attend the Scrappage event to ensure it is properly documented and that all required before and after photos are taken to avoid delay or denial of full or scrap bonus voucher payment</a:t>
            </a:r>
          </a:p>
          <a:p>
            <a:pPr>
              <a:buChar char="•"/>
            </a:pPr>
            <a:r>
              <a:rPr lang="en-US">
                <a:solidFill>
                  <a:srgbClr val="000000"/>
                </a:solidFill>
                <a:latin typeface="Roboto" panose="02000000000000000000" pitchFamily="2" charset="0"/>
                <a:ea typeface="Roboto" panose="02000000000000000000" pitchFamily="2" charset="0"/>
                <a:cs typeface="Roboto" panose="02000000000000000000" pitchFamily="2" charset="0"/>
              </a:rPr>
              <a:t>Scrappage must be performed by a </a:t>
            </a:r>
            <a:r>
              <a:rPr lang="en-US">
                <a:solidFill>
                  <a:srgbClr val="000000"/>
                </a:solidFill>
                <a:latin typeface="Roboto" panose="02000000000000000000" pitchFamily="2" charset="0"/>
                <a:ea typeface="Roboto" panose="02000000000000000000" pitchFamily="2" charset="0"/>
                <a:cs typeface="Roboto" panose="02000000000000000000" pitchFamily="2" charset="0"/>
                <a:hlinkClick r:id="rId3"/>
              </a:rPr>
              <a:t>Participating Vehicle Dismantler</a:t>
            </a:r>
            <a:endParaRPr lang="en-US">
              <a:solidFill>
                <a:srgbClr val="000000"/>
              </a:solidFill>
              <a:latin typeface="Roboto" panose="02000000000000000000" pitchFamily="2" charset="0"/>
              <a:ea typeface="Roboto" panose="02000000000000000000" pitchFamily="2" charset="0"/>
              <a:cs typeface="Roboto" panose="02000000000000000000" pitchFamily="2" charset="0"/>
            </a:endParaRPr>
          </a:p>
          <a:p>
            <a:pPr>
              <a:buChar char="•"/>
            </a:pPr>
            <a:r>
              <a:rPr lang="en-US">
                <a:solidFill>
                  <a:srgbClr val="000000"/>
                </a:solidFill>
                <a:latin typeface="Roboto" panose="02000000000000000000" pitchFamily="2" charset="0"/>
                <a:ea typeface="Roboto" panose="02000000000000000000" pitchFamily="2" charset="0"/>
                <a:cs typeface="Roboto" panose="02000000000000000000" pitchFamily="2" charset="0"/>
              </a:rPr>
              <a:t>Scrapped vehicle or equipment must be rendered inoperable by cutting a three-inch hole in the engine block and disabling the chassis by cutting the vehicle’s frame rails completely in half</a:t>
            </a:r>
          </a:p>
          <a:p>
            <a:pPr>
              <a:buChar char="•"/>
            </a:pPr>
            <a:r>
              <a:rPr lang="en-US">
                <a:solidFill>
                  <a:schemeClr val="tx1"/>
                </a:solidFill>
                <a:latin typeface="Roboto" panose="02000000000000000000" pitchFamily="2" charset="0"/>
                <a:ea typeface="Roboto" panose="02000000000000000000" pitchFamily="2" charset="0"/>
                <a:cs typeface="Roboto" panose="02000000000000000000" pitchFamily="2" charset="0"/>
              </a:rPr>
              <a:t>During the Scrappage process, before any crushing or shredding, equipment must be decommissioned, meaning the potential environmental contaminants including, but not limited to, fluids, batteries, refrigerants, mercury switches and airbags, have been drained and/or properly removed</a:t>
            </a:r>
          </a:p>
          <a:p>
            <a:pPr lvl="1"/>
            <a:endParaRPr lang="en-US">
              <a:solidFill>
                <a:srgbClr val="000000"/>
              </a:solidFill>
              <a:latin typeface="Roboto Lt"/>
              <a:cs typeface="Arial"/>
            </a:endParaRPr>
          </a:p>
        </p:txBody>
      </p:sp>
      <p:sp>
        <p:nvSpPr>
          <p:cNvPr id="4" name="Title 3">
            <a:extLst>
              <a:ext uri="{FF2B5EF4-FFF2-40B4-BE49-F238E27FC236}">
                <a16:creationId xmlns:a16="http://schemas.microsoft.com/office/drawing/2014/main" id="{C3F23156-14B3-D521-5C46-6C3ED061BC6C}"/>
              </a:ext>
            </a:extLst>
          </p:cNvPr>
          <p:cNvSpPr>
            <a:spLocks noGrp="1"/>
          </p:cNvSpPr>
          <p:nvPr>
            <p:ph type="title"/>
          </p:nvPr>
        </p:nvSpPr>
        <p:spPr/>
        <p:txBody>
          <a:bodyPr/>
          <a:lstStyle/>
          <a:p>
            <a:r>
              <a:rPr lang="en-US" b="1">
                <a:latin typeface="Roboto" panose="02000000000000000000" pitchFamily="2" charset="0"/>
                <a:ea typeface="Roboto" panose="02000000000000000000" pitchFamily="2" charset="0"/>
                <a:cs typeface="Roboto" panose="02000000000000000000" pitchFamily="2" charset="0"/>
              </a:rPr>
              <a:t>NYTVIP: Scrappage Event Procedure</a:t>
            </a:r>
          </a:p>
        </p:txBody>
      </p:sp>
    </p:spTree>
    <p:extLst>
      <p:ext uri="{BB962C8B-B14F-4D97-AF65-F5344CB8AC3E}">
        <p14:creationId xmlns:p14="http://schemas.microsoft.com/office/powerpoint/2010/main" val="15866509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30C40-447D-FE45-C470-5A959735E3D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9F1D5C-3D8F-4A50-1F05-E6C8EAA9D434}"/>
              </a:ext>
            </a:extLst>
          </p:cNvPr>
          <p:cNvSpPr>
            <a:spLocks noGrp="1"/>
          </p:cNvSpPr>
          <p:nvPr>
            <p:ph type="sldNum" sz="quarter" idx="4"/>
          </p:nvPr>
        </p:nvSpPr>
        <p:spPr/>
        <p:txBody>
          <a:bodyPr/>
          <a:lstStyle/>
          <a:p>
            <a:fld id="{058CC6BB-C3D2-4223-AD7D-B48D1BB4495E}" type="slidenum">
              <a:rPr lang="en-US" smtClean="0"/>
              <a:pPr/>
              <a:t>12</a:t>
            </a:fld>
            <a:endParaRPr lang="en-US"/>
          </a:p>
        </p:txBody>
      </p:sp>
      <p:sp>
        <p:nvSpPr>
          <p:cNvPr id="3" name="Content Placeholder 2">
            <a:extLst>
              <a:ext uri="{FF2B5EF4-FFF2-40B4-BE49-F238E27FC236}">
                <a16:creationId xmlns:a16="http://schemas.microsoft.com/office/drawing/2014/main" id="{4892CF94-EB9F-F6C5-9B60-76F185A977A3}"/>
              </a:ext>
            </a:extLst>
          </p:cNvPr>
          <p:cNvSpPr>
            <a:spLocks noGrp="1"/>
          </p:cNvSpPr>
          <p:nvPr>
            <p:ph idx="1"/>
          </p:nvPr>
        </p:nvSpPr>
        <p:spPr>
          <a:xfrm>
            <a:off x="838199" y="2037806"/>
            <a:ext cx="10515601" cy="4455069"/>
          </a:xfrm>
        </p:spPr>
        <p:txBody>
          <a:bodyPr vert="horz" lIns="91440" tIns="45720" rIns="91440" bIns="45720" rtlCol="0" anchor="t">
            <a:normAutofit/>
          </a:bodyPr>
          <a:lstStyle/>
          <a:p>
            <a:pPr>
              <a:buChar char="•"/>
            </a:pPr>
            <a:r>
              <a:rPr lang="en-US">
                <a:solidFill>
                  <a:schemeClr val="tx1"/>
                </a:solidFill>
                <a:latin typeface="Roboto"/>
                <a:ea typeface="Roboto"/>
                <a:cs typeface="Roboto"/>
              </a:rPr>
              <a:t>NYSBIP is administered by the New York State Energy Research and Development Authority (NYSERDA) and backed by the 2022 Environmental Bond Act to support the transition to zero-emission school buses.</a:t>
            </a:r>
          </a:p>
          <a:p>
            <a:pPr>
              <a:buChar char="•"/>
            </a:pPr>
            <a:r>
              <a:rPr lang="en-US">
                <a:solidFill>
                  <a:schemeClr val="tx1"/>
                </a:solidFill>
                <a:latin typeface="Roboto"/>
                <a:ea typeface="Roboto"/>
                <a:cs typeface="Roboto"/>
              </a:rPr>
              <a:t>All Program questions can be directed to the </a:t>
            </a:r>
            <a:r>
              <a:rPr lang="en-US" b="1">
                <a:solidFill>
                  <a:schemeClr val="tx1"/>
                </a:solidFill>
                <a:latin typeface="Roboto"/>
                <a:ea typeface="Roboto"/>
                <a:cs typeface="Roboto"/>
              </a:rPr>
              <a:t>Voucher Help Center</a:t>
            </a:r>
          </a:p>
          <a:p>
            <a:pPr lvl="1"/>
            <a:r>
              <a:rPr lang="en-US">
                <a:solidFill>
                  <a:schemeClr val="tx1"/>
                </a:solidFill>
                <a:latin typeface="Roboto"/>
                <a:ea typeface="Roboto"/>
                <a:cs typeface="Roboto"/>
              </a:rPr>
              <a:t>NYSBIP Voucher Help Center</a:t>
            </a:r>
          </a:p>
          <a:p>
            <a:pPr lvl="1"/>
            <a:r>
              <a:rPr lang="en-US">
                <a:solidFill>
                  <a:schemeClr val="tx1"/>
                </a:solidFill>
                <a:latin typeface="Roboto"/>
                <a:ea typeface="Roboto"/>
                <a:cs typeface="Roboto"/>
              </a:rPr>
              <a:t>866-595-7917 (operates 9am-5pm EST) </a:t>
            </a:r>
            <a:r>
              <a:rPr lang="en-US">
                <a:solidFill>
                  <a:schemeClr val="tx1"/>
                </a:solidFill>
                <a:latin typeface="Roboto"/>
                <a:ea typeface="Roboto"/>
                <a:cs typeface="Roboto"/>
                <a:hlinkClick r:id="rId3">
                  <a:extLst>
                    <a:ext uri="{A12FA001-AC4F-418D-AE19-62706E023703}">
                      <ahyp:hlinkClr xmlns:ahyp="http://schemas.microsoft.com/office/drawing/2018/hyperlinkcolor" val="tx"/>
                    </a:ext>
                  </a:extLst>
                </a:hlinkClick>
              </a:rPr>
              <a:t>NYSBIP@energycenter.org</a:t>
            </a:r>
            <a:endParaRPr lang="en-US">
              <a:solidFill>
                <a:schemeClr val="tx1"/>
              </a:solidFill>
              <a:latin typeface="Roboto"/>
              <a:ea typeface="Roboto"/>
              <a:cs typeface="Roboto"/>
            </a:endParaRPr>
          </a:p>
          <a:p>
            <a:pPr lvl="1"/>
            <a:endParaRPr lang="en-US">
              <a:solidFill>
                <a:schemeClr val="tx1"/>
              </a:solidFill>
              <a:latin typeface="Roboto"/>
              <a:ea typeface="Roboto"/>
              <a:cs typeface="Roboto"/>
            </a:endParaRPr>
          </a:p>
          <a:p>
            <a:pPr>
              <a:buFont typeface="Arial" panose="020B0604020202020204" pitchFamily="34" charset="0"/>
              <a:buChar char="•"/>
            </a:pPr>
            <a:r>
              <a:rPr lang="en-US">
                <a:solidFill>
                  <a:schemeClr val="tx1"/>
                </a:solidFill>
                <a:latin typeface="Roboto"/>
                <a:ea typeface="Roboto"/>
                <a:cs typeface="Roboto"/>
              </a:rPr>
              <a:t>NYSBIP Project managers:</a:t>
            </a:r>
          </a:p>
          <a:p>
            <a:pPr lvl="1"/>
            <a:r>
              <a:rPr lang="en-US" b="1">
                <a:solidFill>
                  <a:schemeClr val="tx1"/>
                </a:solidFill>
                <a:latin typeface="Roboto"/>
                <a:ea typeface="Roboto"/>
                <a:cs typeface="Roboto"/>
              </a:rPr>
              <a:t>Jay Craig</a:t>
            </a:r>
            <a:r>
              <a:rPr lang="en-US">
                <a:solidFill>
                  <a:schemeClr val="tx1"/>
                </a:solidFill>
                <a:latin typeface="Roboto"/>
                <a:ea typeface="Roboto"/>
                <a:cs typeface="Roboto"/>
              </a:rPr>
              <a:t>: </a:t>
            </a:r>
            <a:r>
              <a:rPr lang="en-US">
                <a:solidFill>
                  <a:schemeClr val="tx1"/>
                </a:solidFill>
                <a:latin typeface="Roboto"/>
                <a:ea typeface="Roboto"/>
                <a:cs typeface="Roboto"/>
                <a:hlinkClick r:id="rId4"/>
              </a:rPr>
              <a:t>Jay.Craig@nyserda.ny.gov</a:t>
            </a:r>
            <a:r>
              <a:rPr lang="en-US">
                <a:solidFill>
                  <a:schemeClr val="tx1"/>
                </a:solidFill>
                <a:latin typeface="Roboto"/>
                <a:ea typeface="Roboto"/>
                <a:cs typeface="Roboto"/>
              </a:rPr>
              <a:t> </a:t>
            </a:r>
          </a:p>
          <a:p>
            <a:pPr lvl="1"/>
            <a:r>
              <a:rPr lang="en-US" b="1">
                <a:solidFill>
                  <a:schemeClr val="tx1"/>
                </a:solidFill>
                <a:latin typeface="Roboto"/>
                <a:ea typeface="Roboto"/>
                <a:cs typeface="Roboto"/>
              </a:rPr>
              <a:t>Sophie Patka</a:t>
            </a:r>
            <a:r>
              <a:rPr lang="en-US">
                <a:solidFill>
                  <a:schemeClr val="tx1"/>
                </a:solidFill>
                <a:latin typeface="Roboto"/>
                <a:ea typeface="Roboto"/>
                <a:cs typeface="Roboto"/>
              </a:rPr>
              <a:t>: </a:t>
            </a:r>
            <a:r>
              <a:rPr lang="en-US">
                <a:solidFill>
                  <a:schemeClr val="tx1"/>
                </a:solidFill>
                <a:latin typeface="Roboto"/>
                <a:ea typeface="Roboto"/>
                <a:cs typeface="Roboto"/>
                <a:hlinkClick r:id="rId5"/>
              </a:rPr>
              <a:t>Sophie.Patka@nyserda.ny.gov</a:t>
            </a:r>
            <a:r>
              <a:rPr lang="en-US">
                <a:solidFill>
                  <a:schemeClr val="tx1"/>
                </a:solidFill>
                <a:latin typeface="Roboto"/>
                <a:ea typeface="Roboto"/>
                <a:cs typeface="Roboto"/>
              </a:rPr>
              <a:t> </a:t>
            </a:r>
          </a:p>
          <a:p>
            <a:pPr lvl="1"/>
            <a:endParaRPr lang="en-US">
              <a:solidFill>
                <a:schemeClr val="tx1"/>
              </a:solidFill>
              <a:latin typeface="Roboto"/>
              <a:ea typeface="Roboto"/>
              <a:cs typeface="Roboto"/>
            </a:endParaRPr>
          </a:p>
        </p:txBody>
      </p:sp>
      <p:sp>
        <p:nvSpPr>
          <p:cNvPr id="4" name="Title 3">
            <a:extLst>
              <a:ext uri="{FF2B5EF4-FFF2-40B4-BE49-F238E27FC236}">
                <a16:creationId xmlns:a16="http://schemas.microsoft.com/office/drawing/2014/main" id="{84DF4A34-02E8-F6C3-9655-CA6425C3525D}"/>
              </a:ext>
            </a:extLst>
          </p:cNvPr>
          <p:cNvSpPr>
            <a:spLocks noGrp="1"/>
          </p:cNvSpPr>
          <p:nvPr>
            <p:ph type="title"/>
          </p:nvPr>
        </p:nvSpPr>
        <p:spPr/>
        <p:txBody>
          <a:bodyPr/>
          <a:lstStyle/>
          <a:p>
            <a:r>
              <a:rPr lang="en-US" b="1">
                <a:latin typeface="Roboto" panose="02000000000000000000" pitchFamily="2" charset="0"/>
                <a:ea typeface="Roboto" panose="02000000000000000000" pitchFamily="2" charset="0"/>
                <a:cs typeface="Roboto" panose="02000000000000000000" pitchFamily="2" charset="0"/>
              </a:rPr>
              <a:t>New York School Bus Incentive Program</a:t>
            </a:r>
          </a:p>
        </p:txBody>
      </p:sp>
      <p:pic>
        <p:nvPicPr>
          <p:cNvPr id="6" name="Picture 5">
            <a:extLst>
              <a:ext uri="{FF2B5EF4-FFF2-40B4-BE49-F238E27FC236}">
                <a16:creationId xmlns:a16="http://schemas.microsoft.com/office/drawing/2014/main" id="{4AB95E26-FAA4-2C65-0E0D-6B764867DABF}"/>
              </a:ext>
            </a:extLst>
          </p:cNvPr>
          <p:cNvPicPr>
            <a:picLocks noChangeAspect="1"/>
          </p:cNvPicPr>
          <p:nvPr/>
        </p:nvPicPr>
        <p:blipFill>
          <a:blip r:embed="rId6"/>
          <a:stretch>
            <a:fillRect/>
          </a:stretch>
        </p:blipFill>
        <p:spPr>
          <a:xfrm>
            <a:off x="7518768" y="4148704"/>
            <a:ext cx="3543789" cy="2344171"/>
          </a:xfrm>
          <a:prstGeom prst="rect">
            <a:avLst/>
          </a:prstGeom>
        </p:spPr>
      </p:pic>
    </p:spTree>
    <p:extLst>
      <p:ext uri="{BB962C8B-B14F-4D97-AF65-F5344CB8AC3E}">
        <p14:creationId xmlns:p14="http://schemas.microsoft.com/office/powerpoint/2010/main" val="335961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20643-1E9E-41E8-E602-D8F92AB7E4C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243B21-FBB5-A38F-F1A7-9B879CF3E4A5}"/>
              </a:ext>
            </a:extLst>
          </p:cNvPr>
          <p:cNvSpPr>
            <a:spLocks noGrp="1"/>
          </p:cNvSpPr>
          <p:nvPr>
            <p:ph type="sldNum" sz="quarter" idx="4"/>
          </p:nvPr>
        </p:nvSpPr>
        <p:spPr/>
        <p:txBody>
          <a:bodyPr/>
          <a:lstStyle/>
          <a:p>
            <a:fld id="{058CC6BB-C3D2-4223-AD7D-B48D1BB4495E}" type="slidenum">
              <a:rPr lang="en-US" smtClean="0"/>
              <a:pPr/>
              <a:t>13</a:t>
            </a:fld>
            <a:endParaRPr lang="en-US"/>
          </a:p>
        </p:txBody>
      </p:sp>
      <p:sp>
        <p:nvSpPr>
          <p:cNvPr id="3" name="Content Placeholder 2">
            <a:extLst>
              <a:ext uri="{FF2B5EF4-FFF2-40B4-BE49-F238E27FC236}">
                <a16:creationId xmlns:a16="http://schemas.microsoft.com/office/drawing/2014/main" id="{43718977-35DE-B7CB-D0E2-E736BDFE6FD8}"/>
              </a:ext>
            </a:extLst>
          </p:cNvPr>
          <p:cNvSpPr>
            <a:spLocks noGrp="1"/>
          </p:cNvSpPr>
          <p:nvPr>
            <p:ph idx="1"/>
          </p:nvPr>
        </p:nvSpPr>
        <p:spPr>
          <a:xfrm>
            <a:off x="546957" y="2130332"/>
            <a:ext cx="6721550" cy="4362543"/>
          </a:xfrm>
        </p:spPr>
        <p:txBody>
          <a:bodyPr vert="horz" lIns="91440" tIns="45720" rIns="91440" bIns="45720" rtlCol="0" anchor="t">
            <a:normAutofit/>
          </a:bodyPr>
          <a:lstStyle/>
          <a:p>
            <a:pPr>
              <a:buChar char="•"/>
            </a:pPr>
            <a:r>
              <a:rPr lang="en-US">
                <a:solidFill>
                  <a:schemeClr val="tx1"/>
                </a:solidFill>
                <a:latin typeface="Roboto"/>
                <a:ea typeface="Roboto"/>
                <a:cs typeface="Roboto"/>
              </a:rPr>
              <a:t>The Base School Bus Voucher amounts for NYSBIP intends to cover a large percentage (60%) of the incremental cost of an electric school bus.</a:t>
            </a:r>
          </a:p>
          <a:p>
            <a:pPr>
              <a:buChar char="•"/>
            </a:pPr>
            <a:r>
              <a:rPr lang="en-US">
                <a:solidFill>
                  <a:schemeClr val="tx1"/>
                </a:solidFill>
                <a:latin typeface="Roboto"/>
                <a:ea typeface="Roboto"/>
                <a:cs typeface="Roboto"/>
              </a:rPr>
              <a:t>Accelerate the deployment of zero-emission bus technology to reduce greenhouse gas emissions and air pollution.</a:t>
            </a:r>
          </a:p>
          <a:p>
            <a:pPr>
              <a:buChar char="•"/>
            </a:pPr>
            <a:r>
              <a:rPr lang="en-US">
                <a:solidFill>
                  <a:schemeClr val="tx1"/>
                </a:solidFill>
                <a:latin typeface="Roboto"/>
                <a:ea typeface="Roboto"/>
                <a:cs typeface="Roboto"/>
              </a:rPr>
              <a:t>Reduces upfront costs to New York State school districts purchasing zero-emission school buses and associate Charging Infrastructure.</a:t>
            </a:r>
          </a:p>
          <a:p>
            <a:pPr>
              <a:buChar char="•"/>
            </a:pPr>
            <a:r>
              <a:rPr lang="en-US">
                <a:solidFill>
                  <a:schemeClr val="tx1"/>
                </a:solidFill>
                <a:latin typeface="Roboto"/>
                <a:ea typeface="Roboto"/>
                <a:cs typeface="Roboto"/>
              </a:rPr>
              <a:t>Provide environmental and health benefits to all New Yorkers, with a focus on improved outcomes for residents of Disadvantaged Communities as defined by the Climate Act.</a:t>
            </a:r>
          </a:p>
        </p:txBody>
      </p:sp>
      <p:sp>
        <p:nvSpPr>
          <p:cNvPr id="4" name="Title 3">
            <a:extLst>
              <a:ext uri="{FF2B5EF4-FFF2-40B4-BE49-F238E27FC236}">
                <a16:creationId xmlns:a16="http://schemas.microsoft.com/office/drawing/2014/main" id="{581B4EFB-0770-93F9-C3B4-AD316EC53D48}"/>
              </a:ext>
            </a:extLst>
          </p:cNvPr>
          <p:cNvSpPr>
            <a:spLocks noGrp="1"/>
          </p:cNvSpPr>
          <p:nvPr>
            <p:ph type="title"/>
          </p:nvPr>
        </p:nvSpPr>
        <p:spPr/>
        <p:txBody>
          <a:bodyPr/>
          <a:lstStyle/>
          <a:p>
            <a:r>
              <a:rPr lang="en-US" b="1">
                <a:latin typeface="Roboto" panose="02000000000000000000" pitchFamily="2" charset="0"/>
                <a:ea typeface="Roboto" panose="02000000000000000000" pitchFamily="2" charset="0"/>
                <a:cs typeface="Roboto" panose="02000000000000000000" pitchFamily="2" charset="0"/>
              </a:rPr>
              <a:t>New York School Bus Incentive Program</a:t>
            </a:r>
          </a:p>
        </p:txBody>
      </p:sp>
      <p:pic>
        <p:nvPicPr>
          <p:cNvPr id="6" name="Picture 5">
            <a:extLst>
              <a:ext uri="{FF2B5EF4-FFF2-40B4-BE49-F238E27FC236}">
                <a16:creationId xmlns:a16="http://schemas.microsoft.com/office/drawing/2014/main" id="{DC57F93F-B532-02EA-75C7-5086369D33AC}"/>
              </a:ext>
            </a:extLst>
          </p:cNvPr>
          <p:cNvPicPr>
            <a:picLocks noChangeAspect="1"/>
          </p:cNvPicPr>
          <p:nvPr/>
        </p:nvPicPr>
        <p:blipFill>
          <a:blip r:embed="rId3"/>
          <a:stretch>
            <a:fillRect/>
          </a:stretch>
        </p:blipFill>
        <p:spPr>
          <a:xfrm>
            <a:off x="7666882" y="1972986"/>
            <a:ext cx="3978161" cy="2211450"/>
          </a:xfrm>
          <a:prstGeom prst="rect">
            <a:avLst/>
          </a:prstGeom>
        </p:spPr>
      </p:pic>
      <p:pic>
        <p:nvPicPr>
          <p:cNvPr id="8" name="Picture 7">
            <a:extLst>
              <a:ext uri="{FF2B5EF4-FFF2-40B4-BE49-F238E27FC236}">
                <a16:creationId xmlns:a16="http://schemas.microsoft.com/office/drawing/2014/main" id="{3F0B014A-8344-BA8C-6F06-2EBFFD447D7A}"/>
              </a:ext>
            </a:extLst>
          </p:cNvPr>
          <p:cNvPicPr>
            <a:picLocks noChangeAspect="1"/>
          </p:cNvPicPr>
          <p:nvPr/>
        </p:nvPicPr>
        <p:blipFill>
          <a:blip r:embed="rId4"/>
          <a:stretch>
            <a:fillRect/>
          </a:stretch>
        </p:blipFill>
        <p:spPr>
          <a:xfrm>
            <a:off x="7666882" y="4281425"/>
            <a:ext cx="3978161" cy="2211450"/>
          </a:xfrm>
          <a:prstGeom prst="rect">
            <a:avLst/>
          </a:prstGeom>
        </p:spPr>
      </p:pic>
    </p:spTree>
    <p:extLst>
      <p:ext uri="{BB962C8B-B14F-4D97-AF65-F5344CB8AC3E}">
        <p14:creationId xmlns:p14="http://schemas.microsoft.com/office/powerpoint/2010/main" val="11479141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CBA35-46B8-04AF-169D-EEE6A85FD07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5865A9-36A6-C25C-0BA3-13DD5A62DF54}"/>
              </a:ext>
            </a:extLst>
          </p:cNvPr>
          <p:cNvSpPr>
            <a:spLocks noGrp="1"/>
          </p:cNvSpPr>
          <p:nvPr>
            <p:ph type="sldNum" sz="quarter" idx="4"/>
          </p:nvPr>
        </p:nvSpPr>
        <p:spPr/>
        <p:txBody>
          <a:bodyPr/>
          <a:lstStyle/>
          <a:p>
            <a:fld id="{058CC6BB-C3D2-4223-AD7D-B48D1BB4495E}" type="slidenum">
              <a:rPr lang="en-US" smtClean="0"/>
              <a:pPr/>
              <a:t>14</a:t>
            </a:fld>
            <a:endParaRPr lang="en-US"/>
          </a:p>
        </p:txBody>
      </p:sp>
      <p:sp>
        <p:nvSpPr>
          <p:cNvPr id="4" name="Title 3">
            <a:extLst>
              <a:ext uri="{FF2B5EF4-FFF2-40B4-BE49-F238E27FC236}">
                <a16:creationId xmlns:a16="http://schemas.microsoft.com/office/drawing/2014/main" id="{9A54ACA9-263F-5E1B-679D-D9CD06E0AD1E}"/>
              </a:ext>
            </a:extLst>
          </p:cNvPr>
          <p:cNvSpPr>
            <a:spLocks noGrp="1"/>
          </p:cNvSpPr>
          <p:nvPr>
            <p:ph type="title"/>
          </p:nvPr>
        </p:nvSpPr>
        <p:spPr/>
        <p:txBody>
          <a:bodyPr/>
          <a:lstStyle/>
          <a:p>
            <a:r>
              <a:rPr lang="en-US" b="1">
                <a:solidFill>
                  <a:srgbClr val="002D73"/>
                </a:solidFill>
                <a:latin typeface="Roboto"/>
                <a:ea typeface="Roboto"/>
                <a:cs typeface="Roboto"/>
              </a:rPr>
              <a:t>NYSBIP</a:t>
            </a:r>
            <a:r>
              <a:rPr lang="en-US" sz="4000" b="1">
                <a:solidFill>
                  <a:srgbClr val="002D73"/>
                </a:solidFill>
                <a:latin typeface="Roboto"/>
                <a:ea typeface="Roboto"/>
                <a:cs typeface="Roboto"/>
              </a:rPr>
              <a:t> </a:t>
            </a:r>
            <a:r>
              <a:rPr lang="en-US" b="1">
                <a:solidFill>
                  <a:srgbClr val="002D73"/>
                </a:solidFill>
                <a:latin typeface="Roboto"/>
                <a:ea typeface="Roboto"/>
                <a:cs typeface="Roboto"/>
              </a:rPr>
              <a:t>Funded Vehicles</a:t>
            </a:r>
            <a:endParaRPr lang="en-US">
              <a:latin typeface="Roboto"/>
              <a:ea typeface="Roboto"/>
              <a:cs typeface="Roboto"/>
            </a:endParaRPr>
          </a:p>
        </p:txBody>
      </p:sp>
      <p:sp>
        <p:nvSpPr>
          <p:cNvPr id="6" name="Content Placeholder 2">
            <a:extLst>
              <a:ext uri="{FF2B5EF4-FFF2-40B4-BE49-F238E27FC236}">
                <a16:creationId xmlns:a16="http://schemas.microsoft.com/office/drawing/2014/main" id="{C32A6D63-51BF-5088-6624-51DBDFA0045E}"/>
              </a:ext>
            </a:extLst>
          </p:cNvPr>
          <p:cNvSpPr>
            <a:spLocks noGrp="1"/>
          </p:cNvSpPr>
          <p:nvPr>
            <p:ph idx="1"/>
          </p:nvPr>
        </p:nvSpPr>
        <p:spPr>
          <a:xfrm>
            <a:off x="1251038" y="2195544"/>
            <a:ext cx="3941194" cy="4112022"/>
          </a:xfrm>
        </p:spPr>
        <p:txBody>
          <a:bodyPr vert="horz" lIns="91440" tIns="45720" rIns="91440" bIns="45720" rtlCol="0" anchor="t">
            <a:noAutofit/>
          </a:bodyPr>
          <a:lstStyle/>
          <a:p>
            <a:pPr marL="342900" indent="-342900">
              <a:lnSpc>
                <a:spcPct val="100000"/>
              </a:lnSpc>
              <a:buChar char="•"/>
            </a:pPr>
            <a:r>
              <a:rPr lang="en-US" b="1">
                <a:solidFill>
                  <a:schemeClr val="accent1"/>
                </a:solidFill>
                <a:latin typeface="Roboto"/>
                <a:ea typeface="Roboto"/>
                <a:cs typeface="Roboto"/>
              </a:rPr>
              <a:t>New Type A (NTA)</a:t>
            </a:r>
            <a:endParaRPr lang="en-US" b="1">
              <a:solidFill>
                <a:schemeClr val="accent1"/>
              </a:solidFill>
              <a:latin typeface="Roboto" panose="02000000000000000000" pitchFamily="2" charset="0"/>
              <a:ea typeface="Roboto" panose="02000000000000000000" pitchFamily="2" charset="0"/>
              <a:cs typeface="Roboto" panose="02000000000000000000" pitchFamily="2" charset="0"/>
            </a:endParaRPr>
          </a:p>
          <a:p>
            <a:pPr marL="617220" lvl="1" indent="-342900">
              <a:lnSpc>
                <a:spcPct val="100000"/>
              </a:lnSpc>
            </a:pPr>
            <a:r>
              <a:rPr lang="en-US">
                <a:solidFill>
                  <a:schemeClr val="tx1"/>
                </a:solidFill>
                <a:latin typeface="Roboto"/>
                <a:ea typeface="Roboto"/>
                <a:cs typeface="Roboto"/>
              </a:rPr>
              <a:t>Scrappage is</a:t>
            </a:r>
            <a:r>
              <a:rPr lang="en-US">
                <a:solidFill>
                  <a:schemeClr val="tx1"/>
                </a:solidFill>
                <a:highlight>
                  <a:srgbClr val="FFFF00"/>
                </a:highlight>
                <a:latin typeface="Roboto"/>
                <a:ea typeface="Roboto"/>
                <a:cs typeface="Roboto"/>
              </a:rPr>
              <a:t> </a:t>
            </a:r>
            <a:r>
              <a:rPr lang="en-US" b="1">
                <a:solidFill>
                  <a:schemeClr val="tx1"/>
                </a:solidFill>
                <a:highlight>
                  <a:srgbClr val="FFFF00"/>
                </a:highlight>
                <a:latin typeface="Roboto"/>
                <a:ea typeface="Roboto"/>
                <a:cs typeface="Roboto"/>
              </a:rPr>
              <a:t>optional</a:t>
            </a:r>
          </a:p>
          <a:p>
            <a:pPr marL="342900" indent="-342900">
              <a:lnSpc>
                <a:spcPct val="100000"/>
              </a:lnSpc>
              <a:buChar char="•"/>
            </a:pPr>
            <a:r>
              <a:rPr lang="en-US" b="1">
                <a:solidFill>
                  <a:schemeClr val="accent1"/>
                </a:solidFill>
                <a:latin typeface="Roboto"/>
                <a:ea typeface="Roboto"/>
                <a:cs typeface="Roboto"/>
              </a:rPr>
              <a:t>New Type C (NTC)</a:t>
            </a:r>
            <a:endParaRPr lang="en-US" b="1">
              <a:solidFill>
                <a:schemeClr val="accent1"/>
              </a:solidFill>
              <a:latin typeface="Roboto" panose="02000000000000000000" pitchFamily="2" charset="0"/>
              <a:ea typeface="Roboto" panose="02000000000000000000" pitchFamily="2" charset="0"/>
              <a:cs typeface="Roboto" panose="02000000000000000000" pitchFamily="2" charset="0"/>
            </a:endParaRPr>
          </a:p>
          <a:p>
            <a:pPr marL="617220" lvl="1">
              <a:lnSpc>
                <a:spcPct val="100000"/>
              </a:lnSpc>
            </a:pPr>
            <a:r>
              <a:rPr lang="en-US">
                <a:solidFill>
                  <a:schemeClr val="tx1"/>
                </a:solidFill>
                <a:latin typeface="Roboto"/>
                <a:ea typeface="Roboto"/>
                <a:cs typeface="Roboto"/>
              </a:rPr>
              <a:t>Scrappage is </a:t>
            </a:r>
            <a:r>
              <a:rPr lang="en-US" b="1">
                <a:solidFill>
                  <a:schemeClr val="tx1"/>
                </a:solidFill>
                <a:highlight>
                  <a:srgbClr val="FFFF00"/>
                </a:highlight>
                <a:latin typeface="Roboto"/>
                <a:ea typeface="Roboto"/>
                <a:cs typeface="Roboto"/>
              </a:rPr>
              <a:t>optional</a:t>
            </a:r>
          </a:p>
          <a:p>
            <a:pPr marL="342900" indent="-342900">
              <a:lnSpc>
                <a:spcPct val="100000"/>
              </a:lnSpc>
              <a:buChar char="•"/>
            </a:pPr>
            <a:r>
              <a:rPr lang="en-US" b="1">
                <a:solidFill>
                  <a:schemeClr val="accent1"/>
                </a:solidFill>
                <a:latin typeface="Roboto"/>
                <a:ea typeface="Roboto"/>
                <a:cs typeface="Roboto"/>
              </a:rPr>
              <a:t>New Type D (NTD)</a:t>
            </a:r>
            <a:endParaRPr lang="en-US" b="1">
              <a:solidFill>
                <a:schemeClr val="accent1"/>
              </a:solidFill>
              <a:latin typeface="Roboto" panose="02000000000000000000" pitchFamily="2" charset="0"/>
              <a:ea typeface="Roboto" panose="02000000000000000000" pitchFamily="2" charset="0"/>
              <a:cs typeface="Roboto" panose="02000000000000000000" pitchFamily="2" charset="0"/>
            </a:endParaRPr>
          </a:p>
          <a:p>
            <a:pPr marL="617220" lvl="1">
              <a:lnSpc>
                <a:spcPct val="100000"/>
              </a:lnSpc>
            </a:pPr>
            <a:r>
              <a:rPr lang="en-US">
                <a:solidFill>
                  <a:schemeClr val="tx1"/>
                </a:solidFill>
                <a:latin typeface="Roboto"/>
                <a:ea typeface="Roboto"/>
                <a:cs typeface="Roboto"/>
              </a:rPr>
              <a:t>Scrappage is </a:t>
            </a:r>
            <a:r>
              <a:rPr lang="en-US" b="1">
                <a:solidFill>
                  <a:schemeClr val="tx1"/>
                </a:solidFill>
                <a:highlight>
                  <a:srgbClr val="FFFF00"/>
                </a:highlight>
                <a:latin typeface="Roboto"/>
                <a:ea typeface="Roboto"/>
                <a:cs typeface="Roboto"/>
              </a:rPr>
              <a:t>optional</a:t>
            </a:r>
          </a:p>
          <a:p>
            <a:pPr marL="342900" indent="-342900">
              <a:lnSpc>
                <a:spcPct val="100000"/>
              </a:lnSpc>
              <a:buChar char="•"/>
            </a:pPr>
            <a:r>
              <a:rPr lang="en-US" b="1">
                <a:solidFill>
                  <a:schemeClr val="accent1"/>
                </a:solidFill>
                <a:latin typeface="Roboto"/>
                <a:ea typeface="Roboto"/>
                <a:cs typeface="Roboto"/>
              </a:rPr>
              <a:t>Repowered Type A (RTA)</a:t>
            </a:r>
            <a:endParaRPr lang="en-US" b="1">
              <a:solidFill>
                <a:schemeClr val="accent1"/>
              </a:solidFill>
              <a:latin typeface="Roboto" panose="02000000000000000000" pitchFamily="2" charset="0"/>
              <a:ea typeface="Roboto" panose="02000000000000000000" pitchFamily="2" charset="0"/>
              <a:cs typeface="Roboto" panose="02000000000000000000" pitchFamily="2" charset="0"/>
            </a:endParaRPr>
          </a:p>
          <a:p>
            <a:pPr marL="617220" lvl="1">
              <a:lnSpc>
                <a:spcPct val="100000"/>
              </a:lnSpc>
            </a:pPr>
            <a:r>
              <a:rPr lang="en-US">
                <a:solidFill>
                  <a:schemeClr val="tx1"/>
                </a:solidFill>
                <a:latin typeface="Roboto"/>
                <a:ea typeface="Roboto"/>
                <a:cs typeface="Roboto"/>
              </a:rPr>
              <a:t>Scrappage </a:t>
            </a:r>
            <a:r>
              <a:rPr lang="en-US" b="1">
                <a:solidFill>
                  <a:schemeClr val="tx1"/>
                </a:solidFill>
                <a:highlight>
                  <a:srgbClr val="FFFF00"/>
                </a:highlight>
                <a:latin typeface="Roboto"/>
                <a:ea typeface="Roboto"/>
                <a:cs typeface="Roboto"/>
              </a:rPr>
              <a:t>not applicable</a:t>
            </a:r>
          </a:p>
          <a:p>
            <a:pPr marL="342900" indent="-342900">
              <a:lnSpc>
                <a:spcPct val="100000"/>
              </a:lnSpc>
              <a:buChar char="•"/>
            </a:pPr>
            <a:r>
              <a:rPr lang="en-US" b="1">
                <a:solidFill>
                  <a:schemeClr val="accent1"/>
                </a:solidFill>
                <a:latin typeface="Roboto"/>
                <a:ea typeface="Roboto"/>
                <a:cs typeface="Roboto"/>
              </a:rPr>
              <a:t>Repowered Type D (RTD)</a:t>
            </a:r>
          </a:p>
          <a:p>
            <a:pPr marL="617220" lvl="1">
              <a:lnSpc>
                <a:spcPct val="100000"/>
              </a:lnSpc>
            </a:pPr>
            <a:r>
              <a:rPr lang="en-US">
                <a:solidFill>
                  <a:schemeClr val="tx1"/>
                </a:solidFill>
                <a:latin typeface="Roboto"/>
                <a:ea typeface="Roboto"/>
                <a:cs typeface="Roboto"/>
              </a:rPr>
              <a:t>Scrappage </a:t>
            </a:r>
            <a:r>
              <a:rPr lang="en-US" b="1">
                <a:solidFill>
                  <a:schemeClr val="tx1"/>
                </a:solidFill>
                <a:highlight>
                  <a:srgbClr val="FFFF00"/>
                </a:highlight>
                <a:latin typeface="Roboto"/>
                <a:ea typeface="Roboto"/>
                <a:cs typeface="Roboto"/>
              </a:rPr>
              <a:t>not applicable</a:t>
            </a:r>
          </a:p>
          <a:p>
            <a:pPr marL="342900" indent="-342900">
              <a:lnSpc>
                <a:spcPct val="100000"/>
              </a:lnSpc>
            </a:pPr>
            <a:endParaRPr lang="en-US" b="1">
              <a:solidFill>
                <a:srgbClr val="638ACF"/>
              </a:solidFill>
              <a:latin typeface="Roboto" panose="02000000000000000000" pitchFamily="2" charset="0"/>
              <a:ea typeface="Roboto" panose="02000000000000000000" pitchFamily="2" charset="0"/>
              <a:cs typeface="Roboto" panose="02000000000000000000" pitchFamily="2" charset="0"/>
            </a:endParaRPr>
          </a:p>
        </p:txBody>
      </p:sp>
      <p:sp>
        <p:nvSpPr>
          <p:cNvPr id="5" name="Content Placeholder 2">
            <a:extLst>
              <a:ext uri="{FF2B5EF4-FFF2-40B4-BE49-F238E27FC236}">
                <a16:creationId xmlns:a16="http://schemas.microsoft.com/office/drawing/2014/main" id="{DF30275A-5520-8C87-82E0-92555C4E01F6}"/>
              </a:ext>
            </a:extLst>
          </p:cNvPr>
          <p:cNvSpPr txBox="1">
            <a:spLocks/>
          </p:cNvSpPr>
          <p:nvPr/>
        </p:nvSpPr>
        <p:spPr>
          <a:xfrm>
            <a:off x="5419356" y="2102298"/>
            <a:ext cx="6230008" cy="1119641"/>
          </a:xfrm>
          <a:prstGeom prst="rect">
            <a:avLst/>
          </a:prstGeom>
        </p:spPr>
        <p:txBody>
          <a:bodyPr vert="horz" lIns="91440" tIns="45720" rIns="91440" bIns="45720" rtlCol="0" anchor="t">
            <a:noAutofit/>
          </a:bodyPr>
          <a:lstStyle>
            <a:lvl1pPr marL="274320" marR="0" indent="-274320" algn="l" defTabSz="914400" rtl="0" eaLnBrk="1" fontAlgn="auto" latinLnBrk="0" hangingPunct="1">
              <a:lnSpc>
                <a:spcPct val="90000"/>
              </a:lnSpc>
              <a:spcBef>
                <a:spcPts val="1200"/>
              </a:spcBef>
              <a:spcAft>
                <a:spcPts val="0"/>
              </a:spcAft>
              <a:buClr>
                <a:srgbClr val="63666A"/>
              </a:buClr>
              <a:buSzTx/>
              <a:buFont typeface="Arial" panose="020B0604020202020204" pitchFamily="34" charset="0"/>
              <a:buChar char="&gt;"/>
              <a:tabLst/>
              <a:defRPr sz="2000" kern="1200">
                <a:solidFill>
                  <a:srgbClr val="63666A"/>
                </a:solidFill>
                <a:latin typeface="Roboto Lt" pitchFamily="2" charset="0"/>
                <a:ea typeface="Roboto Lt" pitchFamily="2" charset="0"/>
                <a:cs typeface="Arial" panose="020B0604020202020204" pitchFamily="34" charset="0"/>
              </a:defRPr>
            </a:lvl1pPr>
            <a:lvl2pPr marL="548640" indent="-274320" algn="l" defTabSz="914400" rtl="0" eaLnBrk="1" latinLnBrk="0" hangingPunct="1">
              <a:lnSpc>
                <a:spcPct val="90000"/>
              </a:lnSpc>
              <a:spcBef>
                <a:spcPts val="600"/>
              </a:spcBef>
              <a:buClr>
                <a:srgbClr val="63666A"/>
              </a:buClr>
              <a:buFont typeface="Arial" panose="020B0604020202020204" pitchFamily="34" charset="0"/>
              <a:buChar char="•"/>
              <a:defRPr sz="1800" kern="1200">
                <a:solidFill>
                  <a:srgbClr val="63666A"/>
                </a:solidFill>
                <a:latin typeface="Roboto Lt" pitchFamily="2" charset="0"/>
                <a:ea typeface="Roboto Lt" pitchFamily="2" charset="0"/>
                <a:cs typeface="Arial" panose="020B0604020202020204" pitchFamily="34" charset="0"/>
              </a:defRPr>
            </a:lvl2pPr>
            <a:lvl3pPr marL="822960" indent="-274320" algn="l" defTabSz="914400" rtl="0" eaLnBrk="1" latinLnBrk="0" hangingPunct="1">
              <a:lnSpc>
                <a:spcPct val="90000"/>
              </a:lnSpc>
              <a:spcBef>
                <a:spcPts val="300"/>
              </a:spcBef>
              <a:buClr>
                <a:srgbClr val="63666A"/>
              </a:buClr>
              <a:buFont typeface="Arial" panose="020B0604020202020204" pitchFamily="34" charset="0"/>
              <a:buChar char="-"/>
              <a:defRPr sz="1500" kern="1200">
                <a:solidFill>
                  <a:srgbClr val="63666A"/>
                </a:solidFill>
                <a:latin typeface="Roboto Lt" pitchFamily="2" charset="0"/>
                <a:ea typeface="Roboto Lt"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Font typeface="Arial" panose="020B0604020202020204" pitchFamily="34" charset="0"/>
              <a:buChar char="•"/>
            </a:pPr>
            <a:r>
              <a:rPr lang="en-US">
                <a:solidFill>
                  <a:schemeClr val="tx1"/>
                </a:solidFill>
                <a:latin typeface="Roboto"/>
                <a:ea typeface="Roboto"/>
                <a:cs typeface="Roboto"/>
              </a:rPr>
              <a:t>All eligible Vehicle Make &amp; Models can be found on the NYSERDA website under the NYSBIP program.</a:t>
            </a:r>
            <a:endParaRPr lang="en-US">
              <a:solidFill>
                <a:schemeClr val="tx1"/>
              </a:solidFill>
              <a:latin typeface="Roboto" panose="02000000000000000000" pitchFamily="2" charset="0"/>
              <a:ea typeface="Roboto" panose="02000000000000000000" pitchFamily="2" charset="0"/>
              <a:cs typeface="Roboto" panose="02000000000000000000" pitchFamily="2" charset="0"/>
            </a:endParaRPr>
          </a:p>
          <a:p>
            <a:pPr marL="617220" lvl="1" indent="-342900">
              <a:lnSpc>
                <a:spcPct val="100000"/>
              </a:lnSpc>
            </a:pPr>
            <a:r>
              <a:rPr lang="en-US" sz="2000">
                <a:solidFill>
                  <a:schemeClr val="tx1"/>
                </a:solidFill>
                <a:latin typeface="Roboto"/>
                <a:ea typeface="Roboto"/>
                <a:cs typeface="Roboto"/>
              </a:rPr>
              <a:t>Link to list: </a:t>
            </a:r>
            <a:r>
              <a:rPr lang="en-US" sz="2000">
                <a:solidFill>
                  <a:schemeClr val="tx1"/>
                </a:solidFill>
                <a:latin typeface="Roboto"/>
                <a:ea typeface="Roboto"/>
                <a:cs typeface="Roboto"/>
                <a:hlinkClick r:id="rId3">
                  <a:extLst>
                    <a:ext uri="{A12FA001-AC4F-418D-AE19-62706E023703}">
                      <ahyp:hlinkClr xmlns:ahyp="http://schemas.microsoft.com/office/drawing/2018/hyperlinkcolor" val="tx"/>
                    </a:ext>
                  </a:extLst>
                </a:hlinkClick>
              </a:rPr>
              <a:t>Eligible ESB List</a:t>
            </a:r>
            <a:endParaRPr lang="en-US" sz="2000">
              <a:solidFill>
                <a:schemeClr val="tx1"/>
              </a:solidFill>
              <a:latin typeface="Roboto" panose="02000000000000000000" pitchFamily="2" charset="0"/>
              <a:ea typeface="Roboto" panose="02000000000000000000" pitchFamily="2" charset="0"/>
              <a:cs typeface="Roboto" panose="02000000000000000000" pitchFamily="2" charset="0"/>
              <a:hlinkClick r:id="rId3">
                <a:extLst>
                  <a:ext uri="{A12FA001-AC4F-418D-AE19-62706E023703}">
                    <ahyp:hlinkClr xmlns:ahyp="http://schemas.microsoft.com/office/drawing/2018/hyperlinkcolor" val="tx"/>
                  </a:ext>
                </a:extLst>
              </a:hlinkClick>
            </a:endParaRPr>
          </a:p>
        </p:txBody>
      </p:sp>
      <p:pic>
        <p:nvPicPr>
          <p:cNvPr id="7" name="Picture 6">
            <a:extLst>
              <a:ext uri="{FF2B5EF4-FFF2-40B4-BE49-F238E27FC236}">
                <a16:creationId xmlns:a16="http://schemas.microsoft.com/office/drawing/2014/main" id="{6E338850-CC38-2904-0F5E-646BD2139FDE}"/>
              </a:ext>
            </a:extLst>
          </p:cNvPr>
          <p:cNvPicPr>
            <a:picLocks noChangeAspect="1"/>
          </p:cNvPicPr>
          <p:nvPr/>
        </p:nvPicPr>
        <p:blipFill>
          <a:blip r:embed="rId4"/>
          <a:stretch>
            <a:fillRect/>
          </a:stretch>
        </p:blipFill>
        <p:spPr>
          <a:xfrm>
            <a:off x="6147582" y="3610335"/>
            <a:ext cx="4773555" cy="3178873"/>
          </a:xfrm>
          <a:prstGeom prst="rect">
            <a:avLst/>
          </a:prstGeom>
        </p:spPr>
      </p:pic>
    </p:spTree>
    <p:extLst>
      <p:ext uri="{BB962C8B-B14F-4D97-AF65-F5344CB8AC3E}">
        <p14:creationId xmlns:p14="http://schemas.microsoft.com/office/powerpoint/2010/main" val="3224519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23630-08C7-CDCB-D123-9125FF12CF8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97C1A9-553D-28DC-D8AD-84C3C9E4A4CC}"/>
              </a:ext>
            </a:extLst>
          </p:cNvPr>
          <p:cNvSpPr>
            <a:spLocks noGrp="1"/>
          </p:cNvSpPr>
          <p:nvPr>
            <p:ph type="sldNum" sz="quarter" idx="4"/>
          </p:nvPr>
        </p:nvSpPr>
        <p:spPr/>
        <p:txBody>
          <a:bodyPr/>
          <a:lstStyle/>
          <a:p>
            <a:fld id="{058CC6BB-C3D2-4223-AD7D-B48D1BB4495E}" type="slidenum">
              <a:rPr lang="en-US" smtClean="0"/>
              <a:pPr/>
              <a:t>15</a:t>
            </a:fld>
            <a:endParaRPr lang="en-US"/>
          </a:p>
        </p:txBody>
      </p:sp>
      <p:graphicFrame>
        <p:nvGraphicFramePr>
          <p:cNvPr id="8" name="Content Placeholder 7">
            <a:extLst>
              <a:ext uri="{FF2B5EF4-FFF2-40B4-BE49-F238E27FC236}">
                <a16:creationId xmlns:a16="http://schemas.microsoft.com/office/drawing/2014/main" id="{CB4C6B68-7FC6-CBC3-4104-5ABCE7446182}"/>
              </a:ext>
            </a:extLst>
          </p:cNvPr>
          <p:cNvGraphicFramePr>
            <a:graphicFrameLocks noGrp="1"/>
          </p:cNvGraphicFramePr>
          <p:nvPr>
            <p:ph idx="1"/>
            <p:extLst>
              <p:ext uri="{D42A27DB-BD31-4B8C-83A1-F6EECF244321}">
                <p14:modId xmlns:p14="http://schemas.microsoft.com/office/powerpoint/2010/main" val="2084489105"/>
              </p:ext>
            </p:extLst>
          </p:nvPr>
        </p:nvGraphicFramePr>
        <p:xfrm>
          <a:off x="547688" y="2135188"/>
          <a:ext cx="11101385" cy="3413362"/>
        </p:xfrm>
        <a:graphic>
          <a:graphicData uri="http://schemas.openxmlformats.org/drawingml/2006/table">
            <a:tbl>
              <a:tblPr bandRow="1">
                <a:tableStyleId>{5C22544A-7EE6-4342-B048-85BDC9FD1C3A}</a:tableStyleId>
              </a:tblPr>
              <a:tblGrid>
                <a:gridCol w="2220277">
                  <a:extLst>
                    <a:ext uri="{9D8B030D-6E8A-4147-A177-3AD203B41FA5}">
                      <a16:colId xmlns:a16="http://schemas.microsoft.com/office/drawing/2014/main" val="2480478237"/>
                    </a:ext>
                  </a:extLst>
                </a:gridCol>
                <a:gridCol w="2220277">
                  <a:extLst>
                    <a:ext uri="{9D8B030D-6E8A-4147-A177-3AD203B41FA5}">
                      <a16:colId xmlns:a16="http://schemas.microsoft.com/office/drawing/2014/main" val="414212095"/>
                    </a:ext>
                  </a:extLst>
                </a:gridCol>
                <a:gridCol w="2220277">
                  <a:extLst>
                    <a:ext uri="{9D8B030D-6E8A-4147-A177-3AD203B41FA5}">
                      <a16:colId xmlns:a16="http://schemas.microsoft.com/office/drawing/2014/main" val="4201258559"/>
                    </a:ext>
                  </a:extLst>
                </a:gridCol>
                <a:gridCol w="2220277">
                  <a:extLst>
                    <a:ext uri="{9D8B030D-6E8A-4147-A177-3AD203B41FA5}">
                      <a16:colId xmlns:a16="http://schemas.microsoft.com/office/drawing/2014/main" val="1087401065"/>
                    </a:ext>
                  </a:extLst>
                </a:gridCol>
                <a:gridCol w="2220277">
                  <a:extLst>
                    <a:ext uri="{9D8B030D-6E8A-4147-A177-3AD203B41FA5}">
                      <a16:colId xmlns:a16="http://schemas.microsoft.com/office/drawing/2014/main" val="3465757404"/>
                    </a:ext>
                  </a:extLst>
                </a:gridCol>
              </a:tblGrid>
              <a:tr h="903537">
                <a:tc>
                  <a:txBody>
                    <a:bodyPr/>
                    <a:lstStyle/>
                    <a:p>
                      <a:pPr algn="ctr">
                        <a:buNone/>
                      </a:pPr>
                      <a:r>
                        <a:rPr lang="en-US" b="1">
                          <a:solidFill>
                            <a:srgbClr val="212529"/>
                          </a:solidFill>
                          <a:effectLst/>
                          <a:latin typeface="Arial" panose="020B0604020202020204" pitchFamily="34" charset="0"/>
                          <a:cs typeface="Arial" panose="020B0604020202020204" pitchFamily="34" charset="0"/>
                        </a:rPr>
                        <a:t>School Bus Type</a:t>
                      </a: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buNone/>
                      </a:pPr>
                      <a:r>
                        <a:rPr lang="en-US" b="1">
                          <a:solidFill>
                            <a:srgbClr val="212529"/>
                          </a:solidFill>
                          <a:effectLst/>
                          <a:latin typeface="Arial" panose="020B0604020202020204" pitchFamily="34" charset="0"/>
                          <a:cs typeface="Arial" panose="020B0604020202020204" pitchFamily="34" charset="0"/>
                        </a:rPr>
                        <a:t>Priority District Bonus Amount</a:t>
                      </a: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buNone/>
                      </a:pPr>
                      <a:r>
                        <a:rPr lang="en-US" b="1">
                          <a:solidFill>
                            <a:srgbClr val="212529"/>
                          </a:solidFill>
                          <a:effectLst/>
                          <a:highlight>
                            <a:srgbClr val="FFFF00"/>
                          </a:highlight>
                          <a:latin typeface="Arial" panose="020B0604020202020204" pitchFamily="34" charset="0"/>
                          <a:cs typeface="Arial" panose="020B0604020202020204" pitchFamily="34" charset="0"/>
                        </a:rPr>
                        <a:t>Scrappage Bonus Amount</a:t>
                      </a: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buNone/>
                      </a:pPr>
                      <a:r>
                        <a:rPr lang="en-US" b="1">
                          <a:solidFill>
                            <a:srgbClr val="212529"/>
                          </a:solidFill>
                          <a:effectLst/>
                          <a:latin typeface="Arial" panose="020B0604020202020204" pitchFamily="34" charset="0"/>
                          <a:cs typeface="Arial" panose="020B0604020202020204" pitchFamily="34" charset="0"/>
                        </a:rPr>
                        <a:t>V2G Add-On Amount</a:t>
                      </a: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buNone/>
                      </a:pPr>
                      <a:r>
                        <a:rPr lang="en-US" b="1">
                          <a:solidFill>
                            <a:srgbClr val="212529"/>
                          </a:solidFill>
                          <a:effectLst/>
                          <a:latin typeface="Arial" panose="020B0604020202020204" pitchFamily="34" charset="0"/>
                          <a:cs typeface="Arial" panose="020B0604020202020204" pitchFamily="34" charset="0"/>
                        </a:rPr>
                        <a:t>Wheelchair Add-On Amount </a:t>
                      </a: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152706176"/>
                  </a:ext>
                </a:extLst>
              </a:tr>
              <a:tr h="501965">
                <a:tc>
                  <a:txBody>
                    <a:bodyPr/>
                    <a:lstStyle/>
                    <a:p>
                      <a:pPr>
                        <a:buNone/>
                      </a:pPr>
                      <a:r>
                        <a:rPr lang="en-US" b="1">
                          <a:effectLst/>
                          <a:latin typeface="Arial"/>
                          <a:cs typeface="Arial"/>
                        </a:rPr>
                        <a:t>NTA</a:t>
                      </a: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buNone/>
                      </a:pPr>
                      <a:r>
                        <a:rPr lang="en-US">
                          <a:effectLst/>
                          <a:latin typeface="Arial" panose="020B0604020202020204" pitchFamily="34" charset="0"/>
                          <a:cs typeface="Arial" panose="020B0604020202020204" pitchFamily="34" charset="0"/>
                        </a:rPr>
                        <a:t>$28,500  </a:t>
                      </a: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buNone/>
                      </a:pPr>
                      <a:r>
                        <a:rPr lang="en-US">
                          <a:effectLst/>
                          <a:highlight>
                            <a:srgbClr val="FFFF00"/>
                          </a:highlight>
                          <a:latin typeface="Arial" panose="020B0604020202020204" pitchFamily="34" charset="0"/>
                          <a:cs typeface="Arial" panose="020B0604020202020204" pitchFamily="34" charset="0"/>
                        </a:rPr>
                        <a:t> $47,500 </a:t>
                      </a: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buNone/>
                      </a:pPr>
                      <a:r>
                        <a:rPr lang="en-US">
                          <a:effectLst/>
                          <a:latin typeface="Arial" panose="020B0604020202020204" pitchFamily="34" charset="0"/>
                          <a:cs typeface="Arial" panose="020B0604020202020204" pitchFamily="34" charset="0"/>
                        </a:rPr>
                        <a:t> $9,500 </a:t>
                      </a: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buNone/>
                      </a:pPr>
                      <a:r>
                        <a:rPr lang="en-US">
                          <a:effectLst/>
                          <a:latin typeface="Arial" panose="020B0604020202020204" pitchFamily="34" charset="0"/>
                          <a:cs typeface="Arial" panose="020B0604020202020204" pitchFamily="34" charset="0"/>
                        </a:rPr>
                        <a:t>$8,000 </a:t>
                      </a: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965779329"/>
                  </a:ext>
                </a:extLst>
              </a:tr>
              <a:tr h="501965">
                <a:tc>
                  <a:txBody>
                    <a:bodyPr/>
                    <a:lstStyle/>
                    <a:p>
                      <a:pPr>
                        <a:buNone/>
                      </a:pPr>
                      <a:r>
                        <a:rPr lang="en-US" b="1">
                          <a:solidFill>
                            <a:srgbClr val="212529"/>
                          </a:solidFill>
                          <a:effectLst/>
                          <a:latin typeface="Arial"/>
                          <a:cs typeface="Arial"/>
                        </a:rPr>
                        <a:t>NTC</a:t>
                      </a: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buNone/>
                      </a:pPr>
                      <a:r>
                        <a:rPr lang="en-US">
                          <a:solidFill>
                            <a:srgbClr val="212529"/>
                          </a:solidFill>
                          <a:effectLst/>
                          <a:latin typeface="Arial" panose="020B0604020202020204" pitchFamily="34" charset="0"/>
                          <a:cs typeface="Arial" panose="020B0604020202020204" pitchFamily="34" charset="0"/>
                        </a:rPr>
                        <a:t>$36,750 </a:t>
                      </a: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buNone/>
                      </a:pPr>
                      <a:r>
                        <a:rPr lang="en-US">
                          <a:solidFill>
                            <a:srgbClr val="212529"/>
                          </a:solidFill>
                          <a:effectLst/>
                          <a:highlight>
                            <a:srgbClr val="FFFF00"/>
                          </a:highlight>
                          <a:latin typeface="Arial" panose="020B0604020202020204" pitchFamily="34" charset="0"/>
                          <a:cs typeface="Arial" panose="020B0604020202020204" pitchFamily="34" charset="0"/>
                        </a:rPr>
                        <a:t> $61,250 </a:t>
                      </a: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buNone/>
                      </a:pPr>
                      <a:r>
                        <a:rPr lang="en-US">
                          <a:solidFill>
                            <a:srgbClr val="212529"/>
                          </a:solidFill>
                          <a:effectLst/>
                          <a:latin typeface="Arial" panose="020B0604020202020204" pitchFamily="34" charset="0"/>
                          <a:cs typeface="Arial" panose="020B0604020202020204" pitchFamily="34" charset="0"/>
                        </a:rPr>
                        <a:t> $12,250 </a:t>
                      </a: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buNone/>
                      </a:pPr>
                      <a:r>
                        <a:rPr lang="en-US">
                          <a:solidFill>
                            <a:srgbClr val="212529"/>
                          </a:solidFill>
                          <a:effectLst/>
                          <a:latin typeface="Arial" panose="020B0604020202020204" pitchFamily="34" charset="0"/>
                          <a:cs typeface="Arial" panose="020B0604020202020204" pitchFamily="34" charset="0"/>
                        </a:rPr>
                        <a:t>$8,000  </a:t>
                      </a: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36278935"/>
                  </a:ext>
                </a:extLst>
              </a:tr>
              <a:tr h="501965">
                <a:tc>
                  <a:txBody>
                    <a:bodyPr/>
                    <a:lstStyle/>
                    <a:p>
                      <a:pPr>
                        <a:buNone/>
                      </a:pPr>
                      <a:r>
                        <a:rPr lang="en-US" b="1">
                          <a:effectLst/>
                          <a:latin typeface="Arial"/>
                          <a:cs typeface="Arial"/>
                        </a:rPr>
                        <a:t>NTD</a:t>
                      </a: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buNone/>
                      </a:pPr>
                      <a:r>
                        <a:rPr lang="en-US">
                          <a:effectLst/>
                          <a:latin typeface="Arial" panose="020B0604020202020204" pitchFamily="34" charset="0"/>
                          <a:cs typeface="Arial" panose="020B0604020202020204" pitchFamily="34" charset="0"/>
                        </a:rPr>
                        <a:t>$39,000 </a:t>
                      </a: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buNone/>
                      </a:pPr>
                      <a:r>
                        <a:rPr lang="en-US">
                          <a:effectLst/>
                          <a:highlight>
                            <a:srgbClr val="FFFF00"/>
                          </a:highlight>
                          <a:latin typeface="Arial" panose="020B0604020202020204" pitchFamily="34" charset="0"/>
                          <a:cs typeface="Arial" panose="020B0604020202020204" pitchFamily="34" charset="0"/>
                        </a:rPr>
                        <a:t> $65,000 </a:t>
                      </a: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buNone/>
                      </a:pPr>
                      <a:r>
                        <a:rPr lang="en-US">
                          <a:effectLst/>
                          <a:latin typeface="Arial" panose="020B0604020202020204" pitchFamily="34" charset="0"/>
                          <a:cs typeface="Arial" panose="020B0604020202020204" pitchFamily="34" charset="0"/>
                        </a:rPr>
                        <a:t> $13,000 </a:t>
                      </a: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buNone/>
                      </a:pPr>
                      <a:r>
                        <a:rPr lang="en-US">
                          <a:effectLst/>
                          <a:latin typeface="Arial" panose="020B0604020202020204" pitchFamily="34" charset="0"/>
                          <a:cs typeface="Arial" panose="020B0604020202020204" pitchFamily="34" charset="0"/>
                        </a:rPr>
                        <a:t>$8,000 </a:t>
                      </a: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947984"/>
                  </a:ext>
                </a:extLst>
              </a:tr>
              <a:tr h="501965">
                <a:tc>
                  <a:txBody>
                    <a:bodyPr/>
                    <a:lstStyle/>
                    <a:p>
                      <a:pPr>
                        <a:buNone/>
                      </a:pPr>
                      <a:r>
                        <a:rPr lang="en-US" b="1">
                          <a:solidFill>
                            <a:srgbClr val="212529"/>
                          </a:solidFill>
                          <a:effectLst/>
                          <a:latin typeface="Arial"/>
                          <a:cs typeface="Arial"/>
                        </a:rPr>
                        <a:t>RTA</a:t>
                      </a: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buNone/>
                      </a:pPr>
                      <a:r>
                        <a:rPr lang="en-US">
                          <a:solidFill>
                            <a:srgbClr val="212529"/>
                          </a:solidFill>
                          <a:effectLst/>
                          <a:latin typeface="Arial" panose="020B0604020202020204" pitchFamily="34" charset="0"/>
                          <a:cs typeface="Arial" panose="020B0604020202020204" pitchFamily="34" charset="0"/>
                        </a:rPr>
                        <a:t>$21,000 </a:t>
                      </a: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buNone/>
                      </a:pPr>
                      <a:r>
                        <a:rPr lang="en-US">
                          <a:solidFill>
                            <a:srgbClr val="212529"/>
                          </a:solidFill>
                          <a:effectLst/>
                          <a:highlight>
                            <a:srgbClr val="FFFF00"/>
                          </a:highlight>
                          <a:latin typeface="Arial" panose="020B0604020202020204" pitchFamily="34" charset="0"/>
                          <a:cs typeface="Arial" panose="020B0604020202020204" pitchFamily="34" charset="0"/>
                        </a:rPr>
                        <a:t> N/A</a:t>
                      </a: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buNone/>
                      </a:pPr>
                      <a:r>
                        <a:rPr lang="en-US">
                          <a:solidFill>
                            <a:srgbClr val="212529"/>
                          </a:solidFill>
                          <a:effectLst/>
                          <a:latin typeface="Arial" panose="020B0604020202020204" pitchFamily="34" charset="0"/>
                          <a:cs typeface="Arial" panose="020B0604020202020204" pitchFamily="34" charset="0"/>
                        </a:rPr>
                        <a:t> $7,000 </a:t>
                      </a: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buNone/>
                      </a:pPr>
                      <a:r>
                        <a:rPr lang="en-US">
                          <a:solidFill>
                            <a:srgbClr val="212529"/>
                          </a:solidFill>
                          <a:effectLst/>
                          <a:latin typeface="Arial" panose="020B0604020202020204" pitchFamily="34" charset="0"/>
                          <a:cs typeface="Arial" panose="020B0604020202020204" pitchFamily="34" charset="0"/>
                        </a:rPr>
                        <a:t>N/A</a:t>
                      </a: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901231361"/>
                  </a:ext>
                </a:extLst>
              </a:tr>
              <a:tr h="501965">
                <a:tc>
                  <a:txBody>
                    <a:bodyPr/>
                    <a:lstStyle/>
                    <a:p>
                      <a:pPr>
                        <a:buNone/>
                      </a:pPr>
                      <a:r>
                        <a:rPr lang="en-US" b="1">
                          <a:effectLst/>
                          <a:latin typeface="Arial"/>
                          <a:cs typeface="Arial"/>
                        </a:rPr>
                        <a:t>RTC</a:t>
                      </a: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buNone/>
                      </a:pPr>
                      <a:r>
                        <a:rPr lang="en-US">
                          <a:effectLst/>
                          <a:latin typeface="Arial" panose="020B0604020202020204" pitchFamily="34" charset="0"/>
                          <a:cs typeface="Arial" panose="020B0604020202020204" pitchFamily="34" charset="0"/>
                        </a:rPr>
                        <a:t>$27,000 </a:t>
                      </a: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buNone/>
                      </a:pPr>
                      <a:r>
                        <a:rPr lang="en-US">
                          <a:effectLst/>
                          <a:highlight>
                            <a:srgbClr val="FFFF00"/>
                          </a:highlight>
                          <a:latin typeface="Arial" panose="020B0604020202020204" pitchFamily="34" charset="0"/>
                          <a:cs typeface="Arial" panose="020B0604020202020204" pitchFamily="34" charset="0"/>
                        </a:rPr>
                        <a:t> N/A</a:t>
                      </a: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buNone/>
                      </a:pPr>
                      <a:r>
                        <a:rPr lang="en-US">
                          <a:effectLst/>
                          <a:latin typeface="Arial" panose="020B0604020202020204" pitchFamily="34" charset="0"/>
                          <a:cs typeface="Arial" panose="020B0604020202020204" pitchFamily="34" charset="0"/>
                        </a:rPr>
                        <a:t> $9,000 </a:t>
                      </a: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buNone/>
                      </a:pPr>
                      <a:r>
                        <a:rPr lang="en-US">
                          <a:effectLst/>
                          <a:latin typeface="Arial" panose="020B0604020202020204" pitchFamily="34" charset="0"/>
                          <a:cs typeface="Arial" panose="020B0604020202020204" pitchFamily="34" charset="0"/>
                        </a:rPr>
                        <a:t>N/A</a:t>
                      </a: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599788278"/>
                  </a:ext>
                </a:extLst>
              </a:tr>
            </a:tbl>
          </a:graphicData>
        </a:graphic>
      </p:graphicFrame>
      <p:sp>
        <p:nvSpPr>
          <p:cNvPr id="4" name="Title 3">
            <a:extLst>
              <a:ext uri="{FF2B5EF4-FFF2-40B4-BE49-F238E27FC236}">
                <a16:creationId xmlns:a16="http://schemas.microsoft.com/office/drawing/2014/main" id="{79DC099A-1BC3-8070-F3FC-36E23D8C52CB}"/>
              </a:ext>
            </a:extLst>
          </p:cNvPr>
          <p:cNvSpPr>
            <a:spLocks noGrp="1"/>
          </p:cNvSpPr>
          <p:nvPr>
            <p:ph type="title"/>
          </p:nvPr>
        </p:nvSpPr>
        <p:spPr/>
        <p:txBody>
          <a:bodyPr/>
          <a:lstStyle/>
          <a:p>
            <a:r>
              <a:rPr lang="en-US" b="1">
                <a:latin typeface="Roboto"/>
                <a:ea typeface="Roboto"/>
                <a:cs typeface="Roboto"/>
              </a:rPr>
              <a:t>NYSBIP Voucher Amounts and Bonuses</a:t>
            </a:r>
          </a:p>
        </p:txBody>
      </p:sp>
    </p:spTree>
    <p:extLst>
      <p:ext uri="{BB962C8B-B14F-4D97-AF65-F5344CB8AC3E}">
        <p14:creationId xmlns:p14="http://schemas.microsoft.com/office/powerpoint/2010/main" val="3589690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2CE43-955E-E7B8-53E4-89976923063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B36574-3540-FB8B-FD0A-F6A398DF1A85}"/>
              </a:ext>
            </a:extLst>
          </p:cNvPr>
          <p:cNvSpPr>
            <a:spLocks noGrp="1"/>
          </p:cNvSpPr>
          <p:nvPr>
            <p:ph type="sldNum" sz="quarter" idx="4"/>
          </p:nvPr>
        </p:nvSpPr>
        <p:spPr/>
        <p:txBody>
          <a:bodyPr/>
          <a:lstStyle/>
          <a:p>
            <a:fld id="{058CC6BB-C3D2-4223-AD7D-B48D1BB4495E}" type="slidenum">
              <a:rPr lang="en-US" smtClean="0"/>
              <a:pPr/>
              <a:t>16</a:t>
            </a:fld>
            <a:endParaRPr lang="en-US"/>
          </a:p>
        </p:txBody>
      </p:sp>
      <p:sp>
        <p:nvSpPr>
          <p:cNvPr id="3" name="Content Placeholder 2">
            <a:extLst>
              <a:ext uri="{FF2B5EF4-FFF2-40B4-BE49-F238E27FC236}">
                <a16:creationId xmlns:a16="http://schemas.microsoft.com/office/drawing/2014/main" id="{5A2DA39F-6249-35ED-863A-04C9C5BF76CB}"/>
              </a:ext>
            </a:extLst>
          </p:cNvPr>
          <p:cNvSpPr>
            <a:spLocks noGrp="1"/>
          </p:cNvSpPr>
          <p:nvPr>
            <p:ph idx="1"/>
          </p:nvPr>
        </p:nvSpPr>
        <p:spPr>
          <a:xfrm>
            <a:off x="550652" y="2130332"/>
            <a:ext cx="11090694" cy="4362543"/>
          </a:xfrm>
        </p:spPr>
        <p:txBody>
          <a:bodyPr vert="horz" lIns="91440" tIns="45720" rIns="91440" bIns="45720" rtlCol="0" anchor="t">
            <a:normAutofit fontScale="92500" lnSpcReduction="10000"/>
          </a:bodyPr>
          <a:lstStyle/>
          <a:p>
            <a:pPr marL="0" indent="0">
              <a:buNone/>
            </a:pPr>
            <a:r>
              <a:rPr lang="en-US" b="1">
                <a:solidFill>
                  <a:schemeClr val="tx1"/>
                </a:solidFill>
                <a:latin typeface="Roboto"/>
                <a:ea typeface="Roboto"/>
                <a:cs typeface="Roboto"/>
              </a:rPr>
              <a:t>New Type A to New Type D Electric School Buses: Fleets receive a voucher bonus for scrapping.</a:t>
            </a:r>
            <a:endParaRPr lang="en-US" b="1">
              <a:solidFill>
                <a:schemeClr val="tx1"/>
              </a:solidFill>
            </a:endParaRPr>
          </a:p>
          <a:p>
            <a:pPr marL="0" indent="0">
              <a:buNone/>
            </a:pPr>
            <a:r>
              <a:rPr lang="en-US">
                <a:solidFill>
                  <a:schemeClr val="tx1"/>
                </a:solidFill>
                <a:latin typeface="Roboto"/>
                <a:ea typeface="Roboto"/>
                <a:cs typeface="Roboto"/>
              </a:rPr>
              <a:t>Scrappage Definition:</a:t>
            </a:r>
          </a:p>
          <a:p>
            <a:pPr>
              <a:buFont typeface="Arial" panose="020B0604020202020204" pitchFamily="34" charset="0"/>
              <a:buChar char="•"/>
            </a:pPr>
            <a:r>
              <a:rPr lang="en-US">
                <a:solidFill>
                  <a:schemeClr val="tx1"/>
                </a:solidFill>
                <a:latin typeface="Roboto"/>
                <a:ea typeface="Roboto"/>
                <a:cs typeface="Roboto"/>
              </a:rPr>
              <a:t>To destroy the engine: Cut or drill a minimum three-inch hole through the engine block.</a:t>
            </a:r>
          </a:p>
          <a:p>
            <a:pPr>
              <a:buFont typeface="Arial" panose="020B0604020202020204" pitchFamily="34" charset="0"/>
              <a:buChar char="•"/>
            </a:pPr>
            <a:r>
              <a:rPr lang="en-US">
                <a:solidFill>
                  <a:schemeClr val="tx1"/>
                </a:solidFill>
                <a:latin typeface="Roboto"/>
                <a:ea typeface="Roboto"/>
                <a:cs typeface="Roboto"/>
              </a:rPr>
              <a:t>To destroy the chassis: Cut or shear both the chassis rails between the two axles.</a:t>
            </a:r>
          </a:p>
          <a:p>
            <a:pPr marL="0" indent="0">
              <a:buNone/>
            </a:pPr>
            <a:r>
              <a:rPr lang="en-US">
                <a:solidFill>
                  <a:schemeClr val="tx1"/>
                </a:solidFill>
                <a:latin typeface="Roboto"/>
                <a:ea typeface="Roboto"/>
                <a:cs typeface="Roboto"/>
              </a:rPr>
              <a:t>Vehicle Qualifications:</a:t>
            </a:r>
          </a:p>
          <a:p>
            <a:pPr>
              <a:buFont typeface="Arial" panose="020B0604020202020204" pitchFamily="34" charset="0"/>
              <a:buChar char="•"/>
            </a:pPr>
            <a:r>
              <a:rPr lang="en-US">
                <a:solidFill>
                  <a:schemeClr val="tx1"/>
                </a:solidFill>
                <a:latin typeface="Roboto"/>
                <a:ea typeface="Roboto"/>
                <a:cs typeface="Roboto"/>
              </a:rPr>
              <a:t>Scrapped vehicles must be owned by the purchaser or the school district that the purchaser is providing transportation services.</a:t>
            </a:r>
          </a:p>
          <a:p>
            <a:pPr>
              <a:buFont typeface="Arial" panose="020B0604020202020204" pitchFamily="34" charset="0"/>
              <a:buChar char="•"/>
            </a:pPr>
            <a:r>
              <a:rPr lang="en-US">
                <a:solidFill>
                  <a:schemeClr val="tx1"/>
                </a:solidFill>
                <a:latin typeface="Roboto"/>
                <a:ea typeface="Roboto"/>
                <a:cs typeface="Roboto"/>
              </a:rPr>
              <a:t>Scrapped vehicle must have been driven 2,500 miles or more in the last twelve (12) months. If that criteria can't be met an exception can be made for Buses with engine model year ten (10) years or older and 110,000 miles.</a:t>
            </a:r>
          </a:p>
          <a:p>
            <a:pPr>
              <a:buFont typeface="Arial" panose="020B0604020202020204" pitchFamily="34" charset="0"/>
              <a:buChar char="•"/>
            </a:pPr>
            <a:r>
              <a:rPr lang="en-US">
                <a:solidFill>
                  <a:schemeClr val="tx1"/>
                </a:solidFill>
                <a:latin typeface="Roboto"/>
                <a:ea typeface="Roboto"/>
                <a:cs typeface="Roboto"/>
              </a:rPr>
              <a:t>Scrapped vehicles engine must be a model year at least (7) years older than the year of application.</a:t>
            </a:r>
          </a:p>
          <a:p>
            <a:pPr>
              <a:buFont typeface="Arial" panose="020B0604020202020204" pitchFamily="34" charset="0"/>
              <a:buChar char="•"/>
            </a:pPr>
            <a:r>
              <a:rPr lang="en-US">
                <a:solidFill>
                  <a:schemeClr val="tx1"/>
                </a:solidFill>
                <a:latin typeface="Roboto"/>
                <a:ea typeface="Roboto"/>
                <a:cs typeface="Roboto"/>
              </a:rPr>
              <a:t>Scrapped bus must be replaced with the same school bus type.</a:t>
            </a:r>
          </a:p>
        </p:txBody>
      </p:sp>
      <p:sp>
        <p:nvSpPr>
          <p:cNvPr id="4" name="Title 3">
            <a:extLst>
              <a:ext uri="{FF2B5EF4-FFF2-40B4-BE49-F238E27FC236}">
                <a16:creationId xmlns:a16="http://schemas.microsoft.com/office/drawing/2014/main" id="{C2A00600-F273-4C82-F4FA-AD51255A5EDF}"/>
              </a:ext>
            </a:extLst>
          </p:cNvPr>
          <p:cNvSpPr>
            <a:spLocks noGrp="1"/>
          </p:cNvSpPr>
          <p:nvPr>
            <p:ph type="title"/>
          </p:nvPr>
        </p:nvSpPr>
        <p:spPr/>
        <p:txBody>
          <a:bodyPr/>
          <a:lstStyle/>
          <a:p>
            <a:r>
              <a:rPr lang="en-US" b="1">
                <a:latin typeface="Roboto" panose="02000000000000000000" pitchFamily="2" charset="0"/>
                <a:ea typeface="Roboto" panose="02000000000000000000" pitchFamily="2" charset="0"/>
                <a:cs typeface="Roboto" panose="02000000000000000000" pitchFamily="2" charset="0"/>
              </a:rPr>
              <a:t>NYSBIP: Scrappage Requirements</a:t>
            </a:r>
          </a:p>
        </p:txBody>
      </p:sp>
    </p:spTree>
    <p:extLst>
      <p:ext uri="{BB962C8B-B14F-4D97-AF65-F5344CB8AC3E}">
        <p14:creationId xmlns:p14="http://schemas.microsoft.com/office/powerpoint/2010/main" val="4032019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C548E-86BE-1186-873C-503A7011AB8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CC3751-BE2B-2363-AC37-2A3E6CF09805}"/>
              </a:ext>
            </a:extLst>
          </p:cNvPr>
          <p:cNvSpPr>
            <a:spLocks noGrp="1"/>
          </p:cNvSpPr>
          <p:nvPr>
            <p:ph type="sldNum" sz="quarter" idx="4"/>
          </p:nvPr>
        </p:nvSpPr>
        <p:spPr/>
        <p:txBody>
          <a:bodyPr/>
          <a:lstStyle/>
          <a:p>
            <a:fld id="{058CC6BB-C3D2-4223-AD7D-B48D1BB4495E}" type="slidenum">
              <a:rPr lang="en-US" smtClean="0"/>
              <a:pPr/>
              <a:t>17</a:t>
            </a:fld>
            <a:endParaRPr lang="en-US"/>
          </a:p>
        </p:txBody>
      </p:sp>
      <p:sp>
        <p:nvSpPr>
          <p:cNvPr id="3" name="Content Placeholder 2">
            <a:extLst>
              <a:ext uri="{FF2B5EF4-FFF2-40B4-BE49-F238E27FC236}">
                <a16:creationId xmlns:a16="http://schemas.microsoft.com/office/drawing/2014/main" id="{80999787-C742-0ADF-10D2-593B1B3C9ADF}"/>
              </a:ext>
            </a:extLst>
          </p:cNvPr>
          <p:cNvSpPr>
            <a:spLocks noGrp="1"/>
          </p:cNvSpPr>
          <p:nvPr>
            <p:ph idx="1"/>
          </p:nvPr>
        </p:nvSpPr>
        <p:spPr>
          <a:xfrm>
            <a:off x="235243" y="2011680"/>
            <a:ext cx="11685439" cy="4846320"/>
          </a:xfrm>
        </p:spPr>
        <p:txBody>
          <a:bodyPr vert="horz" lIns="91440" tIns="45720" rIns="91440" bIns="45720" rtlCol="0" anchor="t">
            <a:normAutofit lnSpcReduction="10000"/>
          </a:bodyPr>
          <a:lstStyle/>
          <a:p>
            <a:pPr marL="0" indent="0">
              <a:buNone/>
            </a:pPr>
            <a:r>
              <a:rPr lang="en-US">
                <a:solidFill>
                  <a:schemeClr val="tx1"/>
                </a:solidFill>
                <a:latin typeface="Roboto" panose="02000000000000000000" pitchFamily="2" charset="0"/>
                <a:ea typeface="Roboto" panose="02000000000000000000" pitchFamily="2" charset="0"/>
                <a:cs typeface="Roboto" panose="02000000000000000000" pitchFamily="2" charset="0"/>
              </a:rPr>
              <a:t>Photos of the scrappage event must be captured to document that the scrappage occurred and followed program guidelines.</a:t>
            </a:r>
          </a:p>
          <a:p>
            <a:pPr marL="0" indent="0">
              <a:buNone/>
            </a:pPr>
            <a:r>
              <a:rPr lang="en-US" b="1">
                <a:solidFill>
                  <a:schemeClr val="tx1"/>
                </a:solidFill>
                <a:latin typeface="Roboto" pitchFamily="2" charset="0"/>
                <a:ea typeface="Roboto" pitchFamily="2" charset="0"/>
                <a:cs typeface="Roboto" pitchFamily="2" charset="0"/>
              </a:rPr>
              <a:t>NYTVIP Requirements </a:t>
            </a:r>
          </a:p>
          <a:p>
            <a:pPr>
              <a:buChar char="•"/>
            </a:pPr>
            <a:r>
              <a:rPr lang="en-US">
                <a:solidFill>
                  <a:schemeClr val="tx1"/>
                </a:solidFill>
                <a:latin typeface="Roboto" pitchFamily="2" charset="0"/>
                <a:ea typeface="Roboto" pitchFamily="2" charset="0"/>
              </a:rPr>
              <a:t>“Before” photos:</a:t>
            </a:r>
          </a:p>
          <a:p>
            <a:pPr lvl="1"/>
            <a:r>
              <a:rPr lang="en-US">
                <a:solidFill>
                  <a:schemeClr val="tx1"/>
                </a:solidFill>
                <a:latin typeface="Roboto" pitchFamily="2" charset="0"/>
                <a:ea typeface="Roboto" pitchFamily="2" charset="0"/>
              </a:rPr>
              <a:t>Side of the vehicle, VIN plate (with VIN, GVWR) , entire vehicle engine, engine tag (with engine serial number, engine family, and engine model year)</a:t>
            </a:r>
          </a:p>
          <a:p>
            <a:pPr marL="300038" lvl="1" indent="-285750"/>
            <a:r>
              <a:rPr lang="en-US" sz="2100">
                <a:solidFill>
                  <a:schemeClr val="tx1"/>
                </a:solidFill>
                <a:latin typeface="Roboto" pitchFamily="2" charset="0"/>
                <a:ea typeface="Roboto" pitchFamily="2" charset="0"/>
              </a:rPr>
              <a:t>“After” Photos</a:t>
            </a:r>
          </a:p>
          <a:p>
            <a:pPr marL="574358" lvl="2" indent="-285750">
              <a:buFont typeface="Arial" panose="020B0604020202020204" pitchFamily="34" charset="0"/>
              <a:buChar char="•"/>
            </a:pPr>
            <a:r>
              <a:rPr lang="en-US" sz="1800">
                <a:solidFill>
                  <a:schemeClr val="tx1"/>
                </a:solidFill>
                <a:latin typeface="Roboto" pitchFamily="2" charset="0"/>
                <a:ea typeface="Roboto" pitchFamily="2" charset="0"/>
              </a:rPr>
              <a:t>Photo of 3-in hole in engines block (with ruler/sticker), close picture of cut chassis, full side photo of the destroyed vehicle</a:t>
            </a:r>
          </a:p>
          <a:p>
            <a:pPr marL="0" indent="0">
              <a:buNone/>
            </a:pPr>
            <a:r>
              <a:rPr lang="en-US" b="1">
                <a:solidFill>
                  <a:schemeClr val="tx1"/>
                </a:solidFill>
                <a:latin typeface="Roboto" pitchFamily="2" charset="0"/>
                <a:ea typeface="Roboto" pitchFamily="2" charset="0"/>
                <a:cs typeface="Roboto" pitchFamily="2" charset="0"/>
              </a:rPr>
              <a:t>NYSBIP Requirements </a:t>
            </a:r>
          </a:p>
          <a:p>
            <a:pPr>
              <a:buChar char="•"/>
            </a:pPr>
            <a:r>
              <a:rPr lang="en-US">
                <a:solidFill>
                  <a:schemeClr val="tx1"/>
                </a:solidFill>
                <a:latin typeface="Roboto" pitchFamily="2" charset="0"/>
                <a:ea typeface="Roboto" pitchFamily="2" charset="0"/>
              </a:rPr>
              <a:t>“Before” photos:</a:t>
            </a:r>
          </a:p>
          <a:p>
            <a:pPr lvl="1"/>
            <a:r>
              <a:rPr lang="en-US">
                <a:solidFill>
                  <a:schemeClr val="tx1"/>
                </a:solidFill>
                <a:latin typeface="Roboto" pitchFamily="2" charset="0"/>
                <a:ea typeface="Roboto" pitchFamily="2" charset="0"/>
              </a:rPr>
              <a:t>VIN plate (with VIN, GVWR and manufacture date), front of bus (with license plate)</a:t>
            </a:r>
          </a:p>
          <a:p>
            <a:pPr marL="300038" lvl="1" indent="-285750"/>
            <a:r>
              <a:rPr lang="en-US">
                <a:solidFill>
                  <a:schemeClr val="tx1"/>
                </a:solidFill>
                <a:latin typeface="Roboto" pitchFamily="2" charset="0"/>
                <a:ea typeface="Roboto" pitchFamily="2" charset="0"/>
              </a:rPr>
              <a:t>“</a:t>
            </a:r>
            <a:r>
              <a:rPr lang="en-US" sz="2100">
                <a:solidFill>
                  <a:schemeClr val="tx1"/>
                </a:solidFill>
                <a:latin typeface="Roboto" pitchFamily="2" charset="0"/>
                <a:ea typeface="Roboto" pitchFamily="2" charset="0"/>
              </a:rPr>
              <a:t>After” Photos</a:t>
            </a:r>
          </a:p>
          <a:p>
            <a:pPr marL="574358" lvl="2" indent="-285750">
              <a:buFont typeface="Arial" panose="020B0604020202020204" pitchFamily="34" charset="0"/>
              <a:buChar char="•"/>
            </a:pPr>
            <a:r>
              <a:rPr lang="en-US" sz="1800">
                <a:solidFill>
                  <a:schemeClr val="tx1"/>
                </a:solidFill>
                <a:latin typeface="Roboto" pitchFamily="2" charset="0"/>
                <a:ea typeface="Roboto" pitchFamily="2" charset="0"/>
              </a:rPr>
              <a:t>Photo of 3-in hole in engines block (with ruler/sticker), full side photo of the destroyed vehicle (showing cab, identifying photo, cut chassis)</a:t>
            </a:r>
            <a:endParaRPr lang="en-US" sz="1800">
              <a:solidFill>
                <a:schemeClr val="tx1"/>
              </a:solidFill>
              <a:latin typeface="Roboto" panose="02000000000000000000" pitchFamily="2" charset="0"/>
              <a:ea typeface="Roboto" panose="02000000000000000000" pitchFamily="2" charset="0"/>
              <a:cs typeface="Roboto" panose="02000000000000000000" pitchFamily="2" charset="0"/>
            </a:endParaRPr>
          </a:p>
          <a:p>
            <a:pPr marL="574358" lvl="2" indent="-285750">
              <a:buFont typeface="Arial" panose="020B0604020202020204" pitchFamily="34" charset="0"/>
              <a:buChar char="•"/>
            </a:pPr>
            <a:endParaRPr lang="en-US" sz="180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9178C7ED-AA2F-72F0-794D-E0039134ACC0}"/>
              </a:ext>
            </a:extLst>
          </p:cNvPr>
          <p:cNvSpPr>
            <a:spLocks noGrp="1"/>
          </p:cNvSpPr>
          <p:nvPr>
            <p:ph type="title"/>
          </p:nvPr>
        </p:nvSpPr>
        <p:spPr/>
        <p:txBody>
          <a:bodyPr/>
          <a:lstStyle/>
          <a:p>
            <a:r>
              <a:rPr lang="en-US" b="1">
                <a:latin typeface="Roboto" panose="02000000000000000000" pitchFamily="2" charset="0"/>
                <a:ea typeface="Roboto" panose="02000000000000000000" pitchFamily="2" charset="0"/>
                <a:cs typeface="Roboto" panose="02000000000000000000" pitchFamily="2" charset="0"/>
              </a:rPr>
              <a:t>Scrappage Event Photos</a:t>
            </a:r>
          </a:p>
        </p:txBody>
      </p:sp>
      <p:pic>
        <p:nvPicPr>
          <p:cNvPr id="6" name="Graphic 5" descr="Camera outline">
            <a:extLst>
              <a:ext uri="{FF2B5EF4-FFF2-40B4-BE49-F238E27FC236}">
                <a16:creationId xmlns:a16="http://schemas.microsoft.com/office/drawing/2014/main" id="{87581FEA-CB8E-F8B3-2AA5-664D1BBFB08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44194" y="756015"/>
            <a:ext cx="914400" cy="914400"/>
          </a:xfrm>
          <a:prstGeom prst="rect">
            <a:avLst/>
          </a:prstGeom>
        </p:spPr>
      </p:pic>
    </p:spTree>
    <p:extLst>
      <p:ext uri="{BB962C8B-B14F-4D97-AF65-F5344CB8AC3E}">
        <p14:creationId xmlns:p14="http://schemas.microsoft.com/office/powerpoint/2010/main" val="37636223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C548E-86BE-1186-873C-503A7011AB8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CC3751-BE2B-2363-AC37-2A3E6CF09805}"/>
              </a:ext>
            </a:extLst>
          </p:cNvPr>
          <p:cNvSpPr>
            <a:spLocks noGrp="1"/>
          </p:cNvSpPr>
          <p:nvPr>
            <p:ph type="sldNum" sz="quarter" idx="4"/>
          </p:nvPr>
        </p:nvSpPr>
        <p:spPr/>
        <p:txBody>
          <a:bodyPr/>
          <a:lstStyle/>
          <a:p>
            <a:fld id="{058CC6BB-C3D2-4223-AD7D-B48D1BB4495E}" type="slidenum">
              <a:rPr lang="en-US" smtClean="0"/>
              <a:pPr/>
              <a:t>18</a:t>
            </a:fld>
            <a:endParaRPr lang="en-US"/>
          </a:p>
        </p:txBody>
      </p:sp>
      <p:sp>
        <p:nvSpPr>
          <p:cNvPr id="4" name="Title 3">
            <a:extLst>
              <a:ext uri="{FF2B5EF4-FFF2-40B4-BE49-F238E27FC236}">
                <a16:creationId xmlns:a16="http://schemas.microsoft.com/office/drawing/2014/main" id="{9178C7ED-AA2F-72F0-794D-E0039134ACC0}"/>
              </a:ext>
            </a:extLst>
          </p:cNvPr>
          <p:cNvSpPr>
            <a:spLocks noGrp="1"/>
          </p:cNvSpPr>
          <p:nvPr>
            <p:ph type="title"/>
          </p:nvPr>
        </p:nvSpPr>
        <p:spPr/>
        <p:txBody>
          <a:bodyPr/>
          <a:lstStyle/>
          <a:p>
            <a:r>
              <a:rPr lang="en-US" b="1">
                <a:latin typeface="Roboto" panose="02000000000000000000" pitchFamily="2" charset="0"/>
                <a:ea typeface="Roboto" panose="02000000000000000000" pitchFamily="2" charset="0"/>
                <a:cs typeface="Roboto" panose="02000000000000000000" pitchFamily="2" charset="0"/>
              </a:rPr>
              <a:t>NYSBIP Scrappage Event Photos</a:t>
            </a:r>
          </a:p>
        </p:txBody>
      </p:sp>
      <p:sp>
        <p:nvSpPr>
          <p:cNvPr id="7" name="TextBox 6">
            <a:extLst>
              <a:ext uri="{FF2B5EF4-FFF2-40B4-BE49-F238E27FC236}">
                <a16:creationId xmlns:a16="http://schemas.microsoft.com/office/drawing/2014/main" id="{E0CAA20E-1B3F-B648-8B1C-8D54E9E552AF}"/>
              </a:ext>
            </a:extLst>
          </p:cNvPr>
          <p:cNvSpPr txBox="1"/>
          <p:nvPr/>
        </p:nvSpPr>
        <p:spPr>
          <a:xfrm>
            <a:off x="2326153" y="2114665"/>
            <a:ext cx="2154264" cy="400110"/>
          </a:xfrm>
          <a:prstGeom prst="rect">
            <a:avLst/>
          </a:prstGeom>
          <a:noFill/>
        </p:spPr>
        <p:txBody>
          <a:bodyPr wrap="square" rtlCol="0">
            <a:spAutoFit/>
          </a:bodyPr>
          <a:lstStyle/>
          <a:p>
            <a:r>
              <a:rPr lang="en-US" sz="2000" b="1">
                <a:latin typeface="Roboto" panose="02000000000000000000" pitchFamily="2" charset="0"/>
                <a:ea typeface="Roboto" panose="02000000000000000000" pitchFamily="2" charset="0"/>
                <a:cs typeface="Roboto" panose="02000000000000000000" pitchFamily="2" charset="0"/>
              </a:rPr>
              <a:t>Before</a:t>
            </a:r>
            <a:r>
              <a:rPr lang="en-US">
                <a:latin typeface="Roboto" panose="02000000000000000000" pitchFamily="2" charset="0"/>
                <a:ea typeface="Roboto" panose="02000000000000000000" pitchFamily="2" charset="0"/>
                <a:cs typeface="Roboto" panose="02000000000000000000" pitchFamily="2" charset="0"/>
              </a:rPr>
              <a:t> </a:t>
            </a:r>
            <a:endParaRPr lang="en-US"/>
          </a:p>
        </p:txBody>
      </p:sp>
      <p:sp>
        <p:nvSpPr>
          <p:cNvPr id="9" name="TextBox 8">
            <a:extLst>
              <a:ext uri="{FF2B5EF4-FFF2-40B4-BE49-F238E27FC236}">
                <a16:creationId xmlns:a16="http://schemas.microsoft.com/office/drawing/2014/main" id="{2FE872AD-218C-0045-91D2-FD2F7953C0CB}"/>
              </a:ext>
            </a:extLst>
          </p:cNvPr>
          <p:cNvSpPr txBox="1"/>
          <p:nvPr/>
        </p:nvSpPr>
        <p:spPr>
          <a:xfrm>
            <a:off x="9267342" y="2166632"/>
            <a:ext cx="2154264" cy="400110"/>
          </a:xfrm>
          <a:prstGeom prst="rect">
            <a:avLst/>
          </a:prstGeom>
          <a:noFill/>
        </p:spPr>
        <p:txBody>
          <a:bodyPr wrap="square" rtlCol="0">
            <a:spAutoFit/>
          </a:bodyPr>
          <a:lstStyle/>
          <a:p>
            <a:r>
              <a:rPr lang="en-US" sz="2000" b="1">
                <a:latin typeface="Roboto" panose="02000000000000000000" pitchFamily="2" charset="0"/>
                <a:ea typeface="Roboto" panose="02000000000000000000" pitchFamily="2" charset="0"/>
                <a:cs typeface="Roboto" panose="02000000000000000000" pitchFamily="2" charset="0"/>
              </a:rPr>
              <a:t>After</a:t>
            </a:r>
            <a:r>
              <a:rPr lang="en-US">
                <a:latin typeface="Roboto" panose="02000000000000000000" pitchFamily="2" charset="0"/>
                <a:ea typeface="Roboto" panose="02000000000000000000" pitchFamily="2" charset="0"/>
                <a:cs typeface="Roboto" panose="02000000000000000000" pitchFamily="2" charset="0"/>
              </a:rPr>
              <a:t> </a:t>
            </a:r>
            <a:endParaRPr lang="en-US"/>
          </a:p>
        </p:txBody>
      </p:sp>
      <p:pic>
        <p:nvPicPr>
          <p:cNvPr id="6" name="Content Placeholder 5">
            <a:extLst>
              <a:ext uri="{FF2B5EF4-FFF2-40B4-BE49-F238E27FC236}">
                <a16:creationId xmlns:a16="http://schemas.microsoft.com/office/drawing/2014/main" id="{7A31BC80-4B7E-274E-AC52-D488E3BB1D2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068928" y="3990109"/>
            <a:ext cx="3580436" cy="2685328"/>
          </a:xfrm>
        </p:spPr>
      </p:pic>
      <p:pic>
        <p:nvPicPr>
          <p:cNvPr id="13" name="Picture 12">
            <a:extLst>
              <a:ext uri="{FF2B5EF4-FFF2-40B4-BE49-F238E27FC236}">
                <a16:creationId xmlns:a16="http://schemas.microsoft.com/office/drawing/2014/main" id="{E9AD793D-AE54-3A4E-8AC8-98EDF1197E12}"/>
              </a:ext>
            </a:extLst>
          </p:cNvPr>
          <p:cNvPicPr>
            <a:picLocks noChangeAspect="1"/>
          </p:cNvPicPr>
          <p:nvPr/>
        </p:nvPicPr>
        <p:blipFill rotWithShape="1">
          <a:blip r:embed="rId4">
            <a:extLst>
              <a:ext uri="{28A0092B-C50C-407E-A947-70E740481C1C}">
                <a14:useLocalDpi xmlns:a14="http://schemas.microsoft.com/office/drawing/2010/main" val="0"/>
              </a:ext>
            </a:extLst>
          </a:blip>
          <a:srcRect t="7844" b="17124"/>
          <a:stretch/>
        </p:blipFill>
        <p:spPr>
          <a:xfrm>
            <a:off x="2326153" y="3595491"/>
            <a:ext cx="3082156" cy="3079946"/>
          </a:xfrm>
          <a:prstGeom prst="rect">
            <a:avLst/>
          </a:prstGeom>
        </p:spPr>
      </p:pic>
      <p:pic>
        <p:nvPicPr>
          <p:cNvPr id="15" name="Picture 14">
            <a:extLst>
              <a:ext uri="{FF2B5EF4-FFF2-40B4-BE49-F238E27FC236}">
                <a16:creationId xmlns:a16="http://schemas.microsoft.com/office/drawing/2014/main" id="{4B45A6C2-D841-594A-B6E8-4919E0D5A572}"/>
              </a:ext>
            </a:extLst>
          </p:cNvPr>
          <p:cNvPicPr>
            <a:picLocks noChangeAspect="1"/>
          </p:cNvPicPr>
          <p:nvPr/>
        </p:nvPicPr>
        <p:blipFill rotWithShape="1">
          <a:blip r:embed="rId5">
            <a:extLst>
              <a:ext uri="{28A0092B-C50C-407E-A947-70E740481C1C}">
                <a14:useLocalDpi xmlns:a14="http://schemas.microsoft.com/office/drawing/2010/main" val="0"/>
              </a:ext>
            </a:extLst>
          </a:blip>
          <a:srcRect t="7584" b="25435"/>
          <a:stretch/>
        </p:blipFill>
        <p:spPr>
          <a:xfrm>
            <a:off x="433836" y="2679512"/>
            <a:ext cx="2613085" cy="2331004"/>
          </a:xfrm>
          <a:prstGeom prst="rect">
            <a:avLst/>
          </a:prstGeom>
        </p:spPr>
      </p:pic>
      <p:pic>
        <p:nvPicPr>
          <p:cNvPr id="11" name="Picture 10">
            <a:extLst>
              <a:ext uri="{FF2B5EF4-FFF2-40B4-BE49-F238E27FC236}">
                <a16:creationId xmlns:a16="http://schemas.microsoft.com/office/drawing/2014/main" id="{8649E2F5-8078-0449-B6DE-D6B4576607A8}"/>
              </a:ext>
            </a:extLst>
          </p:cNvPr>
          <p:cNvPicPr>
            <a:picLocks noChangeAspect="1"/>
          </p:cNvPicPr>
          <p:nvPr/>
        </p:nvPicPr>
        <p:blipFill rotWithShape="1">
          <a:blip r:embed="rId6">
            <a:extLst>
              <a:ext uri="{28A0092B-C50C-407E-A947-70E740481C1C}">
                <a14:useLocalDpi xmlns:a14="http://schemas.microsoft.com/office/drawing/2010/main" val="0"/>
              </a:ext>
            </a:extLst>
          </a:blip>
          <a:srcRect l="16005" r="15759"/>
          <a:stretch/>
        </p:blipFill>
        <p:spPr>
          <a:xfrm rot="5400000">
            <a:off x="5933383" y="2458245"/>
            <a:ext cx="2594899" cy="2852152"/>
          </a:xfrm>
          <a:prstGeom prst="rect">
            <a:avLst/>
          </a:prstGeom>
        </p:spPr>
      </p:pic>
    </p:spTree>
    <p:extLst>
      <p:ext uri="{BB962C8B-B14F-4D97-AF65-F5344CB8AC3E}">
        <p14:creationId xmlns:p14="http://schemas.microsoft.com/office/powerpoint/2010/main" val="1826304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C548E-86BE-1186-873C-503A7011AB8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CC3751-BE2B-2363-AC37-2A3E6CF09805}"/>
              </a:ext>
            </a:extLst>
          </p:cNvPr>
          <p:cNvSpPr>
            <a:spLocks noGrp="1"/>
          </p:cNvSpPr>
          <p:nvPr>
            <p:ph type="sldNum" sz="quarter" idx="4"/>
          </p:nvPr>
        </p:nvSpPr>
        <p:spPr/>
        <p:txBody>
          <a:bodyPr/>
          <a:lstStyle/>
          <a:p>
            <a:fld id="{058CC6BB-C3D2-4223-AD7D-B48D1BB4495E}" type="slidenum">
              <a:rPr lang="en-US" smtClean="0"/>
              <a:pPr/>
              <a:t>19</a:t>
            </a:fld>
            <a:endParaRPr lang="en-US"/>
          </a:p>
        </p:txBody>
      </p:sp>
      <p:sp>
        <p:nvSpPr>
          <p:cNvPr id="4" name="Title 3">
            <a:extLst>
              <a:ext uri="{FF2B5EF4-FFF2-40B4-BE49-F238E27FC236}">
                <a16:creationId xmlns:a16="http://schemas.microsoft.com/office/drawing/2014/main" id="{9178C7ED-AA2F-72F0-794D-E0039134ACC0}"/>
              </a:ext>
            </a:extLst>
          </p:cNvPr>
          <p:cNvSpPr>
            <a:spLocks noGrp="1"/>
          </p:cNvSpPr>
          <p:nvPr>
            <p:ph type="title"/>
          </p:nvPr>
        </p:nvSpPr>
        <p:spPr/>
        <p:txBody>
          <a:bodyPr/>
          <a:lstStyle/>
          <a:p>
            <a:r>
              <a:rPr lang="en-US" b="1">
                <a:latin typeface="Roboto" panose="02000000000000000000" pitchFamily="2" charset="0"/>
                <a:ea typeface="Roboto" panose="02000000000000000000" pitchFamily="2" charset="0"/>
                <a:cs typeface="Roboto" panose="02000000000000000000" pitchFamily="2" charset="0"/>
              </a:rPr>
              <a:t>NYTVIP Scrappage Event Photos</a:t>
            </a:r>
          </a:p>
        </p:txBody>
      </p:sp>
      <p:sp>
        <p:nvSpPr>
          <p:cNvPr id="7" name="TextBox 6">
            <a:extLst>
              <a:ext uri="{FF2B5EF4-FFF2-40B4-BE49-F238E27FC236}">
                <a16:creationId xmlns:a16="http://schemas.microsoft.com/office/drawing/2014/main" id="{E0CAA20E-1B3F-B648-8B1C-8D54E9E552AF}"/>
              </a:ext>
            </a:extLst>
          </p:cNvPr>
          <p:cNvSpPr txBox="1"/>
          <p:nvPr/>
        </p:nvSpPr>
        <p:spPr>
          <a:xfrm>
            <a:off x="520168" y="2094302"/>
            <a:ext cx="2154264" cy="400110"/>
          </a:xfrm>
          <a:prstGeom prst="rect">
            <a:avLst/>
          </a:prstGeom>
          <a:noFill/>
        </p:spPr>
        <p:txBody>
          <a:bodyPr wrap="square" rtlCol="0">
            <a:spAutoFit/>
          </a:bodyPr>
          <a:lstStyle/>
          <a:p>
            <a:r>
              <a:rPr lang="en-US" sz="2000" b="1">
                <a:latin typeface="Roboto" panose="02000000000000000000" pitchFamily="2" charset="0"/>
                <a:ea typeface="Roboto" panose="02000000000000000000" pitchFamily="2" charset="0"/>
                <a:cs typeface="Roboto" panose="02000000000000000000" pitchFamily="2" charset="0"/>
              </a:rPr>
              <a:t>Before</a:t>
            </a:r>
            <a:r>
              <a:rPr lang="en-US">
                <a:latin typeface="Roboto" panose="02000000000000000000" pitchFamily="2" charset="0"/>
                <a:ea typeface="Roboto" panose="02000000000000000000" pitchFamily="2" charset="0"/>
                <a:cs typeface="Roboto" panose="02000000000000000000" pitchFamily="2" charset="0"/>
              </a:rPr>
              <a:t> </a:t>
            </a:r>
            <a:endParaRPr lang="en-US"/>
          </a:p>
        </p:txBody>
      </p:sp>
      <p:pic>
        <p:nvPicPr>
          <p:cNvPr id="12" name="Picture 11">
            <a:extLst>
              <a:ext uri="{FF2B5EF4-FFF2-40B4-BE49-F238E27FC236}">
                <a16:creationId xmlns:a16="http://schemas.microsoft.com/office/drawing/2014/main" id="{504225AE-17CF-3B45-8CE5-6D26F41795A6}"/>
              </a:ext>
            </a:extLst>
          </p:cNvPr>
          <p:cNvPicPr>
            <a:picLocks noChangeAspect="1"/>
          </p:cNvPicPr>
          <p:nvPr/>
        </p:nvPicPr>
        <p:blipFill rotWithShape="1">
          <a:blip r:embed="rId3">
            <a:extLst>
              <a:ext uri="{28A0092B-C50C-407E-A947-70E740481C1C}">
                <a14:useLocalDpi xmlns:a14="http://schemas.microsoft.com/office/drawing/2010/main" val="0"/>
              </a:ext>
            </a:extLst>
          </a:blip>
          <a:srcRect l="5903" t="29580" r="2980" b="30696"/>
          <a:stretch/>
        </p:blipFill>
        <p:spPr>
          <a:xfrm rot="16200000">
            <a:off x="-792669" y="3839927"/>
            <a:ext cx="3998466" cy="1307430"/>
          </a:xfrm>
          <a:prstGeom prst="rect">
            <a:avLst/>
          </a:prstGeom>
        </p:spPr>
      </p:pic>
      <p:pic>
        <p:nvPicPr>
          <p:cNvPr id="18" name="Picture 17">
            <a:extLst>
              <a:ext uri="{FF2B5EF4-FFF2-40B4-BE49-F238E27FC236}">
                <a16:creationId xmlns:a16="http://schemas.microsoft.com/office/drawing/2014/main" id="{DA20D2EA-EA2F-4542-8C09-5F40A03902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5591" y="3662422"/>
            <a:ext cx="3773938" cy="2830453"/>
          </a:xfrm>
          <a:prstGeom prst="rect">
            <a:avLst/>
          </a:prstGeom>
        </p:spPr>
      </p:pic>
      <p:pic>
        <p:nvPicPr>
          <p:cNvPr id="20" name="Picture 19">
            <a:extLst>
              <a:ext uri="{FF2B5EF4-FFF2-40B4-BE49-F238E27FC236}">
                <a16:creationId xmlns:a16="http://schemas.microsoft.com/office/drawing/2014/main" id="{5EC3E05E-1525-ED40-BA9B-1E8884355A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5214" y="3662422"/>
            <a:ext cx="3773938" cy="2830453"/>
          </a:xfrm>
          <a:prstGeom prst="rect">
            <a:avLst/>
          </a:prstGeom>
        </p:spPr>
      </p:pic>
      <p:pic>
        <p:nvPicPr>
          <p:cNvPr id="16" name="Picture 15">
            <a:extLst>
              <a:ext uri="{FF2B5EF4-FFF2-40B4-BE49-F238E27FC236}">
                <a16:creationId xmlns:a16="http://schemas.microsoft.com/office/drawing/2014/main" id="{2726101E-4615-9840-93A5-7218F45C000D}"/>
              </a:ext>
            </a:extLst>
          </p:cNvPr>
          <p:cNvPicPr>
            <a:picLocks noChangeAspect="1"/>
          </p:cNvPicPr>
          <p:nvPr/>
        </p:nvPicPr>
        <p:blipFill rotWithShape="1">
          <a:blip r:embed="rId6">
            <a:extLst>
              <a:ext uri="{28A0092B-C50C-407E-A947-70E740481C1C}">
                <a14:useLocalDpi xmlns:a14="http://schemas.microsoft.com/office/drawing/2010/main" val="0"/>
              </a:ext>
            </a:extLst>
          </a:blip>
          <a:srcRect b="13543"/>
          <a:stretch/>
        </p:blipFill>
        <p:spPr>
          <a:xfrm>
            <a:off x="5226300" y="1979895"/>
            <a:ext cx="3282143" cy="2128224"/>
          </a:xfrm>
          <a:prstGeom prst="rect">
            <a:avLst/>
          </a:prstGeom>
        </p:spPr>
      </p:pic>
    </p:spTree>
    <p:extLst>
      <p:ext uri="{BB962C8B-B14F-4D97-AF65-F5344CB8AC3E}">
        <p14:creationId xmlns:p14="http://schemas.microsoft.com/office/powerpoint/2010/main" val="3051348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8DB737-F2BB-4595-93FF-3EC11F42F07A}"/>
              </a:ext>
            </a:extLst>
          </p:cNvPr>
          <p:cNvSpPr>
            <a:spLocks noGrp="1"/>
          </p:cNvSpPr>
          <p:nvPr>
            <p:ph idx="1"/>
          </p:nvPr>
        </p:nvSpPr>
        <p:spPr>
          <a:xfrm>
            <a:off x="418251" y="2245832"/>
            <a:ext cx="11102407" cy="4368830"/>
          </a:xfrm>
        </p:spPr>
        <p:txBody>
          <a:bodyPr vert="horz" lIns="91440" tIns="45720" rIns="91440" bIns="45720" rtlCol="0" anchor="t">
            <a:noAutofit/>
          </a:bodyPr>
          <a:lstStyle/>
          <a:p>
            <a:pPr marL="456565" indent="-456565" defTabSz="1219140">
              <a:lnSpc>
                <a:spcPct val="100000"/>
              </a:lnSpc>
              <a:buFont typeface="Arial" panose="020B0604020202020204" pitchFamily="34" charset="0"/>
              <a:buChar char="•"/>
              <a:defRPr/>
            </a:pPr>
            <a:r>
              <a:rPr lang="en-US">
                <a:solidFill>
                  <a:schemeClr val="tx1"/>
                </a:solidFill>
                <a:latin typeface="Roboto" panose="02000000000000000000" pitchFamily="2" charset="0"/>
                <a:ea typeface="Roboto" panose="02000000000000000000" pitchFamily="2" charset="0"/>
                <a:cs typeface="Roboto" panose="02000000000000000000" pitchFamily="2" charset="0"/>
              </a:rPr>
              <a:t>Introductions</a:t>
            </a:r>
          </a:p>
          <a:p>
            <a:pPr marL="456565" indent="-456565" defTabSz="1219140">
              <a:lnSpc>
                <a:spcPct val="100000"/>
              </a:lnSpc>
              <a:buFont typeface="Arial" panose="020B0604020202020204" pitchFamily="34" charset="0"/>
              <a:buChar char="•"/>
              <a:defRPr/>
            </a:pPr>
            <a:r>
              <a:rPr lang="en-US">
                <a:solidFill>
                  <a:schemeClr val="tx1"/>
                </a:solidFill>
                <a:latin typeface="Roboto" panose="02000000000000000000" pitchFamily="2" charset="0"/>
                <a:ea typeface="Roboto" panose="02000000000000000000" pitchFamily="2" charset="0"/>
                <a:cs typeface="Roboto" panose="02000000000000000000" pitchFamily="2" charset="0"/>
              </a:rPr>
              <a:t>What is Scrappage?</a:t>
            </a:r>
          </a:p>
          <a:p>
            <a:pPr marL="456565" indent="-456565" defTabSz="1219140">
              <a:lnSpc>
                <a:spcPct val="100000"/>
              </a:lnSpc>
              <a:buFont typeface="Arial" panose="020B0604020202020204" pitchFamily="34" charset="0"/>
              <a:buChar char="•"/>
              <a:defRPr/>
            </a:pPr>
            <a:r>
              <a:rPr lang="en-US">
                <a:solidFill>
                  <a:schemeClr val="tx1"/>
                </a:solidFill>
                <a:latin typeface="Roboto" panose="02000000000000000000" pitchFamily="2" charset="0"/>
                <a:ea typeface="Roboto" panose="02000000000000000000" pitchFamily="2" charset="0"/>
                <a:cs typeface="Roboto" panose="02000000000000000000" pitchFamily="2" charset="0"/>
              </a:rPr>
              <a:t>New York Truck Voucher Incentive Program (NYTVIP)</a:t>
            </a:r>
          </a:p>
          <a:p>
            <a:pPr marL="456565" indent="-456565" defTabSz="1219140">
              <a:lnSpc>
                <a:spcPct val="100000"/>
              </a:lnSpc>
              <a:buFont typeface="Arial" panose="020B0604020202020204" pitchFamily="34" charset="0"/>
              <a:buChar char="•"/>
              <a:defRPr/>
            </a:pPr>
            <a:r>
              <a:rPr lang="en-US">
                <a:solidFill>
                  <a:schemeClr val="tx1"/>
                </a:solidFill>
                <a:latin typeface="Roboto" panose="02000000000000000000" pitchFamily="2" charset="0"/>
                <a:ea typeface="Roboto" panose="02000000000000000000" pitchFamily="2" charset="0"/>
                <a:cs typeface="Roboto" panose="02000000000000000000" pitchFamily="2" charset="0"/>
              </a:rPr>
              <a:t>New York School Bus Incentive Program (NYSBIP)</a:t>
            </a:r>
          </a:p>
          <a:p>
            <a:pPr marL="456565" indent="-456565" defTabSz="1219140">
              <a:lnSpc>
                <a:spcPct val="100000"/>
              </a:lnSpc>
              <a:buFont typeface="Arial" panose="020B0604020202020204" pitchFamily="34" charset="0"/>
              <a:buChar char="•"/>
              <a:defRPr/>
            </a:pPr>
            <a:r>
              <a:rPr lang="en-US">
                <a:solidFill>
                  <a:schemeClr val="tx1"/>
                </a:solidFill>
                <a:latin typeface="Roboto" panose="02000000000000000000" pitchFamily="2" charset="0"/>
                <a:ea typeface="Roboto" panose="02000000000000000000" pitchFamily="2" charset="0"/>
                <a:cs typeface="Roboto" panose="02000000000000000000" pitchFamily="2" charset="0"/>
              </a:rPr>
              <a:t>Scrappage Events and How to Prepare</a:t>
            </a:r>
          </a:p>
          <a:p>
            <a:pPr marL="456565" indent="-456565" defTabSz="1219140">
              <a:lnSpc>
                <a:spcPct val="100000"/>
              </a:lnSpc>
              <a:buFont typeface="Arial" panose="020B0604020202020204" pitchFamily="34" charset="0"/>
              <a:buChar char="•"/>
              <a:defRPr/>
            </a:pPr>
            <a:r>
              <a:rPr lang="en-US">
                <a:solidFill>
                  <a:schemeClr val="tx1"/>
                </a:solidFill>
                <a:latin typeface="Roboto" panose="02000000000000000000" pitchFamily="2" charset="0"/>
                <a:ea typeface="Roboto" panose="02000000000000000000" pitchFamily="2" charset="0"/>
                <a:cs typeface="Roboto" panose="02000000000000000000" pitchFamily="2" charset="0"/>
              </a:rPr>
              <a:t>Q&amp;A</a:t>
            </a:r>
          </a:p>
        </p:txBody>
      </p:sp>
      <p:sp>
        <p:nvSpPr>
          <p:cNvPr id="2" name="Title 1">
            <a:extLst>
              <a:ext uri="{FF2B5EF4-FFF2-40B4-BE49-F238E27FC236}">
                <a16:creationId xmlns:a16="http://schemas.microsoft.com/office/drawing/2014/main" id="{4D7812E6-5254-4FB7-A949-80E340D092FF}"/>
              </a:ext>
            </a:extLst>
          </p:cNvPr>
          <p:cNvSpPr>
            <a:spLocks noGrp="1"/>
          </p:cNvSpPr>
          <p:nvPr>
            <p:ph type="title"/>
          </p:nvPr>
        </p:nvSpPr>
        <p:spPr/>
        <p:txBody>
          <a:bodyPr>
            <a:normAutofit/>
          </a:bodyPr>
          <a:lstStyle/>
          <a:p>
            <a:r>
              <a:rPr lang="en-US" sz="4000" b="1">
                <a:solidFill>
                  <a:srgbClr val="002D73"/>
                </a:solidFill>
                <a:latin typeface="Roboto" panose="02000000000000000000" pitchFamily="2" charset="0"/>
                <a:ea typeface="Roboto" panose="02000000000000000000" pitchFamily="2" charset="0"/>
                <a:cs typeface="Roboto" panose="02000000000000000000" pitchFamily="2" charset="0"/>
              </a:rPr>
              <a:t>Agenda</a:t>
            </a:r>
            <a:endParaRPr lang="en-US">
              <a:latin typeface="Roboto" panose="02000000000000000000" pitchFamily="2" charset="0"/>
              <a:ea typeface="Roboto" panose="02000000000000000000" pitchFamily="2" charset="0"/>
              <a:cs typeface="Roboto" panose="02000000000000000000" pitchFamily="2" charset="0"/>
            </a:endParaRPr>
          </a:p>
        </p:txBody>
      </p:sp>
      <p:pic>
        <p:nvPicPr>
          <p:cNvPr id="4" name="id-FD76A193-022B-4A98-8E23-8E7B50DED245" descr="Image.jpeg">
            <a:extLst>
              <a:ext uri="{FF2B5EF4-FFF2-40B4-BE49-F238E27FC236}">
                <a16:creationId xmlns:a16="http://schemas.microsoft.com/office/drawing/2014/main" id="{6728D144-7182-4029-1DA7-1D65AD34D3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4" t="9865" r="-294" b="11087"/>
          <a:stretch/>
        </p:blipFill>
        <p:spPr bwMode="auto">
          <a:xfrm>
            <a:off x="7901158" y="2245832"/>
            <a:ext cx="3619500" cy="3814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91536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C548E-86BE-1186-873C-503A7011AB8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CC3751-BE2B-2363-AC37-2A3E6CF09805}"/>
              </a:ext>
            </a:extLst>
          </p:cNvPr>
          <p:cNvSpPr>
            <a:spLocks noGrp="1"/>
          </p:cNvSpPr>
          <p:nvPr>
            <p:ph type="sldNum" sz="quarter" idx="4"/>
          </p:nvPr>
        </p:nvSpPr>
        <p:spPr/>
        <p:txBody>
          <a:bodyPr/>
          <a:lstStyle/>
          <a:p>
            <a:fld id="{058CC6BB-C3D2-4223-AD7D-B48D1BB4495E}" type="slidenum">
              <a:rPr lang="en-US" smtClean="0"/>
              <a:pPr/>
              <a:t>20</a:t>
            </a:fld>
            <a:endParaRPr lang="en-US"/>
          </a:p>
        </p:txBody>
      </p:sp>
      <p:sp>
        <p:nvSpPr>
          <p:cNvPr id="4" name="Title 3">
            <a:extLst>
              <a:ext uri="{FF2B5EF4-FFF2-40B4-BE49-F238E27FC236}">
                <a16:creationId xmlns:a16="http://schemas.microsoft.com/office/drawing/2014/main" id="{9178C7ED-AA2F-72F0-794D-E0039134ACC0}"/>
              </a:ext>
            </a:extLst>
          </p:cNvPr>
          <p:cNvSpPr>
            <a:spLocks noGrp="1"/>
          </p:cNvSpPr>
          <p:nvPr>
            <p:ph type="title"/>
          </p:nvPr>
        </p:nvSpPr>
        <p:spPr/>
        <p:txBody>
          <a:bodyPr/>
          <a:lstStyle/>
          <a:p>
            <a:r>
              <a:rPr lang="en-US" b="1">
                <a:latin typeface="Roboto" panose="02000000000000000000" pitchFamily="2" charset="0"/>
                <a:ea typeface="Roboto" panose="02000000000000000000" pitchFamily="2" charset="0"/>
                <a:cs typeface="Roboto" panose="02000000000000000000" pitchFamily="2" charset="0"/>
              </a:rPr>
              <a:t>NYTVIP Scrappage Event Photos</a:t>
            </a:r>
          </a:p>
        </p:txBody>
      </p:sp>
      <p:sp>
        <p:nvSpPr>
          <p:cNvPr id="7" name="TextBox 6">
            <a:extLst>
              <a:ext uri="{FF2B5EF4-FFF2-40B4-BE49-F238E27FC236}">
                <a16:creationId xmlns:a16="http://schemas.microsoft.com/office/drawing/2014/main" id="{E0CAA20E-1B3F-B648-8B1C-8D54E9E552AF}"/>
              </a:ext>
            </a:extLst>
          </p:cNvPr>
          <p:cNvSpPr txBox="1"/>
          <p:nvPr/>
        </p:nvSpPr>
        <p:spPr>
          <a:xfrm>
            <a:off x="370254" y="2151227"/>
            <a:ext cx="2154264" cy="400110"/>
          </a:xfrm>
          <a:prstGeom prst="rect">
            <a:avLst/>
          </a:prstGeom>
          <a:noFill/>
        </p:spPr>
        <p:txBody>
          <a:bodyPr wrap="square" rtlCol="0">
            <a:spAutoFit/>
          </a:bodyPr>
          <a:lstStyle/>
          <a:p>
            <a:r>
              <a:rPr lang="en-US" sz="2000" b="1">
                <a:latin typeface="Roboto" panose="02000000000000000000" pitchFamily="2" charset="0"/>
                <a:ea typeface="Roboto" panose="02000000000000000000" pitchFamily="2" charset="0"/>
                <a:cs typeface="Roboto" panose="02000000000000000000" pitchFamily="2" charset="0"/>
              </a:rPr>
              <a:t>After</a:t>
            </a:r>
            <a:r>
              <a:rPr lang="en-US">
                <a:latin typeface="Roboto" panose="02000000000000000000" pitchFamily="2" charset="0"/>
                <a:ea typeface="Roboto" panose="02000000000000000000" pitchFamily="2" charset="0"/>
                <a:cs typeface="Roboto" panose="02000000000000000000" pitchFamily="2" charset="0"/>
              </a:rPr>
              <a:t> </a:t>
            </a:r>
            <a:endParaRPr lang="en-US"/>
          </a:p>
        </p:txBody>
      </p:sp>
      <p:pic>
        <p:nvPicPr>
          <p:cNvPr id="5" name="Picture 4">
            <a:extLst>
              <a:ext uri="{FF2B5EF4-FFF2-40B4-BE49-F238E27FC236}">
                <a16:creationId xmlns:a16="http://schemas.microsoft.com/office/drawing/2014/main" id="{034AD434-209A-B749-8BEE-16A37D0983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4023" y="2835532"/>
            <a:ext cx="4362826" cy="3272119"/>
          </a:xfrm>
          <a:prstGeom prst="rect">
            <a:avLst/>
          </a:prstGeom>
        </p:spPr>
      </p:pic>
      <p:pic>
        <p:nvPicPr>
          <p:cNvPr id="10" name="Picture 9">
            <a:extLst>
              <a:ext uri="{FF2B5EF4-FFF2-40B4-BE49-F238E27FC236}">
                <a16:creationId xmlns:a16="http://schemas.microsoft.com/office/drawing/2014/main" id="{D6DA7B8E-F1A7-564F-A6B0-A374932732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8760" y="3235583"/>
            <a:ext cx="3272118" cy="2454089"/>
          </a:xfrm>
          <a:prstGeom prst="rect">
            <a:avLst/>
          </a:prstGeom>
        </p:spPr>
      </p:pic>
      <p:pic>
        <p:nvPicPr>
          <p:cNvPr id="13" name="Picture 12">
            <a:extLst>
              <a:ext uri="{FF2B5EF4-FFF2-40B4-BE49-F238E27FC236}">
                <a16:creationId xmlns:a16="http://schemas.microsoft.com/office/drawing/2014/main" id="{552E3333-2F40-9446-BD33-6F7994266038}"/>
              </a:ext>
            </a:extLst>
          </p:cNvPr>
          <p:cNvPicPr>
            <a:picLocks noChangeAspect="1"/>
          </p:cNvPicPr>
          <p:nvPr/>
        </p:nvPicPr>
        <p:blipFill rotWithShape="1">
          <a:blip r:embed="rId5">
            <a:extLst>
              <a:ext uri="{28A0092B-C50C-407E-A947-70E740481C1C}">
                <a14:useLocalDpi xmlns:a14="http://schemas.microsoft.com/office/drawing/2010/main" val="0"/>
              </a:ext>
            </a:extLst>
          </a:blip>
          <a:srcRect l="16937" t="23791" r="35883" b="28366"/>
          <a:stretch/>
        </p:blipFill>
        <p:spPr>
          <a:xfrm>
            <a:off x="7606528" y="2826568"/>
            <a:ext cx="4314154" cy="3281083"/>
          </a:xfrm>
          <a:prstGeom prst="rect">
            <a:avLst/>
          </a:prstGeom>
        </p:spPr>
      </p:pic>
    </p:spTree>
    <p:extLst>
      <p:ext uri="{BB962C8B-B14F-4D97-AF65-F5344CB8AC3E}">
        <p14:creationId xmlns:p14="http://schemas.microsoft.com/office/powerpoint/2010/main" val="42408844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C548E-86BE-1186-873C-503A7011AB8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CC3751-BE2B-2363-AC37-2A3E6CF0980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8CC6BB-C3D2-4223-AD7D-B48D1BB4495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pic>
        <p:nvPicPr>
          <p:cNvPr id="6" name="Content Placeholder 5">
            <a:extLst>
              <a:ext uri="{FF2B5EF4-FFF2-40B4-BE49-F238E27FC236}">
                <a16:creationId xmlns:a16="http://schemas.microsoft.com/office/drawing/2014/main" id="{A0BF91E2-32B5-AE3F-F3D3-D9D16A7829E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92205" y="4191856"/>
            <a:ext cx="3438743" cy="2579058"/>
          </a:xfrm>
        </p:spPr>
      </p:pic>
      <p:sp>
        <p:nvSpPr>
          <p:cNvPr id="4" name="Title 3">
            <a:extLst>
              <a:ext uri="{FF2B5EF4-FFF2-40B4-BE49-F238E27FC236}">
                <a16:creationId xmlns:a16="http://schemas.microsoft.com/office/drawing/2014/main" id="{9178C7ED-AA2F-72F0-794D-E0039134ACC0}"/>
              </a:ext>
            </a:extLst>
          </p:cNvPr>
          <p:cNvSpPr>
            <a:spLocks noGrp="1"/>
          </p:cNvSpPr>
          <p:nvPr>
            <p:ph type="title"/>
          </p:nvPr>
        </p:nvSpPr>
        <p:spPr>
          <a:xfrm>
            <a:off x="177266" y="689828"/>
            <a:ext cx="10924958" cy="912104"/>
          </a:xfrm>
        </p:spPr>
        <p:txBody>
          <a:bodyPr>
            <a:normAutofit/>
          </a:bodyPr>
          <a:lstStyle/>
          <a:p>
            <a:r>
              <a:rPr lang="en-US" sz="4400" b="1">
                <a:solidFill>
                  <a:schemeClr val="tx1"/>
                </a:solidFill>
                <a:latin typeface="Roboto" pitchFamily="2" charset="0"/>
                <a:ea typeface="Roboto" pitchFamily="2" charset="0"/>
                <a:cs typeface="+mn-cs"/>
              </a:rPr>
              <a:t>Scrappage</a:t>
            </a:r>
            <a:r>
              <a:rPr lang="en-US" b="1">
                <a:latin typeface="Roboto" panose="02000000000000000000" pitchFamily="2" charset="0"/>
                <a:ea typeface="Roboto" panose="02000000000000000000" pitchFamily="2" charset="0"/>
                <a:cs typeface="Roboto" panose="02000000000000000000" pitchFamily="2" charset="0"/>
              </a:rPr>
              <a:t> </a:t>
            </a:r>
            <a:r>
              <a:rPr lang="en-US" sz="4400" b="1">
                <a:solidFill>
                  <a:schemeClr val="tx1"/>
                </a:solidFill>
                <a:latin typeface="Roboto" pitchFamily="2" charset="0"/>
                <a:ea typeface="Roboto" pitchFamily="2" charset="0"/>
                <a:cs typeface="+mn-cs"/>
              </a:rPr>
              <a:t>Event</a:t>
            </a:r>
            <a:r>
              <a:rPr lang="en-US" b="1">
                <a:latin typeface="Roboto" panose="02000000000000000000" pitchFamily="2" charset="0"/>
                <a:ea typeface="Roboto" panose="02000000000000000000" pitchFamily="2" charset="0"/>
                <a:cs typeface="Roboto" panose="02000000000000000000" pitchFamily="2" charset="0"/>
              </a:rPr>
              <a:t> </a:t>
            </a:r>
            <a:r>
              <a:rPr lang="en-US" sz="4400" b="1">
                <a:solidFill>
                  <a:schemeClr val="tx1"/>
                </a:solidFill>
                <a:latin typeface="Roboto" pitchFamily="2" charset="0"/>
                <a:ea typeface="Roboto" pitchFamily="2" charset="0"/>
                <a:cs typeface="+mn-cs"/>
              </a:rPr>
              <a:t>Photos</a:t>
            </a:r>
            <a:r>
              <a:rPr lang="en-US" b="1">
                <a:solidFill>
                  <a:schemeClr val="tx1"/>
                </a:solidFill>
                <a:latin typeface="Roboto" pitchFamily="2" charset="0"/>
                <a:ea typeface="Roboto" pitchFamily="2" charset="0"/>
                <a:cs typeface="Roboto" pitchFamily="2" charset="0"/>
              </a:rPr>
              <a:t>: </a:t>
            </a:r>
            <a:r>
              <a:rPr lang="en-US" sz="4400" b="1">
                <a:solidFill>
                  <a:schemeClr val="tx1"/>
                </a:solidFill>
                <a:latin typeface="Roboto" pitchFamily="2" charset="0"/>
                <a:ea typeface="Roboto" pitchFamily="2" charset="0"/>
                <a:cs typeface="+mn-cs"/>
              </a:rPr>
              <a:t>Upstate</a:t>
            </a:r>
            <a:r>
              <a:rPr lang="en-US" b="1">
                <a:latin typeface="Roboto" panose="02000000000000000000" pitchFamily="2" charset="0"/>
                <a:ea typeface="Roboto" panose="02000000000000000000" pitchFamily="2" charset="0"/>
                <a:cs typeface="Roboto" panose="02000000000000000000" pitchFamily="2" charset="0"/>
              </a:rPr>
              <a:t> </a:t>
            </a:r>
            <a:r>
              <a:rPr lang="en-US" sz="4400" b="1">
                <a:solidFill>
                  <a:schemeClr val="tx1"/>
                </a:solidFill>
                <a:latin typeface="Roboto" pitchFamily="2" charset="0"/>
                <a:ea typeface="Roboto" pitchFamily="2" charset="0"/>
                <a:cs typeface="+mn-cs"/>
              </a:rPr>
              <a:t>NY</a:t>
            </a:r>
            <a:r>
              <a:rPr lang="en-US" b="1">
                <a:latin typeface="Roboto" panose="02000000000000000000" pitchFamily="2" charset="0"/>
                <a:ea typeface="Roboto" panose="02000000000000000000" pitchFamily="2" charset="0"/>
                <a:cs typeface="Roboto" panose="02000000000000000000" pitchFamily="2" charset="0"/>
              </a:rPr>
              <a:t>  </a:t>
            </a:r>
          </a:p>
        </p:txBody>
      </p:sp>
      <p:pic>
        <p:nvPicPr>
          <p:cNvPr id="8" name="Picture 7" descr="A two yellow school buses in a parking lot&#10;&#10;AI-generated content may be incorrect.">
            <a:extLst>
              <a:ext uri="{FF2B5EF4-FFF2-40B4-BE49-F238E27FC236}">
                <a16:creationId xmlns:a16="http://schemas.microsoft.com/office/drawing/2014/main" id="{A0E443A4-C276-8CC0-D075-1179C9FA7B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6686" y="3864427"/>
            <a:ext cx="3737715" cy="2814279"/>
          </a:xfrm>
          <a:prstGeom prst="rect">
            <a:avLst/>
          </a:prstGeom>
        </p:spPr>
      </p:pic>
      <p:pic>
        <p:nvPicPr>
          <p:cNvPr id="10" name="Picture 9" descr="A group of people in safety vests and hard hats&#10;&#10;AI-generated content may be incorrect.">
            <a:extLst>
              <a:ext uri="{FF2B5EF4-FFF2-40B4-BE49-F238E27FC236}">
                <a16:creationId xmlns:a16="http://schemas.microsoft.com/office/drawing/2014/main" id="{E4DBDA09-7F96-CCAE-27C7-17644F5E336A}"/>
              </a:ext>
            </a:extLst>
          </p:cNvPr>
          <p:cNvPicPr>
            <a:picLocks noChangeAspect="1"/>
          </p:cNvPicPr>
          <p:nvPr/>
        </p:nvPicPr>
        <p:blipFill rotWithShape="1">
          <a:blip r:embed="rId5">
            <a:extLst>
              <a:ext uri="{28A0092B-C50C-407E-A947-70E740481C1C}">
                <a14:useLocalDpi xmlns:a14="http://schemas.microsoft.com/office/drawing/2010/main" val="0"/>
              </a:ext>
            </a:extLst>
          </a:blip>
          <a:srcRect l="3682" r="4477" b="7751"/>
          <a:stretch/>
        </p:blipFill>
        <p:spPr>
          <a:xfrm>
            <a:off x="3530948" y="1861976"/>
            <a:ext cx="4785738" cy="3619409"/>
          </a:xfrm>
          <a:prstGeom prst="rect">
            <a:avLst/>
          </a:prstGeom>
        </p:spPr>
      </p:pic>
      <p:pic>
        <p:nvPicPr>
          <p:cNvPr id="14" name="Picture 13" descr="A logo with text on it&#10;&#10;AI-generated content may be incorrect.">
            <a:extLst>
              <a:ext uri="{FF2B5EF4-FFF2-40B4-BE49-F238E27FC236}">
                <a16:creationId xmlns:a16="http://schemas.microsoft.com/office/drawing/2014/main" id="{08FADD0D-6D2C-044D-BA48-883D5D0600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624" y="2445628"/>
            <a:ext cx="2105883" cy="1052942"/>
          </a:xfrm>
          <a:prstGeom prst="rect">
            <a:avLst/>
          </a:prstGeom>
        </p:spPr>
      </p:pic>
      <p:sp>
        <p:nvSpPr>
          <p:cNvPr id="15" name="TextBox 14">
            <a:extLst>
              <a:ext uri="{FF2B5EF4-FFF2-40B4-BE49-F238E27FC236}">
                <a16:creationId xmlns:a16="http://schemas.microsoft.com/office/drawing/2014/main" id="{C21EC8F6-4297-07F2-D7CB-B728F1245B45}"/>
              </a:ext>
            </a:extLst>
          </p:cNvPr>
          <p:cNvSpPr txBox="1"/>
          <p:nvPr/>
        </p:nvSpPr>
        <p:spPr>
          <a:xfrm>
            <a:off x="8378910" y="2445628"/>
            <a:ext cx="3541772" cy="769441"/>
          </a:xfrm>
          <a:prstGeom prst="rect">
            <a:avLst/>
          </a:prstGeom>
          <a:noFill/>
        </p:spPr>
        <p:txBody>
          <a:bodyPr wrap="square" rtlCol="0">
            <a:spAutoFit/>
          </a:bodyPr>
          <a:lstStyle/>
          <a:p>
            <a:pPr algn="ctr"/>
            <a:r>
              <a:rPr lang="en-US" sz="4400" b="1">
                <a:latin typeface="Roboto" pitchFamily="2" charset="0"/>
                <a:ea typeface="Roboto" pitchFamily="2" charset="0"/>
              </a:rPr>
              <a:t>Educate!</a:t>
            </a:r>
          </a:p>
        </p:txBody>
      </p:sp>
      <p:sp>
        <p:nvSpPr>
          <p:cNvPr id="16" name="TextBox 15">
            <a:extLst>
              <a:ext uri="{FF2B5EF4-FFF2-40B4-BE49-F238E27FC236}">
                <a16:creationId xmlns:a16="http://schemas.microsoft.com/office/drawing/2014/main" id="{C20607E8-3681-10C2-47D0-1BEDCAEB751E}"/>
              </a:ext>
            </a:extLst>
          </p:cNvPr>
          <p:cNvSpPr txBox="1"/>
          <p:nvPr/>
        </p:nvSpPr>
        <p:spPr>
          <a:xfrm>
            <a:off x="3874123" y="5741429"/>
            <a:ext cx="4099388" cy="769441"/>
          </a:xfrm>
          <a:prstGeom prst="rect">
            <a:avLst/>
          </a:prstGeom>
          <a:noFill/>
        </p:spPr>
        <p:txBody>
          <a:bodyPr wrap="square" rtlCol="0">
            <a:spAutoFit/>
          </a:bodyPr>
          <a:lstStyle/>
          <a:p>
            <a:pPr algn="ctr"/>
            <a:r>
              <a:rPr lang="en-US" sz="4400" b="1">
                <a:latin typeface="Roboto" pitchFamily="2" charset="0"/>
                <a:ea typeface="Roboto" pitchFamily="2" charset="0"/>
              </a:rPr>
              <a:t>Collaborate!</a:t>
            </a:r>
          </a:p>
        </p:txBody>
      </p:sp>
    </p:spTree>
    <p:extLst>
      <p:ext uri="{BB962C8B-B14F-4D97-AF65-F5344CB8AC3E}">
        <p14:creationId xmlns:p14="http://schemas.microsoft.com/office/powerpoint/2010/main" val="26427195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41E47-3BC0-BEC9-0BEB-363BC71E5C7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AFCE38-B10C-05A8-9171-5924B85A47DC}"/>
              </a:ext>
            </a:extLst>
          </p:cNvPr>
          <p:cNvSpPr>
            <a:spLocks noGrp="1"/>
          </p:cNvSpPr>
          <p:nvPr>
            <p:ph type="sldNum" sz="quarter" idx="4"/>
          </p:nvPr>
        </p:nvSpPr>
        <p:spPr/>
        <p:txBody>
          <a:bodyPr/>
          <a:lstStyle/>
          <a:p>
            <a:fld id="{058CC6BB-C3D2-4223-AD7D-B48D1BB4495E}" type="slidenum">
              <a:rPr lang="en-US" smtClean="0"/>
              <a:pPr/>
              <a:t>22</a:t>
            </a:fld>
            <a:endParaRPr lang="en-US"/>
          </a:p>
        </p:txBody>
      </p:sp>
      <p:sp>
        <p:nvSpPr>
          <p:cNvPr id="3" name="Content Placeholder 2">
            <a:extLst>
              <a:ext uri="{FF2B5EF4-FFF2-40B4-BE49-F238E27FC236}">
                <a16:creationId xmlns:a16="http://schemas.microsoft.com/office/drawing/2014/main" id="{D78183B6-AF58-73AD-4BFD-394E2840DF80}"/>
              </a:ext>
            </a:extLst>
          </p:cNvPr>
          <p:cNvSpPr>
            <a:spLocks noGrp="1"/>
          </p:cNvSpPr>
          <p:nvPr>
            <p:ph idx="1"/>
          </p:nvPr>
        </p:nvSpPr>
        <p:spPr>
          <a:xfrm>
            <a:off x="221511" y="2211572"/>
            <a:ext cx="11748977" cy="4281303"/>
          </a:xfrm>
        </p:spPr>
        <p:txBody>
          <a:bodyPr vert="horz" lIns="91440" tIns="45720" rIns="91440" bIns="45720" rtlCol="0" anchor="t">
            <a:normAutofit/>
          </a:bodyPr>
          <a:lstStyle/>
          <a:p>
            <a:pPr>
              <a:spcBef>
                <a:spcPts val="0"/>
              </a:spcBef>
              <a:spcAft>
                <a:spcPts val="1200"/>
              </a:spcAft>
              <a:buChar char="•"/>
            </a:pPr>
            <a:r>
              <a:rPr lang="en-US" b="1">
                <a:solidFill>
                  <a:schemeClr val="tx1"/>
                </a:solidFill>
                <a:latin typeface="Roboto" pitchFamily="2" charset="0"/>
                <a:ea typeface="Roboto" pitchFamily="2" charset="0"/>
                <a:cs typeface="Roboto" pitchFamily="2" charset="0"/>
              </a:rPr>
              <a:t>Ensure all fluids and batteries have been removed from the vehicle/equipment prior to scrappage event</a:t>
            </a:r>
          </a:p>
          <a:p>
            <a:pPr>
              <a:spcBef>
                <a:spcPts val="0"/>
              </a:spcBef>
              <a:spcAft>
                <a:spcPts val="1200"/>
              </a:spcAft>
              <a:buChar char="•"/>
            </a:pPr>
            <a:r>
              <a:rPr lang="en-US" b="1">
                <a:solidFill>
                  <a:schemeClr val="tx1"/>
                </a:solidFill>
                <a:latin typeface="Roboto" pitchFamily="2" charset="0"/>
                <a:ea typeface="Roboto" pitchFamily="2" charset="0"/>
                <a:cs typeface="Roboto" pitchFamily="2" charset="0"/>
              </a:rPr>
              <a:t>Be proactive: </a:t>
            </a:r>
            <a:r>
              <a:rPr lang="en-US">
                <a:solidFill>
                  <a:schemeClr val="tx1"/>
                </a:solidFill>
                <a:latin typeface="Roboto" pitchFamily="2" charset="0"/>
                <a:ea typeface="Roboto" pitchFamily="2" charset="0"/>
                <a:cs typeface="Roboto" pitchFamily="2" charset="0"/>
              </a:rPr>
              <a:t>Reach out to Eligible Dismantler Facility to begin scheduling your scrappage event and NYSBIP/NYTVIP program staff to coordinate and secure an auditor if needed </a:t>
            </a:r>
            <a:r>
              <a:rPr lang="en-US" b="1" u="sng">
                <a:solidFill>
                  <a:schemeClr val="tx1"/>
                </a:solidFill>
                <a:latin typeface="Roboto" pitchFamily="2" charset="0"/>
                <a:ea typeface="Roboto" pitchFamily="2" charset="0"/>
                <a:cs typeface="Roboto" pitchFamily="2" charset="0"/>
              </a:rPr>
              <a:t>1-2 months ahead of your desired scrappage date.</a:t>
            </a:r>
          </a:p>
          <a:p>
            <a:pPr lvl="1">
              <a:spcBef>
                <a:spcPts val="0"/>
              </a:spcBef>
              <a:spcAft>
                <a:spcPts val="1200"/>
              </a:spcAft>
            </a:pPr>
            <a:r>
              <a:rPr lang="en-US" sz="2000">
                <a:solidFill>
                  <a:schemeClr val="tx1"/>
                </a:solidFill>
                <a:latin typeface="Roboto" pitchFamily="2" charset="0"/>
                <a:ea typeface="Roboto" pitchFamily="2" charset="0"/>
                <a:cs typeface="Roboto" pitchFamily="2" charset="0"/>
              </a:rPr>
              <a:t>Keep scrappage and voucher redemption timelines in mind and don’t let scrap events pile up!</a:t>
            </a:r>
            <a:endParaRPr lang="en-US" sz="2000">
              <a:solidFill>
                <a:schemeClr val="tx1"/>
              </a:solidFill>
              <a:latin typeface="Roboto" pitchFamily="2" charset="0"/>
              <a:ea typeface="Roboto" pitchFamily="2" charset="0"/>
            </a:endParaRPr>
          </a:p>
          <a:p>
            <a:pPr>
              <a:spcBef>
                <a:spcPts val="0"/>
              </a:spcBef>
              <a:spcAft>
                <a:spcPts val="1200"/>
              </a:spcAft>
              <a:buFont typeface="Arial" panose="020B0604020202020204" pitchFamily="34" charset="0"/>
              <a:buChar char="•"/>
            </a:pPr>
            <a:r>
              <a:rPr lang="en-US" b="1">
                <a:solidFill>
                  <a:schemeClr val="tx1"/>
                </a:solidFill>
                <a:latin typeface="Roboto" pitchFamily="2" charset="0"/>
                <a:ea typeface="Roboto" pitchFamily="2" charset="0"/>
              </a:rPr>
              <a:t>Coordinate with parties involved including the purchaser, dealer, and scrappage auditors</a:t>
            </a:r>
          </a:p>
          <a:p>
            <a:pPr lvl="1">
              <a:spcBef>
                <a:spcPts val="0"/>
              </a:spcBef>
              <a:spcAft>
                <a:spcPts val="1200"/>
              </a:spcAft>
            </a:pPr>
            <a:r>
              <a:rPr lang="en-US" sz="2000">
                <a:solidFill>
                  <a:schemeClr val="tx1"/>
                </a:solidFill>
                <a:latin typeface="Roboto" pitchFamily="2" charset="0"/>
                <a:ea typeface="Roboto" pitchFamily="2" charset="0"/>
              </a:rPr>
              <a:t>For new Vehicle Dismantling facilities in NYSBIP and NYTVIP, or if </a:t>
            </a:r>
            <a:r>
              <a:rPr lang="en-US" sz="2000" u="sng">
                <a:solidFill>
                  <a:schemeClr val="tx1"/>
                </a:solidFill>
                <a:latin typeface="Roboto" pitchFamily="2" charset="0"/>
                <a:ea typeface="Roboto" pitchFamily="2" charset="0"/>
              </a:rPr>
              <a:t>the Purchaser is new to either program, a Scrappage Auditor is required to attend the scrap event.</a:t>
            </a:r>
          </a:p>
          <a:p>
            <a:pPr lvl="1">
              <a:spcBef>
                <a:spcPts val="0"/>
              </a:spcBef>
              <a:spcAft>
                <a:spcPts val="1200"/>
              </a:spcAft>
            </a:pPr>
            <a:r>
              <a:rPr lang="en-US" sz="2000">
                <a:solidFill>
                  <a:schemeClr val="tx1"/>
                </a:solidFill>
                <a:latin typeface="Roboto" pitchFamily="2" charset="0"/>
                <a:ea typeface="Roboto" pitchFamily="2" charset="0"/>
              </a:rPr>
              <a:t>Scrappage Auditors are available for fleets to utilize to ensure the event goes smoothly.</a:t>
            </a:r>
          </a:p>
          <a:p>
            <a:pPr marL="274320" lvl="1" indent="0">
              <a:buNone/>
            </a:pPr>
            <a:endParaRPr lang="en-US">
              <a:solidFill>
                <a:schemeClr val="tx1"/>
              </a:solidFill>
            </a:endParaRPr>
          </a:p>
        </p:txBody>
      </p:sp>
      <p:sp>
        <p:nvSpPr>
          <p:cNvPr id="4" name="Title 3">
            <a:extLst>
              <a:ext uri="{FF2B5EF4-FFF2-40B4-BE49-F238E27FC236}">
                <a16:creationId xmlns:a16="http://schemas.microsoft.com/office/drawing/2014/main" id="{8DF3F2C3-A668-B878-A88A-2DA3DE56D3A6}"/>
              </a:ext>
            </a:extLst>
          </p:cNvPr>
          <p:cNvSpPr>
            <a:spLocks noGrp="1"/>
          </p:cNvSpPr>
          <p:nvPr>
            <p:ph type="title"/>
          </p:nvPr>
        </p:nvSpPr>
        <p:spPr>
          <a:xfrm>
            <a:off x="546957" y="550434"/>
            <a:ext cx="11102407" cy="1325563"/>
          </a:xfrm>
        </p:spPr>
        <p:txBody>
          <a:bodyPr/>
          <a:lstStyle/>
          <a:p>
            <a:r>
              <a:rPr lang="en-US" b="1">
                <a:latin typeface="Roboto" panose="02000000000000000000" pitchFamily="2" charset="0"/>
                <a:ea typeface="Roboto" panose="02000000000000000000" pitchFamily="2" charset="0"/>
                <a:cs typeface="Roboto" panose="02000000000000000000" pitchFamily="2" charset="0"/>
              </a:rPr>
              <a:t>How to Prepare for your Scrappage Event </a:t>
            </a:r>
          </a:p>
        </p:txBody>
      </p:sp>
    </p:spTree>
    <p:extLst>
      <p:ext uri="{BB962C8B-B14F-4D97-AF65-F5344CB8AC3E}">
        <p14:creationId xmlns:p14="http://schemas.microsoft.com/office/powerpoint/2010/main" val="2410044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41E47-3BC0-BEC9-0BEB-363BC71E5C7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AFCE38-B10C-05A8-9171-5924B85A47DC}"/>
              </a:ext>
            </a:extLst>
          </p:cNvPr>
          <p:cNvSpPr>
            <a:spLocks noGrp="1"/>
          </p:cNvSpPr>
          <p:nvPr>
            <p:ph type="sldNum" sz="quarter" idx="4"/>
          </p:nvPr>
        </p:nvSpPr>
        <p:spPr/>
        <p:txBody>
          <a:bodyPr/>
          <a:lstStyle/>
          <a:p>
            <a:fld id="{058CC6BB-C3D2-4223-AD7D-B48D1BB4495E}" type="slidenum">
              <a:rPr lang="en-US" smtClean="0"/>
              <a:pPr/>
              <a:t>23</a:t>
            </a:fld>
            <a:endParaRPr lang="en-US"/>
          </a:p>
        </p:txBody>
      </p:sp>
      <p:sp>
        <p:nvSpPr>
          <p:cNvPr id="3" name="Content Placeholder 2">
            <a:extLst>
              <a:ext uri="{FF2B5EF4-FFF2-40B4-BE49-F238E27FC236}">
                <a16:creationId xmlns:a16="http://schemas.microsoft.com/office/drawing/2014/main" id="{D78183B6-AF58-73AD-4BFD-394E2840DF80}"/>
              </a:ext>
            </a:extLst>
          </p:cNvPr>
          <p:cNvSpPr>
            <a:spLocks noGrp="1"/>
          </p:cNvSpPr>
          <p:nvPr>
            <p:ph idx="1"/>
          </p:nvPr>
        </p:nvSpPr>
        <p:spPr>
          <a:xfrm>
            <a:off x="113626" y="1886630"/>
            <a:ext cx="11938166" cy="4971370"/>
          </a:xfrm>
        </p:spPr>
        <p:txBody>
          <a:bodyPr vert="horz" lIns="91440" tIns="45720" rIns="91440" bIns="45720" rtlCol="0" anchor="t">
            <a:normAutofit fontScale="92500" lnSpcReduction="10000"/>
          </a:bodyPr>
          <a:lstStyle/>
          <a:p>
            <a:pPr>
              <a:spcAft>
                <a:spcPts val="600"/>
              </a:spcAft>
              <a:buFont typeface="Arial" panose="020B0604020202020204" pitchFamily="34" charset="0"/>
              <a:buChar char="•"/>
            </a:pPr>
            <a:r>
              <a:rPr lang="en-US" sz="2200" b="1">
                <a:solidFill>
                  <a:schemeClr val="tx1"/>
                </a:solidFill>
                <a:latin typeface="Roboto" panose="02000000000000000000" pitchFamily="2" charset="0"/>
                <a:ea typeface="Roboto" panose="02000000000000000000" pitchFamily="2" charset="0"/>
                <a:cs typeface="Roboto" panose="02000000000000000000" pitchFamily="2" charset="0"/>
              </a:rPr>
              <a:t>Be prepared: </a:t>
            </a:r>
            <a:r>
              <a:rPr lang="en-US" sz="2200">
                <a:solidFill>
                  <a:schemeClr val="tx1"/>
                </a:solidFill>
                <a:latin typeface="Roboto" panose="02000000000000000000" pitchFamily="2" charset="0"/>
                <a:ea typeface="Roboto" panose="02000000000000000000" pitchFamily="2" charset="0"/>
                <a:cs typeface="Roboto" panose="02000000000000000000" pitchFamily="2" charset="0"/>
              </a:rPr>
              <a:t>Make sure you have all the vehicle documentation that you need</a:t>
            </a:r>
          </a:p>
          <a:p>
            <a:pPr lvl="1">
              <a:spcAft>
                <a:spcPts val="600"/>
              </a:spcAft>
            </a:pPr>
            <a:r>
              <a:rPr lang="en-US" sz="2200">
                <a:solidFill>
                  <a:schemeClr val="tx1"/>
                </a:solidFill>
                <a:latin typeface="Roboto" panose="02000000000000000000" pitchFamily="2" charset="0"/>
                <a:ea typeface="Roboto" panose="02000000000000000000" pitchFamily="2" charset="0"/>
                <a:cs typeface="Roboto" panose="02000000000000000000" pitchFamily="2" charset="0"/>
              </a:rPr>
              <a:t>NYTVIP: scrappage photos, scrappage documents:</a:t>
            </a:r>
          </a:p>
          <a:p>
            <a:pPr lvl="2">
              <a:spcAft>
                <a:spcPts val="600"/>
              </a:spcAft>
              <a:buFont typeface="Arial" panose="020B0604020202020204" pitchFamily="34" charset="0"/>
              <a:buChar char="•"/>
            </a:pPr>
            <a:r>
              <a:rPr lang="en-US" sz="2200">
                <a:solidFill>
                  <a:schemeClr val="tx1"/>
                </a:solidFill>
                <a:latin typeface="Roboto" panose="02000000000000000000" pitchFamily="2" charset="0"/>
                <a:ea typeface="Roboto" panose="02000000000000000000" pitchFamily="2" charset="0"/>
                <a:cs typeface="Roboto" panose="02000000000000000000" pitchFamily="2" charset="0"/>
              </a:rPr>
              <a:t>Scrappage Certification for Class 3-8 vehicles – voucher redemption document</a:t>
            </a:r>
          </a:p>
          <a:p>
            <a:pPr lvl="2">
              <a:spcAft>
                <a:spcPts val="600"/>
              </a:spcAft>
              <a:buFont typeface="Arial" panose="020B0604020202020204" pitchFamily="34" charset="0"/>
              <a:buChar char="•"/>
            </a:pPr>
            <a:r>
              <a:rPr lang="en-US" sz="2200">
                <a:solidFill>
                  <a:schemeClr val="tx1"/>
                </a:solidFill>
                <a:latin typeface="Roboto" panose="02000000000000000000" pitchFamily="2" charset="0"/>
                <a:ea typeface="Roboto" panose="02000000000000000000" pitchFamily="2" charset="0"/>
                <a:cs typeface="Roboto" panose="02000000000000000000" pitchFamily="2" charset="0"/>
              </a:rPr>
              <a:t>Scrappage Plan for non-road equipment – voucher application submission document</a:t>
            </a:r>
          </a:p>
          <a:p>
            <a:pPr lvl="1">
              <a:spcAft>
                <a:spcPts val="600"/>
              </a:spcAft>
            </a:pPr>
            <a:r>
              <a:rPr lang="en-US" sz="2200">
                <a:solidFill>
                  <a:schemeClr val="tx1"/>
                </a:solidFill>
                <a:latin typeface="Roboto" panose="02000000000000000000" pitchFamily="2" charset="0"/>
                <a:ea typeface="Roboto" panose="02000000000000000000" pitchFamily="2" charset="0"/>
                <a:cs typeface="Roboto" panose="02000000000000000000" pitchFamily="2" charset="0"/>
              </a:rPr>
              <a:t>NYSBIP: scrappage photos, two</a:t>
            </a:r>
            <a:r>
              <a:rPr lang="en-US" sz="2200">
                <a:solidFill>
                  <a:schemeClr val="tx1"/>
                </a:solidFill>
                <a:latin typeface="Roboto" pitchFamily="2" charset="0"/>
                <a:ea typeface="Roboto" pitchFamily="2" charset="0"/>
              </a:rPr>
              <a:t> DOT Inspection Records, copy of registration, prepped vehicle attestation form </a:t>
            </a:r>
          </a:p>
          <a:p>
            <a:pPr marL="298450" lvl="1" indent="-280988">
              <a:spcAft>
                <a:spcPts val="600"/>
              </a:spcAft>
            </a:pPr>
            <a:r>
              <a:rPr lang="en-US" sz="2200" b="1">
                <a:solidFill>
                  <a:schemeClr val="tx1"/>
                </a:solidFill>
                <a:latin typeface="Roboto" panose="02000000000000000000" pitchFamily="2" charset="0"/>
                <a:ea typeface="Roboto" panose="02000000000000000000" pitchFamily="2" charset="0"/>
                <a:cs typeface="Roboto" panose="02000000000000000000" pitchFamily="2" charset="0"/>
              </a:rPr>
              <a:t>Be communicative: </a:t>
            </a:r>
          </a:p>
          <a:p>
            <a:pPr marL="577532" lvl="2" indent="-285750">
              <a:spcAft>
                <a:spcPts val="600"/>
              </a:spcAft>
              <a:buFont typeface="Arial" panose="020B0604020202020204" pitchFamily="34" charset="0"/>
              <a:buChar char="•"/>
            </a:pPr>
            <a:r>
              <a:rPr lang="en-US" sz="2200">
                <a:solidFill>
                  <a:schemeClr val="tx1"/>
                </a:solidFill>
                <a:latin typeface="Roboto" panose="02000000000000000000" pitchFamily="2" charset="0"/>
                <a:ea typeface="Roboto" panose="02000000000000000000" pitchFamily="2" charset="0"/>
                <a:cs typeface="Roboto" panose="02000000000000000000" pitchFamily="2" charset="0"/>
              </a:rPr>
              <a:t>Coordinate with the scrap yard and scrap auditor (if needed) in the lead-up to the scrappage event to ensure that all logistical details, including:</a:t>
            </a:r>
          </a:p>
          <a:p>
            <a:pPr marL="1411922" lvl="3" indent="-342900">
              <a:spcAft>
                <a:spcPts val="600"/>
              </a:spcAft>
            </a:pPr>
            <a:r>
              <a:rPr lang="en-US" sz="2200">
                <a:solidFill>
                  <a:schemeClr val="tx1"/>
                </a:solidFill>
                <a:latin typeface="Roboto" panose="02000000000000000000" pitchFamily="2" charset="0"/>
                <a:ea typeface="Roboto" panose="02000000000000000000" pitchFamily="2" charset="0"/>
                <a:cs typeface="Roboto" panose="02000000000000000000" pitchFamily="2" charset="0"/>
              </a:rPr>
              <a:t>exact scrappage date</a:t>
            </a:r>
            <a:endParaRPr lang="en-US" sz="2200">
              <a:latin typeface="Roboto" panose="02000000000000000000" pitchFamily="2" charset="0"/>
              <a:ea typeface="Roboto" panose="02000000000000000000" pitchFamily="2" charset="0"/>
              <a:cs typeface="Roboto" panose="02000000000000000000" pitchFamily="2" charset="0"/>
            </a:endParaRPr>
          </a:p>
          <a:p>
            <a:pPr marL="1411922" lvl="3" indent="-342900">
              <a:spcAft>
                <a:spcPts val="600"/>
              </a:spcAft>
            </a:pPr>
            <a:r>
              <a:rPr lang="en-US" sz="2200">
                <a:solidFill>
                  <a:schemeClr val="tx1"/>
                </a:solidFill>
                <a:latin typeface="Roboto" panose="02000000000000000000" pitchFamily="2" charset="0"/>
                <a:ea typeface="Roboto" panose="02000000000000000000" pitchFamily="2" charset="0"/>
                <a:cs typeface="Roboto" panose="02000000000000000000" pitchFamily="2" charset="0"/>
              </a:rPr>
              <a:t>vehicle drop off time</a:t>
            </a:r>
            <a:endParaRPr lang="en-US" sz="2200">
              <a:latin typeface="Roboto" panose="02000000000000000000" pitchFamily="2" charset="0"/>
              <a:ea typeface="Roboto" panose="02000000000000000000" pitchFamily="2" charset="0"/>
              <a:cs typeface="Roboto" panose="02000000000000000000" pitchFamily="2" charset="0"/>
            </a:endParaRPr>
          </a:p>
          <a:p>
            <a:pPr marL="1411922" lvl="3" indent="-342900">
              <a:spcAft>
                <a:spcPts val="600"/>
              </a:spcAft>
            </a:pPr>
            <a:r>
              <a:rPr lang="en-US" sz="2200">
                <a:solidFill>
                  <a:schemeClr val="tx1"/>
                </a:solidFill>
                <a:latin typeface="Roboto" panose="02000000000000000000" pitchFamily="2" charset="0"/>
                <a:ea typeface="Roboto" panose="02000000000000000000" pitchFamily="2" charset="0"/>
                <a:cs typeface="Roboto" panose="02000000000000000000" pitchFamily="2" charset="0"/>
              </a:rPr>
              <a:t>Number and details of vehicles/equipment being scrapped</a:t>
            </a:r>
          </a:p>
          <a:p>
            <a:pPr marL="577532" lvl="2" indent="-285750">
              <a:spcAft>
                <a:spcPts val="600"/>
              </a:spcAft>
              <a:buFont typeface="Arial" panose="020B0604020202020204" pitchFamily="34" charset="0"/>
              <a:buChar char="•"/>
            </a:pPr>
            <a:r>
              <a:rPr lang="en-US" sz="2200">
                <a:solidFill>
                  <a:schemeClr val="tx1"/>
                </a:solidFill>
                <a:latin typeface="Roboto" panose="02000000000000000000" pitchFamily="2" charset="0"/>
                <a:ea typeface="Roboto" panose="02000000000000000000" pitchFamily="2" charset="0"/>
                <a:cs typeface="Roboto" panose="02000000000000000000" pitchFamily="2" charset="0"/>
              </a:rPr>
              <a:t>Communicate with the voucher program staff and scrappage auditor about scrappage event details and any changes</a:t>
            </a:r>
          </a:p>
          <a:p>
            <a:pPr lvl="1"/>
            <a:endParaRPr lang="en-US">
              <a:solidFill>
                <a:schemeClr val="tx1"/>
              </a:solidFill>
            </a:endParaRPr>
          </a:p>
          <a:p>
            <a:pPr marL="274320" lvl="1" indent="0">
              <a:buNone/>
            </a:pPr>
            <a:endParaRPr lang="en-US">
              <a:solidFill>
                <a:schemeClr val="tx1"/>
              </a:solidFill>
            </a:endParaRPr>
          </a:p>
        </p:txBody>
      </p:sp>
      <p:sp>
        <p:nvSpPr>
          <p:cNvPr id="4" name="Title 3">
            <a:extLst>
              <a:ext uri="{FF2B5EF4-FFF2-40B4-BE49-F238E27FC236}">
                <a16:creationId xmlns:a16="http://schemas.microsoft.com/office/drawing/2014/main" id="{8DF3F2C3-A668-B878-A88A-2DA3DE56D3A6}"/>
              </a:ext>
            </a:extLst>
          </p:cNvPr>
          <p:cNvSpPr>
            <a:spLocks noGrp="1"/>
          </p:cNvSpPr>
          <p:nvPr>
            <p:ph type="title"/>
          </p:nvPr>
        </p:nvSpPr>
        <p:spPr>
          <a:xfrm>
            <a:off x="473337" y="561067"/>
            <a:ext cx="11447345" cy="1325563"/>
          </a:xfrm>
        </p:spPr>
        <p:txBody>
          <a:bodyPr/>
          <a:lstStyle/>
          <a:p>
            <a:r>
              <a:rPr lang="en-US" b="1">
                <a:latin typeface="Roboto" panose="02000000000000000000" pitchFamily="2" charset="0"/>
                <a:ea typeface="Roboto" panose="02000000000000000000" pitchFamily="2" charset="0"/>
                <a:cs typeface="Roboto" panose="02000000000000000000" pitchFamily="2" charset="0"/>
              </a:rPr>
              <a:t>How to Prepare for your Scrappage Event cont.</a:t>
            </a:r>
          </a:p>
        </p:txBody>
      </p:sp>
      <p:pic>
        <p:nvPicPr>
          <p:cNvPr id="5" name="Graphic 4" descr="Checklist with solid fill">
            <a:extLst>
              <a:ext uri="{FF2B5EF4-FFF2-40B4-BE49-F238E27FC236}">
                <a16:creationId xmlns:a16="http://schemas.microsoft.com/office/drawing/2014/main" id="{ADC3A024-D4CA-998D-EB9D-AF85EAF8C3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34964" y="2297793"/>
            <a:ext cx="914400" cy="914400"/>
          </a:xfrm>
          <a:prstGeom prst="rect">
            <a:avLst/>
          </a:prstGeom>
        </p:spPr>
      </p:pic>
    </p:spTree>
    <p:extLst>
      <p:ext uri="{BB962C8B-B14F-4D97-AF65-F5344CB8AC3E}">
        <p14:creationId xmlns:p14="http://schemas.microsoft.com/office/powerpoint/2010/main" val="8896359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F5A12-5C28-A21C-3B73-A057D20CE38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79256E-9A49-8C9C-7D90-66B12136371C}"/>
              </a:ext>
            </a:extLst>
          </p:cNvPr>
          <p:cNvSpPr>
            <a:spLocks noGrp="1"/>
          </p:cNvSpPr>
          <p:nvPr>
            <p:ph type="sldNum" sz="quarter" idx="4"/>
          </p:nvPr>
        </p:nvSpPr>
        <p:spPr/>
        <p:txBody>
          <a:bodyPr/>
          <a:lstStyle/>
          <a:p>
            <a:fld id="{058CC6BB-C3D2-4223-AD7D-B48D1BB4495E}" type="slidenum">
              <a:rPr lang="en-US" smtClean="0"/>
              <a:pPr/>
              <a:t>24</a:t>
            </a:fld>
            <a:endParaRPr lang="en-US"/>
          </a:p>
        </p:txBody>
      </p:sp>
      <p:sp>
        <p:nvSpPr>
          <p:cNvPr id="3" name="Content Placeholder 2">
            <a:extLst>
              <a:ext uri="{FF2B5EF4-FFF2-40B4-BE49-F238E27FC236}">
                <a16:creationId xmlns:a16="http://schemas.microsoft.com/office/drawing/2014/main" id="{A40F0E9B-6615-AC1F-6476-F89AE7FD4766}"/>
              </a:ext>
            </a:extLst>
          </p:cNvPr>
          <p:cNvSpPr>
            <a:spLocks noGrp="1"/>
          </p:cNvSpPr>
          <p:nvPr>
            <p:ph idx="1"/>
          </p:nvPr>
        </p:nvSpPr>
        <p:spPr>
          <a:xfrm>
            <a:off x="546957" y="2130332"/>
            <a:ext cx="10515601" cy="4362543"/>
          </a:xfrm>
        </p:spPr>
        <p:txBody>
          <a:bodyPr vert="horz" lIns="91440" tIns="45720" rIns="91440" bIns="45720" rtlCol="0" anchor="t">
            <a:normAutofit/>
          </a:bodyPr>
          <a:lstStyle/>
          <a:p>
            <a:pPr>
              <a:buFont typeface="Arial" panose="020B0604020202020204" pitchFamily="34" charset="0"/>
              <a:buChar char="•"/>
            </a:pPr>
            <a:r>
              <a:rPr lang="en-US">
                <a:solidFill>
                  <a:schemeClr val="tx1"/>
                </a:solidFill>
                <a:latin typeface="Roboto" panose="02000000000000000000" pitchFamily="2" charset="0"/>
                <a:ea typeface="Roboto" panose="02000000000000000000" pitchFamily="2" charset="0"/>
                <a:cs typeface="Roboto" panose="02000000000000000000" pitchFamily="2" charset="0"/>
              </a:rPr>
              <a:t>Do your best to make sure the vehicle is delivered to the scrappage yard on time, possibly the day before</a:t>
            </a:r>
          </a:p>
          <a:p>
            <a:pPr lvl="1"/>
            <a:r>
              <a:rPr lang="en-US" sz="2000">
                <a:solidFill>
                  <a:schemeClr val="tx1"/>
                </a:solidFill>
                <a:latin typeface="Roboto" panose="02000000000000000000" pitchFamily="2" charset="0"/>
                <a:ea typeface="Roboto" panose="02000000000000000000" pitchFamily="2" charset="0"/>
                <a:cs typeface="Roboto" panose="02000000000000000000" pitchFamily="2" charset="0"/>
              </a:rPr>
              <a:t>If vehicle is delivered the day before the scrap event, clearly communicate to the scrappage yard that it should not be scrapped until the next day.</a:t>
            </a:r>
          </a:p>
          <a:p>
            <a:pPr>
              <a:buChar char="•"/>
            </a:pPr>
            <a:r>
              <a:rPr lang="en-US">
                <a:solidFill>
                  <a:schemeClr val="tx1"/>
                </a:solidFill>
                <a:latin typeface="Roboto" panose="02000000000000000000" pitchFamily="2" charset="0"/>
                <a:ea typeface="Roboto" panose="02000000000000000000" pitchFamily="2" charset="0"/>
                <a:cs typeface="Roboto" panose="02000000000000000000" pitchFamily="2" charset="0"/>
              </a:rPr>
              <a:t>Take more pictures than you think you need, just to be safe!</a:t>
            </a:r>
          </a:p>
          <a:p>
            <a:pPr>
              <a:buChar char="•"/>
            </a:pPr>
            <a:r>
              <a:rPr lang="en-US">
                <a:solidFill>
                  <a:schemeClr val="tx1"/>
                </a:solidFill>
                <a:latin typeface="Roboto" panose="02000000000000000000" pitchFamily="2" charset="0"/>
                <a:ea typeface="Roboto" panose="02000000000000000000" pitchFamily="2" charset="0"/>
                <a:cs typeface="Roboto" panose="02000000000000000000" pitchFamily="2" charset="0"/>
              </a:rPr>
              <a:t>If possible, try to have redundant sets of pictures from multiple attendees</a:t>
            </a:r>
          </a:p>
          <a:p>
            <a:pPr>
              <a:buChar char="•"/>
            </a:pPr>
            <a:r>
              <a:rPr lang="en-US">
                <a:solidFill>
                  <a:schemeClr val="tx1"/>
                </a:solidFill>
                <a:latin typeface="Roboto" panose="02000000000000000000" pitchFamily="2" charset="0"/>
                <a:ea typeface="Roboto" panose="02000000000000000000" pitchFamily="2" charset="0"/>
                <a:cs typeface="Roboto" panose="02000000000000000000" pitchFamily="2" charset="0"/>
              </a:rPr>
              <a:t>Be flexible: If certain requested details aren’t available (i.e. no front license plate), or the scrappage needs to be done a certain way (i.e. engine needs to be taken out of the vehicle), just take the pictures that you can and communicate the details to program staff ASAP. </a:t>
            </a:r>
            <a:r>
              <a:rPr lang="en-US" b="1">
                <a:solidFill>
                  <a:schemeClr val="tx1"/>
                </a:solidFill>
                <a:latin typeface="Roboto" panose="02000000000000000000" pitchFamily="2" charset="0"/>
                <a:ea typeface="Roboto" panose="02000000000000000000" pitchFamily="2" charset="0"/>
                <a:cs typeface="Roboto" panose="02000000000000000000" pitchFamily="2" charset="0"/>
              </a:rPr>
              <a:t>Email </a:t>
            </a:r>
            <a:r>
              <a:rPr lang="en-US" b="1">
                <a:solidFill>
                  <a:schemeClr val="tx1"/>
                </a:solidFill>
                <a:latin typeface="Roboto" panose="02000000000000000000" pitchFamily="2" charset="0"/>
                <a:ea typeface="Roboto" panose="02000000000000000000" pitchFamily="2" charset="0"/>
                <a:cs typeface="Roboto" panose="02000000000000000000" pitchFamily="2" charset="0"/>
                <a:hlinkClick r:id="rId3"/>
              </a:rPr>
              <a:t>NYTVIP@energycenter.org</a:t>
            </a:r>
            <a:r>
              <a:rPr lang="en-US" b="1">
                <a:solidFill>
                  <a:schemeClr val="tx1"/>
                </a:solidFill>
                <a:latin typeface="Roboto" panose="02000000000000000000" pitchFamily="2" charset="0"/>
                <a:ea typeface="Roboto" panose="02000000000000000000" pitchFamily="2" charset="0"/>
                <a:cs typeface="Roboto" panose="02000000000000000000" pitchFamily="2" charset="0"/>
              </a:rPr>
              <a:t> and program staff will determine next steps.</a:t>
            </a:r>
          </a:p>
          <a:p>
            <a:pPr>
              <a:buChar char="•"/>
            </a:pPr>
            <a:r>
              <a:rPr lang="en-US">
                <a:solidFill>
                  <a:schemeClr val="tx1"/>
                </a:solidFill>
                <a:latin typeface="Roboto" panose="02000000000000000000" pitchFamily="2" charset="0"/>
                <a:ea typeface="Roboto" panose="02000000000000000000" pitchFamily="2" charset="0"/>
                <a:cs typeface="Roboto" panose="02000000000000000000" pitchFamily="2" charset="0"/>
              </a:rPr>
              <a:t>Wear appropriate clothing and shoes – they will most likely get dirty.</a:t>
            </a:r>
          </a:p>
        </p:txBody>
      </p:sp>
      <p:sp>
        <p:nvSpPr>
          <p:cNvPr id="4" name="Title 3">
            <a:extLst>
              <a:ext uri="{FF2B5EF4-FFF2-40B4-BE49-F238E27FC236}">
                <a16:creationId xmlns:a16="http://schemas.microsoft.com/office/drawing/2014/main" id="{A8994308-2CE4-6776-72E0-8C0912C99AAA}"/>
              </a:ext>
            </a:extLst>
          </p:cNvPr>
          <p:cNvSpPr>
            <a:spLocks noGrp="1"/>
          </p:cNvSpPr>
          <p:nvPr>
            <p:ph type="title"/>
          </p:nvPr>
        </p:nvSpPr>
        <p:spPr/>
        <p:txBody>
          <a:bodyPr/>
          <a:lstStyle/>
          <a:p>
            <a:r>
              <a:rPr lang="en-US" b="1">
                <a:latin typeface="Roboto" panose="02000000000000000000" pitchFamily="2" charset="0"/>
                <a:ea typeface="Roboto" panose="02000000000000000000" pitchFamily="2" charset="0"/>
                <a:cs typeface="Roboto" panose="02000000000000000000" pitchFamily="2" charset="0"/>
              </a:rPr>
              <a:t>Scrappage Best Practices</a:t>
            </a:r>
          </a:p>
        </p:txBody>
      </p:sp>
      <p:pic>
        <p:nvPicPr>
          <p:cNvPr id="8" name="Graphic 7" descr="Thumbs up sign outline">
            <a:extLst>
              <a:ext uri="{FF2B5EF4-FFF2-40B4-BE49-F238E27FC236}">
                <a16:creationId xmlns:a16="http://schemas.microsoft.com/office/drawing/2014/main" id="{0A1D4881-1CDA-FD01-9C86-F085AF6277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27628" y="631565"/>
            <a:ext cx="914400" cy="914400"/>
          </a:xfrm>
          <a:prstGeom prst="rect">
            <a:avLst/>
          </a:prstGeom>
        </p:spPr>
      </p:pic>
    </p:spTree>
    <p:extLst>
      <p:ext uri="{BB962C8B-B14F-4D97-AF65-F5344CB8AC3E}">
        <p14:creationId xmlns:p14="http://schemas.microsoft.com/office/powerpoint/2010/main" val="35495486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11BCE-3E7C-46DB-A991-7E7F59A13A3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0E1AED4-459D-7402-CD9D-3224C392B032}"/>
              </a:ext>
            </a:extLst>
          </p:cNvPr>
          <p:cNvSpPr>
            <a:spLocks noGrp="1"/>
          </p:cNvSpPr>
          <p:nvPr>
            <p:ph type="title"/>
          </p:nvPr>
        </p:nvSpPr>
        <p:spPr>
          <a:xfrm>
            <a:off x="480876" y="441551"/>
            <a:ext cx="11230247" cy="4654115"/>
          </a:xfrm>
        </p:spPr>
        <p:txBody>
          <a:bodyPr>
            <a:normAutofit/>
          </a:bodyPr>
          <a:lstStyle/>
          <a:p>
            <a:br>
              <a:rPr lang="en-US" sz="3600">
                <a:cs typeface="Roboto" panose="02000000000000000000" pitchFamily="2" charset="0"/>
              </a:rPr>
            </a:br>
            <a:r>
              <a:rPr lang="en-US" sz="6000">
                <a:cs typeface="Roboto" panose="02000000000000000000" pitchFamily="2" charset="0"/>
              </a:rPr>
              <a:t>Questions?</a:t>
            </a:r>
            <a:br>
              <a:rPr lang="en-US" sz="4000" b="0">
                <a:latin typeface="Roboto Lt"/>
              </a:rPr>
            </a:br>
            <a:endParaRPr lang="en-US" sz="3200">
              <a:highlight>
                <a:srgbClr val="FFFF00"/>
              </a:highlight>
              <a:latin typeface="Roboto Lt"/>
              <a:ea typeface="Roboto"/>
            </a:endParaRPr>
          </a:p>
        </p:txBody>
      </p:sp>
    </p:spTree>
    <p:extLst>
      <p:ext uri="{BB962C8B-B14F-4D97-AF65-F5344CB8AC3E}">
        <p14:creationId xmlns:p14="http://schemas.microsoft.com/office/powerpoint/2010/main" val="13579478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7E0B91-80B1-448D-BEBD-5C059D118005}"/>
              </a:ext>
            </a:extLst>
          </p:cNvPr>
          <p:cNvSpPr>
            <a:spLocks noGrp="1"/>
          </p:cNvSpPr>
          <p:nvPr>
            <p:ph type="sldNum" sz="quarter" idx="4"/>
          </p:nvPr>
        </p:nvSpPr>
        <p:spPr/>
        <p:txBody>
          <a:bodyPr/>
          <a:lstStyle/>
          <a:p>
            <a:fld id="{058CC6BB-C3D2-4223-AD7D-B48D1BB4495E}" type="slidenum">
              <a:rPr lang="en-US" smtClean="0"/>
              <a:pPr/>
              <a:t>26</a:t>
            </a:fld>
            <a:endParaRPr lang="en-US"/>
          </a:p>
        </p:txBody>
      </p:sp>
      <p:sp>
        <p:nvSpPr>
          <p:cNvPr id="3" name="Content Placeholder 2">
            <a:extLst>
              <a:ext uri="{FF2B5EF4-FFF2-40B4-BE49-F238E27FC236}">
                <a16:creationId xmlns:a16="http://schemas.microsoft.com/office/drawing/2014/main" id="{CDD2E614-6F71-4F6F-9902-A488E6E065A6}"/>
              </a:ext>
            </a:extLst>
          </p:cNvPr>
          <p:cNvSpPr>
            <a:spLocks noGrp="1"/>
          </p:cNvSpPr>
          <p:nvPr>
            <p:ph idx="1"/>
          </p:nvPr>
        </p:nvSpPr>
        <p:spPr>
          <a:xfrm>
            <a:off x="546956" y="2063650"/>
            <a:ext cx="8869139" cy="4351338"/>
          </a:xfrm>
        </p:spPr>
        <p:txBody>
          <a:bodyPr vert="horz" lIns="91440" tIns="45720" rIns="91440" bIns="45720" rtlCol="0" anchor="t">
            <a:normAutofit/>
          </a:bodyPr>
          <a:lstStyle/>
          <a:p>
            <a:pPr marL="0" indent="0">
              <a:lnSpc>
                <a:spcPct val="100000"/>
              </a:lnSpc>
              <a:spcBef>
                <a:spcPts val="0"/>
              </a:spcBef>
              <a:buNone/>
            </a:pPr>
            <a:r>
              <a:rPr lang="en-US" b="1">
                <a:solidFill>
                  <a:schemeClr val="tx1"/>
                </a:solidFill>
                <a:latin typeface="Roboto" panose="02000000000000000000" pitchFamily="2" charset="0"/>
                <a:ea typeface="Roboto" panose="02000000000000000000" pitchFamily="2" charset="0"/>
                <a:cs typeface="Roboto" panose="02000000000000000000" pitchFamily="2" charset="0"/>
              </a:rPr>
              <a:t>NYTVIP</a:t>
            </a:r>
            <a:r>
              <a:rPr lang="en-US">
                <a:solidFill>
                  <a:schemeClr val="tx1"/>
                </a:solidFill>
                <a:latin typeface="Roboto" panose="02000000000000000000" pitchFamily="2" charset="0"/>
                <a:ea typeface="Roboto" panose="02000000000000000000" pitchFamily="2" charset="0"/>
                <a:cs typeface="Roboto" panose="02000000000000000000" pitchFamily="2" charset="0"/>
              </a:rPr>
              <a:t>:</a:t>
            </a:r>
          </a:p>
          <a:p>
            <a:pPr>
              <a:lnSpc>
                <a:spcPct val="100000"/>
              </a:lnSpc>
              <a:spcBef>
                <a:spcPts val="0"/>
              </a:spcBef>
              <a:buFont typeface="Arial" panose="020B0604020202020204" pitchFamily="34" charset="0"/>
              <a:buChar char="•"/>
            </a:pPr>
            <a:r>
              <a:rPr lang="en-US">
                <a:solidFill>
                  <a:schemeClr val="tx1"/>
                </a:solidFill>
                <a:latin typeface="Roboto" panose="02000000000000000000" pitchFamily="2" charset="0"/>
                <a:ea typeface="Roboto" panose="02000000000000000000" pitchFamily="2" charset="0"/>
                <a:cs typeface="Roboto" panose="02000000000000000000" pitchFamily="2" charset="0"/>
              </a:rPr>
              <a:t>Visit the </a:t>
            </a:r>
            <a:r>
              <a:rPr lang="en-US" b="1">
                <a:solidFill>
                  <a:schemeClr val="tx1"/>
                </a:solidFill>
                <a:latin typeface="Roboto" panose="02000000000000000000" pitchFamily="2" charset="0"/>
                <a:ea typeface="Roboto" panose="02000000000000000000" pitchFamily="2" charset="0"/>
                <a:cs typeface="Roboto" panose="02000000000000000000" pitchFamily="2" charset="0"/>
              </a:rPr>
              <a:t>NYTVIP website</a:t>
            </a:r>
            <a:r>
              <a:rPr lang="en-US">
                <a:solidFill>
                  <a:schemeClr val="tx1"/>
                </a:solidFill>
                <a:latin typeface="Roboto" panose="02000000000000000000" pitchFamily="2" charset="0"/>
                <a:ea typeface="Roboto" panose="02000000000000000000" pitchFamily="2" charset="0"/>
                <a:cs typeface="Roboto" panose="02000000000000000000" pitchFamily="2" charset="0"/>
              </a:rPr>
              <a:t>: </a:t>
            </a:r>
            <a:r>
              <a:rPr lang="en-US">
                <a:solidFill>
                  <a:srgbClr val="0070C0"/>
                </a:solidFill>
                <a:latin typeface="Roboto" panose="02000000000000000000" pitchFamily="2" charset="0"/>
                <a:ea typeface="Roboto" panose="02000000000000000000" pitchFamily="2" charset="0"/>
                <a:cs typeface="Roboto" panose="02000000000000000000" pitchFamily="2" charset="0"/>
                <a:hlinkClick r:id="rId3">
                  <a:extLst>
                    <a:ext uri="{A12FA001-AC4F-418D-AE19-62706E023703}">
                      <ahyp:hlinkClr xmlns:ahyp="http://schemas.microsoft.com/office/drawing/2018/hyperlinkcolor" val="tx"/>
                    </a:ext>
                  </a:extLst>
                </a:hlinkClick>
              </a:rPr>
              <a:t>https://nyserda.ny.gov/truck-voucher-program/</a:t>
            </a:r>
            <a:endParaRPr lang="en-US">
              <a:solidFill>
                <a:srgbClr val="0070C0"/>
              </a:solidFill>
              <a:latin typeface="Roboto" panose="02000000000000000000" pitchFamily="2" charset="0"/>
              <a:ea typeface="Roboto" panose="02000000000000000000" pitchFamily="2" charset="0"/>
              <a:cs typeface="Roboto" panose="02000000000000000000" pitchFamily="2" charset="0"/>
            </a:endParaRPr>
          </a:p>
          <a:p>
            <a:pPr>
              <a:lnSpc>
                <a:spcPct val="100000"/>
              </a:lnSpc>
              <a:spcBef>
                <a:spcPts val="0"/>
              </a:spcBef>
              <a:buFont typeface="Arial" panose="020B0604020202020204" pitchFamily="34" charset="0"/>
              <a:buChar char="•"/>
            </a:pPr>
            <a:r>
              <a:rPr lang="en-US">
                <a:solidFill>
                  <a:schemeClr val="tx1"/>
                </a:solidFill>
                <a:latin typeface="Roboto" panose="02000000000000000000" pitchFamily="2" charset="0"/>
                <a:ea typeface="Roboto" panose="02000000000000000000" pitchFamily="2" charset="0"/>
                <a:cs typeface="Roboto" panose="02000000000000000000" pitchFamily="2" charset="0"/>
              </a:rPr>
              <a:t>Contact the</a:t>
            </a:r>
            <a:r>
              <a:rPr lang="en-US" b="1">
                <a:solidFill>
                  <a:schemeClr val="tx1"/>
                </a:solidFill>
                <a:latin typeface="Roboto" panose="02000000000000000000" pitchFamily="2" charset="0"/>
                <a:ea typeface="Roboto" panose="02000000000000000000" pitchFamily="2" charset="0"/>
                <a:cs typeface="Roboto" panose="02000000000000000000" pitchFamily="2" charset="0"/>
              </a:rPr>
              <a:t> NYTVIP Voucher Help Center</a:t>
            </a:r>
            <a:r>
              <a:rPr lang="en-US">
                <a:solidFill>
                  <a:schemeClr val="tx1"/>
                </a:solidFill>
                <a:latin typeface="Roboto" panose="02000000000000000000" pitchFamily="2" charset="0"/>
                <a:ea typeface="Roboto" panose="02000000000000000000" pitchFamily="2" charset="0"/>
                <a:cs typeface="Roboto" panose="02000000000000000000" pitchFamily="2" charset="0"/>
              </a:rPr>
              <a:t>:</a:t>
            </a:r>
            <a:r>
              <a:rPr lang="en-US" b="1">
                <a:solidFill>
                  <a:schemeClr val="tx1"/>
                </a:solidFill>
                <a:latin typeface="Roboto" panose="02000000000000000000" pitchFamily="2" charset="0"/>
                <a:ea typeface="Roboto" panose="02000000000000000000" pitchFamily="2" charset="0"/>
                <a:cs typeface="Roboto" panose="02000000000000000000" pitchFamily="2" charset="0"/>
              </a:rPr>
              <a:t> </a:t>
            </a:r>
            <a:r>
              <a:rPr lang="en-US">
                <a:solidFill>
                  <a:srgbClr val="0070C0"/>
                </a:solidFill>
                <a:latin typeface="Roboto" panose="02000000000000000000" pitchFamily="2" charset="0"/>
                <a:ea typeface="Roboto" panose="02000000000000000000" pitchFamily="2" charset="0"/>
                <a:cs typeface="Roboto" panose="02000000000000000000" pitchFamily="2" charset="0"/>
                <a:hlinkClick r:id="rId4">
                  <a:extLst>
                    <a:ext uri="{A12FA001-AC4F-418D-AE19-62706E023703}">
                      <ahyp:hlinkClr xmlns:ahyp="http://schemas.microsoft.com/office/drawing/2018/hyperlinkcolor" val="tx"/>
                    </a:ext>
                  </a:extLst>
                </a:hlinkClick>
              </a:rPr>
              <a:t>N</a:t>
            </a:r>
            <a:r>
              <a:rPr lang="en-US">
                <a:solidFill>
                  <a:srgbClr val="0070C0"/>
                </a:solidFill>
                <a:latin typeface="Roboto" panose="02000000000000000000" pitchFamily="2" charset="0"/>
                <a:ea typeface="Roboto" panose="02000000000000000000" pitchFamily="2" charset="0"/>
                <a:cs typeface="Roboto" panose="02000000000000000000" pitchFamily="2" charset="0"/>
                <a:hlinkClick r:id="rId5">
                  <a:extLst>
                    <a:ext uri="{A12FA001-AC4F-418D-AE19-62706E023703}">
                      <ahyp:hlinkClr xmlns:ahyp="http://schemas.microsoft.com/office/drawing/2018/hyperlinkcolor" val="tx"/>
                    </a:ext>
                  </a:extLst>
                </a:hlinkClick>
              </a:rPr>
              <a:t>YTVIP@energycenter.org</a:t>
            </a:r>
            <a:r>
              <a:rPr lang="en-US">
                <a:solidFill>
                  <a:srgbClr val="0070C0"/>
                </a:solidFill>
                <a:latin typeface="Roboto" panose="02000000000000000000" pitchFamily="2" charset="0"/>
                <a:ea typeface="Roboto" panose="02000000000000000000" pitchFamily="2" charset="0"/>
                <a:cs typeface="Roboto" panose="02000000000000000000" pitchFamily="2" charset="0"/>
              </a:rPr>
              <a:t> </a:t>
            </a:r>
            <a:r>
              <a:rPr lang="en-US">
                <a:solidFill>
                  <a:schemeClr val="tx1"/>
                </a:solidFill>
                <a:latin typeface="Roboto" panose="02000000000000000000" pitchFamily="2" charset="0"/>
                <a:ea typeface="Roboto" panose="02000000000000000000" pitchFamily="2" charset="0"/>
                <a:cs typeface="Roboto" panose="02000000000000000000" pitchFamily="2" charset="0"/>
              </a:rPr>
              <a:t>or</a:t>
            </a:r>
            <a:r>
              <a:rPr lang="en-US">
                <a:solidFill>
                  <a:srgbClr val="0070C0"/>
                </a:solidFill>
                <a:latin typeface="Roboto" panose="02000000000000000000" pitchFamily="2" charset="0"/>
                <a:ea typeface="Roboto" panose="02000000000000000000" pitchFamily="2" charset="0"/>
                <a:cs typeface="Roboto" panose="02000000000000000000" pitchFamily="2" charset="0"/>
              </a:rPr>
              <a:t> </a:t>
            </a:r>
            <a:r>
              <a:rPr lang="en-US">
                <a:solidFill>
                  <a:schemeClr val="tx1"/>
                </a:solidFill>
                <a:latin typeface="Roboto" panose="02000000000000000000" pitchFamily="2" charset="0"/>
                <a:ea typeface="Roboto" panose="02000000000000000000" pitchFamily="2" charset="0"/>
                <a:cs typeface="Roboto" panose="02000000000000000000" pitchFamily="2" charset="0"/>
              </a:rPr>
              <a:t>866-595-7917</a:t>
            </a:r>
          </a:p>
          <a:p>
            <a:pPr marL="0" indent="0">
              <a:lnSpc>
                <a:spcPct val="100000"/>
              </a:lnSpc>
              <a:spcBef>
                <a:spcPts val="0"/>
              </a:spcBef>
              <a:buNone/>
            </a:pPr>
            <a:endParaRPr lang="en-US" b="1">
              <a:solidFill>
                <a:schemeClr val="tx1"/>
              </a:solidFill>
              <a:latin typeface="Roboto" panose="02000000000000000000" pitchFamily="2" charset="0"/>
              <a:ea typeface="Roboto" panose="02000000000000000000" pitchFamily="2" charset="0"/>
              <a:cs typeface="Roboto" panose="02000000000000000000" pitchFamily="2" charset="0"/>
            </a:endParaRPr>
          </a:p>
          <a:p>
            <a:pPr marL="0" indent="0">
              <a:lnSpc>
                <a:spcPct val="100000"/>
              </a:lnSpc>
              <a:spcBef>
                <a:spcPts val="0"/>
              </a:spcBef>
              <a:buNone/>
            </a:pPr>
            <a:r>
              <a:rPr lang="en-US" b="1">
                <a:solidFill>
                  <a:schemeClr val="tx1"/>
                </a:solidFill>
                <a:latin typeface="Roboto" panose="02000000000000000000" pitchFamily="2" charset="0"/>
                <a:ea typeface="Roboto" panose="02000000000000000000" pitchFamily="2" charset="0"/>
                <a:cs typeface="Roboto" panose="02000000000000000000" pitchFamily="2" charset="0"/>
              </a:rPr>
              <a:t>NYSBIP:</a:t>
            </a:r>
          </a:p>
          <a:p>
            <a:pPr>
              <a:lnSpc>
                <a:spcPct val="100000"/>
              </a:lnSpc>
              <a:spcBef>
                <a:spcPts val="0"/>
              </a:spcBef>
              <a:buFont typeface="Arial" panose="020B0604020202020204" pitchFamily="34" charset="0"/>
              <a:buChar char="•"/>
            </a:pPr>
            <a:r>
              <a:rPr lang="en-US">
                <a:solidFill>
                  <a:schemeClr val="tx1"/>
                </a:solidFill>
                <a:latin typeface="Roboto" panose="02000000000000000000" pitchFamily="2" charset="0"/>
                <a:ea typeface="Roboto" panose="02000000000000000000" pitchFamily="2" charset="0"/>
                <a:cs typeface="Roboto" panose="02000000000000000000" pitchFamily="2" charset="0"/>
              </a:rPr>
              <a:t>Visit the </a:t>
            </a:r>
            <a:r>
              <a:rPr lang="en-US" b="1">
                <a:solidFill>
                  <a:schemeClr val="tx1"/>
                </a:solidFill>
                <a:latin typeface="Roboto" panose="02000000000000000000" pitchFamily="2" charset="0"/>
                <a:ea typeface="Roboto" panose="02000000000000000000" pitchFamily="2" charset="0"/>
                <a:cs typeface="Roboto" panose="02000000000000000000" pitchFamily="2" charset="0"/>
              </a:rPr>
              <a:t>NYSBIP website</a:t>
            </a:r>
            <a:r>
              <a:rPr lang="en-US">
                <a:solidFill>
                  <a:schemeClr val="tx1"/>
                </a:solidFill>
                <a:latin typeface="Roboto" panose="02000000000000000000" pitchFamily="2" charset="0"/>
                <a:ea typeface="Roboto" panose="02000000000000000000" pitchFamily="2" charset="0"/>
                <a:cs typeface="Roboto" panose="02000000000000000000" pitchFamily="2" charset="0"/>
              </a:rPr>
              <a:t>: </a:t>
            </a:r>
            <a:r>
              <a:rPr lang="en-US">
                <a:solidFill>
                  <a:schemeClr val="tx1"/>
                </a:solidFill>
                <a:latin typeface="Roboto" panose="02000000000000000000" pitchFamily="2" charset="0"/>
                <a:ea typeface="Roboto" panose="02000000000000000000" pitchFamily="2" charset="0"/>
                <a:cs typeface="Roboto" panose="02000000000000000000" pitchFamily="2" charset="0"/>
                <a:hlinkClick r:id="rId6"/>
              </a:rPr>
              <a:t>https://www.nyserda.ny.gov/All-Programs/Electric-School-Buses/NY-School-Bus-Incentive-Program-Overview</a:t>
            </a:r>
            <a:r>
              <a:rPr lang="en-US">
                <a:solidFill>
                  <a:schemeClr val="tx1"/>
                </a:solidFill>
                <a:latin typeface="Roboto" panose="02000000000000000000" pitchFamily="2" charset="0"/>
                <a:ea typeface="Roboto" panose="02000000000000000000" pitchFamily="2" charset="0"/>
                <a:cs typeface="Roboto" panose="02000000000000000000" pitchFamily="2" charset="0"/>
              </a:rPr>
              <a:t> </a:t>
            </a:r>
          </a:p>
          <a:p>
            <a:pPr>
              <a:lnSpc>
                <a:spcPct val="100000"/>
              </a:lnSpc>
              <a:spcBef>
                <a:spcPts val="0"/>
              </a:spcBef>
              <a:buFont typeface="Arial" panose="020B0604020202020204" pitchFamily="34" charset="0"/>
              <a:buChar char="•"/>
            </a:pPr>
            <a:r>
              <a:rPr lang="en-US">
                <a:solidFill>
                  <a:schemeClr val="tx1"/>
                </a:solidFill>
                <a:latin typeface="Roboto" panose="02000000000000000000" pitchFamily="2" charset="0"/>
                <a:ea typeface="Roboto" panose="02000000000000000000" pitchFamily="2" charset="0"/>
                <a:cs typeface="Roboto" panose="02000000000000000000" pitchFamily="2" charset="0"/>
              </a:rPr>
              <a:t>Contact the </a:t>
            </a:r>
            <a:r>
              <a:rPr lang="en-US" b="1">
                <a:solidFill>
                  <a:schemeClr val="tx1"/>
                </a:solidFill>
                <a:latin typeface="Roboto" panose="02000000000000000000" pitchFamily="2" charset="0"/>
                <a:ea typeface="Roboto" panose="02000000000000000000" pitchFamily="2" charset="0"/>
                <a:cs typeface="Roboto" panose="02000000000000000000" pitchFamily="2" charset="0"/>
              </a:rPr>
              <a:t>NYSBIP Voucher Help Center</a:t>
            </a:r>
            <a:r>
              <a:rPr lang="en-US">
                <a:solidFill>
                  <a:schemeClr val="tx1"/>
                </a:solidFill>
                <a:latin typeface="Roboto" panose="02000000000000000000" pitchFamily="2" charset="0"/>
                <a:ea typeface="Roboto" panose="02000000000000000000" pitchFamily="2" charset="0"/>
                <a:cs typeface="Roboto" panose="02000000000000000000" pitchFamily="2" charset="0"/>
              </a:rPr>
              <a:t>:</a:t>
            </a:r>
            <a:r>
              <a:rPr lang="en-US" b="1">
                <a:solidFill>
                  <a:schemeClr val="tx1"/>
                </a:solidFill>
                <a:latin typeface="Roboto" panose="02000000000000000000" pitchFamily="2" charset="0"/>
                <a:ea typeface="Roboto" panose="02000000000000000000" pitchFamily="2" charset="0"/>
                <a:cs typeface="Roboto" panose="02000000000000000000" pitchFamily="2" charset="0"/>
              </a:rPr>
              <a:t> </a:t>
            </a:r>
            <a:r>
              <a:rPr lang="en-US">
                <a:solidFill>
                  <a:schemeClr val="tx1"/>
                </a:solidFill>
                <a:latin typeface="Roboto" panose="02000000000000000000" pitchFamily="2" charset="0"/>
                <a:ea typeface="Roboto" panose="02000000000000000000" pitchFamily="2" charset="0"/>
                <a:cs typeface="Roboto" panose="02000000000000000000" pitchFamily="2" charset="0"/>
                <a:hlinkClick r:id="rId7"/>
              </a:rPr>
              <a:t>NYSBIP@energycenter.org</a:t>
            </a:r>
            <a:r>
              <a:rPr lang="en-US">
                <a:solidFill>
                  <a:schemeClr val="tx1"/>
                </a:solidFill>
                <a:latin typeface="Roboto" panose="02000000000000000000" pitchFamily="2" charset="0"/>
                <a:ea typeface="Roboto" panose="02000000000000000000" pitchFamily="2" charset="0"/>
                <a:cs typeface="Roboto" panose="02000000000000000000" pitchFamily="2" charset="0"/>
              </a:rPr>
              <a:t> or 866-595-7917</a:t>
            </a:r>
            <a:endParaRPr lang="en-US" b="1">
              <a:solidFill>
                <a:schemeClr val="tx1"/>
              </a:solidFill>
              <a:latin typeface="Roboto" panose="02000000000000000000" pitchFamily="2" charset="0"/>
              <a:ea typeface="Roboto" panose="02000000000000000000" pitchFamily="2" charset="0"/>
              <a:cs typeface="Roboto" panose="02000000000000000000" pitchFamily="2" charset="0"/>
            </a:endParaRPr>
          </a:p>
          <a:p>
            <a:pPr marL="0" indent="0">
              <a:lnSpc>
                <a:spcPct val="100000"/>
              </a:lnSpc>
              <a:spcBef>
                <a:spcPts val="0"/>
              </a:spcBef>
              <a:buNone/>
            </a:pPr>
            <a:endParaRPr lang="en-US" sz="2400" b="1">
              <a:solidFill>
                <a:schemeClr val="tx1"/>
              </a:solidFill>
              <a:latin typeface="Arial" panose="020B0604020202020204" pitchFamily="34" charset="0"/>
            </a:endParaRPr>
          </a:p>
        </p:txBody>
      </p:sp>
      <p:sp>
        <p:nvSpPr>
          <p:cNvPr id="4" name="Title 3">
            <a:extLst>
              <a:ext uri="{FF2B5EF4-FFF2-40B4-BE49-F238E27FC236}">
                <a16:creationId xmlns:a16="http://schemas.microsoft.com/office/drawing/2014/main" id="{0AA68716-F6AE-4D0B-A45A-C13128F25A2E}"/>
              </a:ext>
            </a:extLst>
          </p:cNvPr>
          <p:cNvSpPr>
            <a:spLocks noGrp="1"/>
          </p:cNvSpPr>
          <p:nvPr>
            <p:ph type="title"/>
          </p:nvPr>
        </p:nvSpPr>
        <p:spPr/>
        <p:txBody>
          <a:bodyPr/>
          <a:lstStyle/>
          <a:p>
            <a:r>
              <a:rPr lang="en-US" b="1">
                <a:latin typeface="Arial" panose="020B0604020202020204" pitchFamily="34" charset="0"/>
              </a:rPr>
              <a:t>Thank you!</a:t>
            </a:r>
          </a:p>
        </p:txBody>
      </p:sp>
      <p:pic>
        <p:nvPicPr>
          <p:cNvPr id="5" name="Picture 4">
            <a:extLst>
              <a:ext uri="{FF2B5EF4-FFF2-40B4-BE49-F238E27FC236}">
                <a16:creationId xmlns:a16="http://schemas.microsoft.com/office/drawing/2014/main" id="{90ED7323-B788-08D8-229D-19B9F71370E2}"/>
              </a:ext>
            </a:extLst>
          </p:cNvPr>
          <p:cNvPicPr>
            <a:picLocks noChangeAspect="1"/>
          </p:cNvPicPr>
          <p:nvPr/>
        </p:nvPicPr>
        <p:blipFill>
          <a:blip r:embed="rId8"/>
          <a:stretch>
            <a:fillRect/>
          </a:stretch>
        </p:blipFill>
        <p:spPr>
          <a:xfrm>
            <a:off x="8624993" y="5453089"/>
            <a:ext cx="2802149" cy="772451"/>
          </a:xfrm>
          <a:prstGeom prst="rect">
            <a:avLst/>
          </a:prstGeom>
        </p:spPr>
      </p:pic>
    </p:spTree>
    <p:extLst>
      <p:ext uri="{BB962C8B-B14F-4D97-AF65-F5344CB8AC3E}">
        <p14:creationId xmlns:p14="http://schemas.microsoft.com/office/powerpoint/2010/main" val="1158665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D92B9-7371-D3B8-1D20-0DDED292715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AADA47-EDF8-37CA-4B15-476F916CDAFA}"/>
              </a:ext>
            </a:extLst>
          </p:cNvPr>
          <p:cNvSpPr>
            <a:spLocks noGrp="1"/>
          </p:cNvSpPr>
          <p:nvPr>
            <p:ph idx="1"/>
          </p:nvPr>
        </p:nvSpPr>
        <p:spPr>
          <a:xfrm>
            <a:off x="418251" y="2245832"/>
            <a:ext cx="11102407" cy="4368830"/>
          </a:xfrm>
        </p:spPr>
        <p:txBody>
          <a:bodyPr vert="horz" lIns="91440" tIns="45720" rIns="91440" bIns="45720" rtlCol="0" anchor="t">
            <a:noAutofit/>
          </a:bodyPr>
          <a:lstStyle/>
          <a:p>
            <a:pPr marL="456565" indent="-456565" defTabSz="1219140">
              <a:lnSpc>
                <a:spcPct val="100000"/>
              </a:lnSpc>
              <a:buFont typeface="Arial" panose="020B0604020202020204" pitchFamily="34" charset="0"/>
              <a:buChar char="•"/>
              <a:defRPr/>
            </a:pPr>
            <a:r>
              <a:rPr lang="en-US" b="1">
                <a:solidFill>
                  <a:schemeClr val="tx1"/>
                </a:solidFill>
                <a:latin typeface="Roboto"/>
                <a:ea typeface="Roboto"/>
                <a:cs typeface="Roboto"/>
              </a:rPr>
              <a:t>Facilitator: Sydney Hayes </a:t>
            </a:r>
            <a:r>
              <a:rPr lang="en-US">
                <a:solidFill>
                  <a:schemeClr val="tx1"/>
                </a:solidFill>
                <a:latin typeface="Roboto"/>
                <a:ea typeface="Roboto"/>
                <a:cs typeface="Roboto"/>
              </a:rPr>
              <a:t>– Lead Project Manager at CALSTART</a:t>
            </a:r>
          </a:p>
          <a:p>
            <a:pPr marL="456565" indent="-456565" defTabSz="1219140">
              <a:lnSpc>
                <a:spcPct val="100000"/>
              </a:lnSpc>
              <a:buFont typeface="Arial" panose="020B0604020202020204" pitchFamily="34" charset="0"/>
              <a:buChar char="•"/>
              <a:defRPr/>
            </a:pPr>
            <a:r>
              <a:rPr lang="en-US" b="1">
                <a:solidFill>
                  <a:schemeClr val="tx1"/>
                </a:solidFill>
                <a:latin typeface="Roboto"/>
                <a:ea typeface="Roboto"/>
                <a:cs typeface="Roboto"/>
              </a:rPr>
              <a:t>Natalie Tauro </a:t>
            </a:r>
            <a:r>
              <a:rPr lang="en-US">
                <a:solidFill>
                  <a:schemeClr val="tx1"/>
                </a:solidFill>
                <a:latin typeface="Roboto"/>
                <a:ea typeface="Roboto"/>
                <a:cs typeface="Roboto"/>
              </a:rPr>
              <a:t>– Truck Voucher Project Manager at NYSERDA</a:t>
            </a:r>
            <a:endParaRPr lang="en-US" sz="1800">
              <a:solidFill>
                <a:schemeClr val="tx1"/>
              </a:solidFill>
            </a:endParaRPr>
          </a:p>
          <a:p>
            <a:pPr marL="456565" indent="-456565" defTabSz="1219140">
              <a:lnSpc>
                <a:spcPct val="100000"/>
              </a:lnSpc>
              <a:buFont typeface="Arial" panose="020B0604020202020204" pitchFamily="34" charset="0"/>
              <a:buChar char="•"/>
              <a:defRPr/>
            </a:pPr>
            <a:r>
              <a:rPr lang="en-US" b="1">
                <a:solidFill>
                  <a:schemeClr val="tx1"/>
                </a:solidFill>
                <a:latin typeface="Roboto"/>
                <a:ea typeface="Roboto"/>
                <a:cs typeface="Roboto"/>
              </a:rPr>
              <a:t>Jay Craig </a:t>
            </a:r>
            <a:r>
              <a:rPr lang="en-US">
                <a:solidFill>
                  <a:schemeClr val="tx1"/>
                </a:solidFill>
                <a:latin typeface="Roboto"/>
                <a:ea typeface="Roboto"/>
                <a:cs typeface="Roboto"/>
              </a:rPr>
              <a:t>– School Bus Project Manager at NYSERDA</a:t>
            </a:r>
          </a:p>
          <a:p>
            <a:pPr marL="456565" indent="-456565" defTabSz="1219140">
              <a:lnSpc>
                <a:spcPct val="100000"/>
              </a:lnSpc>
              <a:buFont typeface="Arial" panose="020B0604020202020204" pitchFamily="34" charset="0"/>
              <a:buChar char="•"/>
              <a:defRPr/>
            </a:pPr>
            <a:r>
              <a:rPr lang="en-US" b="1">
                <a:solidFill>
                  <a:schemeClr val="tx1"/>
                </a:solidFill>
                <a:latin typeface="Roboto"/>
                <a:ea typeface="Roboto"/>
                <a:cs typeface="Roboto"/>
              </a:rPr>
              <a:t>Jonah Kasdan </a:t>
            </a:r>
            <a:r>
              <a:rPr lang="en-US">
                <a:solidFill>
                  <a:schemeClr val="tx1"/>
                </a:solidFill>
                <a:latin typeface="Roboto"/>
                <a:ea typeface="Roboto"/>
                <a:cs typeface="Roboto"/>
              </a:rPr>
              <a:t>– Program Manager at Empire Clean Cities</a:t>
            </a:r>
          </a:p>
          <a:p>
            <a:pPr marL="456565" indent="-456565" defTabSz="1219140">
              <a:lnSpc>
                <a:spcPct val="100000"/>
              </a:lnSpc>
              <a:buFont typeface="Arial" panose="020B0604020202020204" pitchFamily="34" charset="0"/>
              <a:buChar char="•"/>
              <a:defRPr/>
            </a:pPr>
            <a:r>
              <a:rPr lang="en-US" b="1">
                <a:solidFill>
                  <a:schemeClr val="tx1"/>
                </a:solidFill>
                <a:latin typeface="Roboto"/>
                <a:ea typeface="Roboto"/>
                <a:cs typeface="Roboto"/>
              </a:rPr>
              <a:t>Barry Carr </a:t>
            </a:r>
            <a:r>
              <a:rPr lang="en-US">
                <a:solidFill>
                  <a:schemeClr val="tx1"/>
                </a:solidFill>
                <a:latin typeface="Roboto"/>
                <a:ea typeface="Roboto"/>
                <a:cs typeface="Roboto"/>
              </a:rPr>
              <a:t>– Board Chair at Clean Communities of Central New York</a:t>
            </a:r>
          </a:p>
          <a:p>
            <a:pPr marL="456565" indent="-456565" defTabSz="1219140">
              <a:lnSpc>
                <a:spcPct val="100000"/>
              </a:lnSpc>
              <a:buFont typeface="Arial" panose="020B0604020202020204" pitchFamily="34" charset="0"/>
              <a:buChar char="•"/>
              <a:defRPr/>
            </a:pPr>
            <a:endParaRPr lang="en-US" sz="2400">
              <a:solidFill>
                <a:schemeClr val="tx1"/>
              </a:solidFill>
              <a:latin typeface="Roboto"/>
              <a:ea typeface="Roboto"/>
              <a:cs typeface="Roboto"/>
            </a:endParaRPr>
          </a:p>
        </p:txBody>
      </p:sp>
      <p:sp>
        <p:nvSpPr>
          <p:cNvPr id="2" name="Title 1">
            <a:extLst>
              <a:ext uri="{FF2B5EF4-FFF2-40B4-BE49-F238E27FC236}">
                <a16:creationId xmlns:a16="http://schemas.microsoft.com/office/drawing/2014/main" id="{C18C8634-2C62-1DBF-A934-79D142F58A18}"/>
              </a:ext>
            </a:extLst>
          </p:cNvPr>
          <p:cNvSpPr>
            <a:spLocks noGrp="1"/>
          </p:cNvSpPr>
          <p:nvPr>
            <p:ph type="title"/>
          </p:nvPr>
        </p:nvSpPr>
        <p:spPr/>
        <p:txBody>
          <a:bodyPr>
            <a:normAutofit/>
          </a:bodyPr>
          <a:lstStyle/>
          <a:p>
            <a:r>
              <a:rPr lang="en-US" b="1">
                <a:solidFill>
                  <a:srgbClr val="002D73"/>
                </a:solidFill>
                <a:latin typeface="Roboto"/>
                <a:ea typeface="Roboto"/>
                <a:cs typeface="Roboto"/>
              </a:rPr>
              <a:t>Panelists</a:t>
            </a:r>
            <a:endParaRPr lang="en-US">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6896638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6359F9-7DC4-9BFC-B140-BB2B06431E13}"/>
              </a:ext>
            </a:extLst>
          </p:cNvPr>
          <p:cNvSpPr>
            <a:spLocks noGrp="1"/>
          </p:cNvSpPr>
          <p:nvPr>
            <p:ph type="sldNum" sz="quarter" idx="4"/>
          </p:nvPr>
        </p:nvSpPr>
        <p:spPr/>
        <p:txBody>
          <a:bodyPr/>
          <a:lstStyle/>
          <a:p>
            <a:fld id="{058CC6BB-C3D2-4223-AD7D-B48D1BB4495E}" type="slidenum">
              <a:rPr lang="en-US" smtClean="0"/>
              <a:pPr/>
              <a:t>4</a:t>
            </a:fld>
            <a:endParaRPr lang="en-US"/>
          </a:p>
        </p:txBody>
      </p:sp>
      <p:sp>
        <p:nvSpPr>
          <p:cNvPr id="3" name="Content Placeholder 2">
            <a:extLst>
              <a:ext uri="{FF2B5EF4-FFF2-40B4-BE49-F238E27FC236}">
                <a16:creationId xmlns:a16="http://schemas.microsoft.com/office/drawing/2014/main" id="{5D0C9DB1-464D-83F6-FA21-3400888EB20F}"/>
              </a:ext>
            </a:extLst>
          </p:cNvPr>
          <p:cNvSpPr>
            <a:spLocks noGrp="1"/>
          </p:cNvSpPr>
          <p:nvPr>
            <p:ph idx="1"/>
          </p:nvPr>
        </p:nvSpPr>
        <p:spPr>
          <a:xfrm>
            <a:off x="546956" y="2085620"/>
            <a:ext cx="7022768" cy="4407255"/>
          </a:xfrm>
        </p:spPr>
        <p:txBody>
          <a:bodyPr vert="horz" lIns="91440" tIns="45720" rIns="91440" bIns="45720" rtlCol="0" anchor="t">
            <a:noAutofit/>
          </a:bodyPr>
          <a:lstStyle/>
          <a:p>
            <a:pPr marL="456565" indent="-456565">
              <a:lnSpc>
                <a:spcPct val="100000"/>
              </a:lnSpc>
              <a:spcAft>
                <a:spcPts val="500"/>
              </a:spcAft>
              <a:buFont typeface="Arial,Sans-Serif" panose="020B0604020202020204" pitchFamily="34" charset="0"/>
              <a:buChar char="•"/>
            </a:pPr>
            <a:r>
              <a:rPr lang="en-US">
                <a:solidFill>
                  <a:schemeClr val="tx1"/>
                </a:solidFill>
                <a:latin typeface="Roboto" panose="02000000000000000000" pitchFamily="2" charset="0"/>
                <a:ea typeface="Roboto" panose="02000000000000000000" pitchFamily="2" charset="0"/>
                <a:cs typeface="Roboto" panose="02000000000000000000" pitchFamily="2" charset="0"/>
              </a:rPr>
              <a:t>Scrappage is verifiably rendering inoperable an internal combustion engine (ICE) powered vehicle/equipment by cutting a three-inch-by-three-inch hole in the engine block and disabling the chassis by cutting the vehicle’s frame rails completely in half</a:t>
            </a:r>
          </a:p>
          <a:p>
            <a:pPr marL="456565" indent="-456565">
              <a:lnSpc>
                <a:spcPct val="100000"/>
              </a:lnSpc>
              <a:spcAft>
                <a:spcPts val="500"/>
              </a:spcAft>
              <a:buFont typeface="Arial,Sans-Serif" panose="020B0604020202020204" pitchFamily="34" charset="0"/>
              <a:buChar char="•"/>
            </a:pPr>
            <a:r>
              <a:rPr lang="en-US">
                <a:solidFill>
                  <a:schemeClr val="tx1">
                    <a:lumMod val="95000"/>
                    <a:lumOff val="5000"/>
                  </a:schemeClr>
                </a:solidFill>
                <a:latin typeface="Roboto" panose="02000000000000000000" pitchFamily="2" charset="0"/>
                <a:ea typeface="Roboto" panose="02000000000000000000" pitchFamily="2" charset="0"/>
                <a:cs typeface="Roboto" panose="02000000000000000000" pitchFamily="2" charset="0"/>
              </a:rPr>
              <a:t>Scrappage is completed to ensure that the ICE vehicle/equipment is permanently taken out of operation and therefore cannot emit any more pollutants</a:t>
            </a:r>
          </a:p>
          <a:p>
            <a:pPr marL="456565" indent="-456565">
              <a:lnSpc>
                <a:spcPct val="100000"/>
              </a:lnSpc>
              <a:spcAft>
                <a:spcPts val="500"/>
              </a:spcAft>
              <a:buFont typeface="Arial,Sans-Serif" panose="020B0604020202020204" pitchFamily="34" charset="0"/>
              <a:buChar char="•"/>
            </a:pPr>
            <a:r>
              <a:rPr lang="en-US">
                <a:solidFill>
                  <a:schemeClr val="tx1">
                    <a:lumMod val="95000"/>
                    <a:lumOff val="5000"/>
                  </a:schemeClr>
                </a:solidFill>
                <a:latin typeface="Roboto" panose="02000000000000000000" pitchFamily="2" charset="0"/>
                <a:ea typeface="Roboto" panose="02000000000000000000" pitchFamily="2" charset="0"/>
                <a:cs typeface="Roboto" panose="02000000000000000000" pitchFamily="2" charset="0"/>
              </a:rPr>
              <a:t>Scrapped vehicles/equipment are replaced with clean zero-emission technology, battery electric or hydrogen fuel cell</a:t>
            </a:r>
            <a:endParaRPr lang="en-US">
              <a:solidFill>
                <a:srgbClr val="000000"/>
              </a:solidFill>
              <a:latin typeface="Roboto" panose="02000000000000000000" pitchFamily="2" charset="0"/>
              <a:ea typeface="Roboto" panose="02000000000000000000" pitchFamily="2" charset="0"/>
              <a:cs typeface="Roboto" panose="02000000000000000000" pitchFamily="2" charset="0"/>
            </a:endParaRPr>
          </a:p>
          <a:p>
            <a:pPr marL="456565" indent="-456565">
              <a:lnSpc>
                <a:spcPct val="100000"/>
              </a:lnSpc>
              <a:spcAft>
                <a:spcPts val="500"/>
              </a:spcAft>
              <a:buFont typeface="Arial,Sans-Serif" panose="020B0604020202020204" pitchFamily="34" charset="0"/>
              <a:buChar char="•"/>
            </a:pPr>
            <a:endParaRPr lang="en-US">
              <a:solidFill>
                <a:schemeClr val="tx1">
                  <a:lumMod val="95000"/>
                  <a:lumOff val="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93F0B37F-0124-BEE6-6436-F9396F2651C6}"/>
              </a:ext>
            </a:extLst>
          </p:cNvPr>
          <p:cNvSpPr>
            <a:spLocks noGrp="1"/>
          </p:cNvSpPr>
          <p:nvPr>
            <p:ph type="title"/>
          </p:nvPr>
        </p:nvSpPr>
        <p:spPr>
          <a:xfrm>
            <a:off x="546956" y="522725"/>
            <a:ext cx="10823007" cy="1325563"/>
          </a:xfrm>
        </p:spPr>
        <p:txBody>
          <a:bodyPr/>
          <a:lstStyle/>
          <a:p>
            <a:r>
              <a:rPr lang="en-US" b="1">
                <a:solidFill>
                  <a:srgbClr val="002D73"/>
                </a:solidFill>
                <a:latin typeface="Roboto" panose="02000000000000000000" pitchFamily="2" charset="0"/>
                <a:ea typeface="Roboto" panose="02000000000000000000" pitchFamily="2" charset="0"/>
                <a:cs typeface="Roboto" panose="02000000000000000000" pitchFamily="2" charset="0"/>
              </a:rPr>
              <a:t>What is Scrappage?</a:t>
            </a:r>
            <a:endParaRPr lang="en-US">
              <a:latin typeface="Roboto" panose="02000000000000000000" pitchFamily="2" charset="0"/>
              <a:ea typeface="Roboto" panose="02000000000000000000" pitchFamily="2" charset="0"/>
              <a:cs typeface="Roboto" panose="02000000000000000000" pitchFamily="2" charset="0"/>
            </a:endParaRPr>
          </a:p>
        </p:txBody>
      </p:sp>
      <p:pic>
        <p:nvPicPr>
          <p:cNvPr id="5" name="Picture 4" descr="A large yellow tractor with a large bucket&#10;&#10;AI-generated content may be incorrect.">
            <a:extLst>
              <a:ext uri="{FF2B5EF4-FFF2-40B4-BE49-F238E27FC236}">
                <a16:creationId xmlns:a16="http://schemas.microsoft.com/office/drawing/2014/main" id="{42416FB8-9CA6-4651-0DC7-F76CAB6E05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2497" y="2636874"/>
            <a:ext cx="3802547" cy="2863095"/>
          </a:xfrm>
          <a:prstGeom prst="rect">
            <a:avLst/>
          </a:prstGeom>
        </p:spPr>
      </p:pic>
    </p:spTree>
    <p:extLst>
      <p:ext uri="{BB962C8B-B14F-4D97-AF65-F5344CB8AC3E}">
        <p14:creationId xmlns:p14="http://schemas.microsoft.com/office/powerpoint/2010/main" val="2157058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AE9F6-614A-BE52-F946-5E85CC281D1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B785D3-E7F9-C898-6870-4B71CBBA2AD4}"/>
              </a:ext>
            </a:extLst>
          </p:cNvPr>
          <p:cNvSpPr>
            <a:spLocks noGrp="1"/>
          </p:cNvSpPr>
          <p:nvPr>
            <p:ph type="sldNum" sz="quarter" idx="4"/>
          </p:nvPr>
        </p:nvSpPr>
        <p:spPr/>
        <p:txBody>
          <a:bodyPr/>
          <a:lstStyle/>
          <a:p>
            <a:fld id="{058CC6BB-C3D2-4223-AD7D-B48D1BB4495E}" type="slidenum">
              <a:rPr lang="en-US" smtClean="0"/>
              <a:pPr/>
              <a:t>5</a:t>
            </a:fld>
            <a:endParaRPr lang="en-US"/>
          </a:p>
        </p:txBody>
      </p:sp>
      <p:sp>
        <p:nvSpPr>
          <p:cNvPr id="3" name="Content Placeholder 2">
            <a:extLst>
              <a:ext uri="{FF2B5EF4-FFF2-40B4-BE49-F238E27FC236}">
                <a16:creationId xmlns:a16="http://schemas.microsoft.com/office/drawing/2014/main" id="{F8E37372-6436-4691-58CE-67F9272E11E5}"/>
              </a:ext>
            </a:extLst>
          </p:cNvPr>
          <p:cNvSpPr>
            <a:spLocks noGrp="1"/>
          </p:cNvSpPr>
          <p:nvPr>
            <p:ph idx="1"/>
          </p:nvPr>
        </p:nvSpPr>
        <p:spPr>
          <a:xfrm>
            <a:off x="906035" y="2190004"/>
            <a:ext cx="9929400" cy="4407255"/>
          </a:xfrm>
        </p:spPr>
        <p:txBody>
          <a:bodyPr vert="horz" lIns="91440" tIns="45720" rIns="91440" bIns="45720" rtlCol="0" anchor="t">
            <a:noAutofit/>
          </a:bodyPr>
          <a:lstStyle/>
          <a:p>
            <a:pPr marL="456565" indent="-456565">
              <a:lnSpc>
                <a:spcPct val="100000"/>
              </a:lnSpc>
              <a:spcAft>
                <a:spcPts val="500"/>
              </a:spcAft>
              <a:buFont typeface="Arial,Sans-Serif" panose="020B0604020202020204" pitchFamily="34" charset="0"/>
              <a:buChar char="•"/>
            </a:pPr>
            <a:r>
              <a:rPr lang="en-US">
                <a:solidFill>
                  <a:schemeClr val="tx1">
                    <a:lumMod val="95000"/>
                    <a:lumOff val="5000"/>
                  </a:schemeClr>
                </a:solidFill>
                <a:latin typeface="Roboto" panose="02000000000000000000" pitchFamily="2" charset="0"/>
                <a:ea typeface="Roboto" panose="02000000000000000000" pitchFamily="2" charset="0"/>
                <a:cs typeface="Roboto" panose="02000000000000000000" pitchFamily="2" charset="0"/>
              </a:rPr>
              <a:t>NYTVIP is administered by the New York State Energy Research and Development Authority (NYSERDA) in partnership with the New York State Department of Environmental Conservation (DEC)</a:t>
            </a:r>
          </a:p>
          <a:p>
            <a:pPr marL="456565" indent="-456565">
              <a:lnSpc>
                <a:spcPct val="100000"/>
              </a:lnSpc>
              <a:spcAft>
                <a:spcPts val="500"/>
              </a:spcAft>
              <a:buFont typeface="Arial,Sans-Serif" panose="020B0604020202020204" pitchFamily="34" charset="0"/>
              <a:buChar char="•"/>
            </a:pPr>
            <a:r>
              <a:rPr lang="en-US">
                <a:solidFill>
                  <a:schemeClr val="tx1">
                    <a:lumMod val="95000"/>
                    <a:lumOff val="5000"/>
                  </a:schemeClr>
                </a:solidFill>
                <a:latin typeface="Roboto" panose="02000000000000000000" pitchFamily="2" charset="0"/>
                <a:ea typeface="Roboto" panose="02000000000000000000" pitchFamily="2" charset="0"/>
                <a:cs typeface="Roboto" panose="02000000000000000000" pitchFamily="2" charset="0"/>
              </a:rPr>
              <a:t>All Program questions can be directed to the </a:t>
            </a:r>
            <a:r>
              <a:rPr lang="en-US" b="1">
                <a:solidFill>
                  <a:schemeClr val="tx1">
                    <a:lumMod val="95000"/>
                    <a:lumOff val="5000"/>
                  </a:schemeClr>
                </a:solidFill>
                <a:latin typeface="Roboto" panose="02000000000000000000" pitchFamily="2" charset="0"/>
                <a:ea typeface="Roboto" panose="02000000000000000000" pitchFamily="2" charset="0"/>
                <a:cs typeface="Roboto" panose="02000000000000000000" pitchFamily="2" charset="0"/>
              </a:rPr>
              <a:t>Voucher Help Center</a:t>
            </a:r>
          </a:p>
          <a:p>
            <a:pPr marL="1005205" lvl="2" indent="-456565">
              <a:lnSpc>
                <a:spcPct val="100000"/>
              </a:lnSpc>
              <a:spcAft>
                <a:spcPts val="500"/>
              </a:spcAft>
              <a:buFont typeface="Wingdings" panose="020B0604020202020204" pitchFamily="34" charset="0"/>
              <a:buChar char="§"/>
            </a:pPr>
            <a:r>
              <a:rPr lang="en-US" sz="2000">
                <a:solidFill>
                  <a:schemeClr val="tx1">
                    <a:lumMod val="95000"/>
                    <a:lumOff val="5000"/>
                  </a:schemeClr>
                </a:solidFill>
                <a:latin typeface="Roboto" panose="02000000000000000000" pitchFamily="2" charset="0"/>
                <a:ea typeface="Roboto" panose="02000000000000000000" pitchFamily="2" charset="0"/>
                <a:cs typeface="Roboto" panose="02000000000000000000" pitchFamily="2" charset="0"/>
              </a:rPr>
              <a:t>NYTVIP Voucher Help Center (VHC) </a:t>
            </a:r>
          </a:p>
          <a:p>
            <a:pPr marL="1005205" lvl="2" indent="-456565">
              <a:lnSpc>
                <a:spcPct val="100000"/>
              </a:lnSpc>
              <a:spcAft>
                <a:spcPts val="500"/>
              </a:spcAft>
              <a:buFont typeface="Wingdings" panose="020B0604020202020204" pitchFamily="34" charset="0"/>
              <a:buChar char="§"/>
            </a:pPr>
            <a:r>
              <a:rPr lang="en-US" sz="2000">
                <a:solidFill>
                  <a:schemeClr val="tx1">
                    <a:lumMod val="95000"/>
                    <a:lumOff val="5000"/>
                  </a:schemeClr>
                </a:solidFill>
                <a:latin typeface="Roboto" panose="02000000000000000000" pitchFamily="2" charset="0"/>
                <a:ea typeface="Roboto" panose="02000000000000000000" pitchFamily="2" charset="0"/>
                <a:cs typeface="Roboto" panose="02000000000000000000" pitchFamily="2" charset="0"/>
              </a:rPr>
              <a:t>866-595-7917 (operates 9am-5pm EST) </a:t>
            </a:r>
            <a:r>
              <a:rPr lang="en-US" sz="2000" u="sng">
                <a:solidFill>
                  <a:schemeClr val="accent1"/>
                </a:solidFill>
                <a:latin typeface="Roboto" panose="02000000000000000000" pitchFamily="2" charset="0"/>
                <a:ea typeface="Roboto" panose="02000000000000000000" pitchFamily="2" charset="0"/>
                <a:cs typeface="Roboto" panose="02000000000000000000" pitchFamily="2" charset="0"/>
              </a:rPr>
              <a:t>NYTVIP@energycenter.org</a:t>
            </a:r>
          </a:p>
          <a:p>
            <a:pPr marL="456565" indent="-456565">
              <a:lnSpc>
                <a:spcPct val="100000"/>
              </a:lnSpc>
              <a:spcAft>
                <a:spcPts val="500"/>
              </a:spcAft>
              <a:buFont typeface="Arial,Sans-Serif" panose="020B0604020202020204" pitchFamily="34" charset="0"/>
              <a:buChar char="•"/>
            </a:pPr>
            <a:r>
              <a:rPr lang="en-US">
                <a:solidFill>
                  <a:schemeClr val="tx1">
                    <a:lumMod val="95000"/>
                    <a:lumOff val="5000"/>
                  </a:schemeClr>
                </a:solidFill>
                <a:latin typeface="Roboto" panose="02000000000000000000" pitchFamily="2" charset="0"/>
                <a:ea typeface="Roboto" panose="02000000000000000000" pitchFamily="2" charset="0"/>
                <a:cs typeface="Roboto" panose="02000000000000000000" pitchFamily="2" charset="0"/>
              </a:rPr>
              <a:t>NYTVIP Project Manager:</a:t>
            </a:r>
          </a:p>
          <a:p>
            <a:pPr marL="1005205" lvl="2" indent="-456565">
              <a:lnSpc>
                <a:spcPct val="100000"/>
              </a:lnSpc>
              <a:spcAft>
                <a:spcPts val="500"/>
              </a:spcAft>
              <a:buFont typeface="Wingdings" panose="020B0604020202020204" pitchFamily="34" charset="0"/>
              <a:buChar char="§"/>
            </a:pPr>
            <a:r>
              <a:rPr lang="en-US" sz="2000" b="1">
                <a:solidFill>
                  <a:schemeClr val="tx1">
                    <a:lumMod val="95000"/>
                    <a:lumOff val="5000"/>
                  </a:schemeClr>
                </a:solidFill>
                <a:latin typeface="Roboto" panose="02000000000000000000" pitchFamily="2" charset="0"/>
                <a:ea typeface="Roboto" panose="02000000000000000000" pitchFamily="2" charset="0"/>
                <a:cs typeface="Roboto" panose="02000000000000000000" pitchFamily="2" charset="0"/>
              </a:rPr>
              <a:t>Natalie Tauro:</a:t>
            </a:r>
            <a:r>
              <a:rPr lang="en-US" sz="2000">
                <a:solidFill>
                  <a:schemeClr val="tx1">
                    <a:lumMod val="95000"/>
                    <a:lumOff val="5000"/>
                  </a:schemeClr>
                </a:solidFill>
                <a:latin typeface="Roboto" panose="02000000000000000000" pitchFamily="2" charset="0"/>
                <a:ea typeface="Roboto" panose="02000000000000000000" pitchFamily="2" charset="0"/>
                <a:cs typeface="Roboto" panose="02000000000000000000" pitchFamily="2" charset="0"/>
              </a:rPr>
              <a:t> </a:t>
            </a:r>
            <a:r>
              <a:rPr lang="en-US" sz="2000">
                <a:solidFill>
                  <a:schemeClr val="accent1"/>
                </a:solidFill>
                <a:latin typeface="Roboto" panose="02000000000000000000" pitchFamily="2" charset="0"/>
                <a:ea typeface="Roboto" panose="02000000000000000000" pitchFamily="2" charset="0"/>
                <a:cs typeface="Roboto" panose="02000000000000000000" pitchFamily="2" charset="0"/>
                <a:hlinkClick r:id="rId3">
                  <a:extLst>
                    <a:ext uri="{A12FA001-AC4F-418D-AE19-62706E023703}">
                      <ahyp:hlinkClr xmlns:ahyp="http://schemas.microsoft.com/office/drawing/2018/hyperlinkcolor" val="tx"/>
                    </a:ext>
                  </a:extLst>
                </a:hlinkClick>
              </a:rPr>
              <a:t>Natalie.Tauro@nyserda.ny.gov</a:t>
            </a:r>
            <a:endParaRPr lang="en-US" sz="200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DC7DCCF7-40BA-E37D-0350-D1E25E6B45EC}"/>
              </a:ext>
            </a:extLst>
          </p:cNvPr>
          <p:cNvSpPr>
            <a:spLocks noGrp="1"/>
          </p:cNvSpPr>
          <p:nvPr>
            <p:ph type="title"/>
          </p:nvPr>
        </p:nvSpPr>
        <p:spPr>
          <a:xfrm>
            <a:off x="546956" y="522725"/>
            <a:ext cx="10823007" cy="1325563"/>
          </a:xfrm>
        </p:spPr>
        <p:txBody>
          <a:bodyPr/>
          <a:lstStyle/>
          <a:p>
            <a:r>
              <a:rPr lang="en-US" b="1">
                <a:solidFill>
                  <a:srgbClr val="002D73"/>
                </a:solidFill>
                <a:latin typeface="Roboto" panose="02000000000000000000" pitchFamily="2" charset="0"/>
                <a:ea typeface="Roboto" panose="02000000000000000000" pitchFamily="2" charset="0"/>
                <a:cs typeface="Roboto" panose="02000000000000000000" pitchFamily="2" charset="0"/>
              </a:rPr>
              <a:t>New York Truck Voucher Incentive Program</a:t>
            </a:r>
            <a:endParaRPr lang="en-US">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9357000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31D37-F52F-12F3-8AA2-968C1BEAFEE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6F67A7-00E5-715F-046C-53A007D3F3B9}"/>
              </a:ext>
            </a:extLst>
          </p:cNvPr>
          <p:cNvSpPr>
            <a:spLocks noGrp="1"/>
          </p:cNvSpPr>
          <p:nvPr>
            <p:ph type="sldNum" sz="quarter" idx="4"/>
          </p:nvPr>
        </p:nvSpPr>
        <p:spPr/>
        <p:txBody>
          <a:bodyPr/>
          <a:lstStyle/>
          <a:p>
            <a:fld id="{058CC6BB-C3D2-4223-AD7D-B48D1BB4495E}" type="slidenum">
              <a:rPr lang="en-US" smtClean="0"/>
              <a:pPr/>
              <a:t>6</a:t>
            </a:fld>
            <a:endParaRPr lang="en-US"/>
          </a:p>
        </p:txBody>
      </p:sp>
      <p:sp>
        <p:nvSpPr>
          <p:cNvPr id="3" name="Content Placeholder 2">
            <a:extLst>
              <a:ext uri="{FF2B5EF4-FFF2-40B4-BE49-F238E27FC236}">
                <a16:creationId xmlns:a16="http://schemas.microsoft.com/office/drawing/2014/main" id="{53FEEED6-6FBD-F437-4A4A-D89E01A7A989}"/>
              </a:ext>
            </a:extLst>
          </p:cNvPr>
          <p:cNvSpPr>
            <a:spLocks noGrp="1"/>
          </p:cNvSpPr>
          <p:nvPr>
            <p:ph idx="1"/>
          </p:nvPr>
        </p:nvSpPr>
        <p:spPr>
          <a:xfrm>
            <a:off x="425872" y="2273510"/>
            <a:ext cx="6047830" cy="4407255"/>
          </a:xfrm>
        </p:spPr>
        <p:txBody>
          <a:bodyPr vert="horz" lIns="91440" tIns="45720" rIns="91440" bIns="45720" rtlCol="0" anchor="t">
            <a:noAutofit/>
          </a:bodyPr>
          <a:lstStyle/>
          <a:p>
            <a:pPr marL="456565" indent="-456565">
              <a:lnSpc>
                <a:spcPct val="100000"/>
              </a:lnSpc>
              <a:buFont typeface="Arial,Sans-Serif" panose="020B0604020202020204" pitchFamily="34" charset="0"/>
              <a:buChar char="•"/>
            </a:pPr>
            <a:r>
              <a:rPr lang="en-US">
                <a:solidFill>
                  <a:schemeClr val="tx1"/>
                </a:solidFill>
                <a:latin typeface="Roboto" panose="02000000000000000000" pitchFamily="2" charset="0"/>
                <a:ea typeface="Roboto" panose="02000000000000000000" pitchFamily="2" charset="0"/>
                <a:cs typeface="Roboto" panose="02000000000000000000" pitchFamily="2" charset="0"/>
              </a:rPr>
              <a:t>Provides funding for new </a:t>
            </a:r>
            <a:r>
              <a:rPr lang="en-US" b="1">
                <a:solidFill>
                  <a:schemeClr val="tx1"/>
                </a:solidFill>
                <a:latin typeface="Roboto" panose="02000000000000000000" pitchFamily="2" charset="0"/>
                <a:ea typeface="Roboto" panose="02000000000000000000" pitchFamily="2" charset="0"/>
                <a:cs typeface="Roboto" panose="02000000000000000000" pitchFamily="2" charset="0"/>
              </a:rPr>
              <a:t>100% zero-emission</a:t>
            </a:r>
            <a:r>
              <a:rPr lang="en-US">
                <a:solidFill>
                  <a:schemeClr val="tx1"/>
                </a:solidFill>
                <a:latin typeface="Roboto" panose="02000000000000000000" pitchFamily="2" charset="0"/>
                <a:ea typeface="Roboto" panose="02000000000000000000" pitchFamily="2" charset="0"/>
                <a:cs typeface="Roboto" panose="02000000000000000000" pitchFamily="2" charset="0"/>
              </a:rPr>
              <a:t> medium and heavy-duty trucks, buses, and non-road equipment</a:t>
            </a:r>
          </a:p>
          <a:p>
            <a:pPr marL="456565" indent="-456565">
              <a:lnSpc>
                <a:spcPct val="100000"/>
              </a:lnSpc>
              <a:buFont typeface="Arial,Sans-Serif" panose="020B0604020202020204" pitchFamily="34" charset="0"/>
              <a:buChar char="•"/>
            </a:pPr>
            <a:r>
              <a:rPr lang="en-US">
                <a:solidFill>
                  <a:schemeClr val="tx1"/>
                </a:solidFill>
                <a:latin typeface="Roboto" panose="02000000000000000000" pitchFamily="2" charset="0"/>
                <a:ea typeface="Roboto" panose="02000000000000000000" pitchFamily="2" charset="0"/>
                <a:cs typeface="Roboto" panose="02000000000000000000" pitchFamily="2" charset="0"/>
              </a:rPr>
              <a:t>Vouchers </a:t>
            </a:r>
            <a:r>
              <a:rPr lang="en-US" b="1">
                <a:solidFill>
                  <a:schemeClr val="tx1"/>
                </a:solidFill>
                <a:latin typeface="Roboto" panose="02000000000000000000" pitchFamily="2" charset="0"/>
                <a:ea typeface="Roboto" panose="02000000000000000000" pitchFamily="2" charset="0"/>
                <a:cs typeface="Roboto" panose="02000000000000000000" pitchFamily="2" charset="0"/>
              </a:rPr>
              <a:t>reduce the upfront purchase cost</a:t>
            </a:r>
            <a:r>
              <a:rPr lang="en-US">
                <a:solidFill>
                  <a:schemeClr val="tx1"/>
                </a:solidFill>
                <a:latin typeface="Roboto" panose="02000000000000000000" pitchFamily="2" charset="0"/>
                <a:ea typeface="Roboto" panose="02000000000000000000" pitchFamily="2" charset="0"/>
                <a:cs typeface="Roboto" panose="02000000000000000000" pitchFamily="2" charset="0"/>
              </a:rPr>
              <a:t> and accelerate or eliminate the payback period associated with zero-emission vehicles</a:t>
            </a:r>
          </a:p>
          <a:p>
            <a:pPr marL="456565" indent="-456565">
              <a:lnSpc>
                <a:spcPct val="100000"/>
              </a:lnSpc>
              <a:buFont typeface="Arial,Sans-Serif" panose="020B0604020202020204" pitchFamily="34" charset="0"/>
              <a:buChar char="•"/>
            </a:pPr>
            <a:r>
              <a:rPr lang="en-US">
                <a:solidFill>
                  <a:schemeClr val="tx1"/>
                </a:solidFill>
                <a:latin typeface="Roboto" panose="02000000000000000000" pitchFamily="2" charset="0"/>
                <a:ea typeface="Roboto" panose="02000000000000000000" pitchFamily="2" charset="0"/>
                <a:cs typeface="Roboto" panose="02000000000000000000" pitchFamily="2" charset="0"/>
              </a:rPr>
              <a:t>Program </a:t>
            </a:r>
            <a:r>
              <a:rPr lang="en-US" b="1">
                <a:solidFill>
                  <a:schemeClr val="tx1"/>
                </a:solidFill>
                <a:latin typeface="Roboto" panose="02000000000000000000" pitchFamily="2" charset="0"/>
                <a:ea typeface="Roboto" panose="02000000000000000000" pitchFamily="2" charset="0"/>
                <a:cs typeface="Roboto" panose="02000000000000000000" pitchFamily="2" charset="0"/>
              </a:rPr>
              <a:t>engages multiple parties,</a:t>
            </a:r>
            <a:r>
              <a:rPr lang="en-US">
                <a:solidFill>
                  <a:schemeClr val="tx1"/>
                </a:solidFill>
                <a:latin typeface="Roboto" panose="02000000000000000000" pitchFamily="2" charset="0"/>
                <a:ea typeface="Roboto" panose="02000000000000000000" pitchFamily="2" charset="0"/>
                <a:cs typeface="Roboto" panose="02000000000000000000" pitchFamily="2" charset="0"/>
              </a:rPr>
              <a:t> so fleets don't bear the full burden</a:t>
            </a:r>
          </a:p>
          <a:p>
            <a:pPr marL="456565" indent="-456565">
              <a:lnSpc>
                <a:spcPct val="100000"/>
              </a:lnSpc>
              <a:buFont typeface="Arial,Sans-Serif" panose="020B0604020202020204" pitchFamily="34" charset="0"/>
              <a:buChar char="•"/>
            </a:pPr>
            <a:r>
              <a:rPr lang="en-US">
                <a:solidFill>
                  <a:schemeClr val="tx1"/>
                </a:solidFill>
                <a:latin typeface="Roboto" panose="02000000000000000000" pitchFamily="2" charset="0"/>
                <a:ea typeface="Roboto" panose="02000000000000000000" pitchFamily="2" charset="0"/>
                <a:cs typeface="Roboto" panose="02000000000000000000" pitchFamily="2" charset="0"/>
              </a:rPr>
              <a:t>Funding is available to </a:t>
            </a:r>
            <a:r>
              <a:rPr lang="en-US" b="1">
                <a:solidFill>
                  <a:schemeClr val="tx1"/>
                </a:solidFill>
                <a:latin typeface="Roboto" panose="02000000000000000000" pitchFamily="2" charset="0"/>
                <a:ea typeface="Roboto" panose="02000000000000000000" pitchFamily="2" charset="0"/>
                <a:cs typeface="Roboto" panose="02000000000000000000" pitchFamily="2" charset="0"/>
              </a:rPr>
              <a:t>public, non-profit, and private fleets </a:t>
            </a:r>
            <a:r>
              <a:rPr lang="en-US">
                <a:solidFill>
                  <a:schemeClr val="tx1"/>
                </a:solidFill>
                <a:latin typeface="Roboto" panose="02000000000000000000" pitchFamily="2" charset="0"/>
                <a:ea typeface="Roboto" panose="02000000000000000000" pitchFamily="2" charset="0"/>
                <a:cs typeface="Roboto" panose="02000000000000000000" pitchFamily="2" charset="0"/>
              </a:rPr>
              <a:t>located in New York State</a:t>
            </a:r>
          </a:p>
        </p:txBody>
      </p:sp>
      <p:sp>
        <p:nvSpPr>
          <p:cNvPr id="4" name="Title 3">
            <a:extLst>
              <a:ext uri="{FF2B5EF4-FFF2-40B4-BE49-F238E27FC236}">
                <a16:creationId xmlns:a16="http://schemas.microsoft.com/office/drawing/2014/main" id="{25A04806-6E42-767A-1D28-EB5D1140EBC4}"/>
              </a:ext>
            </a:extLst>
          </p:cNvPr>
          <p:cNvSpPr>
            <a:spLocks noGrp="1"/>
          </p:cNvSpPr>
          <p:nvPr>
            <p:ph type="title"/>
          </p:nvPr>
        </p:nvSpPr>
        <p:spPr>
          <a:xfrm>
            <a:off x="546956" y="522725"/>
            <a:ext cx="10823007" cy="1325563"/>
          </a:xfrm>
        </p:spPr>
        <p:txBody>
          <a:bodyPr/>
          <a:lstStyle/>
          <a:p>
            <a:r>
              <a:rPr lang="en-US" b="1">
                <a:solidFill>
                  <a:srgbClr val="002D73"/>
                </a:solidFill>
                <a:latin typeface="Roboto" panose="02000000000000000000" pitchFamily="2" charset="0"/>
                <a:ea typeface="Roboto" panose="02000000000000000000" pitchFamily="2" charset="0"/>
                <a:cs typeface="Roboto" panose="02000000000000000000" pitchFamily="2" charset="0"/>
              </a:rPr>
              <a:t>New York Truck Voucher Incentive Program</a:t>
            </a:r>
            <a:endParaRPr lang="en-US">
              <a:latin typeface="Roboto" panose="02000000000000000000" pitchFamily="2" charset="0"/>
              <a:ea typeface="Roboto" panose="02000000000000000000" pitchFamily="2" charset="0"/>
              <a:cs typeface="Roboto" panose="02000000000000000000" pitchFamily="2" charset="0"/>
            </a:endParaRPr>
          </a:p>
        </p:txBody>
      </p:sp>
      <p:pic>
        <p:nvPicPr>
          <p:cNvPr id="7" name="Picture 7">
            <a:extLst>
              <a:ext uri="{FF2B5EF4-FFF2-40B4-BE49-F238E27FC236}">
                <a16:creationId xmlns:a16="http://schemas.microsoft.com/office/drawing/2014/main" id="{08D67500-2B17-66EB-69B7-DCA945F697F4}"/>
              </a:ext>
            </a:extLst>
          </p:cNvPr>
          <p:cNvPicPr>
            <a:picLocks noChangeAspect="1"/>
          </p:cNvPicPr>
          <p:nvPr/>
        </p:nvPicPr>
        <p:blipFill>
          <a:blip r:embed="rId3"/>
          <a:stretch>
            <a:fillRect/>
          </a:stretch>
        </p:blipFill>
        <p:spPr>
          <a:xfrm>
            <a:off x="6760509" y="2274573"/>
            <a:ext cx="4775976" cy="3651517"/>
          </a:xfrm>
          <a:prstGeom prst="rect">
            <a:avLst/>
          </a:prstGeom>
        </p:spPr>
      </p:pic>
    </p:spTree>
    <p:extLst>
      <p:ext uri="{BB962C8B-B14F-4D97-AF65-F5344CB8AC3E}">
        <p14:creationId xmlns:p14="http://schemas.microsoft.com/office/powerpoint/2010/main" val="288759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D7068-D5F5-03A6-6367-B23D7EEF9CD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A808CA-D1A8-E3C5-89AC-F1421F010B6B}"/>
              </a:ext>
            </a:extLst>
          </p:cNvPr>
          <p:cNvSpPr>
            <a:spLocks noGrp="1"/>
          </p:cNvSpPr>
          <p:nvPr>
            <p:ph type="sldNum" sz="quarter" idx="4"/>
          </p:nvPr>
        </p:nvSpPr>
        <p:spPr/>
        <p:txBody>
          <a:bodyPr/>
          <a:lstStyle/>
          <a:p>
            <a:fld id="{058CC6BB-C3D2-4223-AD7D-B48D1BB4495E}" type="slidenum">
              <a:rPr lang="en-US" smtClean="0"/>
              <a:pPr/>
              <a:t>7</a:t>
            </a:fld>
            <a:endParaRPr lang="en-US"/>
          </a:p>
        </p:txBody>
      </p:sp>
      <p:sp>
        <p:nvSpPr>
          <p:cNvPr id="4" name="Title 3">
            <a:extLst>
              <a:ext uri="{FF2B5EF4-FFF2-40B4-BE49-F238E27FC236}">
                <a16:creationId xmlns:a16="http://schemas.microsoft.com/office/drawing/2014/main" id="{A4D0CF9A-301F-E0F1-35EA-470F860B7648}"/>
              </a:ext>
            </a:extLst>
          </p:cNvPr>
          <p:cNvSpPr>
            <a:spLocks noGrp="1"/>
          </p:cNvSpPr>
          <p:nvPr>
            <p:ph type="title"/>
          </p:nvPr>
        </p:nvSpPr>
        <p:spPr/>
        <p:txBody>
          <a:bodyPr/>
          <a:lstStyle/>
          <a:p>
            <a:r>
              <a:rPr lang="en-US" sz="4000" b="1">
                <a:solidFill>
                  <a:srgbClr val="002D73"/>
                </a:solidFill>
                <a:latin typeface="Roboto" panose="02000000000000000000" pitchFamily="2" charset="0"/>
                <a:ea typeface="Roboto" panose="02000000000000000000" pitchFamily="2" charset="0"/>
                <a:cs typeface="Roboto" panose="02000000000000000000" pitchFamily="2" charset="0"/>
              </a:rPr>
              <a:t>NYTVIP Funding Tracks</a:t>
            </a:r>
            <a:endParaRPr lang="en-US">
              <a:latin typeface="Roboto" panose="02000000000000000000" pitchFamily="2" charset="0"/>
              <a:ea typeface="Roboto" panose="02000000000000000000" pitchFamily="2" charset="0"/>
              <a:cs typeface="Roboto" panose="02000000000000000000" pitchFamily="2" charset="0"/>
            </a:endParaRPr>
          </a:p>
        </p:txBody>
      </p:sp>
      <p:sp>
        <p:nvSpPr>
          <p:cNvPr id="6" name="Content Placeholder 2">
            <a:extLst>
              <a:ext uri="{FF2B5EF4-FFF2-40B4-BE49-F238E27FC236}">
                <a16:creationId xmlns:a16="http://schemas.microsoft.com/office/drawing/2014/main" id="{B6A1C1EB-8BB2-DCB4-7D86-2BB86FC82A8E}"/>
              </a:ext>
            </a:extLst>
          </p:cNvPr>
          <p:cNvSpPr>
            <a:spLocks noGrp="1"/>
          </p:cNvSpPr>
          <p:nvPr>
            <p:ph idx="1"/>
          </p:nvPr>
        </p:nvSpPr>
        <p:spPr>
          <a:xfrm>
            <a:off x="293914" y="2380853"/>
            <a:ext cx="9677399" cy="4112022"/>
          </a:xfrm>
        </p:spPr>
        <p:txBody>
          <a:bodyPr vert="horz" lIns="91440" tIns="45720" rIns="91440" bIns="45720" rtlCol="0" anchor="t">
            <a:noAutofit/>
          </a:bodyPr>
          <a:lstStyle/>
          <a:p>
            <a:pPr marL="342900" indent="-342900">
              <a:lnSpc>
                <a:spcPct val="100000"/>
              </a:lnSpc>
              <a:buChar char="•"/>
            </a:pPr>
            <a:r>
              <a:rPr lang="en-US" b="1">
                <a:solidFill>
                  <a:schemeClr val="accent1">
                    <a:lumMod val="76000"/>
                  </a:schemeClr>
                </a:solidFill>
                <a:latin typeface="Roboto"/>
                <a:ea typeface="Roboto"/>
                <a:cs typeface="Roboto"/>
              </a:rPr>
              <a:t>Class 3-8 Zero Emission Vehicles (ZEVs)</a:t>
            </a:r>
            <a:r>
              <a:rPr lang="en-US">
                <a:solidFill>
                  <a:schemeClr val="accent1">
                    <a:lumMod val="76000"/>
                  </a:schemeClr>
                </a:solidFill>
                <a:latin typeface="Roboto"/>
                <a:ea typeface="Roboto"/>
                <a:cs typeface="Roboto"/>
              </a:rPr>
              <a:t>: </a:t>
            </a:r>
            <a:r>
              <a:rPr lang="en-US">
                <a:solidFill>
                  <a:schemeClr val="tx1"/>
                </a:solidFill>
                <a:latin typeface="Roboto"/>
                <a:ea typeface="Roboto"/>
                <a:cs typeface="Roboto"/>
              </a:rPr>
              <a:t>Funded through the Regional Greenhouse Gas Initiative (RGGI) investment plan. </a:t>
            </a:r>
          </a:p>
          <a:p>
            <a:pPr marL="617220" lvl="1" indent="-342900">
              <a:lnSpc>
                <a:spcPct val="100000"/>
              </a:lnSpc>
            </a:pPr>
            <a:r>
              <a:rPr lang="en-US">
                <a:solidFill>
                  <a:schemeClr val="tx1"/>
                </a:solidFill>
                <a:latin typeface="Roboto"/>
                <a:ea typeface="Roboto"/>
                <a:cs typeface="Roboto"/>
              </a:rPr>
              <a:t>Scrappage is </a:t>
            </a:r>
            <a:r>
              <a:rPr lang="en-US" b="1">
                <a:solidFill>
                  <a:schemeClr val="tx1"/>
                </a:solidFill>
                <a:highlight>
                  <a:srgbClr val="FFFF00"/>
                </a:highlight>
                <a:latin typeface="Roboto"/>
                <a:ea typeface="Roboto"/>
                <a:cs typeface="Roboto"/>
              </a:rPr>
              <a:t>optional</a:t>
            </a:r>
            <a:endParaRPr lang="en-US">
              <a:solidFill>
                <a:schemeClr val="tx1"/>
              </a:solidFill>
              <a:latin typeface="Roboto"/>
              <a:ea typeface="Roboto"/>
              <a:cs typeface="Roboto"/>
            </a:endParaRPr>
          </a:p>
          <a:p>
            <a:pPr marL="342900" indent="-342900">
              <a:lnSpc>
                <a:spcPct val="100000"/>
              </a:lnSpc>
              <a:buChar char="•"/>
            </a:pPr>
            <a:r>
              <a:rPr lang="en-US" b="1">
                <a:solidFill>
                  <a:schemeClr val="accent1">
                    <a:lumMod val="76000"/>
                  </a:schemeClr>
                </a:solidFill>
                <a:latin typeface="Roboto"/>
                <a:ea typeface="Roboto"/>
                <a:cs typeface="Roboto"/>
              </a:rPr>
              <a:t>Non-Road Equipment</a:t>
            </a:r>
            <a:r>
              <a:rPr lang="en-US">
                <a:solidFill>
                  <a:schemeClr val="accent1">
                    <a:lumMod val="76000"/>
                  </a:schemeClr>
                </a:solidFill>
                <a:latin typeface="Roboto"/>
                <a:ea typeface="Roboto"/>
                <a:cs typeface="Roboto"/>
              </a:rPr>
              <a:t>:</a:t>
            </a:r>
            <a:r>
              <a:rPr lang="en-US">
                <a:solidFill>
                  <a:schemeClr val="tx1"/>
                </a:solidFill>
                <a:latin typeface="Roboto"/>
                <a:ea typeface="Roboto"/>
                <a:cs typeface="Roboto"/>
              </a:rPr>
              <a:t> Funded through the New York Volkswagen Mitigation Plan EPA DERA option. </a:t>
            </a:r>
          </a:p>
          <a:p>
            <a:pPr marL="617220" lvl="1" indent="-342900">
              <a:lnSpc>
                <a:spcPct val="100000"/>
              </a:lnSpc>
            </a:pPr>
            <a:r>
              <a:rPr lang="en-US">
                <a:solidFill>
                  <a:schemeClr val="tx1"/>
                </a:solidFill>
                <a:latin typeface="Roboto"/>
                <a:ea typeface="Roboto"/>
                <a:cs typeface="Roboto"/>
              </a:rPr>
              <a:t>Scrappage is </a:t>
            </a:r>
            <a:r>
              <a:rPr lang="en-US" b="1">
                <a:solidFill>
                  <a:schemeClr val="tx1"/>
                </a:solidFill>
                <a:highlight>
                  <a:srgbClr val="FFFF00"/>
                </a:highlight>
                <a:latin typeface="Roboto"/>
                <a:ea typeface="Roboto"/>
                <a:cs typeface="Roboto"/>
              </a:rPr>
              <a:t>required</a:t>
            </a:r>
          </a:p>
          <a:p>
            <a:pPr>
              <a:lnSpc>
                <a:spcPct val="100000"/>
              </a:lnSpc>
              <a:buFont typeface="Arial" panose="020B0604020202020204" pitchFamily="34" charset="0"/>
              <a:buChar char="•"/>
            </a:pPr>
            <a:r>
              <a:rPr lang="en-US" b="1">
                <a:solidFill>
                  <a:schemeClr val="accent1">
                    <a:lumMod val="76000"/>
                  </a:schemeClr>
                </a:solidFill>
                <a:latin typeface="Roboto"/>
                <a:ea typeface="Roboto"/>
                <a:cs typeface="Roboto"/>
              </a:rPr>
              <a:t>Transit Buses</a:t>
            </a:r>
            <a:r>
              <a:rPr lang="en-US">
                <a:solidFill>
                  <a:schemeClr val="accent1">
                    <a:lumMod val="76000"/>
                  </a:schemeClr>
                </a:solidFill>
                <a:latin typeface="Roboto"/>
                <a:ea typeface="Roboto"/>
                <a:cs typeface="Roboto"/>
              </a:rPr>
              <a:t>:</a:t>
            </a:r>
            <a:r>
              <a:rPr lang="en-US">
                <a:solidFill>
                  <a:schemeClr val="accent1"/>
                </a:solidFill>
                <a:latin typeface="Roboto"/>
                <a:ea typeface="Roboto"/>
                <a:cs typeface="Roboto"/>
              </a:rPr>
              <a:t> </a:t>
            </a:r>
            <a:r>
              <a:rPr lang="en-US">
                <a:solidFill>
                  <a:schemeClr val="tx1"/>
                </a:solidFill>
                <a:latin typeface="Roboto"/>
                <a:ea typeface="Roboto"/>
                <a:cs typeface="Roboto"/>
              </a:rPr>
              <a:t>Funded through the New York Volkswagen Mitigation Plan. </a:t>
            </a:r>
          </a:p>
          <a:p>
            <a:pPr marL="617220" lvl="1" indent="-342900">
              <a:lnSpc>
                <a:spcPct val="100000"/>
              </a:lnSpc>
            </a:pPr>
            <a:r>
              <a:rPr lang="en-US">
                <a:solidFill>
                  <a:schemeClr val="tx1"/>
                </a:solidFill>
                <a:latin typeface="Roboto"/>
                <a:ea typeface="Roboto"/>
                <a:cs typeface="Roboto"/>
              </a:rPr>
              <a:t>Scrappage is </a:t>
            </a:r>
            <a:r>
              <a:rPr lang="en-US" b="1">
                <a:solidFill>
                  <a:schemeClr val="tx1"/>
                </a:solidFill>
                <a:highlight>
                  <a:srgbClr val="FFFF00"/>
                </a:highlight>
                <a:latin typeface="Roboto"/>
                <a:ea typeface="Roboto"/>
                <a:cs typeface="Roboto"/>
              </a:rPr>
              <a:t>required of a 1992 - 2009 or older diesel bus</a:t>
            </a:r>
          </a:p>
        </p:txBody>
      </p:sp>
      <p:pic>
        <p:nvPicPr>
          <p:cNvPr id="5" name="Graphic 4" descr="Truck with solid fill">
            <a:extLst>
              <a:ext uri="{FF2B5EF4-FFF2-40B4-BE49-F238E27FC236}">
                <a16:creationId xmlns:a16="http://schemas.microsoft.com/office/drawing/2014/main" id="{829CD4AF-8D06-5F22-889E-E284672B50C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48157" y="2380853"/>
            <a:ext cx="914400" cy="914400"/>
          </a:xfrm>
          <a:prstGeom prst="rect">
            <a:avLst/>
          </a:prstGeom>
        </p:spPr>
      </p:pic>
      <p:pic>
        <p:nvPicPr>
          <p:cNvPr id="10" name="Graphic 9" descr="Bus with solid fill">
            <a:extLst>
              <a:ext uri="{FF2B5EF4-FFF2-40B4-BE49-F238E27FC236}">
                <a16:creationId xmlns:a16="http://schemas.microsoft.com/office/drawing/2014/main" id="{8DF54CE9-04A7-C22B-2A93-FE5FBA6E7FE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48157" y="4436864"/>
            <a:ext cx="914400" cy="914400"/>
          </a:xfrm>
          <a:prstGeom prst="rect">
            <a:avLst/>
          </a:prstGeom>
        </p:spPr>
      </p:pic>
      <p:pic>
        <p:nvPicPr>
          <p:cNvPr id="12" name="Graphic 11" descr="Tractor with solid fill">
            <a:extLst>
              <a:ext uri="{FF2B5EF4-FFF2-40B4-BE49-F238E27FC236}">
                <a16:creationId xmlns:a16="http://schemas.microsoft.com/office/drawing/2014/main" id="{4C768F95-8E83-B995-D7E6-5DEBCE0EE5F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148157" y="3408858"/>
            <a:ext cx="914400" cy="914400"/>
          </a:xfrm>
          <a:prstGeom prst="rect">
            <a:avLst/>
          </a:prstGeom>
        </p:spPr>
      </p:pic>
    </p:spTree>
    <p:extLst>
      <p:ext uri="{BB962C8B-B14F-4D97-AF65-F5344CB8AC3E}">
        <p14:creationId xmlns:p14="http://schemas.microsoft.com/office/powerpoint/2010/main" val="33694899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990438-E294-4BC8-B19D-1D4D59E73F56}"/>
              </a:ext>
            </a:extLst>
          </p:cNvPr>
          <p:cNvSpPr>
            <a:spLocks noGrp="1"/>
          </p:cNvSpPr>
          <p:nvPr>
            <p:ph type="sldNum" sz="quarter" idx="4"/>
          </p:nvPr>
        </p:nvSpPr>
        <p:spPr/>
        <p:txBody>
          <a:bodyPr/>
          <a:lstStyle/>
          <a:p>
            <a:fld id="{058CC6BB-C3D2-4223-AD7D-B48D1BB4495E}" type="slidenum">
              <a:rPr lang="en-US" smtClean="0"/>
              <a:pPr/>
              <a:t>8</a:t>
            </a:fld>
            <a:endParaRPr lang="en-US"/>
          </a:p>
        </p:txBody>
      </p:sp>
      <p:sp>
        <p:nvSpPr>
          <p:cNvPr id="4" name="Title 3">
            <a:extLst>
              <a:ext uri="{FF2B5EF4-FFF2-40B4-BE49-F238E27FC236}">
                <a16:creationId xmlns:a16="http://schemas.microsoft.com/office/drawing/2014/main" id="{08B65C82-C3FE-400E-9892-E24E750303CA}"/>
              </a:ext>
            </a:extLst>
          </p:cNvPr>
          <p:cNvSpPr>
            <a:spLocks noGrp="1"/>
          </p:cNvSpPr>
          <p:nvPr>
            <p:ph type="title"/>
          </p:nvPr>
        </p:nvSpPr>
        <p:spPr/>
        <p:txBody>
          <a:bodyPr>
            <a:normAutofit/>
          </a:bodyPr>
          <a:lstStyle/>
          <a:p>
            <a:r>
              <a:rPr lang="en-US" sz="3200" b="1">
                <a:solidFill>
                  <a:srgbClr val="002D73"/>
                </a:solidFill>
                <a:latin typeface="Roboto" panose="02000000000000000000" pitchFamily="2" charset="0"/>
                <a:ea typeface="Roboto" panose="02000000000000000000" pitchFamily="2" charset="0"/>
                <a:cs typeface="Roboto" panose="02000000000000000000" pitchFamily="2" charset="0"/>
              </a:rPr>
              <a:t>NYTVIP: Class 3-8 ZEVs Voucher Amounts and Bonuses</a:t>
            </a:r>
            <a:endParaRPr lang="en-US" sz="3200">
              <a:latin typeface="Roboto" panose="02000000000000000000" pitchFamily="2" charset="0"/>
              <a:ea typeface="Roboto" panose="02000000000000000000" pitchFamily="2" charset="0"/>
              <a:cs typeface="Roboto" panose="02000000000000000000" pitchFamily="2" charset="0"/>
            </a:endParaRPr>
          </a:p>
        </p:txBody>
      </p:sp>
      <p:graphicFrame>
        <p:nvGraphicFramePr>
          <p:cNvPr id="3" name="Table 2">
            <a:extLst>
              <a:ext uri="{FF2B5EF4-FFF2-40B4-BE49-F238E27FC236}">
                <a16:creationId xmlns:a16="http://schemas.microsoft.com/office/drawing/2014/main" id="{612A689F-B42C-E14C-3C25-18B076146401}"/>
              </a:ext>
            </a:extLst>
          </p:cNvPr>
          <p:cNvGraphicFramePr>
            <a:graphicFrameLocks noGrp="1"/>
          </p:cNvGraphicFramePr>
          <p:nvPr>
            <p:extLst>
              <p:ext uri="{D42A27DB-BD31-4B8C-83A1-F6EECF244321}">
                <p14:modId xmlns:p14="http://schemas.microsoft.com/office/powerpoint/2010/main" val="1347039155"/>
              </p:ext>
            </p:extLst>
          </p:nvPr>
        </p:nvGraphicFramePr>
        <p:xfrm>
          <a:off x="312666" y="2040403"/>
          <a:ext cx="11566667" cy="4186560"/>
        </p:xfrm>
        <a:graphic>
          <a:graphicData uri="http://schemas.openxmlformats.org/drawingml/2006/table">
            <a:tbl>
              <a:tblPr firstRow="1" firstCol="1" lastRow="1" lastCol="1" bandRow="1" bandCol="1">
                <a:tableStyleId>{5A111915-BE36-4E01-A7E5-04B1672EAD32}</a:tableStyleId>
              </a:tblPr>
              <a:tblGrid>
                <a:gridCol w="3082851">
                  <a:extLst>
                    <a:ext uri="{9D8B030D-6E8A-4147-A177-3AD203B41FA5}">
                      <a16:colId xmlns:a16="http://schemas.microsoft.com/office/drawing/2014/main" val="798164112"/>
                    </a:ext>
                  </a:extLst>
                </a:gridCol>
                <a:gridCol w="1673632">
                  <a:extLst>
                    <a:ext uri="{9D8B030D-6E8A-4147-A177-3AD203B41FA5}">
                      <a16:colId xmlns:a16="http://schemas.microsoft.com/office/drawing/2014/main" val="2495086098"/>
                    </a:ext>
                  </a:extLst>
                </a:gridCol>
                <a:gridCol w="1976240">
                  <a:extLst>
                    <a:ext uri="{9D8B030D-6E8A-4147-A177-3AD203B41FA5}">
                      <a16:colId xmlns:a16="http://schemas.microsoft.com/office/drawing/2014/main" val="2574369721"/>
                    </a:ext>
                  </a:extLst>
                </a:gridCol>
                <a:gridCol w="1265033">
                  <a:extLst>
                    <a:ext uri="{9D8B030D-6E8A-4147-A177-3AD203B41FA5}">
                      <a16:colId xmlns:a16="http://schemas.microsoft.com/office/drawing/2014/main" val="1265479638"/>
                    </a:ext>
                  </a:extLst>
                </a:gridCol>
                <a:gridCol w="1390608">
                  <a:extLst>
                    <a:ext uri="{9D8B030D-6E8A-4147-A177-3AD203B41FA5}">
                      <a16:colId xmlns:a16="http://schemas.microsoft.com/office/drawing/2014/main" val="1978227318"/>
                    </a:ext>
                  </a:extLst>
                </a:gridCol>
                <a:gridCol w="2178303">
                  <a:extLst>
                    <a:ext uri="{9D8B030D-6E8A-4147-A177-3AD203B41FA5}">
                      <a16:colId xmlns:a16="http://schemas.microsoft.com/office/drawing/2014/main" val="2340467029"/>
                    </a:ext>
                  </a:extLst>
                </a:gridCol>
              </a:tblGrid>
              <a:tr h="865830">
                <a:tc>
                  <a:txBody>
                    <a:bodyPr/>
                    <a:lstStyle/>
                    <a:p>
                      <a:pPr marL="50165" marR="0" algn="ctr">
                        <a:spcBef>
                          <a:spcPts val="1005"/>
                        </a:spcBef>
                      </a:pPr>
                      <a:r>
                        <a:rPr lang="en-US" sz="1600" spc="-20">
                          <a:solidFill>
                            <a:schemeClr val="tx1"/>
                          </a:solidFill>
                          <a:effectLst/>
                          <a:latin typeface="Roboto" panose="02000000000000000000" pitchFamily="2" charset="0"/>
                          <a:ea typeface="Roboto" panose="02000000000000000000" pitchFamily="2" charset="0"/>
                          <a:cs typeface="Roboto" panose="02000000000000000000" pitchFamily="2" charset="0"/>
                        </a:rPr>
                        <a:t>Vehicle Weight Class</a:t>
                      </a:r>
                      <a:endParaRPr lang="en-US" sz="16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50800" marR="0" algn="ctr">
                        <a:spcBef>
                          <a:spcPts val="1005"/>
                        </a:spcBef>
                      </a:pPr>
                      <a:r>
                        <a:rPr lang="en-US" sz="1600" b="1" spc="-20">
                          <a:solidFill>
                            <a:schemeClr val="tx1"/>
                          </a:solidFill>
                          <a:effectLst/>
                          <a:latin typeface="Roboto" panose="02000000000000000000" pitchFamily="2" charset="0"/>
                          <a:ea typeface="Roboto" panose="02000000000000000000" pitchFamily="2" charset="0"/>
                          <a:cs typeface="Roboto" panose="02000000000000000000" pitchFamily="2" charset="0"/>
                        </a:rPr>
                        <a:t>Base Incentive</a:t>
                      </a:r>
                      <a:endParaRPr lang="en-US" sz="1600" b="1">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50800" marR="0" algn="ctr">
                        <a:spcBef>
                          <a:spcPts val="1005"/>
                        </a:spcBef>
                      </a:pPr>
                      <a:r>
                        <a:rPr lang="en-US" sz="1600" spc="-20">
                          <a:solidFill>
                            <a:schemeClr val="tx1"/>
                          </a:solidFill>
                          <a:effectLst/>
                          <a:latin typeface="Roboto" panose="02000000000000000000" pitchFamily="2" charset="0"/>
                          <a:ea typeface="Roboto" panose="02000000000000000000" pitchFamily="2" charset="0"/>
                          <a:cs typeface="Roboto" panose="02000000000000000000" pitchFamily="2" charset="0"/>
                        </a:rPr>
                        <a:t>Disadvantaged Community Bonus</a:t>
                      </a:r>
                      <a:endParaRPr lang="en-US" sz="16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41910" marR="33020" algn="ctr">
                        <a:spcBef>
                          <a:spcPts val="250"/>
                        </a:spcBef>
                      </a:pPr>
                      <a:r>
                        <a:rPr lang="en-US" sz="1600" spc="-50">
                          <a:solidFill>
                            <a:schemeClr val="tx1"/>
                          </a:solidFill>
                          <a:effectLst/>
                          <a:latin typeface="Roboto" panose="02000000000000000000" pitchFamily="2" charset="0"/>
                          <a:ea typeface="Roboto" panose="02000000000000000000" pitchFamily="2" charset="0"/>
                          <a:cs typeface="Roboto" panose="02000000000000000000" pitchFamily="2" charset="0"/>
                        </a:rPr>
                        <a:t>Small Fleet         Bonus    </a:t>
                      </a:r>
                      <a:endParaRPr lang="en-US" sz="16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41910" marR="33020" algn="ctr">
                        <a:spcBef>
                          <a:spcPts val="250"/>
                        </a:spcBef>
                      </a:pPr>
                      <a:r>
                        <a:rPr lang="en-US" sz="1600" spc="-50">
                          <a:solidFill>
                            <a:schemeClr val="tx1"/>
                          </a:solidFill>
                          <a:effectLst/>
                          <a:latin typeface="Roboto" panose="02000000000000000000" pitchFamily="2" charset="0"/>
                          <a:ea typeface="Roboto" panose="02000000000000000000" pitchFamily="2" charset="0"/>
                          <a:cs typeface="Roboto" panose="02000000000000000000" pitchFamily="2" charset="0"/>
                        </a:rPr>
                        <a:t>Scrap Bonus</a:t>
                      </a:r>
                      <a:endParaRPr lang="en-US" sz="16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41910" marR="32385" algn="ctr">
                        <a:spcBef>
                          <a:spcPts val="250"/>
                        </a:spcBef>
                      </a:pPr>
                      <a:r>
                        <a:rPr lang="en-US" sz="1600" spc="-50">
                          <a:solidFill>
                            <a:schemeClr val="tx1"/>
                          </a:solidFill>
                          <a:effectLst/>
                          <a:latin typeface="Roboto" panose="02000000000000000000" pitchFamily="2" charset="0"/>
                          <a:ea typeface="Roboto" panose="02000000000000000000" pitchFamily="2" charset="0"/>
                          <a:cs typeface="Roboto" panose="02000000000000000000" pitchFamily="2" charset="0"/>
                        </a:rPr>
                        <a:t>Maximum Amount Per Vehicle</a:t>
                      </a:r>
                      <a:endParaRPr lang="en-US" sz="16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3993263589"/>
                  </a:ext>
                </a:extLst>
              </a:tr>
              <a:tr h="474390">
                <a:tc>
                  <a:txBody>
                    <a:bodyPr/>
                    <a:lstStyle/>
                    <a:p>
                      <a:pPr marL="50165" marR="0" algn="l">
                        <a:spcBef>
                          <a:spcPts val="250"/>
                        </a:spcBef>
                      </a:pPr>
                      <a:r>
                        <a:rPr lang="en-US" sz="1600">
                          <a:effectLst/>
                          <a:latin typeface="Roboto" panose="02000000000000000000" pitchFamily="2" charset="0"/>
                          <a:ea typeface="Roboto" panose="02000000000000000000" pitchFamily="2" charset="0"/>
                          <a:cs typeface="Roboto" panose="02000000000000000000" pitchFamily="2" charset="0"/>
                        </a:rPr>
                        <a:t>Class 3 (10,001 – 14,000 lbs.)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0800" marR="0" algn="ctr">
                        <a:spcBef>
                          <a:spcPts val="250"/>
                        </a:spcBef>
                      </a:pPr>
                      <a:r>
                        <a:rPr lang="en-US" sz="1600" b="1">
                          <a:effectLst/>
                          <a:latin typeface="Roboto" panose="02000000000000000000" pitchFamily="2" charset="0"/>
                          <a:ea typeface="Roboto" panose="02000000000000000000" pitchFamily="2" charset="0"/>
                          <a:cs typeface="Roboto" panose="02000000000000000000" pitchFamily="2" charset="0"/>
                        </a:rPr>
                        <a:t>$50,000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985" marR="0" algn="ctr">
                        <a:spcBef>
                          <a:spcPts val="250"/>
                        </a:spcBef>
                      </a:pPr>
                      <a:r>
                        <a:rPr lang="en-US" sz="1600" spc="-25">
                          <a:effectLst/>
                          <a:latin typeface="Roboto" panose="02000000000000000000" pitchFamily="2" charset="0"/>
                          <a:ea typeface="Roboto" panose="02000000000000000000" pitchFamily="2" charset="0"/>
                          <a:cs typeface="Roboto" panose="02000000000000000000" pitchFamily="2" charset="0"/>
                        </a:rPr>
                        <a:t>$15,000</a:t>
                      </a:r>
                      <a:endParaRPr lang="en-US" sz="1600">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830" marR="0" algn="ctr">
                        <a:spcBef>
                          <a:spcPts val="250"/>
                        </a:spcBef>
                      </a:pPr>
                      <a:r>
                        <a:rPr lang="en-US" sz="1600">
                          <a:effectLst/>
                          <a:latin typeface="Roboto" panose="02000000000000000000" pitchFamily="2" charset="0"/>
                          <a:ea typeface="Roboto" panose="02000000000000000000" pitchFamily="2" charset="0"/>
                          <a:cs typeface="Roboto" panose="02000000000000000000" pitchFamily="2" charset="0"/>
                        </a:rPr>
                        <a:t>$10,000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8100" marR="0" algn="ctr">
                        <a:spcBef>
                          <a:spcPts val="250"/>
                        </a:spcBef>
                      </a:pPr>
                      <a:r>
                        <a:rPr lang="en-US" sz="1600" spc="-10">
                          <a:effectLst/>
                          <a:latin typeface="Roboto" panose="02000000000000000000" pitchFamily="2" charset="0"/>
                          <a:ea typeface="Roboto" panose="02000000000000000000" pitchFamily="2" charset="0"/>
                          <a:cs typeface="Roboto" panose="02000000000000000000" pitchFamily="2" charset="0"/>
                        </a:rPr>
                        <a:t>$10,000</a:t>
                      </a:r>
                      <a:endParaRPr lang="en-US" sz="1600">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41910" marR="25400" algn="ctr">
                        <a:spcBef>
                          <a:spcPts val="300"/>
                        </a:spcBef>
                      </a:pPr>
                      <a:r>
                        <a:rPr lang="en-US" sz="1600" spc="-10">
                          <a:effectLst/>
                          <a:latin typeface="Roboto" panose="02000000000000000000" pitchFamily="2" charset="0"/>
                          <a:ea typeface="Roboto" panose="02000000000000000000" pitchFamily="2" charset="0"/>
                          <a:cs typeface="Roboto" panose="02000000000000000000" pitchFamily="2" charset="0"/>
                        </a:rPr>
                        <a:t>$85,000</a:t>
                      </a:r>
                      <a:endParaRPr lang="en-US" sz="1600">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55520376"/>
                  </a:ext>
                </a:extLst>
              </a:tr>
              <a:tr h="474390">
                <a:tc>
                  <a:txBody>
                    <a:bodyPr/>
                    <a:lstStyle/>
                    <a:p>
                      <a:pPr marL="50800" marR="0" algn="l">
                        <a:spcBef>
                          <a:spcPts val="270"/>
                        </a:spcBef>
                      </a:pPr>
                      <a:r>
                        <a:rPr lang="en-US" sz="1600" spc="-10">
                          <a:effectLst/>
                          <a:latin typeface="Roboto" panose="02000000000000000000" pitchFamily="2" charset="0"/>
                          <a:ea typeface="Roboto" panose="02000000000000000000" pitchFamily="2" charset="0"/>
                          <a:cs typeface="Roboto" panose="02000000000000000000" pitchFamily="2" charset="0"/>
                        </a:rPr>
                        <a:t>Class 4  (14,001 – 16,000 lbs.) </a:t>
                      </a:r>
                      <a:endParaRPr lang="en-US" sz="1600">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0800" marR="0" algn="ctr">
                        <a:spcBef>
                          <a:spcPts val="270"/>
                        </a:spcBef>
                      </a:pPr>
                      <a:r>
                        <a:rPr lang="en-US" sz="1600" b="1">
                          <a:effectLst/>
                          <a:latin typeface="Roboto" panose="02000000000000000000" pitchFamily="2" charset="0"/>
                          <a:ea typeface="Roboto" panose="02000000000000000000" pitchFamily="2" charset="0"/>
                          <a:cs typeface="Roboto" panose="02000000000000000000" pitchFamily="2" charset="0"/>
                        </a:rPr>
                        <a:t>$85,000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985" marR="0" algn="ctr">
                        <a:spcBef>
                          <a:spcPts val="270"/>
                        </a:spcBef>
                      </a:pPr>
                      <a:r>
                        <a:rPr lang="en-US" sz="1600" spc="-20">
                          <a:effectLst/>
                          <a:latin typeface="Roboto" panose="02000000000000000000" pitchFamily="2" charset="0"/>
                          <a:ea typeface="Roboto" panose="02000000000000000000" pitchFamily="2" charset="0"/>
                          <a:cs typeface="Roboto" panose="02000000000000000000" pitchFamily="2" charset="0"/>
                        </a:rPr>
                        <a:t>$25,000</a:t>
                      </a:r>
                      <a:endParaRPr lang="en-US" sz="1600">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7465" marR="0" algn="ctr">
                        <a:spcBef>
                          <a:spcPts val="270"/>
                        </a:spcBef>
                      </a:pPr>
                      <a:r>
                        <a:rPr lang="en-US" sz="1600">
                          <a:effectLst/>
                          <a:latin typeface="Roboto" panose="02000000000000000000" pitchFamily="2" charset="0"/>
                          <a:ea typeface="Roboto" panose="02000000000000000000" pitchFamily="2" charset="0"/>
                          <a:cs typeface="Roboto" panose="02000000000000000000" pitchFamily="2" charset="0"/>
                        </a:rPr>
                        <a:t>$17,000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8100" marR="0" algn="ctr">
                        <a:spcBef>
                          <a:spcPts val="270"/>
                        </a:spcBef>
                      </a:pPr>
                      <a:r>
                        <a:rPr lang="en-US" sz="1600" spc="-10">
                          <a:effectLst/>
                          <a:latin typeface="Roboto" panose="02000000000000000000" pitchFamily="2" charset="0"/>
                          <a:ea typeface="Roboto" panose="02000000000000000000" pitchFamily="2" charset="0"/>
                          <a:cs typeface="Roboto" panose="02000000000000000000" pitchFamily="2" charset="0"/>
                        </a:rPr>
                        <a:t>$17,000</a:t>
                      </a:r>
                      <a:endParaRPr lang="en-US" sz="1600">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39370" marR="0" algn="ctr">
                        <a:spcBef>
                          <a:spcPts val="270"/>
                        </a:spcBef>
                      </a:pPr>
                      <a:r>
                        <a:rPr lang="en-US" sz="1600" spc="-10">
                          <a:effectLst/>
                          <a:latin typeface="Roboto" panose="02000000000000000000" pitchFamily="2" charset="0"/>
                          <a:ea typeface="Roboto" panose="02000000000000000000" pitchFamily="2" charset="0"/>
                          <a:cs typeface="Roboto" panose="02000000000000000000" pitchFamily="2" charset="0"/>
                        </a:rPr>
                        <a:t>$144,000</a:t>
                      </a:r>
                      <a:endParaRPr lang="en-US" sz="1600">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6449274"/>
                  </a:ext>
                </a:extLst>
              </a:tr>
              <a:tr h="474390">
                <a:tc>
                  <a:txBody>
                    <a:bodyPr/>
                    <a:lstStyle/>
                    <a:p>
                      <a:pPr marL="50165" marR="0" algn="l">
                        <a:spcBef>
                          <a:spcPts val="250"/>
                        </a:spcBef>
                      </a:pPr>
                      <a:r>
                        <a:rPr lang="en-US" sz="1600">
                          <a:effectLst/>
                          <a:latin typeface="Roboto" panose="02000000000000000000" pitchFamily="2" charset="0"/>
                          <a:ea typeface="Roboto" panose="02000000000000000000" pitchFamily="2" charset="0"/>
                          <a:cs typeface="Roboto" panose="02000000000000000000" pitchFamily="2" charset="0"/>
                        </a:rPr>
                        <a:t>Class 5  (16,000 – 19,500 lbs.)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0800" marR="0" algn="ctr">
                        <a:spcBef>
                          <a:spcPts val="250"/>
                        </a:spcBef>
                      </a:pPr>
                      <a:r>
                        <a:rPr lang="en-US" sz="1600" b="1">
                          <a:effectLst/>
                          <a:latin typeface="Roboto" panose="02000000000000000000" pitchFamily="2" charset="0"/>
                          <a:ea typeface="Roboto" panose="02000000000000000000" pitchFamily="2" charset="0"/>
                          <a:cs typeface="Roboto" panose="02000000000000000000" pitchFamily="2" charset="0"/>
                        </a:rPr>
                        <a:t>$100,000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985" marR="0" algn="ctr">
                        <a:spcBef>
                          <a:spcPts val="250"/>
                        </a:spcBef>
                      </a:pPr>
                      <a:r>
                        <a:rPr lang="en-US" sz="1600" spc="-20">
                          <a:effectLst/>
                          <a:latin typeface="Roboto" panose="02000000000000000000" pitchFamily="2" charset="0"/>
                          <a:ea typeface="Roboto" panose="02000000000000000000" pitchFamily="2" charset="0"/>
                          <a:cs typeface="Roboto" panose="02000000000000000000" pitchFamily="2" charset="0"/>
                        </a:rPr>
                        <a:t>$30,000</a:t>
                      </a:r>
                      <a:endParaRPr lang="en-US" sz="1600">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830" marR="0" algn="ctr">
                        <a:spcBef>
                          <a:spcPts val="250"/>
                        </a:spcBef>
                      </a:pPr>
                      <a:r>
                        <a:rPr lang="en-US" sz="1600">
                          <a:effectLst/>
                          <a:latin typeface="Roboto" panose="02000000000000000000" pitchFamily="2" charset="0"/>
                          <a:ea typeface="Roboto" panose="02000000000000000000" pitchFamily="2" charset="0"/>
                          <a:cs typeface="Roboto" panose="02000000000000000000" pitchFamily="2" charset="0"/>
                        </a:rPr>
                        <a:t>$20,000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8100" marR="0" algn="ctr">
                        <a:spcBef>
                          <a:spcPts val="250"/>
                        </a:spcBef>
                      </a:pPr>
                      <a:r>
                        <a:rPr lang="en-US" sz="1600" spc="-10">
                          <a:effectLst/>
                          <a:latin typeface="Roboto" panose="02000000000000000000" pitchFamily="2" charset="0"/>
                          <a:ea typeface="Roboto" panose="02000000000000000000" pitchFamily="2" charset="0"/>
                          <a:cs typeface="Roboto" panose="02000000000000000000" pitchFamily="2" charset="0"/>
                        </a:rPr>
                        <a:t>$20,000</a:t>
                      </a:r>
                      <a:endParaRPr lang="en-US" sz="1600">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38735" marR="0" algn="ctr">
                        <a:spcBef>
                          <a:spcPts val="250"/>
                        </a:spcBef>
                      </a:pPr>
                      <a:r>
                        <a:rPr lang="en-US" sz="1600" spc="-10">
                          <a:effectLst/>
                          <a:latin typeface="Roboto" panose="02000000000000000000" pitchFamily="2" charset="0"/>
                          <a:ea typeface="Roboto" panose="02000000000000000000" pitchFamily="2" charset="0"/>
                          <a:cs typeface="Roboto" panose="02000000000000000000" pitchFamily="2" charset="0"/>
                        </a:rPr>
                        <a:t>$170,000</a:t>
                      </a:r>
                      <a:endParaRPr lang="en-US" sz="1600">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0075023"/>
                  </a:ext>
                </a:extLst>
              </a:tr>
              <a:tr h="474390">
                <a:tc>
                  <a:txBody>
                    <a:bodyPr/>
                    <a:lstStyle/>
                    <a:p>
                      <a:pPr marL="50165" marR="0" algn="l">
                        <a:spcBef>
                          <a:spcPts val="250"/>
                        </a:spcBef>
                      </a:pPr>
                      <a:r>
                        <a:rPr lang="en-US" sz="1600">
                          <a:effectLst/>
                          <a:latin typeface="Roboto" panose="02000000000000000000" pitchFamily="2" charset="0"/>
                          <a:ea typeface="Roboto" panose="02000000000000000000" pitchFamily="2" charset="0"/>
                          <a:cs typeface="Roboto" panose="02000000000000000000" pitchFamily="2" charset="0"/>
                        </a:rPr>
                        <a:t>Class 6  (19,501 – 26,000 lbs.)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0800" marR="0" algn="ctr">
                        <a:spcBef>
                          <a:spcPts val="250"/>
                        </a:spcBef>
                      </a:pPr>
                      <a:r>
                        <a:rPr lang="en-US" sz="1600" b="1">
                          <a:effectLst/>
                          <a:latin typeface="Roboto" panose="02000000000000000000" pitchFamily="2" charset="0"/>
                          <a:ea typeface="Roboto" panose="02000000000000000000" pitchFamily="2" charset="0"/>
                          <a:cs typeface="Roboto" panose="02000000000000000000" pitchFamily="2" charset="0"/>
                        </a:rPr>
                        <a:t>$150,000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985" marR="0" algn="ctr">
                        <a:spcBef>
                          <a:spcPts val="250"/>
                        </a:spcBef>
                      </a:pPr>
                      <a:r>
                        <a:rPr lang="en-US" sz="1600" spc="-20">
                          <a:effectLst/>
                          <a:latin typeface="Roboto" panose="02000000000000000000" pitchFamily="2" charset="0"/>
                          <a:ea typeface="Roboto" panose="02000000000000000000" pitchFamily="2" charset="0"/>
                          <a:cs typeface="Roboto" panose="02000000000000000000" pitchFamily="2" charset="0"/>
                        </a:rPr>
                        <a:t>$45,000</a:t>
                      </a:r>
                      <a:endParaRPr lang="en-US" sz="1600">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830" marR="0" algn="ctr">
                        <a:spcBef>
                          <a:spcPts val="250"/>
                        </a:spcBef>
                      </a:pPr>
                      <a:r>
                        <a:rPr lang="en-US" sz="1600">
                          <a:effectLst/>
                          <a:latin typeface="Roboto" panose="02000000000000000000" pitchFamily="2" charset="0"/>
                          <a:ea typeface="Roboto" panose="02000000000000000000" pitchFamily="2" charset="0"/>
                          <a:cs typeface="Roboto" panose="02000000000000000000" pitchFamily="2" charset="0"/>
                        </a:rPr>
                        <a:t>$30,000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8100" marR="0" algn="ctr">
                        <a:spcBef>
                          <a:spcPts val="250"/>
                        </a:spcBef>
                      </a:pPr>
                      <a:r>
                        <a:rPr lang="en-US" sz="1600" spc="-10">
                          <a:effectLst/>
                          <a:latin typeface="Roboto" panose="02000000000000000000" pitchFamily="2" charset="0"/>
                          <a:ea typeface="Roboto" panose="02000000000000000000" pitchFamily="2" charset="0"/>
                          <a:cs typeface="Roboto" panose="02000000000000000000" pitchFamily="2" charset="0"/>
                        </a:rPr>
                        <a:t>$30,000</a:t>
                      </a:r>
                      <a:endParaRPr lang="en-US" sz="1600">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38735" marR="0" algn="ctr">
                        <a:spcBef>
                          <a:spcPts val="250"/>
                        </a:spcBef>
                      </a:pPr>
                      <a:r>
                        <a:rPr lang="en-US" sz="1600" spc="-10">
                          <a:effectLst/>
                          <a:latin typeface="Roboto" panose="02000000000000000000" pitchFamily="2" charset="0"/>
                          <a:ea typeface="Roboto" panose="02000000000000000000" pitchFamily="2" charset="0"/>
                          <a:cs typeface="Roboto" panose="02000000000000000000" pitchFamily="2" charset="0"/>
                        </a:rPr>
                        <a:t>$255,000</a:t>
                      </a:r>
                      <a:endParaRPr lang="en-US" sz="1600">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3410229"/>
                  </a:ext>
                </a:extLst>
              </a:tr>
              <a:tr h="474390">
                <a:tc>
                  <a:txBody>
                    <a:bodyPr/>
                    <a:lstStyle/>
                    <a:p>
                      <a:pPr marL="50165" marR="0" algn="l">
                        <a:spcBef>
                          <a:spcPts val="250"/>
                        </a:spcBef>
                      </a:pPr>
                      <a:r>
                        <a:rPr lang="en-US" sz="1600">
                          <a:effectLst/>
                          <a:latin typeface="Roboto" panose="02000000000000000000" pitchFamily="2" charset="0"/>
                          <a:ea typeface="Roboto" panose="02000000000000000000" pitchFamily="2" charset="0"/>
                          <a:cs typeface="Roboto" panose="02000000000000000000" pitchFamily="2" charset="0"/>
                        </a:rPr>
                        <a:t>Class 7 (26,001 – 33,000 lbs.)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0800" marR="0" algn="ctr">
                        <a:spcBef>
                          <a:spcPts val="250"/>
                        </a:spcBef>
                      </a:pPr>
                      <a:r>
                        <a:rPr lang="en-US" sz="1600" b="1">
                          <a:effectLst/>
                          <a:latin typeface="Roboto" panose="02000000000000000000" pitchFamily="2" charset="0"/>
                          <a:ea typeface="Roboto" panose="02000000000000000000" pitchFamily="2" charset="0"/>
                          <a:cs typeface="Roboto" panose="02000000000000000000" pitchFamily="2" charset="0"/>
                        </a:rPr>
                        <a:t>$185,000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985" marR="0" algn="ctr">
                        <a:spcBef>
                          <a:spcPts val="250"/>
                        </a:spcBef>
                      </a:pPr>
                      <a:r>
                        <a:rPr lang="en-US" sz="1600" spc="-20">
                          <a:effectLst/>
                          <a:latin typeface="Roboto" panose="02000000000000000000" pitchFamily="2" charset="0"/>
                          <a:ea typeface="Roboto" panose="02000000000000000000" pitchFamily="2" charset="0"/>
                          <a:cs typeface="Roboto" panose="02000000000000000000" pitchFamily="2" charset="0"/>
                        </a:rPr>
                        <a:t>$55,000</a:t>
                      </a:r>
                      <a:endParaRPr lang="en-US" sz="1600">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830" marR="0" algn="ctr">
                        <a:spcBef>
                          <a:spcPts val="250"/>
                        </a:spcBef>
                      </a:pPr>
                      <a:r>
                        <a:rPr lang="en-US" sz="1600">
                          <a:effectLst/>
                          <a:latin typeface="Roboto" panose="02000000000000000000" pitchFamily="2" charset="0"/>
                          <a:ea typeface="Roboto" panose="02000000000000000000" pitchFamily="2" charset="0"/>
                          <a:cs typeface="Roboto" panose="02000000000000000000" pitchFamily="2" charset="0"/>
                        </a:rPr>
                        <a:t>$37,000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8100" marR="0" algn="ctr">
                        <a:spcBef>
                          <a:spcPts val="250"/>
                        </a:spcBef>
                      </a:pPr>
                      <a:r>
                        <a:rPr lang="en-US" sz="1600" spc="-10">
                          <a:effectLst/>
                          <a:latin typeface="Roboto" panose="02000000000000000000" pitchFamily="2" charset="0"/>
                          <a:ea typeface="Roboto" panose="02000000000000000000" pitchFamily="2" charset="0"/>
                          <a:cs typeface="Roboto" panose="02000000000000000000" pitchFamily="2" charset="0"/>
                        </a:rPr>
                        <a:t>$37,000</a:t>
                      </a:r>
                      <a:endParaRPr lang="en-US" sz="1600">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38735" marR="0" algn="ctr">
                        <a:spcBef>
                          <a:spcPts val="250"/>
                        </a:spcBef>
                      </a:pPr>
                      <a:r>
                        <a:rPr lang="en-US" sz="1600" spc="-10">
                          <a:effectLst/>
                          <a:latin typeface="Roboto" panose="02000000000000000000" pitchFamily="2" charset="0"/>
                          <a:ea typeface="Roboto" panose="02000000000000000000" pitchFamily="2" charset="0"/>
                          <a:cs typeface="Roboto" panose="02000000000000000000" pitchFamily="2" charset="0"/>
                        </a:rPr>
                        <a:t>$314,000</a:t>
                      </a:r>
                      <a:endParaRPr lang="en-US" sz="1600">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47442630"/>
                  </a:ext>
                </a:extLst>
              </a:tr>
              <a:tr h="474390">
                <a:tc>
                  <a:txBody>
                    <a:bodyPr/>
                    <a:lstStyle/>
                    <a:p>
                      <a:pPr marL="50165" marR="0" algn="l" defTabSz="914400" rtl="0" eaLnBrk="1" latinLnBrk="0" hangingPunct="1">
                        <a:spcBef>
                          <a:spcPts val="250"/>
                        </a:spcBef>
                      </a:pPr>
                      <a:r>
                        <a:rPr lang="en-US" sz="1600" b="1" kern="1200">
                          <a:solidFill>
                            <a:schemeClr val="tx1"/>
                          </a:solidFill>
                          <a:effectLst/>
                          <a:latin typeface="Roboto" panose="02000000000000000000" pitchFamily="2" charset="0"/>
                          <a:ea typeface="Roboto" panose="02000000000000000000" pitchFamily="2" charset="0"/>
                          <a:cs typeface="Roboto" panose="02000000000000000000" pitchFamily="2" charset="0"/>
                        </a:rPr>
                        <a:t>Class 8 (Over 33,000 lbs.)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0165" marR="0" algn="ctr" defTabSz="914400" rtl="0" eaLnBrk="1" latinLnBrk="0" hangingPunct="1">
                        <a:spcBef>
                          <a:spcPts val="250"/>
                        </a:spcBef>
                      </a:pPr>
                      <a:r>
                        <a:rPr lang="en-US" sz="1600" b="1" kern="1200">
                          <a:solidFill>
                            <a:schemeClr val="tx1"/>
                          </a:solidFill>
                          <a:effectLst/>
                          <a:latin typeface="Roboto" panose="02000000000000000000" pitchFamily="2" charset="0"/>
                          <a:ea typeface="Roboto" panose="02000000000000000000" pitchFamily="2" charset="0"/>
                          <a:cs typeface="Roboto" panose="02000000000000000000" pitchFamily="2" charset="0"/>
                        </a:rPr>
                        <a:t>$200,000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0165" marR="0" algn="ctr" defTabSz="914400" rtl="0" eaLnBrk="1" latinLnBrk="0" hangingPunct="1">
                        <a:spcBef>
                          <a:spcPts val="250"/>
                        </a:spcBef>
                      </a:pPr>
                      <a:r>
                        <a:rPr lang="en-US" sz="1600" b="0" kern="1200">
                          <a:solidFill>
                            <a:schemeClr val="tx1"/>
                          </a:solidFill>
                          <a:effectLst/>
                          <a:latin typeface="Roboto" panose="02000000000000000000" pitchFamily="2" charset="0"/>
                          <a:ea typeface="Roboto" panose="02000000000000000000" pitchFamily="2" charset="0"/>
                          <a:cs typeface="Roboto" panose="02000000000000000000" pitchFamily="2" charset="0"/>
                        </a:rPr>
                        <a:t>$60,000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0165" marR="0" algn="ctr" defTabSz="914400" rtl="0" eaLnBrk="1" latinLnBrk="0" hangingPunct="1">
                        <a:spcBef>
                          <a:spcPts val="250"/>
                        </a:spcBef>
                      </a:pPr>
                      <a:r>
                        <a:rPr lang="en-US" sz="1600" b="0" kern="1200">
                          <a:solidFill>
                            <a:schemeClr val="tx1"/>
                          </a:solidFill>
                          <a:effectLst/>
                          <a:latin typeface="Roboto" panose="02000000000000000000" pitchFamily="2" charset="0"/>
                          <a:ea typeface="Roboto" panose="02000000000000000000" pitchFamily="2" charset="0"/>
                          <a:cs typeface="Roboto" panose="02000000000000000000" pitchFamily="2" charset="0"/>
                        </a:rPr>
                        <a:t>$40,000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0165" marR="0" algn="ctr" defTabSz="914400" rtl="0" eaLnBrk="1" latinLnBrk="0" hangingPunct="1">
                        <a:spcBef>
                          <a:spcPts val="250"/>
                        </a:spcBef>
                      </a:pPr>
                      <a:r>
                        <a:rPr lang="en-US" sz="1600" b="0" kern="1200">
                          <a:solidFill>
                            <a:schemeClr val="tx1"/>
                          </a:solidFill>
                          <a:effectLst/>
                          <a:latin typeface="Roboto" panose="02000000000000000000" pitchFamily="2" charset="0"/>
                          <a:ea typeface="Roboto" panose="02000000000000000000" pitchFamily="2" charset="0"/>
                          <a:cs typeface="Roboto" panose="02000000000000000000" pitchFamily="2" charset="0"/>
                        </a:rPr>
                        <a:t>$40,000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50165" marR="0" algn="ctr" defTabSz="914400" rtl="0" eaLnBrk="1" latinLnBrk="0" hangingPunct="1">
                        <a:spcBef>
                          <a:spcPts val="250"/>
                        </a:spcBef>
                      </a:pPr>
                      <a:r>
                        <a:rPr lang="en-US" sz="1600" b="1" kern="1200">
                          <a:solidFill>
                            <a:schemeClr val="tx1"/>
                          </a:solidFill>
                          <a:effectLst/>
                          <a:latin typeface="Roboto" panose="02000000000000000000" pitchFamily="2" charset="0"/>
                          <a:ea typeface="Roboto" panose="02000000000000000000" pitchFamily="2" charset="0"/>
                          <a:cs typeface="Roboto" panose="02000000000000000000" pitchFamily="2" charset="0"/>
                        </a:rPr>
                        <a:t>$340,000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0356622"/>
                  </a:ext>
                </a:extLst>
              </a:tr>
              <a:tr h="474390">
                <a:tc>
                  <a:txBody>
                    <a:bodyPr/>
                    <a:lstStyle/>
                    <a:p>
                      <a:pPr marL="50165" marR="0" algn="l" defTabSz="914400" rtl="0" eaLnBrk="1" latinLnBrk="0" hangingPunct="1">
                        <a:spcBef>
                          <a:spcPts val="250"/>
                        </a:spcBef>
                      </a:pPr>
                      <a:r>
                        <a:rPr lang="en-US" sz="1600" b="1" kern="1200">
                          <a:solidFill>
                            <a:schemeClr val="tx1"/>
                          </a:solidFill>
                          <a:effectLst/>
                          <a:latin typeface="Roboto" panose="02000000000000000000" pitchFamily="2" charset="0"/>
                          <a:ea typeface="Roboto" panose="02000000000000000000" pitchFamily="2" charset="0"/>
                          <a:cs typeface="Roboto" panose="02000000000000000000" pitchFamily="2" charset="0"/>
                        </a:rPr>
                        <a:t>Class 8 Fuel Cell</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0165" marR="0" algn="ctr" defTabSz="914400" rtl="0" eaLnBrk="1" latinLnBrk="0" hangingPunct="1">
                        <a:spcBef>
                          <a:spcPts val="250"/>
                        </a:spcBef>
                      </a:pPr>
                      <a:r>
                        <a:rPr lang="en-US" sz="1600" b="1" kern="1200">
                          <a:solidFill>
                            <a:schemeClr val="tx1"/>
                          </a:solidFill>
                          <a:effectLst/>
                          <a:latin typeface="Roboto" panose="02000000000000000000" pitchFamily="2" charset="0"/>
                          <a:ea typeface="Roboto" panose="02000000000000000000" pitchFamily="2" charset="0"/>
                          <a:cs typeface="Roboto" panose="02000000000000000000" pitchFamily="2" charset="0"/>
                        </a:rPr>
                        <a:t>$285,000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0165" marR="0" algn="ctr" defTabSz="914400" rtl="0" eaLnBrk="1" latinLnBrk="0" hangingPunct="1">
                        <a:spcBef>
                          <a:spcPts val="250"/>
                        </a:spcBef>
                      </a:pPr>
                      <a:r>
                        <a:rPr lang="en-US" sz="1600" b="0" kern="1200">
                          <a:solidFill>
                            <a:schemeClr val="tx1"/>
                          </a:solidFill>
                          <a:effectLst/>
                          <a:latin typeface="Roboto" panose="02000000000000000000" pitchFamily="2" charset="0"/>
                          <a:ea typeface="Roboto" panose="02000000000000000000" pitchFamily="2" charset="0"/>
                          <a:cs typeface="Roboto" panose="02000000000000000000" pitchFamily="2" charset="0"/>
                        </a:rPr>
                        <a:t>$60,000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0165" marR="0" algn="ctr" defTabSz="914400" rtl="0" eaLnBrk="1" latinLnBrk="0" hangingPunct="1">
                        <a:spcBef>
                          <a:spcPts val="250"/>
                        </a:spcBef>
                      </a:pPr>
                      <a:r>
                        <a:rPr lang="en-US" sz="1600" b="0" kern="1200">
                          <a:solidFill>
                            <a:schemeClr val="tx1"/>
                          </a:solidFill>
                          <a:effectLst/>
                          <a:latin typeface="Roboto" panose="02000000000000000000" pitchFamily="2" charset="0"/>
                          <a:ea typeface="Roboto" panose="02000000000000000000" pitchFamily="2" charset="0"/>
                          <a:cs typeface="Roboto" panose="02000000000000000000" pitchFamily="2" charset="0"/>
                        </a:rPr>
                        <a:t>$40,000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0165" marR="0" algn="ctr" defTabSz="914400" rtl="0" eaLnBrk="1" latinLnBrk="0" hangingPunct="1">
                        <a:spcBef>
                          <a:spcPts val="250"/>
                        </a:spcBef>
                      </a:pPr>
                      <a:r>
                        <a:rPr lang="en-US" sz="1600" b="0" kern="1200">
                          <a:solidFill>
                            <a:schemeClr val="tx1"/>
                          </a:solidFill>
                          <a:effectLst/>
                          <a:latin typeface="Roboto" panose="02000000000000000000" pitchFamily="2" charset="0"/>
                          <a:ea typeface="Roboto" panose="02000000000000000000" pitchFamily="2" charset="0"/>
                          <a:cs typeface="Roboto" panose="02000000000000000000" pitchFamily="2" charset="0"/>
                        </a:rPr>
                        <a:t>$40,000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50165" marR="0" algn="ctr" defTabSz="914400" rtl="0" eaLnBrk="1" latinLnBrk="0" hangingPunct="1">
                        <a:spcBef>
                          <a:spcPts val="250"/>
                        </a:spcBef>
                      </a:pPr>
                      <a:r>
                        <a:rPr lang="en-US" sz="1600" b="1" kern="1200">
                          <a:solidFill>
                            <a:schemeClr val="tx1"/>
                          </a:solidFill>
                          <a:effectLst/>
                          <a:latin typeface="Roboto" panose="02000000000000000000" pitchFamily="2" charset="0"/>
                          <a:ea typeface="Roboto" panose="02000000000000000000" pitchFamily="2" charset="0"/>
                          <a:cs typeface="Roboto" panose="02000000000000000000" pitchFamily="2" charset="0"/>
                        </a:rPr>
                        <a:t>$425,000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6327668"/>
                  </a:ext>
                </a:extLst>
              </a:tr>
            </a:tbl>
          </a:graphicData>
        </a:graphic>
      </p:graphicFrame>
    </p:spTree>
    <p:extLst>
      <p:ext uri="{BB962C8B-B14F-4D97-AF65-F5344CB8AC3E}">
        <p14:creationId xmlns:p14="http://schemas.microsoft.com/office/powerpoint/2010/main" val="21421849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23BDE-E470-EA23-78FD-743E381B121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8D64DA-C84E-8CE0-EB87-5E1CE8F703F4}"/>
              </a:ext>
            </a:extLst>
          </p:cNvPr>
          <p:cNvSpPr>
            <a:spLocks noGrp="1"/>
          </p:cNvSpPr>
          <p:nvPr>
            <p:ph type="sldNum" sz="quarter" idx="4"/>
          </p:nvPr>
        </p:nvSpPr>
        <p:spPr/>
        <p:txBody>
          <a:bodyPr/>
          <a:lstStyle/>
          <a:p>
            <a:fld id="{058CC6BB-C3D2-4223-AD7D-B48D1BB4495E}" type="slidenum">
              <a:rPr lang="en-US" smtClean="0"/>
              <a:pPr/>
              <a:t>9</a:t>
            </a:fld>
            <a:endParaRPr lang="en-US"/>
          </a:p>
        </p:txBody>
      </p:sp>
      <p:sp>
        <p:nvSpPr>
          <p:cNvPr id="4" name="Title 3">
            <a:extLst>
              <a:ext uri="{FF2B5EF4-FFF2-40B4-BE49-F238E27FC236}">
                <a16:creationId xmlns:a16="http://schemas.microsoft.com/office/drawing/2014/main" id="{8500B336-640B-A21E-552B-15542256CB2D}"/>
              </a:ext>
            </a:extLst>
          </p:cNvPr>
          <p:cNvSpPr>
            <a:spLocks noGrp="1"/>
          </p:cNvSpPr>
          <p:nvPr>
            <p:ph type="title"/>
          </p:nvPr>
        </p:nvSpPr>
        <p:spPr/>
        <p:txBody>
          <a:bodyPr/>
          <a:lstStyle/>
          <a:p>
            <a:r>
              <a:rPr lang="en-US" b="1">
                <a:solidFill>
                  <a:srgbClr val="002D73"/>
                </a:solidFill>
                <a:latin typeface="Roboto" panose="02000000000000000000" pitchFamily="2" charset="0"/>
                <a:ea typeface="Roboto" panose="02000000000000000000" pitchFamily="2" charset="0"/>
                <a:cs typeface="Roboto" panose="02000000000000000000" pitchFamily="2" charset="0"/>
              </a:rPr>
              <a:t>NYTVIP: </a:t>
            </a:r>
            <a:r>
              <a:rPr lang="en-US" sz="4000" b="1">
                <a:solidFill>
                  <a:srgbClr val="002D73"/>
                </a:solidFill>
                <a:latin typeface="Roboto" panose="02000000000000000000" pitchFamily="2" charset="0"/>
                <a:ea typeface="Roboto" panose="02000000000000000000" pitchFamily="2" charset="0"/>
                <a:cs typeface="Roboto" panose="02000000000000000000" pitchFamily="2" charset="0"/>
              </a:rPr>
              <a:t>Scrappage Requirements</a:t>
            </a:r>
            <a:endParaRPr lang="en-US">
              <a:latin typeface="Roboto" panose="02000000000000000000" pitchFamily="2" charset="0"/>
              <a:ea typeface="Roboto" panose="02000000000000000000" pitchFamily="2" charset="0"/>
              <a:cs typeface="Roboto" panose="02000000000000000000" pitchFamily="2" charset="0"/>
            </a:endParaRPr>
          </a:p>
        </p:txBody>
      </p:sp>
      <p:sp>
        <p:nvSpPr>
          <p:cNvPr id="6" name="Content Placeholder 2">
            <a:extLst>
              <a:ext uri="{FF2B5EF4-FFF2-40B4-BE49-F238E27FC236}">
                <a16:creationId xmlns:a16="http://schemas.microsoft.com/office/drawing/2014/main" id="{FC064B17-089A-4DFD-DA89-919C733DB25E}"/>
              </a:ext>
            </a:extLst>
          </p:cNvPr>
          <p:cNvSpPr>
            <a:spLocks noGrp="1"/>
          </p:cNvSpPr>
          <p:nvPr>
            <p:ph idx="1"/>
          </p:nvPr>
        </p:nvSpPr>
        <p:spPr>
          <a:xfrm>
            <a:off x="149740" y="1940004"/>
            <a:ext cx="11892519" cy="4769139"/>
          </a:xfrm>
        </p:spPr>
        <p:txBody>
          <a:bodyPr vert="horz" lIns="91440" tIns="45720" rIns="91440" bIns="45720" rtlCol="0" anchor="t">
            <a:noAutofit/>
          </a:bodyPr>
          <a:lstStyle/>
          <a:p>
            <a:pPr marL="0" indent="0">
              <a:lnSpc>
                <a:spcPct val="100000"/>
              </a:lnSpc>
              <a:buNone/>
            </a:pPr>
            <a:r>
              <a:rPr lang="en-US" b="1">
                <a:solidFill>
                  <a:schemeClr val="accent1">
                    <a:lumMod val="76000"/>
                  </a:schemeClr>
                </a:solidFill>
                <a:latin typeface="Roboto"/>
                <a:ea typeface="Roboto"/>
                <a:cs typeface="Roboto"/>
              </a:rPr>
              <a:t>1. Class 3-8 Zero Emission Vehicles (ZEVs)</a:t>
            </a:r>
            <a:r>
              <a:rPr lang="en-US">
                <a:solidFill>
                  <a:schemeClr val="accent1">
                    <a:lumMod val="76000"/>
                  </a:schemeClr>
                </a:solidFill>
                <a:latin typeface="Roboto"/>
                <a:ea typeface="Roboto"/>
                <a:cs typeface="Roboto"/>
              </a:rPr>
              <a:t>:</a:t>
            </a:r>
            <a:r>
              <a:rPr lang="en-US">
                <a:solidFill>
                  <a:schemeClr val="accent1"/>
                </a:solidFill>
                <a:latin typeface="Roboto"/>
                <a:ea typeface="Roboto"/>
                <a:cs typeface="Roboto"/>
              </a:rPr>
              <a:t> </a:t>
            </a:r>
            <a:r>
              <a:rPr lang="en-US">
                <a:solidFill>
                  <a:schemeClr val="tx1"/>
                </a:solidFill>
                <a:latin typeface="Roboto"/>
                <a:ea typeface="Roboto"/>
                <a:cs typeface="Roboto"/>
              </a:rPr>
              <a:t>Purchasers receive a </a:t>
            </a:r>
            <a:r>
              <a:rPr lang="en-US" b="1">
                <a:solidFill>
                  <a:schemeClr val="tx1"/>
                </a:solidFill>
                <a:latin typeface="Roboto"/>
                <a:ea typeface="Roboto"/>
                <a:cs typeface="Roboto"/>
              </a:rPr>
              <a:t>voucher bonus </a:t>
            </a:r>
            <a:r>
              <a:rPr lang="en-US">
                <a:solidFill>
                  <a:schemeClr val="tx1"/>
                </a:solidFill>
                <a:latin typeface="Roboto"/>
                <a:ea typeface="Roboto"/>
                <a:cs typeface="Roboto"/>
              </a:rPr>
              <a:t>for scrappage</a:t>
            </a:r>
          </a:p>
          <a:p>
            <a:pPr lvl="1">
              <a:lnSpc>
                <a:spcPct val="100000"/>
              </a:lnSpc>
            </a:pPr>
            <a:r>
              <a:rPr lang="en-US">
                <a:solidFill>
                  <a:schemeClr val="tx1"/>
                </a:solidFill>
                <a:latin typeface="Roboto"/>
                <a:ea typeface="Roboto"/>
                <a:cs typeface="Roboto"/>
              </a:rPr>
              <a:t>Scrapped vehicles must be at the time of voucher application:</a:t>
            </a:r>
          </a:p>
          <a:p>
            <a:pPr lvl="2">
              <a:lnSpc>
                <a:spcPct val="100000"/>
              </a:lnSpc>
              <a:buFont typeface="Arial" panose="020B0604020202020204" pitchFamily="34" charset="0"/>
              <a:buChar char="•"/>
            </a:pPr>
            <a:r>
              <a:rPr lang="en-US" sz="1800">
                <a:solidFill>
                  <a:schemeClr val="tx1"/>
                </a:solidFill>
                <a:latin typeface="Roboto"/>
                <a:ea typeface="Roboto"/>
                <a:cs typeface="Roboto"/>
              </a:rPr>
              <a:t>Vehicle model year 2015 or older and be operational/drivable</a:t>
            </a:r>
          </a:p>
          <a:p>
            <a:pPr lvl="2">
              <a:lnSpc>
                <a:spcPct val="100000"/>
              </a:lnSpc>
              <a:buFont typeface="Arial" panose="020B0604020202020204" pitchFamily="34" charset="0"/>
              <a:buChar char="•"/>
            </a:pPr>
            <a:r>
              <a:rPr lang="en-US" sz="1800">
                <a:solidFill>
                  <a:schemeClr val="tx1"/>
                </a:solidFill>
                <a:latin typeface="Roboto"/>
                <a:ea typeface="Roboto"/>
                <a:cs typeface="Roboto"/>
              </a:rPr>
              <a:t>Equal weight class or one larger than the new electric vehicle purchased</a:t>
            </a:r>
          </a:p>
          <a:p>
            <a:pPr lvl="2">
              <a:lnSpc>
                <a:spcPct val="100000"/>
              </a:lnSpc>
              <a:buFont typeface="Arial" panose="020B0604020202020204" pitchFamily="34" charset="0"/>
              <a:buChar char="•"/>
            </a:pPr>
            <a:r>
              <a:rPr lang="en-US" sz="1800">
                <a:solidFill>
                  <a:schemeClr val="tx1"/>
                </a:solidFill>
                <a:latin typeface="Roboto"/>
                <a:ea typeface="Roboto"/>
                <a:cs typeface="Roboto"/>
              </a:rPr>
              <a:t>Be registered at time of scrappage for at least one of the previous two years</a:t>
            </a:r>
          </a:p>
          <a:p>
            <a:pPr lvl="2">
              <a:lnSpc>
                <a:spcPct val="100000"/>
              </a:lnSpc>
              <a:buFont typeface="Arial" panose="020B0604020202020204" pitchFamily="34" charset="0"/>
              <a:buChar char="•"/>
            </a:pPr>
            <a:r>
              <a:rPr lang="en-US" sz="1800">
                <a:solidFill>
                  <a:schemeClr val="tx1"/>
                </a:solidFill>
                <a:latin typeface="Roboto"/>
                <a:ea typeface="Roboto"/>
                <a:cs typeface="Roboto"/>
              </a:rPr>
              <a:t>Vehicles can have a diesel or gasoline engine</a:t>
            </a:r>
          </a:p>
          <a:p>
            <a:pPr marL="0" indent="0">
              <a:lnSpc>
                <a:spcPct val="100000"/>
              </a:lnSpc>
              <a:buNone/>
            </a:pPr>
            <a:r>
              <a:rPr lang="en-US" b="1">
                <a:solidFill>
                  <a:schemeClr val="accent1">
                    <a:lumMod val="76000"/>
                  </a:schemeClr>
                </a:solidFill>
                <a:latin typeface="Roboto"/>
                <a:ea typeface="Roboto"/>
                <a:cs typeface="Roboto"/>
              </a:rPr>
              <a:t>2. Non-Road Equipment</a:t>
            </a:r>
            <a:r>
              <a:rPr lang="en-US">
                <a:solidFill>
                  <a:schemeClr val="accent1">
                    <a:lumMod val="76000"/>
                  </a:schemeClr>
                </a:solidFill>
                <a:latin typeface="Roboto"/>
                <a:ea typeface="Roboto"/>
                <a:cs typeface="Roboto"/>
              </a:rPr>
              <a:t>:</a:t>
            </a:r>
            <a:r>
              <a:rPr lang="en-US">
                <a:solidFill>
                  <a:schemeClr val="accent1"/>
                </a:solidFill>
                <a:latin typeface="Roboto"/>
                <a:ea typeface="Roboto"/>
                <a:cs typeface="Roboto"/>
              </a:rPr>
              <a:t> </a:t>
            </a:r>
            <a:r>
              <a:rPr lang="en-US">
                <a:solidFill>
                  <a:schemeClr val="tx1"/>
                </a:solidFill>
                <a:latin typeface="Roboto"/>
                <a:ea typeface="Roboto"/>
                <a:cs typeface="Roboto"/>
              </a:rPr>
              <a:t>Required to scrap an older piece of equipment for a new piece of equipment</a:t>
            </a:r>
          </a:p>
          <a:p>
            <a:pPr marL="617220" lvl="1" indent="-342900">
              <a:lnSpc>
                <a:spcPct val="100000"/>
              </a:lnSpc>
            </a:pPr>
            <a:r>
              <a:rPr lang="en-US">
                <a:solidFill>
                  <a:schemeClr val="tx1"/>
                </a:solidFill>
                <a:latin typeface="Roboto"/>
                <a:ea typeface="Roboto"/>
                <a:cs typeface="Roboto"/>
              </a:rPr>
              <a:t>No specific model year or engine tier required</a:t>
            </a:r>
          </a:p>
          <a:p>
            <a:pPr marL="617220" lvl="1" indent="-342900">
              <a:lnSpc>
                <a:spcPct val="100000"/>
              </a:lnSpc>
            </a:pPr>
            <a:r>
              <a:rPr lang="en-US" sz="1800">
                <a:solidFill>
                  <a:schemeClr val="tx1"/>
                </a:solidFill>
                <a:latin typeface="Roboto"/>
                <a:ea typeface="Roboto"/>
                <a:cs typeface="Roboto"/>
              </a:rPr>
              <a:t>Scrapped equipment must be similar </a:t>
            </a:r>
            <a:r>
              <a:rPr lang="en-US">
                <a:solidFill>
                  <a:schemeClr val="tx1"/>
                </a:solidFill>
                <a:latin typeface="Roboto"/>
                <a:ea typeface="Roboto"/>
                <a:cs typeface="Roboto"/>
              </a:rPr>
              <a:t>function and vocation to the new equipment</a:t>
            </a:r>
            <a:endParaRPr lang="en-US" sz="1800">
              <a:solidFill>
                <a:schemeClr val="tx1"/>
              </a:solidFill>
              <a:latin typeface="Roboto"/>
              <a:ea typeface="Roboto"/>
              <a:cs typeface="Roboto"/>
            </a:endParaRPr>
          </a:p>
          <a:p>
            <a:pPr marL="0" indent="0">
              <a:lnSpc>
                <a:spcPct val="100000"/>
              </a:lnSpc>
              <a:buNone/>
            </a:pPr>
            <a:r>
              <a:rPr lang="en-US" b="1">
                <a:solidFill>
                  <a:schemeClr val="accent1">
                    <a:lumMod val="76000"/>
                  </a:schemeClr>
                </a:solidFill>
                <a:latin typeface="Roboto"/>
                <a:ea typeface="Roboto"/>
                <a:cs typeface="Roboto"/>
              </a:rPr>
              <a:t>3. Transit Buses</a:t>
            </a:r>
            <a:r>
              <a:rPr lang="en-US">
                <a:solidFill>
                  <a:schemeClr val="accent1">
                    <a:lumMod val="76000"/>
                  </a:schemeClr>
                </a:solidFill>
                <a:latin typeface="Roboto"/>
                <a:ea typeface="Roboto"/>
                <a:cs typeface="Roboto"/>
              </a:rPr>
              <a:t>:</a:t>
            </a:r>
            <a:r>
              <a:rPr lang="en-US">
                <a:solidFill>
                  <a:schemeClr val="accent1"/>
                </a:solidFill>
                <a:latin typeface="Roboto"/>
                <a:ea typeface="Roboto"/>
                <a:cs typeface="Roboto"/>
              </a:rPr>
              <a:t> </a:t>
            </a:r>
            <a:r>
              <a:rPr lang="en-US">
                <a:solidFill>
                  <a:schemeClr val="tx1"/>
                </a:solidFill>
                <a:latin typeface="Roboto"/>
                <a:ea typeface="Roboto"/>
                <a:cs typeface="Roboto"/>
              </a:rPr>
              <a:t>Required to scrap an older transit bus for a new transit bus</a:t>
            </a:r>
          </a:p>
          <a:p>
            <a:pPr marL="617220" lvl="1" indent="-342900">
              <a:lnSpc>
                <a:spcPct val="100000"/>
              </a:lnSpc>
            </a:pPr>
            <a:r>
              <a:rPr lang="en-US">
                <a:solidFill>
                  <a:schemeClr val="tx1"/>
                </a:solidFill>
                <a:latin typeface="Roboto"/>
                <a:ea typeface="Roboto"/>
                <a:cs typeface="Roboto"/>
              </a:rPr>
              <a:t>Scrap transit bus must be engine model year 1992 to 2009</a:t>
            </a:r>
          </a:p>
          <a:p>
            <a:pPr marL="617220" lvl="1" indent="-342900">
              <a:lnSpc>
                <a:spcPct val="100000"/>
              </a:lnSpc>
            </a:pPr>
            <a:r>
              <a:rPr lang="en-US">
                <a:solidFill>
                  <a:schemeClr val="tx1"/>
                </a:solidFill>
                <a:latin typeface="Roboto"/>
                <a:ea typeface="Roboto"/>
                <a:cs typeface="Roboto"/>
              </a:rPr>
              <a:t>Scrapped vehicle cannot be a part of a contingency fleet or considered a spare bus</a:t>
            </a:r>
          </a:p>
          <a:p>
            <a:pPr marL="617220" lvl="1" indent="-342900">
              <a:lnSpc>
                <a:spcPct val="100000"/>
              </a:lnSpc>
            </a:pPr>
            <a:r>
              <a:rPr lang="en-US">
                <a:solidFill>
                  <a:schemeClr val="tx1"/>
                </a:solidFill>
                <a:latin typeface="Roboto"/>
                <a:ea typeface="Roboto"/>
                <a:cs typeface="Roboto"/>
              </a:rPr>
              <a:t>Vehicles with alternative fuel powertrains are eligible on a case-by-case basis</a:t>
            </a:r>
          </a:p>
          <a:p>
            <a:pPr marL="617220" lvl="1" indent="-342900">
              <a:lnSpc>
                <a:spcPct val="100000"/>
              </a:lnSpc>
            </a:pPr>
            <a:endParaRPr lang="en-US">
              <a:solidFill>
                <a:schemeClr val="tx1"/>
              </a:solidFill>
              <a:cs typeface="Arial"/>
            </a:endParaRPr>
          </a:p>
        </p:txBody>
      </p:sp>
    </p:spTree>
    <p:extLst>
      <p:ext uri="{BB962C8B-B14F-4D97-AF65-F5344CB8AC3E}">
        <p14:creationId xmlns:p14="http://schemas.microsoft.com/office/powerpoint/2010/main" val="39872395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c2f8ab4-d14d-42bf-85ff-71ac3c40b0a6">
      <Terms xmlns="http://schemas.microsoft.com/office/infopath/2007/PartnerControls"/>
    </lcf76f155ced4ddcb4097134ff3c332f>
    <TaxCatchAll xmlns="238dd806-a5b7-46a5-9c55-c2d3786c84e5" xsi:nil="true"/>
    <_dlc_DocId xmlns="238dd806-a5b7-46a5-9c55-c2d3786c84e5">NYSERDAEXT-1938342014-207</_dlc_DocId>
    <_dlc_DocIdUrl xmlns="238dd806-a5b7-46a5-9c55-c2d3786c84e5">
      <Url>https://nysemail.sharepoint.com/sites/nyserda-ext/ExternalCollaboration/Contractors/NYTVIP/_layouts/15/DocIdRedir.aspx?ID=NYSERDAEXT-1938342014-207</Url>
      <Description>NYSERDAEXT-1938342014-207</Description>
    </_dlc_DocIdUrl>
  </documentManagement>
</p:properties>
</file>

<file path=customXml/item2.xml><?xml version="1.0" encoding="utf-8"?>
<?mso-contentType ?>
<FormTemplates xmlns="http://schemas.microsoft.com/sharepoint/v3/contenttype/forms"/>
</file>

<file path=customXml/item3.xml><?xml version="1.0" encoding="utf-8"?>
<ct:contentTypeSchema xmlns:ct="http://schemas.microsoft.com/office/2006/metadata/contentType" xmlns:ma="http://schemas.microsoft.com/office/2006/metadata/properties/metaAttributes" ct:_="" ma:_="" ma:contentTypeName="Document" ma:contentTypeID="0x0101009DEA7AEC4425EF4EAF821B0F5593948D" ma:contentTypeVersion="15" ma:contentTypeDescription="Create a new document." ma:contentTypeScope="" ma:versionID="51e5ed45778f8115e116aa665886e032">
  <xsd:schema xmlns:xsd="http://www.w3.org/2001/XMLSchema" xmlns:xs="http://www.w3.org/2001/XMLSchema" xmlns:p="http://schemas.microsoft.com/office/2006/metadata/properties" xmlns:ns2="238dd806-a5b7-46a5-9c55-c2d3786c84e5" xmlns:ns3="bc2f8ab4-d14d-42bf-85ff-71ac3c40b0a6" targetNamespace="http://schemas.microsoft.com/office/2006/metadata/properties" ma:root="true" ma:fieldsID="f8910fc04830d92322c56854ed322220" ns2:_="" ns3:_="">
    <xsd:import namespace="238dd806-a5b7-46a5-9c55-c2d3786c84e5"/>
    <xsd:import namespace="bc2f8ab4-d14d-42bf-85ff-71ac3c40b0a6"/>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8dd806-a5b7-46a5-9c55-c2d3786c84e5" elementFormDefault="qualified">
    <xsd:import namespace="http://schemas.microsoft.com/office/2006/documentManagement/types"/>
    <xsd:import namespace="http://schemas.microsoft.com/office/infopath/2007/PartnerControls"/>
    <xsd:element name="_dlc_DocId" ma:index="4" nillable="true" ma:displayName="Document ID Value" ma:description="The value of the document ID assigned to this item." ma:indexed="true" ma:internalName="_dlc_DocId" ma:readOnly="true">
      <xsd:simpleType>
        <xsd:restriction base="dms:Text"/>
      </xsd:simpleType>
    </xsd:element>
    <xsd:element name="_dlc_DocIdUrl" ma:index="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6" nillable="true" ma:displayName="Persist ID" ma:description="Keep ID on add." ma:hidden="true" ma:internalName="_dlc_DocIdPersistId" ma:readOnly="true">
      <xsd:simpleType>
        <xsd:restriction base="dms:Boolean"/>
      </xsd:simpleType>
    </xsd:element>
    <xsd:element name="TaxCatchAll" ma:index="13" nillable="true" ma:displayName="Taxonomy Catch All Column" ma:hidden="true" ma:list="{7b34abca-2261-4c4d-83be-4c47f5826515}" ma:internalName="TaxCatchAll" ma:showField="CatchAllData" ma:web="238dd806-a5b7-46a5-9c55-c2d3786c84e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c2f8ab4-d14d-42bf-85ff-71ac3c40b0a6" elementFormDefault="qualified">
    <xsd:import namespace="http://schemas.microsoft.com/office/2006/documentManagement/types"/>
    <xsd:import namespace="http://schemas.microsoft.com/office/infopath/2007/PartnerControls"/>
    <xsd:element name="MediaServiceMetadata" ma:index="7" nillable="true" ma:displayName="MediaServiceMetadata" ma:hidden="true" ma:internalName="MediaServiceMetadata" ma:readOnly="true">
      <xsd:simpleType>
        <xsd:restriction base="dms:Note"/>
      </xsd:simpleType>
    </xsd:element>
    <xsd:element name="MediaServiceFastMetadata" ma:index="8" nillable="true" ma:displayName="MediaServiceFastMetadata" ma:hidden="true" ma:internalName="MediaServiceFastMetadata" ma:readOnly="true">
      <xsd:simpleType>
        <xsd:restriction base="dms:Note"/>
      </xsd:simpleType>
    </xsd:element>
    <xsd:element name="MediaServiceDateTaken" ma:index="9" nillable="true" ma:displayName="MediaServiceDateTaken" ma:hidden="true" ma:indexed="true" ma:internalName="MediaServiceDateTaken" ma:readOnly="true">
      <xsd:simpleType>
        <xsd:restriction base="dms:Text"/>
      </xsd:simpleType>
    </xsd:element>
    <xsd:element name="MediaLengthInSeconds" ma:index="10" nillable="true" ma:displayName="MediaLengthInSeconds" ma:hidden="true" ma:internalName="MediaLengthInSeconds" ma:readOnly="true">
      <xsd:simpleType>
        <xsd:restriction base="dms:Unknown"/>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d39e25b7-0a97-41c9-a156-d5f306235689"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62036DA8-2097-449B-B0CC-A8DC6FE9F66F}">
  <ds:schemaRefs>
    <ds:schemaRef ds:uri="http://purl.org/dc/terms/"/>
    <ds:schemaRef ds:uri="http://schemas.microsoft.com/office/2006/documentManagement/types"/>
    <ds:schemaRef ds:uri="http://schemas.openxmlformats.org/package/2006/metadata/core-properties"/>
    <ds:schemaRef ds:uri="http://schemas.microsoft.com/office/infopath/2007/PartnerControls"/>
    <ds:schemaRef ds:uri="http://schemas.microsoft.com/office/2006/metadata/properties"/>
    <ds:schemaRef ds:uri="bc2f8ab4-d14d-42bf-85ff-71ac3c40b0a6"/>
    <ds:schemaRef ds:uri="http://purl.org/dc/dcmitype/"/>
    <ds:schemaRef ds:uri="238dd806-a5b7-46a5-9c55-c2d3786c84e5"/>
    <ds:schemaRef ds:uri="http://www.w3.org/XML/1998/namespace"/>
    <ds:schemaRef ds:uri="http://purl.org/dc/elements/1.1/"/>
  </ds:schemaRefs>
</ds:datastoreItem>
</file>

<file path=customXml/itemProps2.xml><?xml version="1.0" encoding="utf-8"?>
<ds:datastoreItem xmlns:ds="http://schemas.openxmlformats.org/officeDocument/2006/customXml" ds:itemID="{813C5535-2305-46DE-899B-D5D6294A163A}">
  <ds:schemaRefs>
    <ds:schemaRef ds:uri="http://schemas.microsoft.com/sharepoint/v3/contenttype/forms"/>
  </ds:schemaRefs>
</ds:datastoreItem>
</file>

<file path=customXml/itemProps3.xml><?xml version="1.0" encoding="utf-8"?>
<ds:datastoreItem xmlns:ds="http://schemas.openxmlformats.org/officeDocument/2006/customXml" ds:itemID="{E9A37666-479D-4D76-89AA-214BA2433E50}">
  <ds:schemaRefs>
    <ds:schemaRef ds:uri="238dd806-a5b7-46a5-9c55-c2d3786c84e5"/>
    <ds:schemaRef ds:uri="bc2f8ab4-d14d-42bf-85ff-71ac3c40b0a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EF928B69-B560-4F33-A260-1BE065FA43C7}">
  <ds:schemaRefs>
    <ds:schemaRef ds:uri="http://schemas.microsoft.com/sharepoint/events"/>
  </ds:schemaRefs>
</ds:datastoreItem>
</file>

<file path=docMetadata/LabelInfo.xml><?xml version="1.0" encoding="utf-8"?>
<clbl:labelList xmlns:clbl="http://schemas.microsoft.com/office/2020/mipLabelMetadata">
  <clbl:label id="{1398cf8a-d815-44bf-a14b-7cc8e59b4946}" enabled="0" method="" siteId="{1398cf8a-d815-44bf-a14b-7cc8e59b4946}" removed="1"/>
  <clbl:label id="{f46cb8ea-7900-4d10-8ceb-80e8c1c81ee7}" enabled="0" method="" siteId="{f46cb8ea-7900-4d10-8ceb-80e8c1c81ee7}" removed="1"/>
</clbl:labelList>
</file>

<file path=docProps/app.xml><?xml version="1.0" encoding="utf-8"?>
<Properties xmlns="http://schemas.openxmlformats.org/officeDocument/2006/extended-properties" xmlns:vt="http://schemas.openxmlformats.org/officeDocument/2006/docPropsVTypes">
  <TotalTime>0</TotalTime>
  <Words>2236</Words>
  <Application>Microsoft Office PowerPoint</Application>
  <PresentationFormat>Widescreen</PresentationFormat>
  <Paragraphs>316</Paragraphs>
  <Slides>26</Slides>
  <Notes>26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Aptos</vt:lpstr>
      <vt:lpstr>Arial</vt:lpstr>
      <vt:lpstr>Arial,Sans-Serif</vt:lpstr>
      <vt:lpstr>Calibri</vt:lpstr>
      <vt:lpstr>Calibri Light</vt:lpstr>
      <vt:lpstr>Roboto</vt:lpstr>
      <vt:lpstr>Roboto Lt</vt:lpstr>
      <vt:lpstr>Wingdings</vt:lpstr>
      <vt:lpstr>Office Theme</vt:lpstr>
      <vt:lpstr> Scrappage 101 Webinar  New York Truck Voucher Incentive Program (NYTVIP) New York School Bus Incentive Program (NYSBIP) </vt:lpstr>
      <vt:lpstr>Agenda</vt:lpstr>
      <vt:lpstr>Panelists</vt:lpstr>
      <vt:lpstr>What is Scrappage?</vt:lpstr>
      <vt:lpstr>New York Truck Voucher Incentive Program</vt:lpstr>
      <vt:lpstr>New York Truck Voucher Incentive Program</vt:lpstr>
      <vt:lpstr>NYTVIP Funding Tracks</vt:lpstr>
      <vt:lpstr>NYTVIP: Class 3-8 ZEVs Voucher Amounts and Bonuses</vt:lpstr>
      <vt:lpstr>NYTVIP: Scrappage Requirements</vt:lpstr>
      <vt:lpstr>NYTVIP: Scrappage Timelines</vt:lpstr>
      <vt:lpstr>NYTVIP: Scrappage Event Procedure</vt:lpstr>
      <vt:lpstr>New York School Bus Incentive Program</vt:lpstr>
      <vt:lpstr>New York School Bus Incentive Program</vt:lpstr>
      <vt:lpstr>NYSBIP Funded Vehicles</vt:lpstr>
      <vt:lpstr>NYSBIP Voucher Amounts and Bonuses</vt:lpstr>
      <vt:lpstr>NYSBIP: Scrappage Requirements</vt:lpstr>
      <vt:lpstr>Scrappage Event Photos</vt:lpstr>
      <vt:lpstr>NYSBIP Scrappage Event Photos</vt:lpstr>
      <vt:lpstr>NYTVIP Scrappage Event Photos</vt:lpstr>
      <vt:lpstr>NYTVIP Scrappage Event Photos</vt:lpstr>
      <vt:lpstr>Scrappage Event Photos: Upstate NY  </vt:lpstr>
      <vt:lpstr>How to Prepare for your Scrappage Event </vt:lpstr>
      <vt:lpstr>How to Prepare for your Scrappage Event cont.</vt:lpstr>
      <vt:lpstr>Scrappage Best Practices</vt:lpstr>
      <vt:lpstr> Questions?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York Truck Voucher Incentive Program (NYTVIP)  Scrappage-101 Webinar</dc:title>
  <dc:creator>Sydney Hayes</dc:creator>
  <cp:lastModifiedBy>Tauro, Natalie (NYSERDA)</cp:lastModifiedBy>
  <cp:revision>2</cp:revision>
  <dcterms:created xsi:type="dcterms:W3CDTF">2025-09-26T17:53:39Z</dcterms:created>
  <dcterms:modified xsi:type="dcterms:W3CDTF">2025-11-12T22:24:12Z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0x0101009DEA7AEC4425EF4EAF821B0F5593948D</vt:lpwstr>
  </property>
  <property fmtid="{D5CDD505-2E9C-101B-9397-08002B2CF9AE}" pid="3" name="MediaServiceImageTags">
    <vt:lpwstr/>
  </property>
  <property fmtid="{D5CDD505-2E9C-101B-9397-08002B2CF9AE}" pid="4" name="_dlc_DocIdItemGuid">
    <vt:lpwstr>a4dbf1e0-a752-4f6c-82e8-ee411a17db42</vt:lpwstr>
  </property>
</Properties>
</file>