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428" r:id="rId5"/>
    <p:sldId id="291" r:id="rId6"/>
    <p:sldId id="267" r:id="rId7"/>
    <p:sldId id="448" r:id="rId8"/>
    <p:sldId id="279" r:id="rId9"/>
    <p:sldId id="441" r:id="rId10"/>
    <p:sldId id="449" r:id="rId11"/>
    <p:sldId id="445" r:id="rId12"/>
    <p:sldId id="444" r:id="rId13"/>
    <p:sldId id="431" r:id="rId14"/>
    <p:sldId id="432" r:id="rId15"/>
    <p:sldId id="429" r:id="rId16"/>
    <p:sldId id="436" r:id="rId17"/>
    <p:sldId id="443" r:id="rId18"/>
    <p:sldId id="447" r:id="rId19"/>
    <p:sldId id="442" r:id="rId20"/>
    <p:sldId id="434" r:id="rId21"/>
    <p:sldId id="422" r:id="rId22"/>
    <p:sldId id="264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7E126A-90AD-BA0D-A492-6EDB9E66ED49}" name="Molly McBeath" initials="MM" userId="S::molly.mcbeath@utilivisor.com::c4b4d424-7710-494f-b4d9-302e5d27cd37" providerId="AD"/>
  <p188:author id="{54C6D7C0-BCED-D5E8-E8B3-9D624794A90E}" name="Bennett Frazier" initials="BF" userId="S::bennett.frazier@utilivisor.com::ae179f83-23c9-491c-b12c-925d4c30f686" providerId="AD"/>
  <p188:author id="{0B1C11C2-32E3-F629-EBB0-75E55FB21422}" name="Bennett Frazier" initials="BF" userId="S::Bennett.Frazier@utiliVisor.com::ae179f83-23c9-491c-b12c-925d4c30f68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 Angerame" initials="TA" lastIdx="12" clrIdx="0">
    <p:extLst>
      <p:ext uri="{19B8F6BF-5375-455C-9EA6-DF929625EA0E}">
        <p15:presenceInfo xmlns:p15="http://schemas.microsoft.com/office/powerpoint/2012/main" userId="f663664a5101a8c9" providerId="Windows Live"/>
      </p:ext>
    </p:extLst>
  </p:cmAuthor>
  <p:cmAuthor id="2" name="Kathleen Fealy" initials="KF" lastIdx="41" clrIdx="1">
    <p:extLst>
      <p:ext uri="{19B8F6BF-5375-455C-9EA6-DF929625EA0E}">
        <p15:presenceInfo xmlns:p15="http://schemas.microsoft.com/office/powerpoint/2012/main" userId="09f173dca8d91bcb" providerId="Windows Live"/>
      </p:ext>
    </p:extLst>
  </p:cmAuthor>
  <p:cmAuthor id="3" name="Frazier, Bennett J" initials="FBJ" lastIdx="1" clrIdx="2">
    <p:extLst>
      <p:ext uri="{19B8F6BF-5375-455C-9EA6-DF929625EA0E}">
        <p15:presenceInfo xmlns:p15="http://schemas.microsoft.com/office/powerpoint/2012/main" userId="S::bennett.frazier@cuw.edu::3e75f5fc-3b37-4cb9-b338-a4404cbed9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785"/>
    <a:srgbClr val="0511F2"/>
    <a:srgbClr val="03B3FF"/>
    <a:srgbClr val="BBD2E2"/>
    <a:srgbClr val="006E9F"/>
    <a:srgbClr val="00193E"/>
    <a:srgbClr val="9BA8CC"/>
    <a:srgbClr val="750F19"/>
    <a:srgbClr val="001928"/>
    <a:srgbClr val="BD1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B893F-EBB6-4176-A71C-691430826AE6}" v="18" dt="2023-09-08T14:29:18.1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43"/>
    <p:restoredTop sz="94719"/>
  </p:normalViewPr>
  <p:slideViewPr>
    <p:cSldViewPr snapToGrid="0">
      <p:cViewPr varScale="1">
        <p:scale>
          <a:sx n="108" d="100"/>
          <a:sy n="108" d="100"/>
        </p:scale>
        <p:origin x="12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nett Frazier" userId="ae179f83-23c9-491c-b12c-925d4c30f686" providerId="ADAL" clId="{2CF1F3E6-14CA-EE43-93D5-C59E75F282EC}"/>
    <pc:docChg chg="undo custSel addSld delSld modSld">
      <pc:chgData name="Bennett Frazier" userId="ae179f83-23c9-491c-b12c-925d4c30f686" providerId="ADAL" clId="{2CF1F3E6-14CA-EE43-93D5-C59E75F282EC}" dt="2023-09-01T14:20:52.752" v="795"/>
      <pc:docMkLst>
        <pc:docMk/>
      </pc:docMkLst>
      <pc:sldChg chg="del">
        <pc:chgData name="Bennett Frazier" userId="ae179f83-23c9-491c-b12c-925d4c30f686" providerId="ADAL" clId="{2CF1F3E6-14CA-EE43-93D5-C59E75F282EC}" dt="2023-09-01T14:08:40.068" v="100" actId="2696"/>
        <pc:sldMkLst>
          <pc:docMk/>
          <pc:sldMk cId="1308226276" sldId="430"/>
        </pc:sldMkLst>
      </pc:sldChg>
      <pc:sldChg chg="addSp delSp modSp add mod chgLayout">
        <pc:chgData name="Bennett Frazier" userId="ae179f83-23c9-491c-b12c-925d4c30f686" providerId="ADAL" clId="{2CF1F3E6-14CA-EE43-93D5-C59E75F282EC}" dt="2023-09-01T14:20:52.752" v="795"/>
        <pc:sldMkLst>
          <pc:docMk/>
          <pc:sldMk cId="1104243986" sldId="449"/>
        </pc:sldMkLst>
        <pc:spChg chg="mod ord">
          <ac:chgData name="Bennett Frazier" userId="ae179f83-23c9-491c-b12c-925d4c30f686" providerId="ADAL" clId="{2CF1F3E6-14CA-EE43-93D5-C59E75F282EC}" dt="2023-09-01T14:11:42.897" v="109" actId="6264"/>
          <ac:spMkLst>
            <pc:docMk/>
            <pc:sldMk cId="1104243986" sldId="449"/>
            <ac:spMk id="4" creationId="{9F2A9312-7959-D991-5A76-F28B01208D72}"/>
          </ac:spMkLst>
        </pc:spChg>
        <pc:spChg chg="mod ord">
          <ac:chgData name="Bennett Frazier" userId="ae179f83-23c9-491c-b12c-925d4c30f686" providerId="ADAL" clId="{2CF1F3E6-14CA-EE43-93D5-C59E75F282EC}" dt="2023-09-01T14:20:52.752" v="795"/>
          <ac:spMkLst>
            <pc:docMk/>
            <pc:sldMk cId="1104243986" sldId="449"/>
            <ac:spMk id="5" creationId="{0D8E7D70-515A-838B-60F5-130FEB7127AB}"/>
          </ac:spMkLst>
        </pc:spChg>
        <pc:spChg chg="add del mod ord">
          <ac:chgData name="Bennett Frazier" userId="ae179f83-23c9-491c-b12c-925d4c30f686" providerId="ADAL" clId="{2CF1F3E6-14CA-EE43-93D5-C59E75F282EC}" dt="2023-09-01T14:12:41.163" v="135" actId="478"/>
          <ac:spMkLst>
            <pc:docMk/>
            <pc:sldMk cId="1104243986" sldId="449"/>
            <ac:spMk id="7" creationId="{CEF02213-1AF9-F2E9-FFE7-4BFB1DCB02B1}"/>
          </ac:spMkLst>
        </pc:spChg>
        <pc:spChg chg="del">
          <ac:chgData name="Bennett Frazier" userId="ae179f83-23c9-491c-b12c-925d4c30f686" providerId="ADAL" clId="{2CF1F3E6-14CA-EE43-93D5-C59E75F282EC}" dt="2023-09-01T14:05:00.583" v="22" actId="478"/>
          <ac:spMkLst>
            <pc:docMk/>
            <pc:sldMk cId="1104243986" sldId="449"/>
            <ac:spMk id="9" creationId="{61E6974C-86B8-2970-FDB3-C7D6E9C768CF}"/>
          </ac:spMkLst>
        </pc:spChg>
        <pc:spChg chg="del">
          <ac:chgData name="Bennett Frazier" userId="ae179f83-23c9-491c-b12c-925d4c30f686" providerId="ADAL" clId="{2CF1F3E6-14CA-EE43-93D5-C59E75F282EC}" dt="2023-09-01T14:05:00.583" v="22" actId="478"/>
          <ac:spMkLst>
            <pc:docMk/>
            <pc:sldMk cId="1104243986" sldId="449"/>
            <ac:spMk id="10" creationId="{796B3B23-5D6E-888F-F2E2-4279B9F66C83}"/>
          </ac:spMkLst>
        </pc:spChg>
        <pc:spChg chg="del">
          <ac:chgData name="Bennett Frazier" userId="ae179f83-23c9-491c-b12c-925d4c30f686" providerId="ADAL" clId="{2CF1F3E6-14CA-EE43-93D5-C59E75F282EC}" dt="2023-09-01T14:05:32.769" v="31" actId="478"/>
          <ac:spMkLst>
            <pc:docMk/>
            <pc:sldMk cId="1104243986" sldId="449"/>
            <ac:spMk id="11" creationId="{8CF655B2-5A31-8B78-AD29-4EB6BEDE1ECE}"/>
          </ac:spMkLst>
        </pc:spChg>
        <pc:spChg chg="add mod">
          <ac:chgData name="Bennett Frazier" userId="ae179f83-23c9-491c-b12c-925d4c30f686" providerId="ADAL" clId="{2CF1F3E6-14CA-EE43-93D5-C59E75F282EC}" dt="2023-09-01T14:05:05.687" v="24" actId="21"/>
          <ac:spMkLst>
            <pc:docMk/>
            <pc:sldMk cId="1104243986" sldId="449"/>
            <ac:spMk id="12" creationId="{38EC77B7-DAB6-0514-CDDF-A05EE45427E4}"/>
          </ac:spMkLst>
        </pc:spChg>
        <pc:spChg chg="mod ord">
          <ac:chgData name="Bennett Frazier" userId="ae179f83-23c9-491c-b12c-925d4c30f686" providerId="ADAL" clId="{2CF1F3E6-14CA-EE43-93D5-C59E75F282EC}" dt="2023-09-01T14:11:42.897" v="109" actId="6264"/>
          <ac:spMkLst>
            <pc:docMk/>
            <pc:sldMk cId="1104243986" sldId="449"/>
            <ac:spMk id="16" creationId="{E0D1B374-624C-1040-A0CC-7BC88EDC60CC}"/>
          </ac:spMkLst>
        </pc:spChg>
        <pc:spChg chg="add del mod">
          <ac:chgData name="Bennett Frazier" userId="ae179f83-23c9-491c-b12c-925d4c30f686" providerId="ADAL" clId="{2CF1F3E6-14CA-EE43-93D5-C59E75F282EC}" dt="2023-09-01T14:11:42.897" v="109" actId="6264"/>
          <ac:spMkLst>
            <pc:docMk/>
            <pc:sldMk cId="1104243986" sldId="449"/>
            <ac:spMk id="20" creationId="{00594C17-FBEC-07A1-C99A-185EC5679E31}"/>
          </ac:spMkLst>
        </pc:spChg>
        <pc:spChg chg="add del mod">
          <ac:chgData name="Bennett Frazier" userId="ae179f83-23c9-491c-b12c-925d4c30f686" providerId="ADAL" clId="{2CF1F3E6-14CA-EE43-93D5-C59E75F282EC}" dt="2023-09-01T14:11:42.897" v="109" actId="6264"/>
          <ac:spMkLst>
            <pc:docMk/>
            <pc:sldMk cId="1104243986" sldId="449"/>
            <ac:spMk id="21" creationId="{DACB2652-4DFA-9CF7-5C55-6858FBF81B95}"/>
          </ac:spMkLst>
        </pc:spChg>
        <pc:spChg chg="add del mod">
          <ac:chgData name="Bennett Frazier" userId="ae179f83-23c9-491c-b12c-925d4c30f686" providerId="ADAL" clId="{2CF1F3E6-14CA-EE43-93D5-C59E75F282EC}" dt="2023-09-01T14:11:42.897" v="109" actId="6264"/>
          <ac:spMkLst>
            <pc:docMk/>
            <pc:sldMk cId="1104243986" sldId="449"/>
            <ac:spMk id="22" creationId="{8B4F53D9-1428-8451-7472-40B2382BEDEB}"/>
          </ac:spMkLst>
        </pc:spChg>
        <pc:spChg chg="add del mod">
          <ac:chgData name="Bennett Frazier" userId="ae179f83-23c9-491c-b12c-925d4c30f686" providerId="ADAL" clId="{2CF1F3E6-14CA-EE43-93D5-C59E75F282EC}" dt="2023-09-01T14:11:42.897" v="109" actId="6264"/>
          <ac:spMkLst>
            <pc:docMk/>
            <pc:sldMk cId="1104243986" sldId="449"/>
            <ac:spMk id="23" creationId="{67A98230-BCD7-3A04-6FA3-3D849E1D35C0}"/>
          </ac:spMkLst>
        </pc:spChg>
        <pc:spChg chg="add del mod">
          <ac:chgData name="Bennett Frazier" userId="ae179f83-23c9-491c-b12c-925d4c30f686" providerId="ADAL" clId="{2CF1F3E6-14CA-EE43-93D5-C59E75F282EC}" dt="2023-09-01T14:13:23.163" v="160" actId="478"/>
          <ac:spMkLst>
            <pc:docMk/>
            <pc:sldMk cId="1104243986" sldId="449"/>
            <ac:spMk id="25" creationId="{A9FB2E85-455D-5A11-00C5-466AAE565F48}"/>
          </ac:spMkLst>
        </pc:spChg>
        <pc:spChg chg="add mod">
          <ac:chgData name="Bennett Frazier" userId="ae179f83-23c9-491c-b12c-925d4c30f686" providerId="ADAL" clId="{2CF1F3E6-14CA-EE43-93D5-C59E75F282EC}" dt="2023-09-01T14:20:08.690" v="788" actId="14100"/>
          <ac:spMkLst>
            <pc:docMk/>
            <pc:sldMk cId="1104243986" sldId="449"/>
            <ac:spMk id="26" creationId="{70211779-3AC4-3388-612F-43AFB49532DD}"/>
          </ac:spMkLst>
        </pc:spChg>
        <pc:spChg chg="add mod">
          <ac:chgData name="Bennett Frazier" userId="ae179f83-23c9-491c-b12c-925d4c30f686" providerId="ADAL" clId="{2CF1F3E6-14CA-EE43-93D5-C59E75F282EC}" dt="2023-09-01T14:20:12.104" v="789" actId="1076"/>
          <ac:spMkLst>
            <pc:docMk/>
            <pc:sldMk cId="1104243986" sldId="449"/>
            <ac:spMk id="27" creationId="{2004E392-C4C4-1D5E-7AA8-5933F2154FE9}"/>
          </ac:spMkLst>
        </pc:spChg>
        <pc:grpChg chg="add del mod">
          <ac:chgData name="Bennett Frazier" userId="ae179f83-23c9-491c-b12c-925d4c30f686" providerId="ADAL" clId="{2CF1F3E6-14CA-EE43-93D5-C59E75F282EC}" dt="2023-09-01T14:07:03.799" v="75" actId="165"/>
          <ac:grpSpMkLst>
            <pc:docMk/>
            <pc:sldMk cId="1104243986" sldId="449"/>
            <ac:grpSpMk id="17" creationId="{B2277D36-C166-49FB-ABE8-65F4D3AECA80}"/>
          </ac:grpSpMkLst>
        </pc:grpChg>
        <pc:grpChg chg="add mod">
          <ac:chgData name="Bennett Frazier" userId="ae179f83-23c9-491c-b12c-925d4c30f686" providerId="ADAL" clId="{2CF1F3E6-14CA-EE43-93D5-C59E75F282EC}" dt="2023-09-01T14:19:03.031" v="749" actId="1076"/>
          <ac:grpSpMkLst>
            <pc:docMk/>
            <pc:sldMk cId="1104243986" sldId="449"/>
            <ac:grpSpMk id="28" creationId="{C5C43CC8-C611-8FC6-1E87-B06D7729C92D}"/>
          </ac:grpSpMkLst>
        </pc:grpChg>
        <pc:picChg chg="del">
          <ac:chgData name="Bennett Frazier" userId="ae179f83-23c9-491c-b12c-925d4c30f686" providerId="ADAL" clId="{2CF1F3E6-14CA-EE43-93D5-C59E75F282EC}" dt="2023-09-01T14:04:33.488" v="21" actId="478"/>
          <ac:picMkLst>
            <pc:docMk/>
            <pc:sldMk cId="1104243986" sldId="449"/>
            <ac:picMk id="2" creationId="{33F9F7EF-AA18-BE50-3132-EFAFCA37E0A5}"/>
          </ac:picMkLst>
        </pc:picChg>
        <pc:picChg chg="add mod topLvl modCrop">
          <ac:chgData name="Bennett Frazier" userId="ae179f83-23c9-491c-b12c-925d4c30f686" providerId="ADAL" clId="{2CF1F3E6-14CA-EE43-93D5-C59E75F282EC}" dt="2023-09-01T14:13:31.554" v="165" actId="14100"/>
          <ac:picMkLst>
            <pc:docMk/>
            <pc:sldMk cId="1104243986" sldId="449"/>
            <ac:picMk id="13" creationId="{B9516087-6859-6917-91E6-449CEA888317}"/>
          </ac:picMkLst>
        </pc:picChg>
        <pc:picChg chg="add mod topLvl">
          <ac:chgData name="Bennett Frazier" userId="ae179f83-23c9-491c-b12c-925d4c30f686" providerId="ADAL" clId="{2CF1F3E6-14CA-EE43-93D5-C59E75F282EC}" dt="2023-09-01T14:08:24.391" v="99" actId="1036"/>
          <ac:picMkLst>
            <pc:docMk/>
            <pc:sldMk cId="1104243986" sldId="449"/>
            <ac:picMk id="14" creationId="{A01C6CAD-6EF6-8E33-66C6-805F770F810D}"/>
          </ac:picMkLst>
        </pc:picChg>
        <pc:picChg chg="add mod topLvl">
          <ac:chgData name="Bennett Frazier" userId="ae179f83-23c9-491c-b12c-925d4c30f686" providerId="ADAL" clId="{2CF1F3E6-14CA-EE43-93D5-C59E75F282EC}" dt="2023-09-01T14:08:13.159" v="91" actId="1076"/>
          <ac:picMkLst>
            <pc:docMk/>
            <pc:sldMk cId="1104243986" sldId="449"/>
            <ac:picMk id="15" creationId="{E2324773-6F19-7A7B-9607-DCA4F916EC3D}"/>
          </ac:picMkLst>
        </pc:picChg>
        <pc:picChg chg="add del mod modCrop">
          <ac:chgData name="Bennett Frazier" userId="ae179f83-23c9-491c-b12c-925d4c30f686" providerId="ADAL" clId="{2CF1F3E6-14CA-EE43-93D5-C59E75F282EC}" dt="2023-09-01T14:17:18.877" v="173" actId="478"/>
          <ac:picMkLst>
            <pc:docMk/>
            <pc:sldMk cId="1104243986" sldId="449"/>
            <ac:picMk id="19" creationId="{0C25C5CC-2BE5-BCE3-DE0F-F918EB2DD378}"/>
          </ac:picMkLst>
        </pc:picChg>
        <pc:picChg chg="add mod modCrop">
          <ac:chgData name="Bennett Frazier" userId="ae179f83-23c9-491c-b12c-925d4c30f686" providerId="ADAL" clId="{2CF1F3E6-14CA-EE43-93D5-C59E75F282EC}" dt="2023-09-01T14:20:26.242" v="790" actId="1076"/>
          <ac:picMkLst>
            <pc:docMk/>
            <pc:sldMk cId="1104243986" sldId="449"/>
            <ac:picMk id="29" creationId="{EF6C6E1A-A217-A77C-276C-E9149B324A23}"/>
          </ac:picMkLst>
        </pc:picChg>
      </pc:sldChg>
    </pc:docChg>
  </pc:docChgLst>
  <pc:docChgLst>
    <pc:chgData name="DeLaFuente, Lauren (NYSERDA)" userId="f85b6386-21ae-4dc9-9dc1-6b3cdf0c6f1a" providerId="ADAL" clId="{182B893F-EBB6-4176-A71C-691430826AE6}"/>
    <pc:docChg chg="undo custSel modSld">
      <pc:chgData name="DeLaFuente, Lauren (NYSERDA)" userId="f85b6386-21ae-4dc9-9dc1-6b3cdf0c6f1a" providerId="ADAL" clId="{182B893F-EBB6-4176-A71C-691430826AE6}" dt="2023-09-08T14:28:05.885" v="44" actId="14826"/>
      <pc:docMkLst>
        <pc:docMk/>
      </pc:docMkLst>
      <pc:sldChg chg="addSp delSp modSp mod">
        <pc:chgData name="DeLaFuente, Lauren (NYSERDA)" userId="f85b6386-21ae-4dc9-9dc1-6b3cdf0c6f1a" providerId="ADAL" clId="{182B893F-EBB6-4176-A71C-691430826AE6}" dt="2023-09-08T14:27:44.672" v="42" actId="14826"/>
        <pc:sldMkLst>
          <pc:docMk/>
          <pc:sldMk cId="1607548823" sldId="279"/>
        </pc:sldMkLst>
        <pc:picChg chg="add del mod">
          <ac:chgData name="DeLaFuente, Lauren (NYSERDA)" userId="f85b6386-21ae-4dc9-9dc1-6b3cdf0c6f1a" providerId="ADAL" clId="{182B893F-EBB6-4176-A71C-691430826AE6}" dt="2023-09-08T14:27:44.672" v="42" actId="14826"/>
          <ac:picMkLst>
            <pc:docMk/>
            <pc:sldMk cId="1607548823" sldId="279"/>
            <ac:picMk id="7" creationId="{4A5AEFD4-85F2-831D-F40C-18AEA0CAC937}"/>
          </ac:picMkLst>
        </pc:picChg>
        <pc:picChg chg="add del">
          <ac:chgData name="DeLaFuente, Lauren (NYSERDA)" userId="f85b6386-21ae-4dc9-9dc1-6b3cdf0c6f1a" providerId="ADAL" clId="{182B893F-EBB6-4176-A71C-691430826AE6}" dt="2023-09-08T14:25:04.287" v="16"/>
          <ac:picMkLst>
            <pc:docMk/>
            <pc:sldMk cId="1607548823" sldId="279"/>
            <ac:picMk id="3074" creationId="{76A9E86B-EDFE-1F1F-0FAF-6921B7F3999E}"/>
          </ac:picMkLst>
        </pc:picChg>
      </pc:sldChg>
      <pc:sldChg chg="addSp delSp modSp mod">
        <pc:chgData name="DeLaFuente, Lauren (NYSERDA)" userId="f85b6386-21ae-4dc9-9dc1-6b3cdf0c6f1a" providerId="ADAL" clId="{182B893F-EBB6-4176-A71C-691430826AE6}" dt="2023-09-08T14:23:43.749" v="4" actId="1076"/>
        <pc:sldMkLst>
          <pc:docMk/>
          <pc:sldMk cId="1876333225" sldId="422"/>
        </pc:sldMkLst>
        <pc:picChg chg="del">
          <ac:chgData name="DeLaFuente, Lauren (NYSERDA)" userId="f85b6386-21ae-4dc9-9dc1-6b3cdf0c6f1a" providerId="ADAL" clId="{182B893F-EBB6-4176-A71C-691430826AE6}" dt="2023-09-08T14:23:40.183" v="2" actId="478"/>
          <ac:picMkLst>
            <pc:docMk/>
            <pc:sldMk cId="1876333225" sldId="422"/>
            <ac:picMk id="2" creationId="{28F45191-E3E5-A065-3874-11C73B3797B8}"/>
          </ac:picMkLst>
        </pc:picChg>
        <pc:picChg chg="add del">
          <ac:chgData name="DeLaFuente, Lauren (NYSERDA)" userId="f85b6386-21ae-4dc9-9dc1-6b3cdf0c6f1a" providerId="ADAL" clId="{182B893F-EBB6-4176-A71C-691430826AE6}" dt="2023-09-08T14:23:35.927" v="1"/>
          <ac:picMkLst>
            <pc:docMk/>
            <pc:sldMk cId="1876333225" sldId="422"/>
            <ac:picMk id="1026" creationId="{1D5D1501-71CC-4D1F-8FD8-B3AED36E802D}"/>
          </ac:picMkLst>
        </pc:picChg>
        <pc:picChg chg="add mod">
          <ac:chgData name="DeLaFuente, Lauren (NYSERDA)" userId="f85b6386-21ae-4dc9-9dc1-6b3cdf0c6f1a" providerId="ADAL" clId="{182B893F-EBB6-4176-A71C-691430826AE6}" dt="2023-09-08T14:23:43.749" v="4" actId="1076"/>
          <ac:picMkLst>
            <pc:docMk/>
            <pc:sldMk cId="1876333225" sldId="422"/>
            <ac:picMk id="1028" creationId="{65E399D5-E176-5012-B36E-8E47F8054A8D}"/>
          </ac:picMkLst>
        </pc:picChg>
      </pc:sldChg>
      <pc:sldChg chg="addSp delSp modSp mod">
        <pc:chgData name="DeLaFuente, Lauren (NYSERDA)" userId="f85b6386-21ae-4dc9-9dc1-6b3cdf0c6f1a" providerId="ADAL" clId="{182B893F-EBB6-4176-A71C-691430826AE6}" dt="2023-09-08T14:24:01.161" v="7" actId="1076"/>
        <pc:sldMkLst>
          <pc:docMk/>
          <pc:sldMk cId="4223076052" sldId="428"/>
        </pc:sldMkLst>
        <pc:picChg chg="del">
          <ac:chgData name="DeLaFuente, Lauren (NYSERDA)" userId="f85b6386-21ae-4dc9-9dc1-6b3cdf0c6f1a" providerId="ADAL" clId="{182B893F-EBB6-4176-A71C-691430826AE6}" dt="2023-09-08T14:23:55.096" v="5" actId="478"/>
          <ac:picMkLst>
            <pc:docMk/>
            <pc:sldMk cId="4223076052" sldId="428"/>
            <ac:picMk id="4" creationId="{4212410F-3557-6CD6-FA3B-FE52B0C63006}"/>
          </ac:picMkLst>
        </pc:picChg>
        <pc:picChg chg="add mod">
          <ac:chgData name="DeLaFuente, Lauren (NYSERDA)" userId="f85b6386-21ae-4dc9-9dc1-6b3cdf0c6f1a" providerId="ADAL" clId="{182B893F-EBB6-4176-A71C-691430826AE6}" dt="2023-09-08T14:24:01.161" v="7" actId="1076"/>
          <ac:picMkLst>
            <pc:docMk/>
            <pc:sldMk cId="4223076052" sldId="428"/>
            <ac:picMk id="2050" creationId="{D38E0700-E7F7-6EA5-95F3-3D6A41641FE6}"/>
          </ac:picMkLst>
        </pc:picChg>
      </pc:sldChg>
      <pc:sldChg chg="modSp">
        <pc:chgData name="DeLaFuente, Lauren (NYSERDA)" userId="f85b6386-21ae-4dc9-9dc1-6b3cdf0c6f1a" providerId="ADAL" clId="{182B893F-EBB6-4176-A71C-691430826AE6}" dt="2023-09-08T14:27:58.412" v="43" actId="14826"/>
        <pc:sldMkLst>
          <pc:docMk/>
          <pc:sldMk cId="4087766716" sldId="441"/>
        </pc:sldMkLst>
        <pc:picChg chg="mod">
          <ac:chgData name="DeLaFuente, Lauren (NYSERDA)" userId="f85b6386-21ae-4dc9-9dc1-6b3cdf0c6f1a" providerId="ADAL" clId="{182B893F-EBB6-4176-A71C-691430826AE6}" dt="2023-09-08T14:27:58.412" v="43" actId="14826"/>
          <ac:picMkLst>
            <pc:docMk/>
            <pc:sldMk cId="4087766716" sldId="441"/>
            <ac:picMk id="8" creationId="{32C6715E-05AB-1E0D-FE9E-E091DE224E29}"/>
          </ac:picMkLst>
        </pc:picChg>
      </pc:sldChg>
      <pc:sldChg chg="modSp mod">
        <pc:chgData name="DeLaFuente, Lauren (NYSERDA)" userId="f85b6386-21ae-4dc9-9dc1-6b3cdf0c6f1a" providerId="ADAL" clId="{182B893F-EBB6-4176-A71C-691430826AE6}" dt="2023-09-08T14:24:25.282" v="13" actId="1076"/>
        <pc:sldMkLst>
          <pc:docMk/>
          <pc:sldMk cId="1933321325" sldId="448"/>
        </pc:sldMkLst>
        <pc:picChg chg="mod">
          <ac:chgData name="DeLaFuente, Lauren (NYSERDA)" userId="f85b6386-21ae-4dc9-9dc1-6b3cdf0c6f1a" providerId="ADAL" clId="{182B893F-EBB6-4176-A71C-691430826AE6}" dt="2023-09-08T14:24:25.282" v="13" actId="1076"/>
          <ac:picMkLst>
            <pc:docMk/>
            <pc:sldMk cId="1933321325" sldId="448"/>
            <ac:picMk id="3" creationId="{D396AAF7-92B5-9DDF-14C9-2B69DEFF133D}"/>
          </ac:picMkLst>
        </pc:picChg>
      </pc:sldChg>
      <pc:sldChg chg="modSp">
        <pc:chgData name="DeLaFuente, Lauren (NYSERDA)" userId="f85b6386-21ae-4dc9-9dc1-6b3cdf0c6f1a" providerId="ADAL" clId="{182B893F-EBB6-4176-A71C-691430826AE6}" dt="2023-09-08T14:28:05.885" v="44" actId="14826"/>
        <pc:sldMkLst>
          <pc:docMk/>
          <pc:sldMk cId="1104243986" sldId="449"/>
        </pc:sldMkLst>
        <pc:picChg chg="mod">
          <ac:chgData name="DeLaFuente, Lauren (NYSERDA)" userId="f85b6386-21ae-4dc9-9dc1-6b3cdf0c6f1a" providerId="ADAL" clId="{182B893F-EBB6-4176-A71C-691430826AE6}" dt="2023-09-08T14:28:05.885" v="44" actId="14826"/>
          <ac:picMkLst>
            <pc:docMk/>
            <pc:sldMk cId="1104243986" sldId="449"/>
            <ac:picMk id="8" creationId="{32C6715E-05AB-1E0D-FE9E-E091DE224E2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tilivisor-my.sharepoint.com/personal/bennett_frazier_utilivisor_com/Documents/projects/2023/09-13-23-RTEM-NYSERDA-MSK-event/_ppt/_resources/JRSC_utility_Comparison_2016toAug2021_0924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tilivisor-my.sharepoint.com/personal/bennett_frazier_utilivisor_com/Documents/projects/2023/09-13-23-RTEM-NYSERDA-MSK-event/_ppt/_resources/JRSC_utility_Comparison_2016toAug2021_0924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Data!$W$2</c:f>
              <c:strCache>
                <c:ptCount val="1"/>
                <c:pt idx="0">
                  <c:v>EUI Site</c:v>
                </c:pt>
              </c:strCache>
            </c:strRef>
          </c:tx>
          <c:spPr>
            <a:solidFill>
              <a:srgbClr val="064785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Data!$V$3:$V$9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Data!$W$3:$W$9</c:f>
              <c:numCache>
                <c:formatCode>0.0</c:formatCode>
                <c:ptCount val="7"/>
                <c:pt idx="0">
                  <c:v>329.01503848684388</c:v>
                </c:pt>
                <c:pt idx="1">
                  <c:v>298.91870102221486</c:v>
                </c:pt>
                <c:pt idx="2">
                  <c:v>260.36927257457995</c:v>
                </c:pt>
                <c:pt idx="3">
                  <c:v>281.81173059744208</c:v>
                </c:pt>
                <c:pt idx="4">
                  <c:v>275.08950023268625</c:v>
                </c:pt>
                <c:pt idx="5">
                  <c:v>267.98733330837081</c:v>
                </c:pt>
                <c:pt idx="6">
                  <c:v>280.80296554638483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2D-BA41-B2D7-91D88F88F9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30092287"/>
        <c:axId val="330097279"/>
      </c:barChart>
      <c:catAx>
        <c:axId val="330092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330097279"/>
        <c:crosses val="autoZero"/>
        <c:auto val="1"/>
        <c:lblAlgn val="ctr"/>
        <c:lblOffset val="100"/>
        <c:noMultiLvlLbl val="0"/>
      </c:catAx>
      <c:valAx>
        <c:axId val="330097279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9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r>
                  <a:rPr lang="en-US" sz="1800" err="1">
                    <a:latin typeface="Helvetica" pitchFamily="2" charset="0"/>
                  </a:rPr>
                  <a:t>kBTU</a:t>
                </a:r>
                <a:r>
                  <a:rPr lang="en-US" sz="1800">
                    <a:latin typeface="Helvetica" pitchFamily="2" charset="0"/>
                  </a:rPr>
                  <a:t>/</a:t>
                </a:r>
                <a:r>
                  <a:rPr lang="en-US" sz="1800" err="1">
                    <a:latin typeface="Helvetica" pitchFamily="2" charset="0"/>
                  </a:rPr>
                  <a:t>Sqft</a:t>
                </a:r>
                <a:endParaRPr lang="en-US" sz="1800">
                  <a:latin typeface="Helvetica" pitchFamily="2" charset="0"/>
                </a:endParaRPr>
              </a:p>
            </c:rich>
          </c:tx>
          <c:layout>
            <c:manualLayout>
              <c:xMode val="edge"/>
              <c:yMode val="edge"/>
              <c:x val="6.6118963895010893E-3"/>
              <c:y val="0.282598371084783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092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Total Utility Cost</c:v>
          </c:tx>
          <c:spPr>
            <a:ln w="19050" cap="rnd">
              <a:solidFill>
                <a:srgbClr val="006E9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64785"/>
              </a:solidFill>
              <a:ln w="9525">
                <a:solidFill>
                  <a:srgbClr val="006E9F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511F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Data!$C$2:$C$85</c:f>
              <c:numCache>
                <c:formatCode>m/d/yy</c:formatCode>
                <c:ptCount val="84"/>
                <c:pt idx="0">
                  <c:v>44904</c:v>
                </c:pt>
                <c:pt idx="1">
                  <c:v>44872</c:v>
                </c:pt>
                <c:pt idx="2">
                  <c:v>44841</c:v>
                </c:pt>
                <c:pt idx="3">
                  <c:v>44812</c:v>
                </c:pt>
                <c:pt idx="4">
                  <c:v>44782</c:v>
                </c:pt>
                <c:pt idx="5">
                  <c:v>44753</c:v>
                </c:pt>
                <c:pt idx="6">
                  <c:v>44721</c:v>
                </c:pt>
                <c:pt idx="7">
                  <c:v>44691</c:v>
                </c:pt>
                <c:pt idx="8">
                  <c:v>44662</c:v>
                </c:pt>
                <c:pt idx="9">
                  <c:v>44631</c:v>
                </c:pt>
                <c:pt idx="10">
                  <c:v>44601</c:v>
                </c:pt>
                <c:pt idx="11">
                  <c:v>44571</c:v>
                </c:pt>
                <c:pt idx="12">
                  <c:v>44540</c:v>
                </c:pt>
                <c:pt idx="13">
                  <c:v>44506</c:v>
                </c:pt>
                <c:pt idx="14">
                  <c:v>44477</c:v>
                </c:pt>
                <c:pt idx="15">
                  <c:v>44448</c:v>
                </c:pt>
                <c:pt idx="16">
                  <c:v>44417</c:v>
                </c:pt>
                <c:pt idx="17">
                  <c:v>44386</c:v>
                </c:pt>
                <c:pt idx="18">
                  <c:v>44356</c:v>
                </c:pt>
                <c:pt idx="19">
                  <c:v>44326</c:v>
                </c:pt>
                <c:pt idx="20">
                  <c:v>44298</c:v>
                </c:pt>
                <c:pt idx="21">
                  <c:v>44267</c:v>
                </c:pt>
                <c:pt idx="22">
                  <c:v>44237</c:v>
                </c:pt>
                <c:pt idx="23">
                  <c:v>44207</c:v>
                </c:pt>
                <c:pt idx="24">
                  <c:v>44174</c:v>
                </c:pt>
                <c:pt idx="25">
                  <c:v>44140</c:v>
                </c:pt>
                <c:pt idx="26">
                  <c:v>44111</c:v>
                </c:pt>
                <c:pt idx="27">
                  <c:v>44082</c:v>
                </c:pt>
                <c:pt idx="28">
                  <c:v>44050</c:v>
                </c:pt>
                <c:pt idx="29">
                  <c:v>44021</c:v>
                </c:pt>
                <c:pt idx="30">
                  <c:v>43991</c:v>
                </c:pt>
                <c:pt idx="31">
                  <c:v>43959</c:v>
                </c:pt>
                <c:pt idx="32">
                  <c:v>43930</c:v>
                </c:pt>
                <c:pt idx="33">
                  <c:v>43901</c:v>
                </c:pt>
                <c:pt idx="34">
                  <c:v>43871</c:v>
                </c:pt>
                <c:pt idx="35">
                  <c:v>43839</c:v>
                </c:pt>
                <c:pt idx="36">
                  <c:v>43809</c:v>
                </c:pt>
                <c:pt idx="37">
                  <c:v>43775</c:v>
                </c:pt>
                <c:pt idx="38">
                  <c:v>43746</c:v>
                </c:pt>
                <c:pt idx="39">
                  <c:v>43717</c:v>
                </c:pt>
                <c:pt idx="40">
                  <c:v>43685</c:v>
                </c:pt>
                <c:pt idx="41">
                  <c:v>43656</c:v>
                </c:pt>
                <c:pt idx="42">
                  <c:v>43626</c:v>
                </c:pt>
                <c:pt idx="43">
                  <c:v>43594</c:v>
                </c:pt>
                <c:pt idx="44">
                  <c:v>43565</c:v>
                </c:pt>
                <c:pt idx="45">
                  <c:v>43536</c:v>
                </c:pt>
                <c:pt idx="46">
                  <c:v>43504</c:v>
                </c:pt>
                <c:pt idx="47">
                  <c:v>43474</c:v>
                </c:pt>
                <c:pt idx="48">
                  <c:v>43444</c:v>
                </c:pt>
                <c:pt idx="49">
                  <c:v>43410</c:v>
                </c:pt>
                <c:pt idx="50">
                  <c:v>43382</c:v>
                </c:pt>
                <c:pt idx="51">
                  <c:v>43350</c:v>
                </c:pt>
                <c:pt idx="52">
                  <c:v>43320</c:v>
                </c:pt>
                <c:pt idx="53">
                  <c:v>43291</c:v>
                </c:pt>
                <c:pt idx="54">
                  <c:v>43259</c:v>
                </c:pt>
                <c:pt idx="55">
                  <c:v>43229</c:v>
                </c:pt>
                <c:pt idx="56">
                  <c:v>43200</c:v>
                </c:pt>
                <c:pt idx="57">
                  <c:v>43171</c:v>
                </c:pt>
                <c:pt idx="58">
                  <c:v>43139</c:v>
                </c:pt>
                <c:pt idx="59">
                  <c:v>43109</c:v>
                </c:pt>
                <c:pt idx="60">
                  <c:v>43077</c:v>
                </c:pt>
                <c:pt idx="61">
                  <c:v>43045</c:v>
                </c:pt>
                <c:pt idx="62">
                  <c:v>43014</c:v>
                </c:pt>
                <c:pt idx="63">
                  <c:v>42985</c:v>
                </c:pt>
                <c:pt idx="64">
                  <c:v>42955</c:v>
                </c:pt>
                <c:pt idx="65">
                  <c:v>42926</c:v>
                </c:pt>
                <c:pt idx="66">
                  <c:v>42894</c:v>
                </c:pt>
                <c:pt idx="67">
                  <c:v>42864</c:v>
                </c:pt>
                <c:pt idx="68">
                  <c:v>42836</c:v>
                </c:pt>
                <c:pt idx="69">
                  <c:v>42807</c:v>
                </c:pt>
                <c:pt idx="70">
                  <c:v>42775</c:v>
                </c:pt>
                <c:pt idx="71">
                  <c:v>42745</c:v>
                </c:pt>
                <c:pt idx="72">
                  <c:v>42713</c:v>
                </c:pt>
                <c:pt idx="73">
                  <c:v>42681</c:v>
                </c:pt>
                <c:pt idx="74">
                  <c:v>42650</c:v>
                </c:pt>
                <c:pt idx="75">
                  <c:v>42621</c:v>
                </c:pt>
                <c:pt idx="76">
                  <c:v>42591</c:v>
                </c:pt>
                <c:pt idx="77">
                  <c:v>42562</c:v>
                </c:pt>
                <c:pt idx="78">
                  <c:v>42530</c:v>
                </c:pt>
                <c:pt idx="79">
                  <c:v>42500</c:v>
                </c:pt>
                <c:pt idx="80">
                  <c:v>42471</c:v>
                </c:pt>
                <c:pt idx="81">
                  <c:v>42440</c:v>
                </c:pt>
                <c:pt idx="82">
                  <c:v>42410</c:v>
                </c:pt>
                <c:pt idx="83">
                  <c:v>42380</c:v>
                </c:pt>
              </c:numCache>
            </c:numRef>
          </c:xVal>
          <c:yVal>
            <c:numRef>
              <c:f>Data!$K$2:$K$85</c:f>
              <c:numCache>
                <c:formatCode>"$"#,##0.00_);[Red]\("$"#,##0.00\)</c:formatCode>
                <c:ptCount val="84"/>
                <c:pt idx="0">
                  <c:v>72979.92</c:v>
                </c:pt>
                <c:pt idx="1">
                  <c:v>68118.3</c:v>
                </c:pt>
                <c:pt idx="2">
                  <c:v>76876.42</c:v>
                </c:pt>
                <c:pt idx="3">
                  <c:v>64907.729999999996</c:v>
                </c:pt>
                <c:pt idx="4">
                  <c:v>71439.94</c:v>
                </c:pt>
                <c:pt idx="5">
                  <c:v>73290.34</c:v>
                </c:pt>
                <c:pt idx="6">
                  <c:v>80097.53</c:v>
                </c:pt>
                <c:pt idx="7">
                  <c:v>70605.72</c:v>
                </c:pt>
                <c:pt idx="8">
                  <c:v>61366.869999999995</c:v>
                </c:pt>
                <c:pt idx="9">
                  <c:v>63731.7</c:v>
                </c:pt>
                <c:pt idx="10">
                  <c:v>57771.13</c:v>
                </c:pt>
                <c:pt idx="11">
                  <c:v>64455.25</c:v>
                </c:pt>
                <c:pt idx="12">
                  <c:v>62916.46</c:v>
                </c:pt>
                <c:pt idx="13">
                  <c:v>65769.929999999993</c:v>
                </c:pt>
                <c:pt idx="14">
                  <c:v>60747.53</c:v>
                </c:pt>
                <c:pt idx="15">
                  <c:v>66882.540000000008</c:v>
                </c:pt>
                <c:pt idx="16">
                  <c:v>71906.260000000009</c:v>
                </c:pt>
                <c:pt idx="17">
                  <c:v>70693.17</c:v>
                </c:pt>
                <c:pt idx="18">
                  <c:v>71419.69</c:v>
                </c:pt>
                <c:pt idx="19">
                  <c:v>65368.34</c:v>
                </c:pt>
                <c:pt idx="20">
                  <c:v>55311.6</c:v>
                </c:pt>
                <c:pt idx="21">
                  <c:v>57996.31</c:v>
                </c:pt>
                <c:pt idx="22">
                  <c:v>57726.57</c:v>
                </c:pt>
                <c:pt idx="23">
                  <c:v>57811.54</c:v>
                </c:pt>
                <c:pt idx="24">
                  <c:v>62551.42</c:v>
                </c:pt>
                <c:pt idx="25">
                  <c:v>63698.03</c:v>
                </c:pt>
                <c:pt idx="26">
                  <c:v>59262.41</c:v>
                </c:pt>
                <c:pt idx="27">
                  <c:v>62211.199999999997</c:v>
                </c:pt>
                <c:pt idx="28">
                  <c:v>71023.789999999994</c:v>
                </c:pt>
                <c:pt idx="29">
                  <c:v>72743.81</c:v>
                </c:pt>
                <c:pt idx="30">
                  <c:v>70102.66</c:v>
                </c:pt>
                <c:pt idx="31">
                  <c:v>63572.15</c:v>
                </c:pt>
                <c:pt idx="32">
                  <c:v>48588.58</c:v>
                </c:pt>
                <c:pt idx="33">
                  <c:v>47931.79</c:v>
                </c:pt>
                <c:pt idx="34">
                  <c:v>49115.51</c:v>
                </c:pt>
                <c:pt idx="35">
                  <c:v>56279.35</c:v>
                </c:pt>
                <c:pt idx="36">
                  <c:v>50501.07</c:v>
                </c:pt>
                <c:pt idx="37">
                  <c:v>58080.9</c:v>
                </c:pt>
                <c:pt idx="38">
                  <c:v>59310.93</c:v>
                </c:pt>
                <c:pt idx="39">
                  <c:v>73311.88</c:v>
                </c:pt>
                <c:pt idx="40">
                  <c:v>83319.740000000005</c:v>
                </c:pt>
                <c:pt idx="41">
                  <c:v>83287.460000000006</c:v>
                </c:pt>
                <c:pt idx="42">
                  <c:v>79682.509999999995</c:v>
                </c:pt>
                <c:pt idx="43">
                  <c:v>73859.210000000006</c:v>
                </c:pt>
                <c:pt idx="44">
                  <c:v>62280.19</c:v>
                </c:pt>
                <c:pt idx="45">
                  <c:v>64284.29</c:v>
                </c:pt>
                <c:pt idx="46">
                  <c:v>79039.820000000007</c:v>
                </c:pt>
                <c:pt idx="47">
                  <c:v>90530.12</c:v>
                </c:pt>
                <c:pt idx="48">
                  <c:v>74948.820000000007</c:v>
                </c:pt>
                <c:pt idx="49">
                  <c:v>89127.679999999993</c:v>
                </c:pt>
                <c:pt idx="50">
                  <c:v>72046.17</c:v>
                </c:pt>
                <c:pt idx="51">
                  <c:v>93503.98</c:v>
                </c:pt>
                <c:pt idx="52">
                  <c:v>100796.43</c:v>
                </c:pt>
                <c:pt idx="53">
                  <c:v>94751.4</c:v>
                </c:pt>
                <c:pt idx="54">
                  <c:v>97685.66</c:v>
                </c:pt>
                <c:pt idx="55">
                  <c:v>52771.22</c:v>
                </c:pt>
                <c:pt idx="56">
                  <c:v>49610.04</c:v>
                </c:pt>
                <c:pt idx="57">
                  <c:v>75791.429999999993</c:v>
                </c:pt>
                <c:pt idx="58">
                  <c:v>78717.31</c:v>
                </c:pt>
                <c:pt idx="59">
                  <c:v>91049.36</c:v>
                </c:pt>
                <c:pt idx="60">
                  <c:v>110724.42</c:v>
                </c:pt>
                <c:pt idx="61">
                  <c:v>70953.64</c:v>
                </c:pt>
                <c:pt idx="62">
                  <c:v>73285.97</c:v>
                </c:pt>
                <c:pt idx="63">
                  <c:v>78519.260000000009</c:v>
                </c:pt>
                <c:pt idx="64">
                  <c:v>83172.2</c:v>
                </c:pt>
                <c:pt idx="65">
                  <c:v>89792.67</c:v>
                </c:pt>
                <c:pt idx="66">
                  <c:v>96161.34</c:v>
                </c:pt>
                <c:pt idx="67">
                  <c:v>84092.53</c:v>
                </c:pt>
                <c:pt idx="68">
                  <c:v>67575.34</c:v>
                </c:pt>
                <c:pt idx="69">
                  <c:v>75008.399999999994</c:v>
                </c:pt>
                <c:pt idx="70">
                  <c:v>83256.19</c:v>
                </c:pt>
                <c:pt idx="71">
                  <c:v>82799.08</c:v>
                </c:pt>
                <c:pt idx="72">
                  <c:v>95188.94</c:v>
                </c:pt>
                <c:pt idx="73">
                  <c:v>74840.95</c:v>
                </c:pt>
                <c:pt idx="74">
                  <c:v>73889.45</c:v>
                </c:pt>
                <c:pt idx="75">
                  <c:v>75442.11</c:v>
                </c:pt>
                <c:pt idx="76">
                  <c:v>88130.65</c:v>
                </c:pt>
                <c:pt idx="77">
                  <c:v>90369.859999999986</c:v>
                </c:pt>
                <c:pt idx="78">
                  <c:v>106579.84</c:v>
                </c:pt>
                <c:pt idx="79">
                  <c:v>94060.12000000001</c:v>
                </c:pt>
                <c:pt idx="80">
                  <c:v>87623.06</c:v>
                </c:pt>
                <c:pt idx="81">
                  <c:v>94541.35</c:v>
                </c:pt>
                <c:pt idx="82">
                  <c:v>88563.43</c:v>
                </c:pt>
                <c:pt idx="83">
                  <c:v>94791.56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02F-7645-B80E-86542B52FF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8894944"/>
        <c:axId val="438891808"/>
      </c:scatterChart>
      <c:valAx>
        <c:axId val="438894944"/>
        <c:scaling>
          <c:orientation val="minMax"/>
          <c:min val="423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891808"/>
        <c:crosses val="autoZero"/>
        <c:crossBetween val="midCat"/>
        <c:majorUnit val="100"/>
      </c:valAx>
      <c:valAx>
        <c:axId val="43889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\k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894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FADE37-33A3-5648-AB93-94CAE876FA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AD8A3-09C8-7D42-BD3E-B96460C74D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26F40-A0D8-5540-9184-11A6311107C6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87767-1DA9-B441-A7D7-D11EB69829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CC06F6-14C8-E746-BD80-AA1846D1DA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C3209-8A23-024F-90B0-10BB07A44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23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2B20E-0A5F-3747-9491-EF681CD8644F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EF753-4FCA-8847-8094-C31F3EA0C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4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87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89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88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67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93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01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71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55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82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15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32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F753-4FCA-8847-8094-C31F3EA0CA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1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82">
            <a:extLst>
              <a:ext uri="{FF2B5EF4-FFF2-40B4-BE49-F238E27FC236}">
                <a16:creationId xmlns:a16="http://schemas.microsoft.com/office/drawing/2014/main" id="{F30A3ECB-D164-1F41-AB77-C8757E93EC6F}"/>
              </a:ext>
            </a:extLst>
          </p:cNvPr>
          <p:cNvSpPr/>
          <p:nvPr userDrawn="1"/>
        </p:nvSpPr>
        <p:spPr>
          <a:xfrm>
            <a:off x="0" y="-5862"/>
            <a:ext cx="12192000" cy="6863862"/>
          </a:xfrm>
          <a:prstGeom prst="rect">
            <a:avLst/>
          </a:prstGeom>
          <a:gradFill flip="none" rotWithShape="1">
            <a:gsLst>
              <a:gs pos="0">
                <a:srgbClr val="780C0D">
                  <a:alpha val="62000"/>
                </a:srgbClr>
              </a:gs>
              <a:gs pos="100000">
                <a:srgbClr val="BD1A1D"/>
              </a:gs>
            </a:gsLst>
            <a:lin ang="5400000" scaled="1"/>
            <a:tileRect/>
          </a:grad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6787" tIns="26787" rIns="26787" bIns="26787" anchor="ctr"/>
          <a:lstStyle/>
          <a:p>
            <a:pPr defTabSz="308074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E365A-9613-0F43-BE5C-9BE1FF205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40321"/>
            <a:ext cx="105156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1CBEC-6782-A940-983C-BE084A989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677196"/>
            <a:ext cx="10515600" cy="580604"/>
          </a:xfrm>
        </p:spPr>
        <p:txBody>
          <a:bodyPr>
            <a:normAutofit/>
          </a:bodyPr>
          <a:lstStyle>
            <a:lvl1pPr marL="0" indent="0" algn="l">
              <a:buNone/>
              <a:defRPr sz="1400" spc="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D35D1-55BD-EF42-B8C5-72A49442848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45582"/>
            <a:ext cx="1921476" cy="4165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2C8E83-9765-EF46-8884-354BE8287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02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928">
          <p15:clr>
            <a:srgbClr val="FBAE40"/>
          </p15:clr>
        </p15:guide>
        <p15:guide id="2" pos="504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64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pos="7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57972-07DC-4A4E-95B5-0064B84D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110"/>
            <a:ext cx="10515600" cy="5147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5B298-1F6D-E343-87D4-1678DE84F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8191"/>
            <a:ext cx="5088147" cy="4222822"/>
          </a:xfrm>
        </p:spPr>
        <p:txBody>
          <a:bodyPr/>
          <a:lstStyle>
            <a:lvl1pPr marL="7938" indent="-7938">
              <a:buNone/>
              <a:tabLst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marL="574675" indent="0">
              <a:buNone/>
              <a:tabLst/>
              <a:defRPr/>
            </a:lvl2pPr>
            <a:lvl3pPr marL="917575" indent="-3175">
              <a:buNone/>
              <a:tabLst/>
              <a:defRPr/>
            </a:lvl3pPr>
            <a:lvl4pPr marL="1376363" indent="-4763">
              <a:buNone/>
              <a:tabLst/>
              <a:defRPr/>
            </a:lvl4pPr>
            <a:lvl5pPr marL="1835150" indent="-635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8204866-89BE-A14F-B383-C4455E3A40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200" y="511476"/>
            <a:ext cx="7960743" cy="215105"/>
          </a:xfrm>
        </p:spPr>
        <p:txBody>
          <a:bodyPr>
            <a:noAutofit/>
          </a:bodyPr>
          <a:lstStyle>
            <a:lvl1pPr>
              <a:buNone/>
              <a:defRPr lang="en-US" sz="1400" kern="1200" spc="3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pc="300">
                <a:solidFill>
                  <a:schemeClr val="tx2"/>
                </a:solidFill>
              </a:rPr>
              <a:t>CLICK TO EDIT SUBTITLE TEXT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C1E81E2-FBBA-AC4B-8B86-0EF471F73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71ADBA-0AFE-7149-8DB9-B857E336657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72841" y="1748191"/>
            <a:ext cx="5088147" cy="4222822"/>
          </a:xfrm>
        </p:spPr>
        <p:txBody>
          <a:bodyPr/>
          <a:lstStyle>
            <a:lvl1pPr marL="7938" indent="-7938">
              <a:buNone/>
              <a:tabLst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marL="574675" indent="0">
              <a:buNone/>
              <a:tabLst/>
              <a:defRPr/>
            </a:lvl2pPr>
            <a:lvl3pPr marL="917575" indent="-3175">
              <a:buNone/>
              <a:tabLst/>
              <a:defRPr/>
            </a:lvl3pPr>
            <a:lvl4pPr marL="1376363" indent="-4763">
              <a:buNone/>
              <a:tabLst/>
              <a:defRPr/>
            </a:lvl4pPr>
            <a:lvl5pPr marL="1835150" indent="-635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1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B65342CF-D6BB-4A43-B94F-B9744A6BA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2665" y="550015"/>
            <a:ext cx="995856" cy="2151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FA6A9B-CC8A-904E-ACA2-7520B8A0FE54}"/>
              </a:ext>
            </a:extLst>
          </p:cNvPr>
          <p:cNvCxnSpPr/>
          <p:nvPr userDrawn="1"/>
        </p:nvCxnSpPr>
        <p:spPr>
          <a:xfrm>
            <a:off x="10254427" y="416029"/>
            <a:ext cx="0" cy="483079"/>
          </a:xfrm>
          <a:prstGeom prst="line">
            <a:avLst/>
          </a:prstGeom>
          <a:ln w="12700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044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2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5B298-1F6D-E343-87D4-1678DE84F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9675"/>
            <a:ext cx="10515600" cy="4351338"/>
          </a:xfrm>
        </p:spPr>
        <p:txBody>
          <a:bodyPr/>
          <a:lstStyle>
            <a:lvl1pPr marL="7938" indent="-7938">
              <a:buNone/>
              <a:tabLst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marL="574675" indent="0">
              <a:buNone/>
              <a:tabLst/>
              <a:defRPr/>
            </a:lvl2pPr>
            <a:lvl3pPr marL="917575" indent="-3175">
              <a:buNone/>
              <a:tabLst/>
              <a:defRPr/>
            </a:lvl3pPr>
            <a:lvl4pPr marL="1376363" indent="-4763">
              <a:buNone/>
              <a:tabLst/>
              <a:defRPr/>
            </a:lvl4pPr>
            <a:lvl5pPr marL="1835150" indent="-635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7FFB3-0754-E34A-A043-2D83486F5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8204866-89BE-A14F-B383-C4455E3A40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200" y="511476"/>
            <a:ext cx="7960743" cy="215105"/>
          </a:xfrm>
        </p:spPr>
        <p:txBody>
          <a:bodyPr>
            <a:noAutofit/>
          </a:bodyPr>
          <a:lstStyle>
            <a:lvl1pPr>
              <a:buNone/>
              <a:defRPr lang="en-US" sz="1400" kern="1200" spc="3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pc="300">
                <a:solidFill>
                  <a:schemeClr val="tx2"/>
                </a:solidFill>
              </a:rPr>
              <a:t>CLICK TO EDIT SUBTITLE TEXT</a:t>
            </a:r>
          </a:p>
        </p:txBody>
      </p:sp>
      <p:pic>
        <p:nvPicPr>
          <p:cNvPr id="9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6797CE48-FB1A-3B41-B786-057E027367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7944" y="501587"/>
            <a:ext cx="995856" cy="2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89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2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10174-22AB-4D43-9109-93E197CF3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D9313-81EF-824C-9D0E-9CD43A7A8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7ADE5C-DA94-DC4B-A0A5-FA3374D60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95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D396-8A2D-0C41-BAA7-34F49BF9D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1EADF-046F-E444-9CB2-86F74C9DC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5C7BC-93CA-2C4C-B98D-6C70E9E73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AEF915-39F5-6C4C-B954-EF4064BD8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6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702EC-8595-684D-A5EE-0E2FA584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F939F-B0D3-2C43-BABC-022F4672E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718D9-65D8-4742-B41C-4066BDAE6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16151F-47E4-7D4A-A2E8-6E50C626B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5E994-1D6D-894F-97DD-3B52E392F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9A6B87-8B42-9944-800B-BEE3346865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5FE3-585B-4249-9DFF-D69734A8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00415-07C4-6244-953B-146F1A139F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72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D1BB6-DF65-D048-9D0F-160906C2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5311B1-D8C9-BB42-8EF1-F66A011F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D5815-7D71-C84D-A07B-753B08A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9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0F1C1-9B0B-984D-8151-123F274D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DB740-70FE-744C-ABCE-02F136460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703C0-6ECB-C44E-895A-1E1F4FC13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B5D4E42-50B5-724B-98FF-492DC4B03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83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AD886-9745-7149-9674-FE39AD8F7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6E605-662B-6141-A06A-29F818D0D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56077-4BF4-964B-97B1-A140B54C4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53250C-D1B2-B549-BC81-8409256B83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54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Large-NYS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8CC6BB-C3D2-4223-AD7D-B48D1BB449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0CEF28F-113E-47A6-B837-5FCAFD3349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31923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ABDE0D6-58E7-4F94-88DB-09D576EA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571" y="6035675"/>
            <a:ext cx="8092042" cy="6565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Add presenter name and date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2BFF6C-36CC-48DB-B3EE-8FBD4AE6D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571" y="5074418"/>
            <a:ext cx="8092043" cy="96125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500" b="1" i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Title Here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F764BB-06EC-4DF6-A0A9-82ECE1C779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255" y="5524234"/>
            <a:ext cx="2595495" cy="7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0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E365A-9613-0F43-BE5C-9BE1FF205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106882"/>
            <a:ext cx="10515600" cy="1384721"/>
          </a:xfrm>
        </p:spPr>
        <p:txBody>
          <a:bodyPr anchor="b"/>
          <a:lstStyle>
            <a:lvl1pPr algn="l">
              <a:defRPr sz="60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1CBEC-6782-A940-983C-BE084A989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5743996"/>
            <a:ext cx="10515600" cy="580604"/>
          </a:xfrm>
        </p:spPr>
        <p:txBody>
          <a:bodyPr>
            <a:normAutofit/>
          </a:bodyPr>
          <a:lstStyle>
            <a:lvl1pPr marL="0" indent="0" algn="l">
              <a:buNone/>
              <a:defRPr sz="1400" spc="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2C8E83-9765-EF46-8884-354BE8287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A87D688D-5B8B-3D4F-3BD7-0855C1C8C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7944" y="507680"/>
            <a:ext cx="995856" cy="2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2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928">
          <p15:clr>
            <a:srgbClr val="FBAE40"/>
          </p15:clr>
        </p15:guide>
        <p15:guide id="2" pos="504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64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pos="717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04F0A3-A94E-44B4-9959-8E2D26E30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BC2E40-94F8-47C5-BE6B-BFB0848B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364" y="6492875"/>
            <a:ext cx="54263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B6C665-D945-40B1-8303-C8127122EE2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53F41B2-2F2B-4B89-B159-F1494E5B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956" y="2135731"/>
            <a:ext cx="11102407" cy="4351338"/>
          </a:xfrm>
          <a:prstGeom prst="rect">
            <a:avLst/>
          </a:prstGeom>
        </p:spPr>
        <p:txBody>
          <a:bodyPr/>
          <a:lstStyle>
            <a:lvl1pPr marL="274320" marR="0" indent="-27432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3666A"/>
              </a:buClr>
              <a:buSzTx/>
              <a:buFont typeface="Arial" panose="020B0604020202020204" pitchFamily="34" charset="0"/>
              <a:buChar char="&gt;"/>
              <a:tabLst/>
              <a:defRPr sz="2000">
                <a:solidFill>
                  <a:srgbClr val="63666A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  <a:lvl2pPr marL="548640" indent="-274320">
              <a:spcBef>
                <a:spcPts val="600"/>
              </a:spcBef>
              <a:buClr>
                <a:srgbClr val="63666A"/>
              </a:buClr>
              <a:defRPr sz="1800">
                <a:solidFill>
                  <a:srgbClr val="63666A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2pPr>
            <a:lvl3pPr marL="822960" indent="-274320">
              <a:spcBef>
                <a:spcPts val="300"/>
              </a:spcBef>
              <a:buClr>
                <a:srgbClr val="63666A"/>
              </a:buClr>
              <a:buFont typeface="Arial" panose="020B0604020202020204" pitchFamily="34" charset="0"/>
              <a:buChar char="-"/>
              <a:defRPr sz="1500">
                <a:solidFill>
                  <a:srgbClr val="63666A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198A16-5CAF-4407-A13A-3E6F8687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957" y="550434"/>
            <a:ext cx="10515600" cy="1325563"/>
          </a:xfrm>
          <a:prstGeom prst="rect">
            <a:avLst/>
          </a:prstGeom>
        </p:spPr>
        <p:txBody>
          <a:bodyPr anchor="ctr" anchorCtr="0"/>
          <a:lstStyle>
            <a:lvl1pPr>
              <a:defRPr sz="4000">
                <a:solidFill>
                  <a:srgbClr val="002D72"/>
                </a:solidFill>
                <a:latin typeface="Roboto Lt" pitchFamily="2" charset="0"/>
                <a:ea typeface="Roboto Lt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744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82">
            <a:extLst>
              <a:ext uri="{FF2B5EF4-FFF2-40B4-BE49-F238E27FC236}">
                <a16:creationId xmlns:a16="http://schemas.microsoft.com/office/drawing/2014/main" id="{156E89B4-B510-EA4C-A8C4-11DD0A33F7C8}"/>
              </a:ext>
            </a:extLst>
          </p:cNvPr>
          <p:cNvSpPr/>
          <p:nvPr userDrawn="1"/>
        </p:nvSpPr>
        <p:spPr>
          <a:xfrm>
            <a:off x="6096000" y="-5862"/>
            <a:ext cx="6109172" cy="6869724"/>
          </a:xfrm>
          <a:prstGeom prst="rect">
            <a:avLst/>
          </a:prstGeom>
          <a:gradFill>
            <a:gsLst>
              <a:gs pos="0">
                <a:srgbClr val="780C0D"/>
              </a:gs>
              <a:gs pos="100000">
                <a:srgbClr val="BD1A1D"/>
              </a:gs>
            </a:gsLst>
            <a:lin ang="19800000"/>
          </a:grad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6787" tIns="26787" rIns="26787" bIns="26787" anchor="ctr"/>
          <a:lstStyle/>
          <a:p>
            <a:pPr defTabSz="308074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E365A-9613-0F43-BE5C-9BE1FF205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06287"/>
            <a:ext cx="5051961" cy="2821634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1CBEC-6782-A940-983C-BE084A989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677196"/>
            <a:ext cx="5051961" cy="580604"/>
          </a:xfrm>
        </p:spPr>
        <p:txBody>
          <a:bodyPr>
            <a:normAutofit/>
          </a:bodyPr>
          <a:lstStyle>
            <a:lvl1pPr marL="0" indent="0" algn="l">
              <a:buNone/>
              <a:defRPr sz="1400" spc="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2C8E83-9765-EF46-8884-354BE8287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7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928">
          <p15:clr>
            <a:srgbClr val="FBAE40"/>
          </p15:clr>
        </p15:guide>
        <p15:guide id="2" pos="504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64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pos="7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82">
            <a:extLst>
              <a:ext uri="{FF2B5EF4-FFF2-40B4-BE49-F238E27FC236}">
                <a16:creationId xmlns:a16="http://schemas.microsoft.com/office/drawing/2014/main" id="{AE7B0A7A-B3B2-E54B-B522-18D84A9DE17C}"/>
              </a:ext>
            </a:extLst>
          </p:cNvPr>
          <p:cNvSpPr/>
          <p:nvPr userDrawn="1"/>
        </p:nvSpPr>
        <p:spPr>
          <a:xfrm>
            <a:off x="6096000" y="-5862"/>
            <a:ext cx="6109172" cy="6869724"/>
          </a:xfrm>
          <a:prstGeom prst="rect">
            <a:avLst/>
          </a:prstGeom>
          <a:solidFill>
            <a:schemeClr val="tx1"/>
          </a:solid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6787" tIns="26787" rIns="26787" bIns="26787" anchor="ctr"/>
          <a:lstStyle/>
          <a:p>
            <a:pPr defTabSz="308074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E365A-9613-0F43-BE5C-9BE1FF205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0899"/>
            <a:ext cx="5051961" cy="1072818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1CBEC-6782-A940-983C-BE084A989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116673"/>
            <a:ext cx="5051961" cy="510146"/>
          </a:xfrm>
        </p:spPr>
        <p:txBody>
          <a:bodyPr>
            <a:normAutofit/>
          </a:bodyPr>
          <a:lstStyle>
            <a:lvl1pPr marL="0" indent="0" algn="l">
              <a:buNone/>
              <a:defRPr sz="1400" spc="3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2C8E83-9765-EF46-8884-354BE8287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0ED14F-9E49-E244-A034-03A8C1679A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894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664E44-3ECA-E044-B2DE-2B75291FE0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959334"/>
            <a:ext cx="5051425" cy="3365266"/>
          </a:xfrm>
        </p:spPr>
        <p:txBody>
          <a:bodyPr>
            <a:normAutofit/>
          </a:bodyPr>
          <a:lstStyle>
            <a:lvl1pPr marL="514350" indent="-514350">
              <a:spcAft>
                <a:spcPts val="1000"/>
              </a:spcAft>
              <a:buFont typeface="+mj-lt"/>
              <a:buAutoNum type="alphaUcPeriod"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914400" indent="-457200">
              <a:spcAft>
                <a:spcPts val="1000"/>
              </a:spcAft>
              <a:buFont typeface="+mj-lt"/>
              <a:buAutoNum type="alphaUcPeriod"/>
              <a:defRPr sz="1600">
                <a:solidFill>
                  <a:schemeClr val="bg2">
                    <a:lumMod val="50000"/>
                  </a:schemeClr>
                </a:solidFill>
              </a:defRPr>
            </a:lvl2pPr>
            <a:lvl3pPr marL="1371600" indent="-457200">
              <a:spcAft>
                <a:spcPts val="1000"/>
              </a:spcAft>
              <a:buFont typeface="+mj-lt"/>
              <a:buAutoNum type="alphaUcPeriod"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0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978F555C-6CBD-8144-8C9A-EC7DEFD7B0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185" y="494841"/>
            <a:ext cx="995856" cy="215105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4AFF70B5-B393-F74F-A272-CC384E98CDF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029523" y="533400"/>
            <a:ext cx="3735658" cy="215105"/>
          </a:xfrm>
        </p:spPr>
        <p:txBody>
          <a:bodyPr>
            <a:noAutofit/>
          </a:bodyPr>
          <a:lstStyle>
            <a:lvl1pPr>
              <a:buNone/>
              <a:defRPr lang="en-US" sz="1400" kern="1200" spc="3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pc="300">
                <a:solidFill>
                  <a:schemeClr val="tx2"/>
                </a:solidFill>
              </a:rPr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2000174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928">
          <p15:clr>
            <a:srgbClr val="FBAE40"/>
          </p15:clr>
        </p15:guide>
        <p15:guide id="2" pos="504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64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pos="717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82">
            <a:extLst>
              <a:ext uri="{FF2B5EF4-FFF2-40B4-BE49-F238E27FC236}">
                <a16:creationId xmlns:a16="http://schemas.microsoft.com/office/drawing/2014/main" id="{AE7B0A7A-B3B2-E54B-B522-18D84A9DE17C}"/>
              </a:ext>
            </a:extLst>
          </p:cNvPr>
          <p:cNvSpPr/>
          <p:nvPr userDrawn="1"/>
        </p:nvSpPr>
        <p:spPr>
          <a:xfrm>
            <a:off x="6096000" y="-5862"/>
            <a:ext cx="6109172" cy="6869724"/>
          </a:xfrm>
          <a:prstGeom prst="rect">
            <a:avLst/>
          </a:prstGeom>
          <a:gradFill>
            <a:gsLst>
              <a:gs pos="0">
                <a:srgbClr val="780C0D"/>
              </a:gs>
              <a:gs pos="100000">
                <a:srgbClr val="BD1A1D"/>
              </a:gs>
            </a:gsLst>
            <a:lin ang="19800000"/>
          </a:grad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6787" tIns="26787" rIns="26787" bIns="26787" anchor="ctr"/>
          <a:lstStyle/>
          <a:p>
            <a:pPr defTabSz="308074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E365A-9613-0F43-BE5C-9BE1FF205F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960899"/>
            <a:ext cx="5051961" cy="1072818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Building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1CBEC-6782-A940-983C-BE084A989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116673"/>
            <a:ext cx="5051961" cy="510146"/>
          </a:xfrm>
        </p:spPr>
        <p:txBody>
          <a:bodyPr>
            <a:normAutofit/>
          </a:bodyPr>
          <a:lstStyle>
            <a:lvl1pPr marL="0" indent="0" algn="l">
              <a:buNone/>
              <a:defRPr sz="1400" spc="3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1400"/>
              <a:t>SUBTITLE DETAILS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2C8E83-9765-EF46-8884-354BE8287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0ED14F-9E49-E244-A034-03A8C1679A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664E44-3ECA-E044-B2DE-2B75291FE0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959334"/>
            <a:ext cx="5051425" cy="3365266"/>
          </a:xfrm>
        </p:spPr>
        <p:txBody>
          <a:bodyPr>
            <a:normAutofit/>
          </a:bodyPr>
          <a:lstStyle>
            <a:lvl1pPr marL="514350" indent="-514350">
              <a:spcAft>
                <a:spcPts val="1000"/>
              </a:spcAft>
              <a:buFont typeface="+mj-lt"/>
              <a:buAutoNum type="alphaUcPeriod"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914400" indent="-457200">
              <a:spcAft>
                <a:spcPts val="1000"/>
              </a:spcAft>
              <a:buFont typeface="+mj-lt"/>
              <a:buAutoNum type="alphaUcPeriod"/>
              <a:defRPr sz="1600">
                <a:solidFill>
                  <a:schemeClr val="bg2">
                    <a:lumMod val="50000"/>
                  </a:schemeClr>
                </a:solidFill>
              </a:defRPr>
            </a:lvl2pPr>
            <a:lvl3pPr marL="1371600" indent="-457200">
              <a:spcAft>
                <a:spcPts val="1000"/>
              </a:spcAft>
              <a:buFont typeface="+mj-lt"/>
              <a:buAutoNum type="alphaUcPeriod"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building details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E572BE-3A14-3445-95A7-D35F2C2FB407}"/>
              </a:ext>
            </a:extLst>
          </p:cNvPr>
          <p:cNvCxnSpPr>
            <a:cxnSpLocks/>
          </p:cNvCxnSpPr>
          <p:nvPr userDrawn="1"/>
        </p:nvCxnSpPr>
        <p:spPr>
          <a:xfrm>
            <a:off x="838200" y="2793076"/>
            <a:ext cx="810629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BDD08DA-A7E5-9C4D-BAA9-6FF239D5B8AB}"/>
              </a:ext>
            </a:extLst>
          </p:cNvPr>
          <p:cNvSpPr txBox="1"/>
          <p:nvPr userDrawn="1"/>
        </p:nvSpPr>
        <p:spPr>
          <a:xfrm>
            <a:off x="2024152" y="493917"/>
            <a:ext cx="3653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3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STUDY</a:t>
            </a:r>
          </a:p>
        </p:txBody>
      </p:sp>
      <p:pic>
        <p:nvPicPr>
          <p:cNvPr id="30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978F555C-6CBD-8144-8C9A-EC7DEFD7B0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185" y="494841"/>
            <a:ext cx="995856" cy="2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5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928">
          <p15:clr>
            <a:srgbClr val="FBAE40"/>
          </p15:clr>
        </p15:guide>
        <p15:guide id="2" pos="504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64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pos="7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Custom T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82">
            <a:extLst>
              <a:ext uri="{FF2B5EF4-FFF2-40B4-BE49-F238E27FC236}">
                <a16:creationId xmlns:a16="http://schemas.microsoft.com/office/drawing/2014/main" id="{AE7B0A7A-B3B2-E54B-B522-18D84A9DE17C}"/>
              </a:ext>
            </a:extLst>
          </p:cNvPr>
          <p:cNvSpPr/>
          <p:nvPr userDrawn="1"/>
        </p:nvSpPr>
        <p:spPr>
          <a:xfrm>
            <a:off x="6096000" y="-5862"/>
            <a:ext cx="6109172" cy="6869724"/>
          </a:xfrm>
          <a:prstGeom prst="rect">
            <a:avLst/>
          </a:prstGeom>
          <a:gradFill>
            <a:gsLst>
              <a:gs pos="0">
                <a:srgbClr val="780C0D"/>
              </a:gs>
              <a:gs pos="100000">
                <a:srgbClr val="BD1A1D"/>
              </a:gs>
            </a:gsLst>
            <a:lin ang="19800000"/>
          </a:grad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6787" tIns="26787" rIns="26787" bIns="26787" anchor="ctr"/>
          <a:lstStyle/>
          <a:p>
            <a:pPr defTabSz="308074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E365A-9613-0F43-BE5C-9BE1FF205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0899"/>
            <a:ext cx="5051961" cy="1072818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1CBEC-6782-A940-983C-BE084A9899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116673"/>
            <a:ext cx="5051961" cy="510146"/>
          </a:xfrm>
        </p:spPr>
        <p:txBody>
          <a:bodyPr>
            <a:normAutofit/>
          </a:bodyPr>
          <a:lstStyle>
            <a:lvl1pPr marL="0" indent="0" algn="l">
              <a:buNone/>
              <a:defRPr sz="1400" spc="3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1400"/>
              <a:t>SUBTITLE DETAILS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2C8E83-9765-EF46-8884-354BE8287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0ED14F-9E49-E244-A034-03A8C1679A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0664E44-3ECA-E044-B2DE-2B75291FE0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959334"/>
            <a:ext cx="5051425" cy="3365266"/>
          </a:xfrm>
        </p:spPr>
        <p:txBody>
          <a:bodyPr>
            <a:normAutofit/>
          </a:bodyPr>
          <a:lstStyle>
            <a:lvl1pPr marL="514350" indent="-514350">
              <a:spcAft>
                <a:spcPts val="1000"/>
              </a:spcAft>
              <a:buFont typeface="+mj-lt"/>
              <a:buAutoNum type="alphaUcPeriod"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914400" indent="-457200">
              <a:spcAft>
                <a:spcPts val="1000"/>
              </a:spcAft>
              <a:buFont typeface="+mj-lt"/>
              <a:buAutoNum type="alphaUcPeriod"/>
              <a:defRPr sz="1600">
                <a:solidFill>
                  <a:schemeClr val="bg2">
                    <a:lumMod val="50000"/>
                  </a:schemeClr>
                </a:solidFill>
              </a:defRPr>
            </a:lvl2pPr>
            <a:lvl3pPr marL="1371600" indent="-457200">
              <a:spcAft>
                <a:spcPts val="1000"/>
              </a:spcAft>
              <a:buFont typeface="+mj-lt"/>
              <a:buAutoNum type="alphaUcPeriod"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building details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E572BE-3A14-3445-95A7-D35F2C2FB407}"/>
              </a:ext>
            </a:extLst>
          </p:cNvPr>
          <p:cNvCxnSpPr>
            <a:cxnSpLocks/>
          </p:cNvCxnSpPr>
          <p:nvPr userDrawn="1"/>
        </p:nvCxnSpPr>
        <p:spPr>
          <a:xfrm>
            <a:off x="838200" y="2793076"/>
            <a:ext cx="8106295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978F555C-6CBD-8144-8C9A-EC7DEFD7B0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5185" y="494841"/>
            <a:ext cx="995856" cy="215105"/>
          </a:xfrm>
          <a:prstGeom prst="rect">
            <a:avLst/>
          </a:prstGeom>
        </p:spPr>
      </p:pic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2E2D5648-59F4-D248-A8CF-FB5196F04F9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029523" y="533400"/>
            <a:ext cx="3735658" cy="215105"/>
          </a:xfrm>
        </p:spPr>
        <p:txBody>
          <a:bodyPr>
            <a:noAutofit/>
          </a:bodyPr>
          <a:lstStyle>
            <a:lvl1pPr>
              <a:buNone/>
              <a:defRPr lang="en-US" sz="1400" kern="1200" spc="3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pc="300">
                <a:solidFill>
                  <a:schemeClr val="tx2"/>
                </a:solidFill>
              </a:rPr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3230328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928">
          <p15:clr>
            <a:srgbClr val="FBAE40"/>
          </p15:clr>
        </p15:guide>
        <p15:guide id="2" pos="504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64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pos="7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no quota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E365A-9613-0F43-BE5C-9BE1FF205F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419100"/>
            <a:ext cx="10553700" cy="5905500"/>
          </a:xfrm>
        </p:spPr>
        <p:txBody>
          <a:bodyPr anchor="ctr">
            <a:normAutofit/>
          </a:bodyPr>
          <a:lstStyle>
            <a:lvl1pPr marL="11113" indent="-11113" algn="l">
              <a:tabLst/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2C8E83-9765-EF46-8884-354BE8287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BCCD6F-2722-FE4B-B379-5A99365962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4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928">
          <p15:clr>
            <a:srgbClr val="FBAE40"/>
          </p15:clr>
        </p15:guide>
        <p15:guide id="2" pos="504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64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pos="7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E365A-9613-0F43-BE5C-9BE1FF205F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056904"/>
            <a:ext cx="10553700" cy="4607626"/>
          </a:xfrm>
        </p:spPr>
        <p:txBody>
          <a:bodyPr anchor="ctr">
            <a:normAutofit/>
          </a:bodyPr>
          <a:lstStyle>
            <a:lvl1pPr marL="11113" indent="-11113" algn="l">
              <a:tabLst/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quote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2C8E83-9765-EF46-8884-354BE8287D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BCCD6F-2722-FE4B-B379-5A9936596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7C688-3312-0A44-B1A6-DA3F03E28BDB}"/>
              </a:ext>
            </a:extLst>
          </p:cNvPr>
          <p:cNvSpPr txBox="1"/>
          <p:nvPr userDrawn="1"/>
        </p:nvSpPr>
        <p:spPr>
          <a:xfrm>
            <a:off x="351312" y="1056904"/>
            <a:ext cx="97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B05748-6714-2044-BA46-93E2EBDF8976}"/>
              </a:ext>
            </a:extLst>
          </p:cNvPr>
          <p:cNvSpPr/>
          <p:nvPr userDrawn="1"/>
        </p:nvSpPr>
        <p:spPr>
          <a:xfrm>
            <a:off x="11532218" y="5341364"/>
            <a:ext cx="346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20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928">
          <p15:clr>
            <a:srgbClr val="FBAE40"/>
          </p15:clr>
        </p15:guide>
        <p15:guide id="2" pos="504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64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pos="7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57972-07DC-4A4E-95B5-0064B84D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110"/>
            <a:ext cx="10515600" cy="5147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5B298-1F6D-E343-87D4-1678DE84F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8191"/>
            <a:ext cx="10515600" cy="4222822"/>
          </a:xfrm>
        </p:spPr>
        <p:txBody>
          <a:bodyPr/>
          <a:lstStyle>
            <a:lvl1pPr marL="457200" indent="-457200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1pPr>
            <a:lvl2pPr marL="917575" indent="-342900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2pPr>
            <a:lvl3pPr marL="1257300" indent="-342900">
              <a:lnSpc>
                <a:spcPct val="100000"/>
              </a:lnSpc>
              <a:spcAft>
                <a:spcPts val="1200"/>
              </a:spcAft>
              <a:buFont typeface="Wingdings" pitchFamily="2" charset="2"/>
              <a:buChar char="§"/>
              <a:tabLst/>
              <a:defRPr>
                <a:solidFill>
                  <a:schemeClr val="tx1"/>
                </a:solidFill>
              </a:defRPr>
            </a:lvl3pPr>
            <a:lvl4pPr marL="1376363" indent="-4763">
              <a:buNone/>
              <a:tabLst/>
              <a:defRPr/>
            </a:lvl4pPr>
            <a:lvl5pPr marL="1835150" indent="-635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8204866-89BE-A14F-B383-C4455E3A406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38201" y="511476"/>
            <a:ext cx="7268308" cy="215105"/>
          </a:xfrm>
        </p:spPr>
        <p:txBody>
          <a:bodyPr>
            <a:noAutofit/>
          </a:bodyPr>
          <a:lstStyle>
            <a:lvl1pPr>
              <a:buNone/>
              <a:defRPr lang="en-US" sz="1400" kern="1200" spc="3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pc="300">
                <a:solidFill>
                  <a:schemeClr val="tx2"/>
                </a:solidFill>
              </a:rPr>
              <a:t>CLICK TO EDIT SUBTITLE TEXT</a:t>
            </a:r>
          </a:p>
        </p:txBody>
      </p:sp>
      <p:pic>
        <p:nvPicPr>
          <p:cNvPr id="6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80B8BD8F-4E60-8D4D-B448-56C1C963A8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7944" y="507680"/>
            <a:ext cx="995856" cy="215105"/>
          </a:xfrm>
          <a:prstGeom prst="rect">
            <a:avLst/>
          </a:prstGeom>
        </p:spPr>
      </p:pic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C1E81E2-FBBA-AC4B-8B86-0EF471F73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65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">
          <p15:clr>
            <a:srgbClr val="FBAE40"/>
          </p15:clr>
        </p15:guide>
        <p15:guide id="2" orient="horz" pos="55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2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94E42-5E1D-F047-AA6B-1CAC6737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420EF-0317-884A-A4C0-0458230D5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ACD6F-6A6E-D543-9D3A-00AE68E01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CCD6F-2722-FE4B-B379-5A9936596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8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8" r:id="rId3"/>
    <p:sldLayoutId id="2147483665" r:id="rId4"/>
    <p:sldLayoutId id="2147483663" r:id="rId5"/>
    <p:sldLayoutId id="2147483666" r:id="rId6"/>
    <p:sldLayoutId id="2147483661" r:id="rId7"/>
    <p:sldLayoutId id="2147483662" r:id="rId8"/>
    <p:sldLayoutId id="2147483650" r:id="rId9"/>
    <p:sldLayoutId id="2147483664" r:id="rId10"/>
    <p:sldLayoutId id="2147483659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67" r:id="rId19"/>
    <p:sldLayoutId id="214748366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serda.ny.gov/Contractors/Find-a-Contractor/RTEM-Tenant-Qualified-Vendors" TargetMode="External"/><Relationship Id="rId2" Type="http://schemas.openxmlformats.org/officeDocument/2006/relationships/hyperlink" Target="https://www.nyserda.ny.gov/Contractors/Find-a-Contractor/RTEM-Qualified-Vendors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nyserda.ny.gov/all-programs/real-time-energy-management/knowledge-center" TargetMode="External"/><Relationship Id="rId5" Type="http://schemas.openxmlformats.org/officeDocument/2006/relationships/hyperlink" Target="https://www.nyserda.ny.gov/All-Programs/Real-Time-Energy-Management/Project-Dashboard" TargetMode="External"/><Relationship Id="rId4" Type="http://schemas.openxmlformats.org/officeDocument/2006/relationships/hyperlink" Target="https://www.nyserda.ny.gov/All-Programs/Real-Time-Energy-Management/Knowledge-Center/Success-Stori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ilivisor.com/" TargetMode="External"/><Relationship Id="rId2" Type="http://schemas.openxmlformats.org/officeDocument/2006/relationships/hyperlink" Target="https://www.mskcc.org/sustainability-msk" TargetMode="Externa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nyserda.ny.gov/all-programs/real-time-energy-management/knowledge-cente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hyperlink" Target="https://www.nyserda.ny.gov/all-programs/real-time-energy-management/knowledge-cent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5E94C-35B5-BB58-91D0-ED392A90B0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hape 182">
            <a:extLst>
              <a:ext uri="{FF2B5EF4-FFF2-40B4-BE49-F238E27FC236}">
                <a16:creationId xmlns:a16="http://schemas.microsoft.com/office/drawing/2014/main" id="{5CC506C4-E534-CBE3-C347-607098E7DAC1}"/>
              </a:ext>
            </a:extLst>
          </p:cNvPr>
          <p:cNvSpPr/>
          <p:nvPr/>
        </p:nvSpPr>
        <p:spPr>
          <a:xfrm>
            <a:off x="-19495" y="4457129"/>
            <a:ext cx="12192000" cy="2391345"/>
          </a:xfrm>
          <a:prstGeom prst="rect">
            <a:avLst/>
          </a:prstGeom>
          <a:gradFill flip="none" rotWithShape="1">
            <a:gsLst>
              <a:gs pos="19000">
                <a:srgbClr val="00193E">
                  <a:alpha val="4314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6787" tIns="26787" rIns="26787" bIns="26787" anchor="ctr"/>
          <a:lstStyle/>
          <a:p>
            <a:pPr marL="0" marR="0" lvl="0" indent="0" defTabSz="3080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FEBCC41-6191-6F4C-979D-A47C754A75D5}"/>
              </a:ext>
            </a:extLst>
          </p:cNvPr>
          <p:cNvSpPr/>
          <p:nvPr/>
        </p:nvSpPr>
        <p:spPr>
          <a:xfrm>
            <a:off x="0" y="6772940"/>
            <a:ext cx="12192000" cy="850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B33E03F-635D-2845-A907-C3C00171F1C9}"/>
              </a:ext>
            </a:extLst>
          </p:cNvPr>
          <p:cNvSpPr/>
          <p:nvPr/>
        </p:nvSpPr>
        <p:spPr>
          <a:xfrm>
            <a:off x="575733" y="1615241"/>
            <a:ext cx="11040534" cy="37565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96900" dist="38100" dir="2700000" sx="102000" sy="102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1CCD710-BAFC-3A4E-B150-28696CBD1FF9}"/>
              </a:ext>
            </a:extLst>
          </p:cNvPr>
          <p:cNvCxnSpPr>
            <a:cxnSpLocks/>
          </p:cNvCxnSpPr>
          <p:nvPr/>
        </p:nvCxnSpPr>
        <p:spPr>
          <a:xfrm>
            <a:off x="1330817" y="4268708"/>
            <a:ext cx="9491376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D5CD32A-F776-FE44-8F6A-3BC79E510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515" y="4615045"/>
            <a:ext cx="1197819" cy="25702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0D4BE5D-B87A-CF44-8EF5-96FA0FDC2830}"/>
              </a:ext>
            </a:extLst>
          </p:cNvPr>
          <p:cNvSpPr/>
          <p:nvPr/>
        </p:nvSpPr>
        <p:spPr>
          <a:xfrm>
            <a:off x="575733" y="1486162"/>
            <a:ext cx="11040534" cy="126363"/>
          </a:xfrm>
          <a:prstGeom prst="rect">
            <a:avLst/>
          </a:prstGeom>
          <a:solidFill>
            <a:srgbClr val="064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49F9F0-9AFE-A19D-9A52-0E4051E5AFC5}"/>
              </a:ext>
            </a:extLst>
          </p:cNvPr>
          <p:cNvSpPr txBox="1"/>
          <p:nvPr/>
        </p:nvSpPr>
        <p:spPr>
          <a:xfrm>
            <a:off x="7831343" y="4605204"/>
            <a:ext cx="2990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 13,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03B2B-6713-6F46-6ADE-973043A0F4EC}"/>
              </a:ext>
            </a:extLst>
          </p:cNvPr>
          <p:cNvSpPr txBox="1"/>
          <p:nvPr/>
        </p:nvSpPr>
        <p:spPr>
          <a:xfrm>
            <a:off x="1270659" y="2054317"/>
            <a:ext cx="10186773" cy="1702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6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Harnessing RTEM in Healthcare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C420F-2690-EF13-BF42-AF06D8B8CCEE}"/>
              </a:ext>
            </a:extLst>
          </p:cNvPr>
          <p:cNvSpPr txBox="1"/>
          <p:nvPr/>
        </p:nvSpPr>
        <p:spPr>
          <a:xfrm>
            <a:off x="1330817" y="3311167"/>
            <a:ext cx="539853" cy="76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200"/>
              </a:lnSpc>
            </a:pPr>
            <a:r>
              <a:rPr lang="en-US" sz="2400" b="1" dirty="0">
                <a:solidFill>
                  <a:srgbClr val="06478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1E1F69-8875-2163-AA65-3013FD123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55" y="3676981"/>
            <a:ext cx="4474465" cy="388374"/>
          </a:xfrm>
          <a:prstGeom prst="rect">
            <a:avLst/>
          </a:prstGeom>
        </p:spPr>
      </p:pic>
      <p:pic>
        <p:nvPicPr>
          <p:cNvPr id="2050" name="Picture 2" descr="Text&#10;&#10;Description automatically generated">
            <a:extLst>
              <a:ext uri="{FF2B5EF4-FFF2-40B4-BE49-F238E27FC236}">
                <a16:creationId xmlns:a16="http://schemas.microsoft.com/office/drawing/2014/main" id="{D38E0700-E7F7-6EA5-95F3-3D6A41641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62" y="4519352"/>
            <a:ext cx="20764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076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E7D70-515A-838B-60F5-130FEB7127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511476"/>
            <a:ext cx="7960743" cy="21510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ABOUT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BCCD6F-2722-FE4B-B379-5A99365962B8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66BE05-27FB-3CC3-4766-64EDE1AFB8D7}"/>
              </a:ext>
            </a:extLst>
          </p:cNvPr>
          <p:cNvGrpSpPr/>
          <p:nvPr/>
        </p:nvGrpSpPr>
        <p:grpSpPr>
          <a:xfrm>
            <a:off x="6847084" y="0"/>
            <a:ext cx="6125966" cy="6973952"/>
            <a:chOff x="6847084" y="0"/>
            <a:chExt cx="6125966" cy="69739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E06A42-612C-2FD9-225A-B81C03BC7A69}"/>
                </a:ext>
              </a:extLst>
            </p:cNvPr>
            <p:cNvSpPr/>
            <p:nvPr/>
          </p:nvSpPr>
          <p:spPr>
            <a:xfrm>
              <a:off x="8201025" y="0"/>
              <a:ext cx="3989814" cy="1077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21657A-F71D-2530-CB29-DA233B32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47084" y="118997"/>
              <a:ext cx="6125966" cy="685495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B9082F5-340E-519C-C021-2F8114AC6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077592"/>
            <a:ext cx="8258175" cy="71679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B1D9792-2049-45BF-91DA-F946ADBF7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827" y="2757676"/>
            <a:ext cx="8370734" cy="32133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Open Sans"/>
                <a:ea typeface="Open Sans"/>
                <a:cs typeface="Open Sans"/>
              </a:rPr>
              <a:t>2016 – facility first started seeing patients </a:t>
            </a:r>
          </a:p>
          <a:p>
            <a:pPr marL="0" indent="0">
              <a:buNone/>
            </a:pPr>
            <a:r>
              <a:rPr lang="en-US" dirty="0">
                <a:latin typeface="Open Sans"/>
                <a:ea typeface="Open Sans"/>
                <a:cs typeface="Open Sans"/>
              </a:rPr>
              <a:t>2017 – hardware furnished &amp; programmed</a:t>
            </a:r>
          </a:p>
          <a:p>
            <a:pPr marL="0" indent="0">
              <a:buNone/>
            </a:pPr>
            <a:r>
              <a:rPr lang="en-US" dirty="0">
                <a:latin typeface="Open Sans"/>
                <a:ea typeface="Open Sans"/>
                <a:cs typeface="Open Sans"/>
              </a:rPr>
              <a:t>2017 – utiliVisor started monitoring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61D1C-90C3-197D-BE6A-87E9181812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905"/>
          <a:stretch/>
        </p:blipFill>
        <p:spPr>
          <a:xfrm>
            <a:off x="564897" y="5780093"/>
            <a:ext cx="2800095" cy="77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4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2A9312-7959-D991-5A76-F28B0120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Challenges at Josie Robertson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6B3B23-5D6E-888F-F2E2-4279B9F6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1700"/>
            <a:ext cx="6705600" cy="589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Best way to save energy is to turn it off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666201-A4D6-6132-E6DE-5A4436C9EC91}"/>
              </a:ext>
            </a:extLst>
          </p:cNvPr>
          <p:cNvGrpSpPr/>
          <p:nvPr/>
        </p:nvGrpSpPr>
        <p:grpSpPr>
          <a:xfrm>
            <a:off x="6847084" y="0"/>
            <a:ext cx="6125965" cy="6973952"/>
            <a:chOff x="6847084" y="0"/>
            <a:chExt cx="6125965" cy="697395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B9ADB3-C71C-2A85-242E-24FE2E2FE48E}"/>
                </a:ext>
              </a:extLst>
            </p:cNvPr>
            <p:cNvSpPr/>
            <p:nvPr/>
          </p:nvSpPr>
          <p:spPr>
            <a:xfrm>
              <a:off x="8201025" y="0"/>
              <a:ext cx="3989814" cy="1077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434843-10D0-190B-A048-B32620E9C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47084" y="118997"/>
              <a:ext cx="6125965" cy="6854955"/>
            </a:xfrm>
            <a:prstGeom prst="rect">
              <a:avLst/>
            </a:prstGeom>
          </p:spPr>
        </p:pic>
      </p:grp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0D0E331-ECEE-47BF-6A9C-3DEC2A52EB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RTEM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54E7C5-DE54-BCFF-EFDE-35F150D40337}"/>
              </a:ext>
            </a:extLst>
          </p:cNvPr>
          <p:cNvSpPr/>
          <p:nvPr/>
        </p:nvSpPr>
        <p:spPr>
          <a:xfrm>
            <a:off x="3703183" y="2839743"/>
            <a:ext cx="589257" cy="589257"/>
          </a:xfrm>
          <a:prstGeom prst="ellipse">
            <a:avLst/>
          </a:prstGeom>
          <a:noFill/>
          <a:ln w="19050">
            <a:solidFill>
              <a:srgbClr val="03B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3B3FF"/>
                </a:solidFill>
                <a:latin typeface="Open Sans"/>
                <a:ea typeface="Open Sans"/>
                <a:cs typeface="Open Sans"/>
              </a:rPr>
              <a:t>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8B62A-F5AB-9ECC-5961-0D295682F2A9}"/>
              </a:ext>
            </a:extLst>
          </p:cNvPr>
          <p:cNvSpPr txBox="1">
            <a:spLocks/>
          </p:cNvSpPr>
          <p:nvPr/>
        </p:nvSpPr>
        <p:spPr>
          <a:xfrm>
            <a:off x="838200" y="3618759"/>
            <a:ext cx="6705600" cy="2604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75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363" indent="-4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150" indent="-6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24/7 facility operation &amp; operating rooms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Balance of performance/compliance</a:t>
            </a:r>
          </a:p>
          <a:p>
            <a:pPr lvl="1">
              <a:spcBef>
                <a:spcPts val="400"/>
              </a:spcBef>
              <a:spcAft>
                <a:spcPts val="600"/>
              </a:spcAft>
            </a:pPr>
            <a:r>
              <a:rPr lang="en-US" sz="2000" dirty="0">
                <a:latin typeface="Open Sans"/>
                <a:ea typeface="Open Sans"/>
                <a:cs typeface="Open Sans"/>
              </a:rPr>
              <a:t>Joint commission</a:t>
            </a:r>
            <a:endParaRPr lang="en-US" sz="2000" dirty="0"/>
          </a:p>
          <a:p>
            <a:pPr lvl="1">
              <a:spcBef>
                <a:spcPts val="400"/>
              </a:spcBef>
              <a:spcAft>
                <a:spcPts val="600"/>
              </a:spcAft>
            </a:pPr>
            <a:r>
              <a:rPr lang="en-US" sz="2000" dirty="0">
                <a:latin typeface="Open Sans"/>
                <a:ea typeface="Open Sans"/>
                <a:cs typeface="Open Sans"/>
              </a:rPr>
              <a:t>ASHRAE standards</a:t>
            </a:r>
            <a:endParaRPr lang="en-US" sz="2000" dirty="0"/>
          </a:p>
          <a:p>
            <a:pPr lvl="1">
              <a:spcBef>
                <a:spcPts val="400"/>
              </a:spcBef>
              <a:spcAft>
                <a:spcPts val="600"/>
              </a:spcAft>
            </a:pPr>
            <a:r>
              <a:rPr lang="en-US" sz="2000" dirty="0">
                <a:latin typeface="Open Sans"/>
                <a:ea typeface="Open Sans"/>
                <a:cs typeface="Open Sans"/>
              </a:rPr>
              <a:t>NYC local laws (LL97/LL87)</a:t>
            </a:r>
          </a:p>
        </p:txBody>
      </p:sp>
    </p:spTree>
    <p:extLst>
      <p:ext uri="{BB962C8B-B14F-4D97-AF65-F5344CB8AC3E}">
        <p14:creationId xmlns:p14="http://schemas.microsoft.com/office/powerpoint/2010/main" val="2998539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2A9312-7959-D991-5A76-F28B0120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Challenges at Josie Robertson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6B3B23-5D6E-888F-F2E2-4279B9F6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1699"/>
            <a:ext cx="4844105" cy="379931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Open Sans"/>
                <a:ea typeface="Open Sans"/>
                <a:cs typeface="Open Sans"/>
              </a:rPr>
              <a:t>Working with the data available</a:t>
            </a:r>
          </a:p>
          <a:p>
            <a:pPr>
              <a:spcBef>
                <a:spcPts val="1600"/>
              </a:spcBef>
              <a:spcAft>
                <a:spcPts val="600"/>
              </a:spcAft>
            </a:pPr>
            <a:r>
              <a:rPr lang="en-US" sz="2400" dirty="0"/>
              <a:t>BMS limitations (data volume, frequency, detail)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400" dirty="0"/>
              <a:t>No bypass installed / preheat setpoints / etc.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400" dirty="0"/>
              <a:t>Ideal world: designed at 100%, not reality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400" dirty="0"/>
              <a:t>Using information received to the best of our abilities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E7D70-515A-838B-60F5-130FEB7127A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RTEM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67126C-3AEC-D0B1-C617-3514347BD440}"/>
              </a:ext>
            </a:extLst>
          </p:cNvPr>
          <p:cNvGrpSpPr/>
          <p:nvPr/>
        </p:nvGrpSpPr>
        <p:grpSpPr>
          <a:xfrm>
            <a:off x="6847084" y="0"/>
            <a:ext cx="6125966" cy="6973952"/>
            <a:chOff x="6847084" y="0"/>
            <a:chExt cx="6125966" cy="697395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6B664D-FDE1-09A5-62CE-E21C871FE3EF}"/>
                </a:ext>
              </a:extLst>
            </p:cNvPr>
            <p:cNvSpPr/>
            <p:nvPr/>
          </p:nvSpPr>
          <p:spPr>
            <a:xfrm>
              <a:off x="8201025" y="0"/>
              <a:ext cx="3989814" cy="1077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54012ED-487B-13E4-6590-891835A87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47084" y="118997"/>
              <a:ext cx="6125966" cy="6854955"/>
            </a:xfrm>
            <a:prstGeom prst="rect">
              <a:avLst/>
            </a:prstGeom>
          </p:spPr>
        </p:pic>
      </p:grpSp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C9A81792-E4B4-CDDB-C85D-8884C7A22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264" y="2042227"/>
            <a:ext cx="5462536" cy="4096903"/>
          </a:xfrm>
          <a:prstGeom prst="roundRect">
            <a:avLst>
              <a:gd name="adj" fmla="val 4167"/>
            </a:avLst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3E42619-1A18-C946-600D-171CA5AB6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928" y="5160041"/>
            <a:ext cx="783156" cy="1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05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2A9312-7959-D991-5A76-F28B0120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Successes at Josie Robertson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E7D70-515A-838B-60F5-130FEB7127A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RTEM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D86ADA-CEE9-E0FB-33B8-E80D7445BB18}"/>
              </a:ext>
            </a:extLst>
          </p:cNvPr>
          <p:cNvGrpSpPr/>
          <p:nvPr/>
        </p:nvGrpSpPr>
        <p:grpSpPr>
          <a:xfrm>
            <a:off x="6847084" y="0"/>
            <a:ext cx="6125966" cy="6973952"/>
            <a:chOff x="6847084" y="0"/>
            <a:chExt cx="6125966" cy="69739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0CE936-46DB-9310-1D9D-0866172AF7EE}"/>
                </a:ext>
              </a:extLst>
            </p:cNvPr>
            <p:cNvSpPr/>
            <p:nvPr/>
          </p:nvSpPr>
          <p:spPr>
            <a:xfrm>
              <a:off x="8201025" y="0"/>
              <a:ext cx="3989814" cy="1077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A7479E-2D74-35E9-694A-B8D74AE55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47084" y="118997"/>
              <a:ext cx="6125966" cy="6854955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6B3B23-5D6E-888F-F2E2-4279B9F6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77057"/>
            <a:ext cx="7115175" cy="319883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/>
              <a:t>Reduce Condenser Approach</a:t>
            </a:r>
          </a:p>
          <a:p>
            <a:pPr marL="0" indent="457200">
              <a:spcBef>
                <a:spcPts val="400"/>
              </a:spcBef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Found at &gt;6 Deg F; lowered to &lt;1 Deg F</a:t>
            </a:r>
          </a:p>
          <a:p>
            <a:pPr>
              <a:spcBef>
                <a:spcPts val="40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2200" dirty="0"/>
              <a:t>Free Cooling Heat Exchangers</a:t>
            </a:r>
          </a:p>
          <a:p>
            <a:pPr marL="0" indent="457200">
              <a:spcBef>
                <a:spcPts val="400"/>
              </a:spcBef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Increased Enthalpy in use from 18 BTU/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lb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up to 22 BTU/lb.</a:t>
            </a:r>
          </a:p>
          <a:p>
            <a:pPr>
              <a:spcBef>
                <a:spcPts val="40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2200" dirty="0"/>
              <a:t>AHU Scheduling</a:t>
            </a:r>
          </a:p>
          <a:p>
            <a:pPr marL="0" indent="457200">
              <a:spcBef>
                <a:spcPts val="400"/>
              </a:spcBef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Static Reset During unoccupied hours (Manual to Automatic)</a:t>
            </a:r>
          </a:p>
          <a:p>
            <a:pPr>
              <a:spcBef>
                <a:spcPts val="40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n-US" sz="2200" dirty="0"/>
              <a:t>AHU Preheat Valve Operations</a:t>
            </a:r>
          </a:p>
          <a:p>
            <a:pPr marL="0" indent="457200">
              <a:spcBef>
                <a:spcPts val="400"/>
              </a:spcBef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Found enabling at 65 Deg F OAT, lowered to 45 Deg F.</a:t>
            </a:r>
          </a:p>
          <a:p>
            <a:pPr>
              <a:spcBef>
                <a:spcPts val="40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2200" dirty="0"/>
              <a:t>Clear Chiller Surge Maps</a:t>
            </a:r>
          </a:p>
          <a:p>
            <a:pPr marL="0" indent="45720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Chiller VFD not found not operating below 50Hz with vane operation not optimized.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37F9C-7131-8EC7-12AB-328B1E721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6039439"/>
            <a:ext cx="3327233" cy="288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910E18-4FCE-ABCE-82C2-D2B70BC23CF3}"/>
              </a:ext>
            </a:extLst>
          </p:cNvPr>
          <p:cNvSpPr txBox="1"/>
          <p:nvPr/>
        </p:nvSpPr>
        <p:spPr>
          <a:xfrm>
            <a:off x="920644" y="1891906"/>
            <a:ext cx="6829562" cy="430887"/>
          </a:xfrm>
          <a:prstGeom prst="rect">
            <a:avLst/>
          </a:prstGeom>
          <a:solidFill>
            <a:schemeClr val="accent2"/>
          </a:solidFill>
        </p:spPr>
        <p:txBody>
          <a:bodyPr wrap="square" lIns="274320" tIns="91440" rIns="274320" bIns="91440">
            <a:sp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1600" spc="300" dirty="0">
                <a:solidFill>
                  <a:srgbClr val="06478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 FIVE IMPLEMENTED ECMS</a:t>
            </a:r>
          </a:p>
        </p:txBody>
      </p:sp>
    </p:spTree>
    <p:extLst>
      <p:ext uri="{BB962C8B-B14F-4D97-AF65-F5344CB8AC3E}">
        <p14:creationId xmlns:p14="http://schemas.microsoft.com/office/powerpoint/2010/main" val="1467650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40147E-451C-C263-1904-9413EC37A0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 of RTEM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A8739-145F-0F51-9C1A-F0118B2F1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14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0B58DF-F57C-C08D-FC14-8D0229B684CF}"/>
              </a:ext>
            </a:extLst>
          </p:cNvPr>
          <p:cNvSpPr/>
          <p:nvPr/>
        </p:nvSpPr>
        <p:spPr>
          <a:xfrm>
            <a:off x="0" y="6721475"/>
            <a:ext cx="12192000" cy="136525"/>
          </a:xfrm>
          <a:prstGeom prst="rect">
            <a:avLst/>
          </a:prstGeom>
          <a:gradFill>
            <a:gsLst>
              <a:gs pos="19000">
                <a:schemeClr val="accent1"/>
              </a:gs>
              <a:gs pos="100000">
                <a:srgbClr val="06478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C311B3-444F-F65E-AFDC-63BB65B163B7}"/>
              </a:ext>
            </a:extLst>
          </p:cNvPr>
          <p:cNvGrpSpPr/>
          <p:nvPr/>
        </p:nvGrpSpPr>
        <p:grpSpPr>
          <a:xfrm>
            <a:off x="973954" y="3235950"/>
            <a:ext cx="11235802" cy="870932"/>
            <a:chOff x="956198" y="3235950"/>
            <a:chExt cx="11235802" cy="87093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DE5675F-6ECA-1D45-5F7D-A55A7ACB0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4298" y="3235950"/>
              <a:ext cx="11197702" cy="870932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86A60E-57FC-6BB6-1E1A-545C72AE1FC3}"/>
                </a:ext>
              </a:extLst>
            </p:cNvPr>
            <p:cNvSpPr/>
            <p:nvPr/>
          </p:nvSpPr>
          <p:spPr>
            <a:xfrm>
              <a:off x="956198" y="4030682"/>
              <a:ext cx="76200" cy="76200"/>
            </a:xfrm>
            <a:prstGeom prst="ellipse">
              <a:avLst/>
            </a:prstGeom>
            <a:solidFill>
              <a:srgbClr val="BBD2E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194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2A9312-7959-D991-5A76-F28B0120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Comparison of Site EUI by Year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E7D70-515A-838B-60F5-130FEB7127A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5C6DA-9057-3EA3-8A2E-A3033EA2DE9C}"/>
              </a:ext>
            </a:extLst>
          </p:cNvPr>
          <p:cNvGrpSpPr/>
          <p:nvPr/>
        </p:nvGrpSpPr>
        <p:grpSpPr>
          <a:xfrm>
            <a:off x="6847084" y="0"/>
            <a:ext cx="6125966" cy="6973952"/>
            <a:chOff x="6847084" y="0"/>
            <a:chExt cx="6125966" cy="69739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80B7A1-1EB5-CEA5-5963-B77779D25EE7}"/>
                </a:ext>
              </a:extLst>
            </p:cNvPr>
            <p:cNvSpPr/>
            <p:nvPr/>
          </p:nvSpPr>
          <p:spPr>
            <a:xfrm>
              <a:off x="8201025" y="0"/>
              <a:ext cx="3989814" cy="1077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8E0896-0D53-FC10-106B-A1E5304DF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47084" y="118997"/>
              <a:ext cx="6125966" cy="6854955"/>
            </a:xfrm>
            <a:prstGeom prst="rect">
              <a:avLst/>
            </a:prstGeom>
          </p:spPr>
        </p:pic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BB6219C-14AF-4668-5392-70E17D77396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922586"/>
          <a:ext cx="7473593" cy="4591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8773298-B44B-5A1D-9D0F-A83E5650F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353" y="2171743"/>
            <a:ext cx="783156" cy="168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E0B25-E986-38D9-BA74-730D459B230E}"/>
              </a:ext>
            </a:extLst>
          </p:cNvPr>
          <p:cNvSpPr txBox="1"/>
          <p:nvPr/>
        </p:nvSpPr>
        <p:spPr>
          <a:xfrm>
            <a:off x="4574996" y="3015031"/>
            <a:ext cx="769921" cy="40011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64785"/>
                </a:solidFill>
                <a:effectLst/>
              </a:rPr>
              <a:t>SATURDAY</a:t>
            </a:r>
          </a:p>
          <a:p>
            <a:pPr algn="ctr"/>
            <a:r>
              <a:rPr lang="en-US" sz="1000" dirty="0">
                <a:solidFill>
                  <a:srgbClr val="064785"/>
                </a:solidFill>
                <a:effectLst/>
              </a:rPr>
              <a:t>SURGERIES</a:t>
            </a:r>
            <a:endParaRPr lang="en-US" sz="1000" dirty="0">
              <a:solidFill>
                <a:srgbClr val="0647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37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2A9312-7959-D991-5A76-F28B0120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JRSC Total Utility Cost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E7D70-515A-838B-60F5-130FEB7127A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15C6DA-9057-3EA3-8A2E-A3033EA2DE9C}"/>
              </a:ext>
            </a:extLst>
          </p:cNvPr>
          <p:cNvGrpSpPr/>
          <p:nvPr/>
        </p:nvGrpSpPr>
        <p:grpSpPr>
          <a:xfrm>
            <a:off x="6847084" y="0"/>
            <a:ext cx="6125966" cy="6973952"/>
            <a:chOff x="6847084" y="0"/>
            <a:chExt cx="6125966" cy="69739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80B7A1-1EB5-CEA5-5963-B77779D25EE7}"/>
                </a:ext>
              </a:extLst>
            </p:cNvPr>
            <p:cNvSpPr/>
            <p:nvPr/>
          </p:nvSpPr>
          <p:spPr>
            <a:xfrm>
              <a:off x="8201025" y="0"/>
              <a:ext cx="3989814" cy="1077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8E0896-0D53-FC10-106B-A1E5304DF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47084" y="118997"/>
              <a:ext cx="6125966" cy="6854955"/>
            </a:xfrm>
            <a:prstGeom prst="rect">
              <a:avLst/>
            </a:prstGeom>
          </p:spPr>
        </p:pic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A522BB0-6EEC-BA47-B36F-A472C8FD9F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977803"/>
              </p:ext>
            </p:extLst>
          </p:nvPr>
        </p:nvGraphicFramePr>
        <p:xfrm>
          <a:off x="838200" y="1866601"/>
          <a:ext cx="7987539" cy="3781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D7DE854-40E9-BC12-634B-BB635285B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944" y="1938660"/>
            <a:ext cx="951130" cy="204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637AED-D69A-DC09-D515-ECA0DDC3C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6039439"/>
            <a:ext cx="3327233" cy="28879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3EC1ED-D62F-E473-CEB0-58B16C6F8D72}"/>
              </a:ext>
            </a:extLst>
          </p:cNvPr>
          <p:cNvCxnSpPr>
            <a:cxnSpLocks/>
          </p:cNvCxnSpPr>
          <p:nvPr/>
        </p:nvCxnSpPr>
        <p:spPr>
          <a:xfrm>
            <a:off x="2811043" y="2325950"/>
            <a:ext cx="0" cy="28235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27BA5B-A18A-5216-9223-667E95A0AFFE}"/>
              </a:ext>
            </a:extLst>
          </p:cNvPr>
          <p:cNvGrpSpPr/>
          <p:nvPr/>
        </p:nvGrpSpPr>
        <p:grpSpPr>
          <a:xfrm>
            <a:off x="3366822" y="5652779"/>
            <a:ext cx="2930294" cy="246221"/>
            <a:chOff x="3612995" y="5625408"/>
            <a:chExt cx="2930294" cy="24622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06973E-8655-3965-D11D-2648899D75D2}"/>
                </a:ext>
              </a:extLst>
            </p:cNvPr>
            <p:cNvSpPr txBox="1"/>
            <p:nvPr/>
          </p:nvSpPr>
          <p:spPr>
            <a:xfrm>
              <a:off x="3800089" y="5625408"/>
              <a:ext cx="2743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utiliVisor started monitoring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00DBE03-C612-9438-1A3D-59F8873FD2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2995" y="5746168"/>
              <a:ext cx="18709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3358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2A9312-7959-D991-5A76-F28B0120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Savings </a:t>
            </a:r>
            <a:r>
              <a:rPr lang="en-US" sz="4400"/>
              <a:t>since 2017 to date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E7D70-515A-838B-60F5-130FEB7127A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6B3B23-5D6E-888F-F2E2-4279B9F6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64641"/>
            <a:ext cx="8305801" cy="34063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Open Sans"/>
                <a:ea typeface="Open Sans"/>
                <a:cs typeface="Open Sans"/>
              </a:rPr>
              <a:t>523,000 </a:t>
            </a:r>
            <a:r>
              <a:rPr lang="en-US" sz="2400" dirty="0">
                <a:latin typeface="Open Sans"/>
                <a:ea typeface="Open Sans"/>
                <a:cs typeface="Open Sans"/>
              </a:rPr>
              <a:t>total kWh energy savings</a:t>
            </a:r>
          </a:p>
          <a:p>
            <a:pPr marL="0" indent="0">
              <a:buNone/>
            </a:pPr>
            <a:r>
              <a:rPr lang="en-US" sz="3600" dirty="0"/>
              <a:t>$53,200 </a:t>
            </a:r>
            <a:r>
              <a:rPr lang="en-US" sz="2400" dirty="0"/>
              <a:t>energy cost reduction (annually)</a:t>
            </a:r>
          </a:p>
          <a:p>
            <a:pPr marL="0" indent="0">
              <a:buNone/>
            </a:pPr>
            <a:r>
              <a:rPr lang="en-US" sz="3600" dirty="0">
                <a:latin typeface="Open Sans"/>
                <a:ea typeface="Open Sans"/>
                <a:cs typeface="Open Sans"/>
              </a:rPr>
              <a:t>14.65% </a:t>
            </a:r>
            <a:r>
              <a:rPr lang="en-US" sz="2400" dirty="0">
                <a:latin typeface="Open Sans"/>
                <a:ea typeface="Open Sans"/>
                <a:cs typeface="Open Sans"/>
              </a:rPr>
              <a:t>reduction in site energy use intensity (EUI)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02049C-E4C1-A2F3-5BEB-2A314712499E}"/>
              </a:ext>
            </a:extLst>
          </p:cNvPr>
          <p:cNvGrpSpPr/>
          <p:nvPr/>
        </p:nvGrpSpPr>
        <p:grpSpPr>
          <a:xfrm>
            <a:off x="6847084" y="0"/>
            <a:ext cx="6125966" cy="6973952"/>
            <a:chOff x="6847084" y="0"/>
            <a:chExt cx="6125966" cy="69739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C4A0CC-36A1-3F4F-4568-14FBEDB4ADEA}"/>
                </a:ext>
              </a:extLst>
            </p:cNvPr>
            <p:cNvSpPr/>
            <p:nvPr/>
          </p:nvSpPr>
          <p:spPr>
            <a:xfrm>
              <a:off x="8201025" y="0"/>
              <a:ext cx="3989814" cy="1077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2E5542-EC24-04F8-853B-96EF5FD47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47084" y="118997"/>
              <a:ext cx="6125966" cy="685495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6BC0646-2EB2-5C87-4648-3A1BD8AB2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6039439"/>
            <a:ext cx="3327233" cy="28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2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F065B5E-245B-1F0D-DE39-484BA4DD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Questions?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ED4EA10-6CF7-9413-4BCE-0709F3403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82" y="5159499"/>
            <a:ext cx="1409717" cy="3024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52F60B4-E81A-D5E4-AF98-52819D75C438}"/>
              </a:ext>
            </a:extLst>
          </p:cNvPr>
          <p:cNvSpPr/>
          <p:nvPr/>
        </p:nvSpPr>
        <p:spPr>
          <a:xfrm>
            <a:off x="0" y="6721475"/>
            <a:ext cx="12192000" cy="136525"/>
          </a:xfrm>
          <a:prstGeom prst="rect">
            <a:avLst/>
          </a:prstGeom>
          <a:gradFill>
            <a:gsLst>
              <a:gs pos="19000">
                <a:schemeClr val="accent1"/>
              </a:gs>
              <a:gs pos="100000">
                <a:srgbClr val="06478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735AAF-E516-0F4A-6DE5-9BDC3456D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6" r="38905"/>
          <a:stretch/>
        </p:blipFill>
        <p:spPr>
          <a:xfrm>
            <a:off x="5178594" y="4923478"/>
            <a:ext cx="2544513" cy="774531"/>
          </a:xfrm>
          <a:prstGeom prst="rect">
            <a:avLst/>
          </a:prstGeom>
        </p:spPr>
      </p:pic>
      <p:pic>
        <p:nvPicPr>
          <p:cNvPr id="1028" name="Picture 4" descr="Text&#10;&#10;Description automatically generated">
            <a:extLst>
              <a:ext uri="{FF2B5EF4-FFF2-40B4-BE49-F238E27FC236}">
                <a16:creationId xmlns:a16="http://schemas.microsoft.com/office/drawing/2014/main" id="{65E399D5-E176-5012-B36E-8E47F805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71" y="5014441"/>
            <a:ext cx="20764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33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D5685-DD49-2978-4241-7A2F79DE1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 lvl="1"/>
            <a:r>
              <a:rPr lang="en-US" sz="2800" dirty="0">
                <a:latin typeface="Roboto"/>
                <a:ea typeface="Roboto"/>
                <a:cs typeface="Roboto"/>
              </a:rPr>
              <a:t>RTEM Talks webinar series</a:t>
            </a:r>
            <a:endParaRPr lang="en-US" sz="2800" dirty="0">
              <a:cs typeface="Roboto"/>
            </a:endParaRPr>
          </a:p>
          <a:p>
            <a:pPr lvl="1"/>
            <a:r>
              <a:rPr lang="en-US" sz="2800" dirty="0">
                <a:latin typeface="Roboto"/>
                <a:ea typeface="Roboto"/>
                <a:cs typeface="Roboto"/>
              </a:rPr>
              <a:t>Qualified Vendor Lists (</a:t>
            </a:r>
            <a:r>
              <a:rPr lang="en-US" sz="2800" i="0" u="sng" dirty="0">
                <a:solidFill>
                  <a:srgbClr val="0077C8"/>
                </a:solidFill>
                <a:effectLst/>
                <a:latin typeface="Roboto"/>
                <a:ea typeface="Roboto"/>
                <a:cs typeface="Roboto"/>
                <a:hlinkClick r:id="rId2"/>
              </a:rPr>
              <a:t>RTEM Vendors </a:t>
            </a:r>
            <a:r>
              <a:rPr lang="en-US" sz="2800" u="sng" dirty="0">
                <a:solidFill>
                  <a:srgbClr val="212529"/>
                </a:solidFill>
                <a:latin typeface="Roboto"/>
                <a:ea typeface="Roboto"/>
                <a:cs typeface="Roboto"/>
              </a:rPr>
              <a:t>,</a:t>
            </a:r>
            <a:r>
              <a:rPr lang="en-US" sz="2800" i="0" dirty="0">
                <a:solidFill>
                  <a:srgbClr val="212529"/>
                </a:solidFill>
                <a:effectLst/>
                <a:latin typeface="Roboto"/>
                <a:ea typeface="Roboto"/>
                <a:cs typeface="Roboto"/>
              </a:rPr>
              <a:t> </a:t>
            </a:r>
            <a:r>
              <a:rPr lang="en-US" sz="2800" dirty="0">
                <a:latin typeface="Roboto"/>
                <a:ea typeface="Roboto"/>
                <a:cs typeface="Roboto"/>
              </a:rPr>
              <a:t> </a:t>
            </a:r>
            <a:r>
              <a:rPr lang="en-US" sz="2800" dirty="0">
                <a:latin typeface="Roboto"/>
                <a:ea typeface="Roboto"/>
                <a:cs typeface="Roboto"/>
                <a:hlinkClick r:id="rId3"/>
              </a:rPr>
              <a:t>+ Tenant Vendors</a:t>
            </a:r>
            <a:r>
              <a:rPr lang="en-US" sz="2800" dirty="0">
                <a:latin typeface="Roboto"/>
                <a:ea typeface="Roboto"/>
                <a:cs typeface="Roboto"/>
              </a:rPr>
              <a:t>)</a:t>
            </a:r>
          </a:p>
          <a:p>
            <a:pPr lvl="1"/>
            <a:r>
              <a:rPr lang="en-US" sz="2800" dirty="0">
                <a:latin typeface="Roboto"/>
                <a:ea typeface="Roboto"/>
                <a:cs typeface="Roboto"/>
              </a:rPr>
              <a:t>Existing </a:t>
            </a:r>
            <a:r>
              <a:rPr lang="en-US" sz="2800" dirty="0">
                <a:latin typeface="Roboto"/>
                <a:ea typeface="Roboto"/>
                <a:cs typeface="Roboto"/>
                <a:hlinkClick r:id="rId4"/>
              </a:rPr>
              <a:t>Success Stories</a:t>
            </a:r>
            <a:endParaRPr lang="en-US" sz="2800" dirty="0">
              <a:latin typeface="Roboto"/>
              <a:ea typeface="Roboto"/>
              <a:cs typeface="Roboto"/>
            </a:endParaRPr>
          </a:p>
          <a:p>
            <a:pPr lvl="1"/>
            <a:r>
              <a:rPr lang="en-US" sz="2800" dirty="0">
                <a:latin typeface="Roboto"/>
                <a:ea typeface="Roboto"/>
                <a:cs typeface="Roboto"/>
                <a:hlinkClick r:id="rId5"/>
              </a:rPr>
              <a:t>Project Dashboard of 1000+ sites</a:t>
            </a:r>
            <a:r>
              <a:rPr lang="en-US" sz="2800" dirty="0">
                <a:latin typeface="Roboto"/>
                <a:ea typeface="Roboto"/>
                <a:cs typeface="Roboto"/>
              </a:rPr>
              <a:t> </a:t>
            </a:r>
          </a:p>
          <a:p>
            <a:pPr lvl="1"/>
            <a:r>
              <a:rPr lang="en-US" sz="2800" dirty="0">
                <a:latin typeface="Roboto"/>
                <a:ea typeface="Roboto"/>
                <a:cs typeface="Roboto"/>
                <a:hlinkClick r:id="rId6"/>
              </a:rPr>
              <a:t>Buying Guide in Knowledge Center</a:t>
            </a:r>
            <a:endParaRPr lang="en-US" sz="2800" dirty="0">
              <a:latin typeface="Roboto"/>
              <a:ea typeface="Roboto"/>
              <a:cs typeface="Roboto"/>
            </a:endParaRPr>
          </a:p>
          <a:p>
            <a:pPr lvl="1"/>
            <a:endParaRPr lang="en-US" sz="2800" dirty="0">
              <a:latin typeface="Roboto"/>
              <a:ea typeface="Roboto"/>
              <a:cs typeface="Roboto"/>
            </a:endParaRPr>
          </a:p>
          <a:p>
            <a:pPr marL="274320" lvl="1" indent="0">
              <a:buNone/>
            </a:pPr>
            <a:r>
              <a:rPr lang="en-US" sz="2800" dirty="0">
                <a:latin typeface="Roboto"/>
                <a:ea typeface="Roboto"/>
                <a:cs typeface="Roboto"/>
              </a:rPr>
              <a:t>Contact us at RTEM@nyserda.ny.gov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6ADB5-B2C7-DE15-60D5-D6B5E6A94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NYSERDA’ RTEM Resources</a:t>
            </a:r>
          </a:p>
        </p:txBody>
      </p:sp>
    </p:spTree>
    <p:extLst>
      <p:ext uri="{BB962C8B-B14F-4D97-AF65-F5344CB8AC3E}">
        <p14:creationId xmlns:p14="http://schemas.microsoft.com/office/powerpoint/2010/main" val="76777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5F93A81-FCF4-FD92-03E5-C4427B1CE945}"/>
              </a:ext>
            </a:extLst>
          </p:cNvPr>
          <p:cNvSpPr txBox="1">
            <a:spLocks/>
          </p:cNvSpPr>
          <p:nvPr/>
        </p:nvSpPr>
        <p:spPr>
          <a:xfrm>
            <a:off x="464183" y="2291261"/>
            <a:ext cx="11233830" cy="20143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i="0" kern="120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Speakers:</a:t>
            </a:r>
            <a:b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Jonathan Liang, Energy Project Manager at </a:t>
            </a:r>
            <a: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Memorial Sloan Kettering Cancer Center</a:t>
            </a:r>
            <a:b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Ed Harvey, Systems Engineer at </a:t>
            </a:r>
            <a:r>
              <a:rPr lang="en-US" sz="2400" b="0" i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utiliVisor</a:t>
            </a:r>
            <a:b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Moderator:</a:t>
            </a:r>
            <a:b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Thomas Yeh, the Technical Advisor of the </a:t>
            </a:r>
            <a: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Real Time Energy Management (RTEM) Program</a:t>
            </a:r>
            <a:r>
              <a:rPr lang="en-US" sz="2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for New York State Energy Research and Development Authority (NYSERDA)</a:t>
            </a:r>
            <a:endParaRPr lang="en-US" sz="4000" b="0" i="1" dirty="0">
              <a:solidFill>
                <a:schemeClr val="bg2">
                  <a:lumMod val="50000"/>
                </a:schemeClr>
              </a:solidFill>
              <a:latin typeface="Roboto"/>
              <a:ea typeface="Roboto"/>
              <a:cs typeface="Arial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DF6D613-3B0B-318E-117B-F36D387FC67A}"/>
              </a:ext>
            </a:extLst>
          </p:cNvPr>
          <p:cNvSpPr txBox="1">
            <a:spLocks/>
          </p:cNvSpPr>
          <p:nvPr/>
        </p:nvSpPr>
        <p:spPr>
          <a:xfrm>
            <a:off x="348573" y="837379"/>
            <a:ext cx="10960558" cy="914400"/>
          </a:xfrm>
          <a:prstGeom prst="rect">
            <a:avLst/>
          </a:prstGeom>
        </p:spPr>
        <p:txBody>
          <a:bodyPr lIns="91440" tIns="45720" rIns="91440" bIns="4572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i="1" dirty="0">
                <a:solidFill>
                  <a:srgbClr val="002D72"/>
                </a:solidFill>
                <a:latin typeface="Roboto Lt" pitchFamily="2" charset="0"/>
              </a:rPr>
              <a:t>RTEM</a:t>
            </a:r>
            <a:r>
              <a:rPr lang="en-US" sz="4000" b="1" i="1" dirty="0">
                <a:solidFill>
                  <a:srgbClr val="002D72"/>
                </a:solidFill>
                <a:latin typeface="Roboto"/>
                <a:ea typeface="Roboto"/>
                <a:cs typeface="Arial"/>
              </a:rPr>
              <a:t> </a:t>
            </a:r>
            <a:r>
              <a:rPr lang="en-US" sz="4000" b="1" i="1" dirty="0">
                <a:solidFill>
                  <a:srgbClr val="002D72"/>
                </a:solidFill>
                <a:latin typeface="Roboto Lt" pitchFamily="2" charset="0"/>
              </a:rPr>
              <a:t>Talks </a:t>
            </a:r>
          </a:p>
          <a:p>
            <a:pPr marL="0" indent="0">
              <a:buNone/>
            </a:pPr>
            <a:r>
              <a:rPr lang="en-US" sz="4000" b="1" i="1" dirty="0">
                <a:solidFill>
                  <a:srgbClr val="002D72"/>
                </a:solidFill>
                <a:latin typeface="Roboto Lt" pitchFamily="2" charset="0"/>
              </a:rPr>
              <a:t>with Memorial Sloan Kettering and </a:t>
            </a:r>
            <a:r>
              <a:rPr lang="en-US" sz="4000" b="1" i="1" dirty="0" err="1">
                <a:solidFill>
                  <a:srgbClr val="002D72"/>
                </a:solidFill>
                <a:latin typeface="Roboto Lt" pitchFamily="2" charset="0"/>
              </a:rPr>
              <a:t>utiliVisor</a:t>
            </a:r>
            <a:endParaRPr lang="en-US" sz="4000" b="1" i="1" dirty="0">
              <a:solidFill>
                <a:srgbClr val="002D72"/>
              </a:solidFill>
              <a:latin typeface="Roboto Lt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4687E1-A451-EFA1-643A-ACABFB0FAC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7868" y="5539608"/>
            <a:ext cx="8091488" cy="962025"/>
          </a:xfrm>
          <a:prstGeom prst="rect">
            <a:avLst/>
          </a:prstGeom>
        </p:spPr>
        <p:txBody>
          <a:bodyPr lIns="91440" tIns="45720" rIns="91440" bIns="4572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i="1" kern="1200">
                <a:solidFill>
                  <a:srgbClr val="002D72"/>
                </a:solidFill>
                <a:latin typeface="Roboto" pitchFamily="2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Roboto"/>
                <a:ea typeface="Roboto"/>
                <a:cs typeface="Arial"/>
              </a:rPr>
              <a:t>September 13, 2023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"/>
                <a:ea typeface="Roboto"/>
                <a:cs typeface="Arial"/>
              </a:rPr>
              <a:t>1-2 PM</a:t>
            </a:r>
          </a:p>
        </p:txBody>
      </p:sp>
    </p:spTree>
    <p:extLst>
      <p:ext uri="{BB962C8B-B14F-4D97-AF65-F5344CB8AC3E}">
        <p14:creationId xmlns:p14="http://schemas.microsoft.com/office/powerpoint/2010/main" val="3688837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92CA-607A-79CB-3320-57F1D2FEC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/>
              <a:t>Welcome (5 min)</a:t>
            </a:r>
          </a:p>
          <a:p>
            <a:pPr marL="0" indent="0">
              <a:buNone/>
            </a:pPr>
            <a:r>
              <a:rPr lang="en-US" sz="3600" dirty="0">
                <a:latin typeface="Roboto"/>
                <a:ea typeface="Roboto"/>
                <a:cs typeface="Arial"/>
              </a:rPr>
              <a:t>MSKCC presentation (20 min)</a:t>
            </a:r>
          </a:p>
          <a:p>
            <a:pPr marL="0" indent="0">
              <a:buNone/>
            </a:pPr>
            <a:r>
              <a:rPr lang="en-US" sz="3600" dirty="0">
                <a:latin typeface="Roboto"/>
                <a:ea typeface="Roboto"/>
                <a:cs typeface="Arial"/>
              </a:rPr>
              <a:t>Panel discussion (20 min) </a:t>
            </a:r>
          </a:p>
          <a:p>
            <a:pPr marL="0" indent="0">
              <a:buNone/>
            </a:pPr>
            <a:r>
              <a:rPr lang="en-US" sz="3600" dirty="0">
                <a:latin typeface="Roboto"/>
                <a:ea typeface="Roboto"/>
                <a:cs typeface="Arial"/>
              </a:rPr>
              <a:t>O</a:t>
            </a:r>
            <a:r>
              <a:rPr lang="en-US" sz="3600" dirty="0"/>
              <a:t>nline audience Q&amp;A (10 min)</a:t>
            </a:r>
          </a:p>
          <a:p>
            <a:pPr marL="0" indent="0">
              <a:buNone/>
            </a:pPr>
            <a:r>
              <a:rPr lang="en-US" sz="3600"/>
              <a:t>Closing remarks </a:t>
            </a:r>
            <a:r>
              <a:rPr lang="en-US" sz="3600" dirty="0"/>
              <a:t>(5 min)</a:t>
            </a:r>
            <a:endParaRPr lang="en-US" sz="2400" dirty="0">
              <a:latin typeface="Roboto"/>
              <a:ea typeface="Roboto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EFB54D-3DE7-9E48-1902-8B122C65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Agenda 9/13/23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22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5E94C-35B5-BB58-91D0-ED392A90B0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hape 182">
            <a:extLst>
              <a:ext uri="{FF2B5EF4-FFF2-40B4-BE49-F238E27FC236}">
                <a16:creationId xmlns:a16="http://schemas.microsoft.com/office/drawing/2014/main" id="{5CC506C4-E534-CBE3-C347-607098E7DAC1}"/>
              </a:ext>
            </a:extLst>
          </p:cNvPr>
          <p:cNvSpPr/>
          <p:nvPr/>
        </p:nvSpPr>
        <p:spPr>
          <a:xfrm>
            <a:off x="-19495" y="4457129"/>
            <a:ext cx="12192000" cy="2391345"/>
          </a:xfrm>
          <a:prstGeom prst="rect">
            <a:avLst/>
          </a:prstGeom>
          <a:gradFill flip="none" rotWithShape="1">
            <a:gsLst>
              <a:gs pos="19000">
                <a:srgbClr val="00193E">
                  <a:alpha val="4314"/>
                </a:srgbClr>
              </a:gs>
              <a:gs pos="100000">
                <a:srgbClr val="000000"/>
              </a:gs>
            </a:gsLst>
            <a:lin ang="5400000" scaled="1"/>
            <a:tileRect/>
          </a:grad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</p:spPr>
        <p:txBody>
          <a:bodyPr lIns="26787" tIns="26787" rIns="26787" bIns="26787" anchor="ctr"/>
          <a:lstStyle/>
          <a:p>
            <a:pPr marL="0" marR="0" lvl="0" indent="0" defTabSz="30807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FEBCC41-6191-6F4C-979D-A47C754A75D5}"/>
              </a:ext>
            </a:extLst>
          </p:cNvPr>
          <p:cNvSpPr/>
          <p:nvPr/>
        </p:nvSpPr>
        <p:spPr>
          <a:xfrm>
            <a:off x="0" y="6772940"/>
            <a:ext cx="12192000" cy="850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B33E03F-635D-2845-A907-C3C00171F1C9}"/>
              </a:ext>
            </a:extLst>
          </p:cNvPr>
          <p:cNvSpPr/>
          <p:nvPr/>
        </p:nvSpPr>
        <p:spPr>
          <a:xfrm>
            <a:off x="575733" y="1615241"/>
            <a:ext cx="11040534" cy="37565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96900" dist="38100" dir="2700000" sx="102000" sy="102000" algn="tl" rotWithShape="0">
              <a:prstClr val="black">
                <a:alpha val="9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1CCD710-BAFC-3A4E-B150-28696CBD1FF9}"/>
              </a:ext>
            </a:extLst>
          </p:cNvPr>
          <p:cNvCxnSpPr>
            <a:cxnSpLocks/>
          </p:cNvCxnSpPr>
          <p:nvPr/>
        </p:nvCxnSpPr>
        <p:spPr>
          <a:xfrm>
            <a:off x="1330817" y="4268708"/>
            <a:ext cx="9491376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D5CD32A-F776-FE44-8F6A-3BC79E510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515" y="4615045"/>
            <a:ext cx="1197819" cy="25702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0D4BE5D-B87A-CF44-8EF5-96FA0FDC2830}"/>
              </a:ext>
            </a:extLst>
          </p:cNvPr>
          <p:cNvSpPr/>
          <p:nvPr/>
        </p:nvSpPr>
        <p:spPr>
          <a:xfrm>
            <a:off x="575733" y="1486162"/>
            <a:ext cx="11040534" cy="126363"/>
          </a:xfrm>
          <a:prstGeom prst="rect">
            <a:avLst/>
          </a:prstGeom>
          <a:solidFill>
            <a:srgbClr val="064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49F9F0-9AFE-A19D-9A52-0E4051E5AFC5}"/>
              </a:ext>
            </a:extLst>
          </p:cNvPr>
          <p:cNvSpPr txBox="1"/>
          <p:nvPr/>
        </p:nvSpPr>
        <p:spPr>
          <a:xfrm>
            <a:off x="7831343" y="4605204"/>
            <a:ext cx="2990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 13,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03B2B-6713-6F46-6ADE-973043A0F4EC}"/>
              </a:ext>
            </a:extLst>
          </p:cNvPr>
          <p:cNvSpPr txBox="1"/>
          <p:nvPr/>
        </p:nvSpPr>
        <p:spPr>
          <a:xfrm>
            <a:off x="1270659" y="2054317"/>
            <a:ext cx="10186773" cy="1702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6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Harnessing RTEM in Healthcare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C420F-2690-EF13-BF42-AF06D8B8CCEE}"/>
              </a:ext>
            </a:extLst>
          </p:cNvPr>
          <p:cNvSpPr txBox="1"/>
          <p:nvPr/>
        </p:nvSpPr>
        <p:spPr>
          <a:xfrm>
            <a:off x="1330817" y="3311167"/>
            <a:ext cx="539853" cy="76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200"/>
              </a:lnSpc>
            </a:pPr>
            <a:r>
              <a:rPr lang="en-US" sz="2400" b="1" dirty="0">
                <a:solidFill>
                  <a:srgbClr val="06478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1E1F69-8875-2163-AA65-3013FD123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55" y="3676981"/>
            <a:ext cx="4474465" cy="388374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396AAF7-92B5-9DDF-14C9-2B69DEFF13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27" y="4524906"/>
            <a:ext cx="2026920" cy="5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21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CFABE-724D-5B46-BB21-EAC9E033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8999"/>
            <a:ext cx="9204292" cy="5145474"/>
          </a:xfrm>
        </p:spPr>
        <p:txBody>
          <a:bodyPr anchor="ctr">
            <a:normAutofit/>
          </a:bodyPr>
          <a:lstStyle/>
          <a:p>
            <a:pPr marL="566420" indent="-566420">
              <a:spcBef>
                <a:spcPts val="600"/>
              </a:spcBef>
              <a:spcAft>
                <a:spcPts val="1800"/>
              </a:spcAft>
              <a:buClr>
                <a:schemeClr val="bg2">
                  <a:lumMod val="75000"/>
                </a:schemeClr>
              </a:buClr>
              <a:buFont typeface="+mj-lt"/>
              <a:buAutoNum type="alphaUcPeriod"/>
            </a:pPr>
            <a:r>
              <a:rPr lang="en-US" sz="3200" dirty="0"/>
              <a:t>What is RTEM?</a:t>
            </a:r>
            <a:endParaRPr lang="en-US" dirty="0"/>
          </a:p>
          <a:p>
            <a:pPr marL="566420" indent="-566420">
              <a:spcBef>
                <a:spcPts val="600"/>
              </a:spcBef>
              <a:spcAft>
                <a:spcPts val="1800"/>
              </a:spcAft>
              <a:buClr>
                <a:schemeClr val="bg2">
                  <a:lumMod val="75000"/>
                </a:schemeClr>
              </a:buClr>
              <a:buFont typeface="+mj-lt"/>
              <a:buAutoNum type="alphaUcPeriod"/>
            </a:pPr>
            <a:r>
              <a:rPr lang="en-US" sz="3200" dirty="0">
                <a:latin typeface="Open Sans"/>
                <a:ea typeface="Open Sans"/>
                <a:cs typeface="Open Sans"/>
              </a:rPr>
              <a:t>RTEM at the Josie Robertson Surgery Center </a:t>
            </a:r>
          </a:p>
          <a:p>
            <a:pPr marL="566420" indent="-566420">
              <a:spcBef>
                <a:spcPts val="600"/>
              </a:spcBef>
              <a:spcAft>
                <a:spcPts val="1800"/>
              </a:spcAft>
              <a:buClr>
                <a:schemeClr val="bg2">
                  <a:lumMod val="75000"/>
                </a:schemeClr>
              </a:buClr>
              <a:buFont typeface="+mj-lt"/>
              <a:buAutoNum type="alphaUcPeriod"/>
            </a:pPr>
            <a:r>
              <a:rPr lang="en-US" sz="3200" dirty="0"/>
              <a:t>Challenges and Successes with RTEM</a:t>
            </a:r>
          </a:p>
          <a:p>
            <a:pPr marL="566420" indent="-566420">
              <a:spcBef>
                <a:spcPts val="600"/>
              </a:spcBef>
              <a:spcAft>
                <a:spcPts val="1800"/>
              </a:spcAft>
              <a:buClr>
                <a:schemeClr val="bg2">
                  <a:lumMod val="75000"/>
                </a:schemeClr>
              </a:buClr>
              <a:buFont typeface="+mj-lt"/>
              <a:buAutoNum type="alphaUcPeriod"/>
            </a:pPr>
            <a:r>
              <a:rPr lang="en-US" sz="3200" dirty="0"/>
              <a:t>Results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8C39DE-A255-9C43-98D2-CBDC64B98D1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836B89-787D-7949-9E9B-904A02E670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t>5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0AAE38-7DA5-C814-B6D5-EBAACD739B08}"/>
              </a:ext>
            </a:extLst>
          </p:cNvPr>
          <p:cNvCxnSpPr/>
          <p:nvPr/>
        </p:nvCxnSpPr>
        <p:spPr>
          <a:xfrm>
            <a:off x="10209125" y="411982"/>
            <a:ext cx="0" cy="43208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A5AEFD4-85F2-831D-F40C-18AEA0CA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86962" y="462882"/>
            <a:ext cx="1311542" cy="3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48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2A9312-7959-D991-5A76-F28B01208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RTEM?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6B3B23-5D6E-888F-F2E2-4279B9F6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5208"/>
            <a:ext cx="10077450" cy="3532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Real Time Energy Management </a:t>
            </a:r>
            <a:r>
              <a:rPr lang="en-US" sz="2400" dirty="0"/>
              <a:t>is a combination of systems and services employed to monitor and identify building improvement opportunities. The system consists of hardware, software, and secure internet connectivity that continuously transmits a building’s current and historical performance data to the cloud.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E7D70-515A-838B-60F5-130FEB7127A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DEFINITION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CCD6F-2722-FE4B-B379-5A99365962B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C6715E-05AB-1E0D-FE9E-E091DE224E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86962" y="462882"/>
            <a:ext cx="1311542" cy="354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6974C-86B8-2970-FDB3-C7D6E9C768CF}"/>
              </a:ext>
            </a:extLst>
          </p:cNvPr>
          <p:cNvSpPr txBox="1"/>
          <p:nvPr/>
        </p:nvSpPr>
        <p:spPr>
          <a:xfrm>
            <a:off x="538118" y="193090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6E9F"/>
                </a:solidFill>
                <a:latin typeface="Helvetica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F655B2-5A31-8B78-AD29-4EB6BEDE1ECE}"/>
              </a:ext>
            </a:extLst>
          </p:cNvPr>
          <p:cNvSpPr txBox="1"/>
          <p:nvPr/>
        </p:nvSpPr>
        <p:spPr>
          <a:xfrm>
            <a:off x="10691768" y="348834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6E9F"/>
                </a:solidFill>
                <a:latin typeface="Helvetica" pitchFamily="2" charset="0"/>
              </a:rPr>
              <a:t>”</a:t>
            </a:r>
          </a:p>
        </p:txBody>
      </p:sp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33F9F7EF-AA18-BE50-3132-EFAFCA37E0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684"/>
          <a:stretch/>
        </p:blipFill>
        <p:spPr>
          <a:xfrm>
            <a:off x="953616" y="4517116"/>
            <a:ext cx="7487090" cy="2350008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FF92F4-5026-5018-147B-304F74D8AAB3}"/>
              </a:ext>
            </a:extLst>
          </p:cNvPr>
          <p:cNvCxnSpPr/>
          <p:nvPr/>
        </p:nvCxnSpPr>
        <p:spPr>
          <a:xfrm>
            <a:off x="10209125" y="411982"/>
            <a:ext cx="0" cy="43208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766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2A9312-7959-D991-5A76-F28B0120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110"/>
            <a:ext cx="10515600" cy="514721"/>
          </a:xfrm>
        </p:spPr>
        <p:txBody>
          <a:bodyPr>
            <a:normAutofit fontScale="90000"/>
          </a:bodyPr>
          <a:lstStyle/>
          <a:p>
            <a:r>
              <a:rPr lang="en-US" dirty="0"/>
              <a:t>Why Real-Time?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E7D70-515A-838B-60F5-130FEB7127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1" y="511476"/>
            <a:ext cx="7268308" cy="2151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RTEM &amp; HEALTHCARE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BCCD6F-2722-FE4B-B379-5A99365962B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C6715E-05AB-1E0D-FE9E-E091DE224E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86962" y="462882"/>
            <a:ext cx="1311542" cy="35432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FF92F4-5026-5018-147B-304F74D8AAB3}"/>
              </a:ext>
            </a:extLst>
          </p:cNvPr>
          <p:cNvCxnSpPr/>
          <p:nvPr/>
        </p:nvCxnSpPr>
        <p:spPr>
          <a:xfrm>
            <a:off x="10209125" y="411982"/>
            <a:ext cx="0" cy="43208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EC77B7-DAB6-0514-CDDF-A05EE45427E4}"/>
              </a:ext>
            </a:extLst>
          </p:cNvPr>
          <p:cNvSpPr txBox="1">
            <a:spLocks/>
          </p:cNvSpPr>
          <p:nvPr/>
        </p:nvSpPr>
        <p:spPr>
          <a:xfrm>
            <a:off x="838200" y="2171699"/>
            <a:ext cx="8763000" cy="379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75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363" indent="-4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150" indent="-6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C43CC8-C611-8FC6-1E87-B06D7729C92D}"/>
              </a:ext>
            </a:extLst>
          </p:cNvPr>
          <p:cNvGrpSpPr/>
          <p:nvPr/>
        </p:nvGrpSpPr>
        <p:grpSpPr>
          <a:xfrm>
            <a:off x="838198" y="3981199"/>
            <a:ext cx="6568444" cy="2087847"/>
            <a:chOff x="838198" y="2945792"/>
            <a:chExt cx="7322536" cy="2327543"/>
          </a:xfrm>
        </p:grpSpPr>
        <p:pic>
          <p:nvPicPr>
            <p:cNvPr id="13" name="Picture 12" descr="A graph showing a plant efficiency&#10;&#10;Description automatically generated">
              <a:extLst>
                <a:ext uri="{FF2B5EF4-FFF2-40B4-BE49-F238E27FC236}">
                  <a16:creationId xmlns:a16="http://schemas.microsoft.com/office/drawing/2014/main" id="{B9516087-6859-6917-91E6-449CEA888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8820" b="3864"/>
            <a:stretch/>
          </p:blipFill>
          <p:spPr>
            <a:xfrm>
              <a:off x="838198" y="2961562"/>
              <a:ext cx="7322536" cy="2311773"/>
            </a:xfrm>
            <a:prstGeom prst="rect">
              <a:avLst/>
            </a:prstGeom>
          </p:spPr>
        </p:pic>
        <p:pic>
          <p:nvPicPr>
            <p:cNvPr id="14" name="Picture 13" descr="A graph showing a plant efficiency&#10;&#10;Description automatically generated">
              <a:extLst>
                <a:ext uri="{FF2B5EF4-FFF2-40B4-BE49-F238E27FC236}">
                  <a16:creationId xmlns:a16="http://schemas.microsoft.com/office/drawing/2014/main" id="{A01C6CAD-6EF6-8E33-66C6-805F770F8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524" t="4332" r="36258" b="87930"/>
            <a:stretch/>
          </p:blipFill>
          <p:spPr>
            <a:xfrm>
              <a:off x="872229" y="2945792"/>
              <a:ext cx="2206841" cy="294246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E2324773-6F19-7A7B-9607-DCA4F916E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6698" y="2966419"/>
              <a:ext cx="599811" cy="128705"/>
            </a:xfrm>
            <a:prstGeom prst="rect">
              <a:avLst/>
            </a:prstGeom>
          </p:spPr>
        </p:pic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0211779-3AC4-3388-612F-43AFB49532DD}"/>
              </a:ext>
            </a:extLst>
          </p:cNvPr>
          <p:cNvSpPr txBox="1">
            <a:spLocks/>
          </p:cNvSpPr>
          <p:nvPr/>
        </p:nvSpPr>
        <p:spPr>
          <a:xfrm>
            <a:off x="838199" y="2171699"/>
            <a:ext cx="7772401" cy="9536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75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363" indent="-4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150" indent="-6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RTEM helps discover potential capital projects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004E392-C4C4-1D5E-7AA8-5933F2154FE9}"/>
              </a:ext>
            </a:extLst>
          </p:cNvPr>
          <p:cNvSpPr txBox="1">
            <a:spLocks/>
          </p:cNvSpPr>
          <p:nvPr/>
        </p:nvSpPr>
        <p:spPr>
          <a:xfrm>
            <a:off x="838199" y="2841002"/>
            <a:ext cx="8279167" cy="10396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75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363" indent="-4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150" indent="-6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dirty="0"/>
              <a:t>Justify implementing projects (boilers)</a:t>
            </a:r>
          </a:p>
          <a:p>
            <a:pPr>
              <a:spcBef>
                <a:spcPts val="400"/>
              </a:spcBef>
              <a:spcAft>
                <a:spcPts val="600"/>
              </a:spcAft>
            </a:pPr>
            <a:r>
              <a:rPr lang="en-US" sz="2000" dirty="0"/>
              <a:t>Measure ECMs, baselines, and points</a:t>
            </a:r>
          </a:p>
        </p:txBody>
      </p:sp>
      <p:pic>
        <p:nvPicPr>
          <p:cNvPr id="29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EF6C6E1A-A217-A77C-276C-E9149B324A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70" t="5264" r="28608" b="6011"/>
          <a:stretch/>
        </p:blipFill>
        <p:spPr>
          <a:xfrm>
            <a:off x="8848451" y="1831374"/>
            <a:ext cx="3138599" cy="40984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24027" dist="57133" dir="2340000" sx="102000" sy="102000" algn="tl" rotWithShape="0">
              <a:prstClr val="black">
                <a:alpha val="11192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424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B3F943B-25BD-1296-AFB2-9C5D2D422554}"/>
              </a:ext>
            </a:extLst>
          </p:cNvPr>
          <p:cNvSpPr/>
          <p:nvPr/>
        </p:nvSpPr>
        <p:spPr>
          <a:xfrm>
            <a:off x="8201025" y="0"/>
            <a:ext cx="3989814" cy="107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E7D70-515A-838B-60F5-130FEB7127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511476"/>
            <a:ext cx="7960743" cy="2151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RTEM &amp; HEALTHCARE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BCCD6F-2722-FE4B-B379-5A99365962B8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3AF849-59B7-CB3D-6168-ED24969124C7}"/>
              </a:ext>
            </a:extLst>
          </p:cNvPr>
          <p:cNvGrpSpPr/>
          <p:nvPr/>
        </p:nvGrpSpPr>
        <p:grpSpPr>
          <a:xfrm>
            <a:off x="6847084" y="0"/>
            <a:ext cx="6125966" cy="6973952"/>
            <a:chOff x="6847084" y="0"/>
            <a:chExt cx="6125966" cy="69739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73C918F-00E1-36AE-E4BF-E965441989EE}"/>
                </a:ext>
              </a:extLst>
            </p:cNvPr>
            <p:cNvSpPr/>
            <p:nvPr/>
          </p:nvSpPr>
          <p:spPr>
            <a:xfrm>
              <a:off x="8201025" y="0"/>
              <a:ext cx="3989814" cy="1077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439EA2-8AC6-6913-F5C6-1C65AA0D6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47084" y="118997"/>
              <a:ext cx="6125966" cy="685495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B9082F5-340E-519C-C021-2F8114AC6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1077592"/>
            <a:ext cx="8258175" cy="7167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E05EF0-2ECF-63B4-C958-7F084DB5A5D4}"/>
              </a:ext>
            </a:extLst>
          </p:cNvPr>
          <p:cNvSpPr txBox="1">
            <a:spLocks/>
          </p:cNvSpPr>
          <p:nvPr/>
        </p:nvSpPr>
        <p:spPr>
          <a:xfrm>
            <a:off x="838200" y="2171699"/>
            <a:ext cx="6705600" cy="3799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7575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Wingdings" pitchFamily="2" charset="2"/>
              <a:buChar char="§"/>
              <a:tabLst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6363" indent="-4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35150" indent="-6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RTEM implementation</a:t>
            </a:r>
          </a:p>
          <a:p>
            <a:pPr>
              <a:spcBef>
                <a:spcPts val="1600"/>
              </a:spcBef>
              <a:spcAft>
                <a:spcPts val="600"/>
              </a:spcAft>
            </a:pPr>
            <a:r>
              <a:rPr lang="en-US" sz="2400" dirty="0"/>
              <a:t>Right place, right time</a:t>
            </a:r>
          </a:p>
          <a:p>
            <a:pPr>
              <a:spcBef>
                <a:spcPts val="1600"/>
              </a:spcBef>
              <a:spcAft>
                <a:spcPts val="600"/>
              </a:spcAft>
            </a:pPr>
            <a:r>
              <a:rPr lang="en-US" sz="2400" dirty="0"/>
              <a:t>Alignment with NYSERDA incentives</a:t>
            </a:r>
          </a:p>
          <a:p>
            <a:pPr lvl="1">
              <a:spcBef>
                <a:spcPts val="1600"/>
              </a:spcBef>
              <a:spcAft>
                <a:spcPts val="600"/>
              </a:spcAft>
            </a:pPr>
            <a:r>
              <a:rPr lang="en-US" sz="2000" dirty="0"/>
              <a:t>30% of installation cost coverage</a:t>
            </a:r>
          </a:p>
          <a:p>
            <a:pPr lvl="1">
              <a:spcBef>
                <a:spcPts val="1600"/>
              </a:spcBef>
              <a:spcAft>
                <a:spcPts val="600"/>
              </a:spcAft>
            </a:pPr>
            <a:r>
              <a:rPr lang="en-US" sz="2000" dirty="0"/>
              <a:t>30% of service for first three years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B7C83-CDBF-E198-9EA6-EB7A1A73A4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905"/>
          <a:stretch/>
        </p:blipFill>
        <p:spPr>
          <a:xfrm>
            <a:off x="564897" y="5780093"/>
            <a:ext cx="2800095" cy="77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34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B3F943B-25BD-1296-AFB2-9C5D2D422554}"/>
              </a:ext>
            </a:extLst>
          </p:cNvPr>
          <p:cNvSpPr/>
          <p:nvPr/>
        </p:nvSpPr>
        <p:spPr>
          <a:xfrm>
            <a:off x="8201025" y="0"/>
            <a:ext cx="3989814" cy="107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E7D70-515A-838B-60F5-130FEB7127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511476"/>
            <a:ext cx="7960743" cy="21510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ABOUT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D1B374-624C-1040-A0CC-7BC88EDC60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BCCD6F-2722-FE4B-B379-5A99365962B8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3AF849-59B7-CB3D-6168-ED24969124C7}"/>
              </a:ext>
            </a:extLst>
          </p:cNvPr>
          <p:cNvGrpSpPr/>
          <p:nvPr/>
        </p:nvGrpSpPr>
        <p:grpSpPr>
          <a:xfrm>
            <a:off x="6847084" y="0"/>
            <a:ext cx="6125966" cy="6973952"/>
            <a:chOff x="6847084" y="0"/>
            <a:chExt cx="6125966" cy="69739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73C918F-00E1-36AE-E4BF-E965441989EE}"/>
                </a:ext>
              </a:extLst>
            </p:cNvPr>
            <p:cNvSpPr/>
            <p:nvPr/>
          </p:nvSpPr>
          <p:spPr>
            <a:xfrm>
              <a:off x="8201025" y="0"/>
              <a:ext cx="3989814" cy="1077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439EA2-8AC6-6913-F5C6-1C65AA0D6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47084" y="118997"/>
              <a:ext cx="6125966" cy="685495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5556FDA-A22C-01C0-FA0A-8DD6078507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07782" y="2036698"/>
            <a:ext cx="2657318" cy="34027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9082F5-340E-519C-C021-2F8114AC6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1077592"/>
            <a:ext cx="8258175" cy="716792"/>
          </a:xfrm>
          <a:prstGeom prst="rect">
            <a:avLst/>
          </a:prstGeom>
        </p:spPr>
      </p:pic>
      <p:pic>
        <p:nvPicPr>
          <p:cNvPr id="15" name="Picture 14" descr="A building with a glass wall&#10;&#10;Description automatically generated">
            <a:extLst>
              <a:ext uri="{FF2B5EF4-FFF2-40B4-BE49-F238E27FC236}">
                <a16:creationId xmlns:a16="http://schemas.microsoft.com/office/drawing/2014/main" id="{FA4CF3ED-CCD2-00D5-4F5F-EED719918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89348" y="2462975"/>
            <a:ext cx="3400416" cy="25503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0A59D9-4DB8-8B1F-705F-26399E793E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5400000">
            <a:off x="3189654" y="2462038"/>
            <a:ext cx="3402711" cy="2552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FF2BD5-8843-BC61-EC45-724C3B873A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8905"/>
          <a:stretch/>
        </p:blipFill>
        <p:spPr>
          <a:xfrm>
            <a:off x="564897" y="5780093"/>
            <a:ext cx="2800095" cy="77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94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BD1928"/>
      </a:dk2>
      <a:lt2>
        <a:srgbClr val="F7F7F7"/>
      </a:lt2>
      <a:accent1>
        <a:srgbClr val="BE1A28"/>
      </a:accent1>
      <a:accent2>
        <a:srgbClr val="F1F5F8"/>
      </a:accent2>
      <a:accent3>
        <a:srgbClr val="42B32F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346778b-628d-4055-8f60-44701c99d383">
      <UserInfo>
        <DisplayName>Yeh, Thomas (NYSERDA)</DisplayName>
        <AccountId>26</AccountId>
        <AccountType/>
      </UserInfo>
      <UserInfo>
        <DisplayName>Graven, Sal (NYSERDA)</DisplayName>
        <AccountId>161</AccountId>
        <AccountType/>
      </UserInfo>
    </SharedWithUsers>
    <lcf76f155ced4ddcb4097134ff3c332f xmlns="5117edf5-8363-4e16-91cf-927a6d439700">
      <Terms xmlns="http://schemas.microsoft.com/office/infopath/2007/PartnerControls"/>
    </lcf76f155ced4ddcb4097134ff3c332f>
    <TaxCatchAll xmlns="8346778b-628d-4055-8f60-44701c99d38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A8CC28E3E3FD4A9C4003CA0B3A723B" ma:contentTypeVersion="14" ma:contentTypeDescription="Create a new document." ma:contentTypeScope="" ma:versionID="556304de99728f3a970008cabd88a31b">
  <xsd:schema xmlns:xsd="http://www.w3.org/2001/XMLSchema" xmlns:xs="http://www.w3.org/2001/XMLSchema" xmlns:p="http://schemas.microsoft.com/office/2006/metadata/properties" xmlns:ns2="5117edf5-8363-4e16-91cf-927a6d439700" xmlns:ns3="8346778b-628d-4055-8f60-44701c99d383" targetNamespace="http://schemas.microsoft.com/office/2006/metadata/properties" ma:root="true" ma:fieldsID="be4d4e424212a70917a00d2fd3fc0e4e" ns2:_="" ns3:_="">
    <xsd:import namespace="5117edf5-8363-4e16-91cf-927a6d439700"/>
    <xsd:import namespace="8346778b-628d-4055-8f60-44701c99d3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17edf5-8363-4e16-91cf-927a6d4397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39e25b7-0a97-41c9-a156-d5f3062356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6778b-628d-4055-8f60-44701c99d38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8b99426-81e5-4eee-8b58-21a6aaa19302}" ma:internalName="TaxCatchAll" ma:showField="CatchAllData" ma:web="8346778b-628d-4055-8f60-44701c99d3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FA233E-C644-4C2F-BED0-1D0F283CF177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8346778b-628d-4055-8f60-44701c99d383"/>
    <ds:schemaRef ds:uri="5117edf5-8363-4e16-91cf-927a6d439700"/>
  </ds:schemaRefs>
</ds:datastoreItem>
</file>

<file path=customXml/itemProps2.xml><?xml version="1.0" encoding="utf-8"?>
<ds:datastoreItem xmlns:ds="http://schemas.openxmlformats.org/officeDocument/2006/customXml" ds:itemID="{F8740DBD-51F8-494D-B21B-3A9FF6D8F565}"/>
</file>

<file path=customXml/itemProps3.xml><?xml version="1.0" encoding="utf-8"?>
<ds:datastoreItem xmlns:ds="http://schemas.openxmlformats.org/officeDocument/2006/customXml" ds:itemID="{F761FC99-7C75-46E6-B350-79BFBBE539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569</Words>
  <Application>Microsoft Office PowerPoint</Application>
  <PresentationFormat>Widescreen</PresentationFormat>
  <Paragraphs>121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Helvetica</vt:lpstr>
      <vt:lpstr>Open Sans</vt:lpstr>
      <vt:lpstr>Roboto</vt:lpstr>
      <vt:lpstr>Roboto Lt</vt:lpstr>
      <vt:lpstr>Wingdings</vt:lpstr>
      <vt:lpstr>Office Theme</vt:lpstr>
      <vt:lpstr>PowerPoint Presentation</vt:lpstr>
      <vt:lpstr>September 13, 2023 1-2 PM</vt:lpstr>
      <vt:lpstr>Agenda 9/13/23</vt:lpstr>
      <vt:lpstr>PowerPoint Presentation</vt:lpstr>
      <vt:lpstr>PowerPoint Presentation</vt:lpstr>
      <vt:lpstr>What is RTEM?</vt:lpstr>
      <vt:lpstr>Why Real-Time?</vt:lpstr>
      <vt:lpstr>PowerPoint Presentation</vt:lpstr>
      <vt:lpstr>PowerPoint Presentation</vt:lpstr>
      <vt:lpstr>PowerPoint Presentation</vt:lpstr>
      <vt:lpstr>Challenges at Josie Robertson</vt:lpstr>
      <vt:lpstr>Challenges at Josie Robertson</vt:lpstr>
      <vt:lpstr>Successes at Josie Robertson</vt:lpstr>
      <vt:lpstr>Results of RTEM</vt:lpstr>
      <vt:lpstr>Comparison of Site EUI by Year</vt:lpstr>
      <vt:lpstr>JRSC Total Utility Cost</vt:lpstr>
      <vt:lpstr>Savings since 2017 to date</vt:lpstr>
      <vt:lpstr>Questions?</vt:lpstr>
      <vt:lpstr>NYSERDA’ RTEM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Frazier, Bennett J</dc:creator>
  <cp:lastModifiedBy>DeLaFuente, Lauren (NYSERDA)</cp:lastModifiedBy>
  <cp:revision>9</cp:revision>
  <cp:lastPrinted>2021-01-18T19:20:36Z</cp:lastPrinted>
  <dcterms:created xsi:type="dcterms:W3CDTF">2021-01-12T16:25:14Z</dcterms:created>
  <dcterms:modified xsi:type="dcterms:W3CDTF">2023-09-08T14:29:26Z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233880600.000000</vt:lpwstr>
  </property>
  <property fmtid="{D5CDD505-2E9C-101B-9397-08002B2CF9AE}" pid="3" name="ContentTypeId">
    <vt:lpwstr>0x01010068A8CC28E3E3FD4A9C4003CA0B3A723B</vt:lpwstr>
  </property>
  <property fmtid="{D5CDD505-2E9C-101B-9397-08002B2CF9AE}" pid="4" name="MediaServiceImageTags">
    <vt:lpwstr/>
  </property>
</Properties>
</file>