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3" r:id="rId4"/>
    <p:sldMasterId id="2147483660" r:id="rId5"/>
    <p:sldMasterId id="2147483648" r:id="rId6"/>
    <p:sldMasterId id="2147483674" r:id="rId7"/>
  </p:sldMasterIdLst>
  <p:notesMasterIdLst>
    <p:notesMasterId r:id="rId38"/>
  </p:notesMasterIdLst>
  <p:handoutMasterIdLst>
    <p:handoutMasterId r:id="rId39"/>
  </p:handoutMasterIdLst>
  <p:sldIdLst>
    <p:sldId id="256" r:id="rId8"/>
    <p:sldId id="267" r:id="rId9"/>
    <p:sldId id="259" r:id="rId10"/>
    <p:sldId id="387" r:id="rId11"/>
    <p:sldId id="328" r:id="rId12"/>
    <p:sldId id="310" r:id="rId13"/>
    <p:sldId id="300" r:id="rId14"/>
    <p:sldId id="420" r:id="rId15"/>
    <p:sldId id="380" r:id="rId16"/>
    <p:sldId id="391" r:id="rId17"/>
    <p:sldId id="417" r:id="rId18"/>
    <p:sldId id="382" r:id="rId19"/>
    <p:sldId id="397" r:id="rId20"/>
    <p:sldId id="416" r:id="rId21"/>
    <p:sldId id="399" r:id="rId22"/>
    <p:sldId id="425" r:id="rId23"/>
    <p:sldId id="383" r:id="rId24"/>
    <p:sldId id="428" r:id="rId25"/>
    <p:sldId id="426" r:id="rId26"/>
    <p:sldId id="429" r:id="rId27"/>
    <p:sldId id="377" r:id="rId28"/>
    <p:sldId id="388" r:id="rId29"/>
    <p:sldId id="402" r:id="rId30"/>
    <p:sldId id="389" r:id="rId31"/>
    <p:sldId id="340" r:id="rId32"/>
    <p:sldId id="392" r:id="rId33"/>
    <p:sldId id="393" r:id="rId34"/>
    <p:sldId id="395" r:id="rId35"/>
    <p:sldId id="394" r:id="rId36"/>
    <p:sldId id="400" r:id="rId37"/>
  </p:sldIdLst>
  <p:sldSz cx="9144000" cy="5143500" type="screen16x9"/>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el, Laura B (NYSERDA)" initials="GLB(" lastIdx="1" clrIdx="0">
    <p:extLst/>
  </p:cmAuthor>
  <p:cmAuthor id="2" name="shelleyleatherwood" initials="SL" lastIdx="1" clrIdx="1"/>
  <p:cmAuthor id="3" name="David A. Friello" initials="DAF" lastIdx="3" clrIdx="2">
    <p:extLst>
      <p:ext uri="{19B8F6BF-5375-455C-9EA6-DF929625EA0E}">
        <p15:presenceInfo xmlns:p15="http://schemas.microsoft.com/office/powerpoint/2012/main" userId="David A. Friell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261"/>
    <a:srgbClr val="002D73"/>
    <a:srgbClr val="0069A6"/>
    <a:srgbClr val="646569"/>
    <a:srgbClr val="00768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07" autoAdjust="0"/>
    <p:restoredTop sz="94627" autoAdjust="0"/>
  </p:normalViewPr>
  <p:slideViewPr>
    <p:cSldViewPr>
      <p:cViewPr varScale="1">
        <p:scale>
          <a:sx n="118" d="100"/>
          <a:sy n="118" d="100"/>
        </p:scale>
        <p:origin x="120" y="34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99" d="100"/>
          <a:sy n="99" d="100"/>
        </p:scale>
        <p:origin x="-3540"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3550"/>
          </a:xfrm>
          <a:prstGeom prst="rect">
            <a:avLst/>
          </a:prstGeom>
        </p:spPr>
        <p:txBody>
          <a:bodyPr vert="horz" lIns="91440" tIns="45720" rIns="91440" bIns="45720" rtlCol="0"/>
          <a:lstStyle>
            <a:lvl1pPr algn="r">
              <a:defRPr sz="1200"/>
            </a:lvl1pPr>
          </a:lstStyle>
          <a:p>
            <a:fld id="{319821D2-81FC-4485-8369-F377A2FB6A86}" type="datetimeFigureOut">
              <a:rPr lang="en-US" smtClean="0"/>
              <a:t>9/8/2016</a:t>
            </a:fld>
            <a:endParaRPr lang="en-US" dirty="0"/>
          </a:p>
        </p:txBody>
      </p:sp>
      <p:sp>
        <p:nvSpPr>
          <p:cNvPr id="4" name="Footer Placeholder 3"/>
          <p:cNvSpPr>
            <a:spLocks noGrp="1"/>
          </p:cNvSpPr>
          <p:nvPr>
            <p:ph type="ftr" sz="quarter" idx="2"/>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772525"/>
            <a:ext cx="3038475" cy="463550"/>
          </a:xfrm>
          <a:prstGeom prst="rect">
            <a:avLst/>
          </a:prstGeom>
        </p:spPr>
        <p:txBody>
          <a:bodyPr vert="horz" lIns="91440" tIns="45720" rIns="91440" bIns="45720" rtlCol="0" anchor="b"/>
          <a:lstStyle>
            <a:lvl1pPr algn="r">
              <a:defRPr sz="1200"/>
            </a:lvl1pPr>
          </a:lstStyle>
          <a:p>
            <a:fld id="{FA808A3D-482D-4445-BC2A-9C663FAFCFD7}" type="slidenum">
              <a:rPr lang="en-US" smtClean="0"/>
              <a:t>‹#›</a:t>
            </a:fld>
            <a:endParaRPr lang="en-US" dirty="0"/>
          </a:p>
        </p:txBody>
      </p:sp>
    </p:spTree>
    <p:extLst>
      <p:ext uri="{BB962C8B-B14F-4D97-AF65-F5344CB8AC3E}">
        <p14:creationId xmlns:p14="http://schemas.microsoft.com/office/powerpoint/2010/main" val="591330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CF2C164A-7038-42D0-953C-2EB4816D4C81}" type="datetimeFigureOut">
              <a:rPr lang="en-US" smtClean="0"/>
              <a:pPr/>
              <a:t>9/8/2016</a:t>
            </a:fld>
            <a:endParaRPr lang="en-US" dirty="0"/>
          </a:p>
        </p:txBody>
      </p:sp>
      <p:sp>
        <p:nvSpPr>
          <p:cNvPr id="4" name="Slide Image Placeholder 3"/>
          <p:cNvSpPr>
            <a:spLocks noGrp="1" noRot="1" noChangeAspect="1"/>
          </p:cNvSpPr>
          <p:nvPr>
            <p:ph type="sldImg" idx="2"/>
          </p:nvPr>
        </p:nvSpPr>
        <p:spPr>
          <a:xfrm>
            <a:off x="425450" y="692150"/>
            <a:ext cx="6159500" cy="3463925"/>
          </a:xfrm>
          <a:prstGeom prst="rect">
            <a:avLst/>
          </a:prstGeom>
          <a:noFill/>
          <a:ln w="12700">
            <a:solidFill>
              <a:prstClr val="black"/>
            </a:solidFill>
          </a:ln>
        </p:spPr>
        <p:txBody>
          <a:bodyPr vert="horz" lIns="92830" tIns="46415" rIns="92830" bIns="46415" rtlCol="0" anchor="ctr"/>
          <a:lstStyle/>
          <a:p>
            <a:endParaRPr lang="en-US" dirty="0"/>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F6DA9C80-B631-4EC4-8253-F63CFD0157DF}" type="slidenum">
              <a:rPr lang="en-US" smtClean="0"/>
              <a:pPr/>
              <a:t>‹#›</a:t>
            </a:fld>
            <a:endParaRPr lang="en-US" dirty="0"/>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45000"/>
            <a:ext cx="5607050" cy="3636963"/>
          </a:xfrm>
          <a:prstGeom prst="rect">
            <a:avLst/>
          </a:prstGeom>
        </p:spPr>
        <p:txBody>
          <a:bodyPr/>
          <a:lstStyle/>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22</a:t>
            </a:fld>
            <a:endParaRPr lang="en-US" dirty="0"/>
          </a:p>
        </p:txBody>
      </p:sp>
    </p:spTree>
    <p:extLst>
      <p:ext uri="{BB962C8B-B14F-4D97-AF65-F5344CB8AC3E}">
        <p14:creationId xmlns:p14="http://schemas.microsoft.com/office/powerpoint/2010/main" val="553823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19100"/>
            <a:ext cx="8229600" cy="857250"/>
          </a:xfrm>
        </p:spPr>
        <p:txBody>
          <a:bodyPr/>
          <a:lstStyle/>
          <a:p>
            <a:r>
              <a:rPr lang="en-US" dirty="0"/>
              <a:t>Click to edit Master title style</a:t>
            </a:r>
          </a:p>
        </p:txBody>
      </p:sp>
    </p:spTree>
    <p:extLst>
      <p:ext uri="{BB962C8B-B14F-4D97-AF65-F5344CB8AC3E}">
        <p14:creationId xmlns:p14="http://schemas.microsoft.com/office/powerpoint/2010/main" val="404872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018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2113"/>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392113"/>
            <a:ext cx="5111750" cy="41608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263650"/>
            <a:ext cx="3008313" cy="3289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06954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9815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a:prstGeom prst="rect">
            <a:avLst/>
          </a:prstGeo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66863"/>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47875"/>
            <a:ext cx="4040188" cy="25050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66863"/>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47875"/>
            <a:ext cx="4041775" cy="25050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9705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387475"/>
            <a:ext cx="8229600" cy="31654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6721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549852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p>
            <a:r>
              <a:rPr lang="en-US"/>
              <a:t>Click to edit Master title style</a:t>
            </a:r>
          </a:p>
        </p:txBody>
      </p:sp>
      <p:sp>
        <p:nvSpPr>
          <p:cNvPr id="3" name="Content Placeholder 2"/>
          <p:cNvSpPr>
            <a:spLocks noGrp="1"/>
          </p:cNvSpPr>
          <p:nvPr>
            <p:ph idx="1"/>
          </p:nvPr>
        </p:nvSpPr>
        <p:spPr>
          <a:xfrm>
            <a:off x="457200" y="1387475"/>
            <a:ext cx="8229600" cy="3165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00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p>
            <a:r>
              <a:rPr lang="en-US"/>
              <a:t>Click to edit Master title style</a:t>
            </a:r>
          </a:p>
        </p:txBody>
      </p:sp>
      <p:sp>
        <p:nvSpPr>
          <p:cNvPr id="3" name="Content Placeholder 2"/>
          <p:cNvSpPr>
            <a:spLocks noGrp="1"/>
          </p:cNvSpPr>
          <p:nvPr>
            <p:ph sz="half" idx="1"/>
          </p:nvPr>
        </p:nvSpPr>
        <p:spPr>
          <a:xfrm>
            <a:off x="457200" y="1387475"/>
            <a:ext cx="4038600" cy="316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87475"/>
            <a:ext cx="4038600" cy="316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359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93700"/>
            <a:ext cx="8229600" cy="85725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66863"/>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47875"/>
            <a:ext cx="4040188" cy="2505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66863"/>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047875"/>
            <a:ext cx="4041775" cy="25050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455025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2.png"/><Relationship Id="rId4" Type="http://schemas.openxmlformats.org/officeDocument/2006/relationships/slideLayout" Target="../slideLayouts/slideLayout9.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E45E22D-F131-4D0D-8179-386C8885B195}" type="datetime1">
              <a:rPr lang="en-US" smtClean="0"/>
              <a:t>9/8/2016</a:t>
            </a:fld>
            <a:endParaRPr lang="en-US" dirty="0"/>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pPr/>
              <a:t>‹#›</a:t>
            </a:fld>
            <a:endParaRPr lang="en-US" dirty="0"/>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3714750"/>
            <a:ext cx="9144000" cy="76200"/>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NYSERDA Logo.png"/>
          <p:cNvPicPr>
            <a:picLocks noChangeAspect="1"/>
          </p:cNvPicPr>
          <p:nvPr userDrawn="1"/>
        </p:nvPicPr>
        <p:blipFill>
          <a:blip r:embed="rId3" cstate="print"/>
          <a:stretch>
            <a:fillRect/>
          </a:stretch>
        </p:blipFill>
        <p:spPr>
          <a:xfrm>
            <a:off x="533400" y="285750"/>
            <a:ext cx="3405540" cy="822960"/>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userDrawn="1"/>
        </p:nvSpPr>
        <p:spPr>
          <a:xfrm>
            <a:off x="0" y="1540453"/>
            <a:ext cx="533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solidFill>
                  <a:srgbClr val="002D73"/>
                </a:solidFill>
              </a:rPr>
              <a:pPr algn="r"/>
              <a:t>‹#›</a:t>
            </a:fld>
            <a:endParaRPr lang="en-US" sz="1200" dirty="0">
              <a:solidFill>
                <a:srgbClr val="002D73"/>
              </a:solidFill>
            </a:endParaRPr>
          </a:p>
        </p:txBody>
      </p:sp>
      <p:pic>
        <p:nvPicPr>
          <p:cNvPr id="8" name="Picture 7" descr="NYSERDA Logo.png"/>
          <p:cNvPicPr>
            <a:picLocks noChangeAspect="1"/>
          </p:cNvPicPr>
          <p:nvPr userDrawn="1"/>
        </p:nvPicPr>
        <p:blipFill>
          <a:blip r:embed="rId4" cstate="print"/>
          <a:stretch>
            <a:fillRect/>
          </a:stretch>
        </p:blipFill>
        <p:spPr>
          <a:xfrm>
            <a:off x="7391400" y="4552950"/>
            <a:ext cx="1513584" cy="365760"/>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 id="2147483688" r:id="rId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pPr algn="r"/>
              <a:t>‹#›</a:t>
            </a:fld>
            <a:endParaRPr lang="en-US" sz="1200" dirty="0"/>
          </a:p>
        </p:txBody>
      </p:sp>
      <p:sp>
        <p:nvSpPr>
          <p:cNvPr id="25" name="Rectangle 24"/>
          <p:cNvSpPr/>
          <p:nvPr userDrawn="1"/>
        </p:nvSpPr>
        <p:spPr>
          <a:xfrm>
            <a:off x="0" y="-19050"/>
            <a:ext cx="914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NYSERDA Logo.png"/>
          <p:cNvPicPr>
            <a:picLocks noChangeAspect="1"/>
          </p:cNvPicPr>
          <p:nvPr userDrawn="1"/>
        </p:nvPicPr>
        <p:blipFill>
          <a:blip r:embed="rId4" cstate="print"/>
          <a:stretch>
            <a:fillRect/>
          </a:stretch>
        </p:blipFill>
        <p:spPr>
          <a:xfrm>
            <a:off x="7391400" y="4552950"/>
            <a:ext cx="1513584" cy="365760"/>
          </a:xfrm>
          <a:prstGeom prst="rect">
            <a:avLst/>
          </a:prstGeom>
        </p:spPr>
      </p:pic>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9" r:id="rId2"/>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93700"/>
            <a:ext cx="8229600" cy="85725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387475"/>
            <a:ext cx="8229600" cy="3165475"/>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DF52EC2-2C0B-4C03-9888-0B25156ED88D}" type="slidenum">
              <a:rPr lang="en-US" sz="1200" smtClean="0"/>
              <a:pPr algn="r"/>
              <a:t>‹#›</a:t>
            </a:fld>
            <a:endParaRPr lang="en-US" sz="1200" dirty="0"/>
          </a:p>
        </p:txBody>
      </p:sp>
      <p:sp>
        <p:nvSpPr>
          <p:cNvPr id="10" name="Rectangle 9"/>
          <p:cNvSpPr/>
          <p:nvPr userDrawn="1"/>
        </p:nvSpPr>
        <p:spPr>
          <a:xfrm>
            <a:off x="0" y="-19050"/>
            <a:ext cx="9144000" cy="81394"/>
          </a:xfrm>
          <a:prstGeom prst="rect">
            <a:avLst/>
          </a:prstGeom>
          <a:solidFill>
            <a:srgbClr val="0069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NYSERDA Logo.png"/>
          <p:cNvPicPr>
            <a:picLocks noChangeAspect="1"/>
          </p:cNvPicPr>
          <p:nvPr userDrawn="1"/>
        </p:nvPicPr>
        <p:blipFill>
          <a:blip r:embed="rId10" cstate="print"/>
          <a:stretch>
            <a:fillRect/>
          </a:stretch>
        </p:blipFill>
        <p:spPr>
          <a:xfrm>
            <a:off x="7391400" y="4552950"/>
            <a:ext cx="1513584" cy="365760"/>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8" r:id="rId3"/>
    <p:sldLayoutId id="2147483679" r:id="rId4"/>
    <p:sldLayoutId id="2147483680" r:id="rId5"/>
    <p:sldLayoutId id="2147483681" r:id="rId6"/>
    <p:sldLayoutId id="2147483682" r:id="rId7"/>
    <p:sldLayoutId id="2147483683" r:id="rId8"/>
  </p:sldLayoutIdLst>
  <p:hf sldNum="0" hdr="0" ftr="0"/>
  <p:txStyles>
    <p:titleStyle>
      <a:lvl1pPr algn="l" defTabSz="914400" rtl="0" eaLnBrk="1" latinLnBrk="0" hangingPunct="1">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file:///\\nas4\depts\RES\HPwES\Financing\Energy%20Finance%20Solutions\Income%20Eligible%20Incentives%20and%20Credit%20App\Webinar\nyserda.ny.gov\interest-rate-estimator" TargetMode="External"/><Relationship Id="rId2" Type="http://schemas.openxmlformats.org/officeDocument/2006/relationships/hyperlink" Target="https://www.nyserda.ny.gov/residential-financing" TargetMode="External"/><Relationship Id="rId1" Type="http://schemas.openxmlformats.org/officeDocument/2006/relationships/slideLayout" Target="../slideLayouts/slideLayout4.xml"/><Relationship Id="rId5" Type="http://schemas.openxmlformats.org/officeDocument/2006/relationships/hyperlink" Target="http://www.nyserda.ny.gov/About/Green-Jobs-Green-New-York/Advisory-Council/Meetings" TargetMode="External"/><Relationship Id="rId4" Type="http://schemas.openxmlformats.org/officeDocument/2006/relationships/hyperlink" Target="https://www.nyserda.ny.gov/interest-rate-estimato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residential.financing@nyserda.ny.gov"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5" Type="http://schemas.openxmlformats.org/officeDocument/2006/relationships/hyperlink" Target="https://www.nyserda.ny.gov/interest-rate-estimator" TargetMode="External"/><Relationship Id="rId4" Type="http://schemas.openxmlformats.org/officeDocument/2006/relationships/hyperlink" Target="https://www.nyserda.ny.gov/All-Programs/Programs/Residential-Financing-Options/Residential-Interest-Rate-Estimato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57200" y="1511528"/>
            <a:ext cx="8153400" cy="584775"/>
          </a:xfrm>
          <a:prstGeom prst="rect">
            <a:avLst/>
          </a:prstGeom>
          <a:noFill/>
          <a:ln>
            <a:noFill/>
          </a:ln>
        </p:spPr>
        <p:txBody>
          <a:bodyPr wrap="square" rtlCol="0">
            <a:spAutoFit/>
          </a:bodyPr>
          <a:lstStyle/>
          <a:p>
            <a:r>
              <a:rPr lang="en-US" sz="3200" b="1" dirty="0">
                <a:solidFill>
                  <a:srgbClr val="002D73"/>
                </a:solidFill>
                <a:latin typeface="Arial" panose="020B0604020202020204" pitchFamily="34" charset="0"/>
                <a:cs typeface="Arial" panose="020B0604020202020204" pitchFamily="34" charset="0"/>
              </a:rPr>
              <a:t>Residential Financing Updates</a:t>
            </a:r>
          </a:p>
        </p:txBody>
      </p:sp>
      <p:sp>
        <p:nvSpPr>
          <p:cNvPr id="4" name="TextBox 3"/>
          <p:cNvSpPr txBox="1"/>
          <p:nvPr/>
        </p:nvSpPr>
        <p:spPr>
          <a:xfrm>
            <a:off x="457200" y="4019550"/>
            <a:ext cx="2971800" cy="307777"/>
          </a:xfrm>
          <a:prstGeom prst="rect">
            <a:avLst/>
          </a:prstGeom>
          <a:noFill/>
        </p:spPr>
        <p:txBody>
          <a:bodyPr wrap="square" rtlCol="0">
            <a:spAutoFit/>
          </a:bodyPr>
          <a:lstStyle/>
          <a:p>
            <a:r>
              <a:rPr lang="en-US" sz="1400" b="1" dirty="0">
                <a:solidFill>
                  <a:schemeClr val="bg1"/>
                </a:solidFill>
                <a:latin typeface="Arial" pitchFamily="34" charset="0"/>
                <a:cs typeface="Arial" pitchFamily="34" charset="0"/>
              </a:rPr>
              <a:t>September 8, 2016</a:t>
            </a:r>
          </a:p>
        </p:txBody>
      </p:sp>
    </p:spTree>
    <p:extLst>
      <p:ext uri="{BB962C8B-B14F-4D97-AF65-F5344CB8AC3E}">
        <p14:creationId xmlns:p14="http://schemas.microsoft.com/office/powerpoint/2010/main" val="206780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492" y="361950"/>
            <a:ext cx="8610600" cy="3545624"/>
          </a:xfrm>
        </p:spPr>
        <p:txBody>
          <a:bodyPr/>
          <a:lstStyle/>
          <a:p>
            <a:pPr marL="0" indent="0">
              <a:buNone/>
            </a:pPr>
            <a:r>
              <a:rPr lang="en-US" sz="1600" dirty="0"/>
              <a:t>This chart provides an example of the Area Median Income document, which includes both the 80% and 120% income limits.</a:t>
            </a:r>
          </a:p>
          <a:p>
            <a:pPr marL="0" indent="0">
              <a:buNone/>
            </a:pP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06323458"/>
              </p:ext>
            </p:extLst>
          </p:nvPr>
        </p:nvGraphicFramePr>
        <p:xfrm>
          <a:off x="301083" y="971550"/>
          <a:ext cx="8461916" cy="2133597"/>
        </p:xfrm>
        <a:graphic>
          <a:graphicData uri="http://schemas.openxmlformats.org/drawingml/2006/table">
            <a:tbl>
              <a:tblPr/>
              <a:tblGrid>
                <a:gridCol w="1651766">
                  <a:extLst>
                    <a:ext uri="{9D8B030D-6E8A-4147-A177-3AD203B41FA5}">
                      <a16:colId xmlns:a16="http://schemas.microsoft.com/office/drawing/2014/main" val="1953386201"/>
                    </a:ext>
                  </a:extLst>
                </a:gridCol>
                <a:gridCol w="676953">
                  <a:extLst>
                    <a:ext uri="{9D8B030D-6E8A-4147-A177-3AD203B41FA5}">
                      <a16:colId xmlns:a16="http://schemas.microsoft.com/office/drawing/2014/main" val="3261151161"/>
                    </a:ext>
                  </a:extLst>
                </a:gridCol>
                <a:gridCol w="555102">
                  <a:extLst>
                    <a:ext uri="{9D8B030D-6E8A-4147-A177-3AD203B41FA5}">
                      <a16:colId xmlns:a16="http://schemas.microsoft.com/office/drawing/2014/main" val="3018773244"/>
                    </a:ext>
                  </a:extLst>
                </a:gridCol>
                <a:gridCol w="555102">
                  <a:extLst>
                    <a:ext uri="{9D8B030D-6E8A-4147-A177-3AD203B41FA5}">
                      <a16:colId xmlns:a16="http://schemas.microsoft.com/office/drawing/2014/main" val="463031192"/>
                    </a:ext>
                  </a:extLst>
                </a:gridCol>
                <a:gridCol w="663414">
                  <a:extLst>
                    <a:ext uri="{9D8B030D-6E8A-4147-A177-3AD203B41FA5}">
                      <a16:colId xmlns:a16="http://schemas.microsoft.com/office/drawing/2014/main" val="2176472013"/>
                    </a:ext>
                  </a:extLst>
                </a:gridCol>
                <a:gridCol w="622797">
                  <a:extLst>
                    <a:ext uri="{9D8B030D-6E8A-4147-A177-3AD203B41FA5}">
                      <a16:colId xmlns:a16="http://schemas.microsoft.com/office/drawing/2014/main" val="2062920056"/>
                    </a:ext>
                  </a:extLst>
                </a:gridCol>
                <a:gridCol w="622797">
                  <a:extLst>
                    <a:ext uri="{9D8B030D-6E8A-4147-A177-3AD203B41FA5}">
                      <a16:colId xmlns:a16="http://schemas.microsoft.com/office/drawing/2014/main" val="559443881"/>
                    </a:ext>
                  </a:extLst>
                </a:gridCol>
                <a:gridCol w="622797">
                  <a:extLst>
                    <a:ext uri="{9D8B030D-6E8A-4147-A177-3AD203B41FA5}">
                      <a16:colId xmlns:a16="http://schemas.microsoft.com/office/drawing/2014/main" val="546848398"/>
                    </a:ext>
                  </a:extLst>
                </a:gridCol>
                <a:gridCol w="622797">
                  <a:extLst>
                    <a:ext uri="{9D8B030D-6E8A-4147-A177-3AD203B41FA5}">
                      <a16:colId xmlns:a16="http://schemas.microsoft.com/office/drawing/2014/main" val="1860167043"/>
                    </a:ext>
                  </a:extLst>
                </a:gridCol>
                <a:gridCol w="622797">
                  <a:extLst>
                    <a:ext uri="{9D8B030D-6E8A-4147-A177-3AD203B41FA5}">
                      <a16:colId xmlns:a16="http://schemas.microsoft.com/office/drawing/2014/main" val="4182054333"/>
                    </a:ext>
                  </a:extLst>
                </a:gridCol>
                <a:gridCol w="622797">
                  <a:extLst>
                    <a:ext uri="{9D8B030D-6E8A-4147-A177-3AD203B41FA5}">
                      <a16:colId xmlns:a16="http://schemas.microsoft.com/office/drawing/2014/main" val="638890263"/>
                    </a:ext>
                  </a:extLst>
                </a:gridCol>
                <a:gridCol w="622797">
                  <a:extLst>
                    <a:ext uri="{9D8B030D-6E8A-4147-A177-3AD203B41FA5}">
                      <a16:colId xmlns:a16="http://schemas.microsoft.com/office/drawing/2014/main" val="2724827881"/>
                    </a:ext>
                  </a:extLst>
                </a:gridCol>
              </a:tblGrid>
              <a:tr h="200921">
                <a:tc>
                  <a:txBody>
                    <a:bodyPr/>
                    <a:lstStyle/>
                    <a:p>
                      <a:pPr algn="l" fontAlgn="b"/>
                      <a:r>
                        <a:rPr lang="en-US" sz="1200" b="1" i="0" u="sng" strike="noStrike">
                          <a:effectLst/>
                          <a:latin typeface="Arial" panose="020B0604020202020204" pitchFamily="34" charset="0"/>
                        </a:rPr>
                        <a:t>2016 Income Limits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1" i="0" u="sng" strike="noStrike" dirty="0">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effectLst/>
                        <a:latin typeface="Arial" panose="020B060402020202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9166651"/>
                  </a:ext>
                </a:extLst>
              </a:tr>
              <a:tr h="191354">
                <a:tc>
                  <a:txBody>
                    <a:bodyPr/>
                    <a:lstStyle/>
                    <a:p>
                      <a:pPr algn="l" fontAlgn="b"/>
                      <a:r>
                        <a:rPr lang="en-US" sz="1100" b="1" i="0" u="none" strike="noStrike">
                          <a:effectLst/>
                          <a:latin typeface="Arial" panose="020B0604020202020204" pitchFamily="34" charset="0"/>
                        </a:rPr>
                        <a:t>HH Size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effectLst/>
                          <a:latin typeface="Arial" panose="020B060402020202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100" b="1" i="0" u="none" strike="noStrike">
                          <a:effectLst/>
                          <a:latin typeface="Arial" panose="020B0604020202020204" pitchFamily="34" charset="0"/>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effectLst/>
                          <a:latin typeface="Arial" panose="020B0604020202020204" pitchFamily="34" charset="0"/>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b"/>
                      <a:r>
                        <a:rPr lang="en-US" sz="1100" b="1" i="0" u="none" strike="noStrike">
                          <a:effectLst/>
                          <a:latin typeface="Arial" panose="020B060402020202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effectLst/>
                          <a:latin typeface="Arial" panose="020B0604020202020204" pitchFamily="34" charset="0"/>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b"/>
                      <a:r>
                        <a:rPr lang="en-US" sz="1100" b="1" i="0" u="none" strike="noStrike">
                          <a:effectLst/>
                          <a:latin typeface="Arial" panose="020B0604020202020204" pitchFamily="34" charset="0"/>
                        </a:rPr>
                        <a:t>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effectLst/>
                          <a:latin typeface="Arial" panose="020B0604020202020204" pitchFamily="34" charset="0"/>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b"/>
                      <a:r>
                        <a:rPr lang="en-US" sz="1100" b="1" i="0" u="none" strike="noStrike">
                          <a:effectLst/>
                          <a:latin typeface="Arial" panose="020B0604020202020204" pitchFamily="34" charset="0"/>
                        </a:rPr>
                        <a:t>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effectLst/>
                          <a:latin typeface="Arial" panose="020B0604020202020204" pitchFamily="34" charset="0"/>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r" fontAlgn="b"/>
                      <a:r>
                        <a:rPr lang="en-US" sz="1100" b="1" i="0" u="none" strike="noStrike">
                          <a:effectLst/>
                          <a:latin typeface="Arial" panose="020B060402020202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0675423"/>
                  </a:ext>
                </a:extLst>
              </a:tr>
              <a:tr h="191354">
                <a:tc>
                  <a:txBody>
                    <a:bodyPr/>
                    <a:lstStyle/>
                    <a:p>
                      <a:pPr algn="l" fontAlgn="b"/>
                      <a:r>
                        <a:rPr lang="en-US" sz="1100" b="1" i="0" u="none" strike="noStrike">
                          <a:effectLst/>
                          <a:latin typeface="Arial" panose="020B0604020202020204" pitchFamily="34" charset="0"/>
                        </a:rPr>
                        <a:t>2016 SMI (80%)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35,908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46,956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58,005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290436"/>
                  </a:ext>
                </a:extLst>
              </a:tr>
              <a:tr h="191354">
                <a:tc>
                  <a:txBody>
                    <a:bodyPr/>
                    <a:lstStyle/>
                    <a:p>
                      <a:pPr algn="l" fontAlgn="b"/>
                      <a:r>
                        <a:rPr lang="en-US" sz="1100" b="1" i="0" u="none" strike="noStrike">
                          <a:effectLst/>
                          <a:latin typeface="Arial" panose="020B0604020202020204" pitchFamily="34" charset="0"/>
                        </a:rPr>
                        <a:t>2016 SMI (120%)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53,862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70,434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87,008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739608"/>
                  </a:ext>
                </a:extLst>
              </a:tr>
              <a:tr h="191354">
                <a:tc>
                  <a:txBody>
                    <a:bodyPr/>
                    <a:lstStyle/>
                    <a:p>
                      <a:pPr algn="l" fontAlgn="b"/>
                      <a:r>
                        <a:rPr lang="en-US" sz="1100" b="1"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dirty="0">
                          <a:effectLst/>
                          <a:latin typeface="Arial" panose="020B060402020202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5321504"/>
                  </a:ext>
                </a:extLst>
              </a:tr>
              <a:tr h="191354">
                <a:tc>
                  <a:txBody>
                    <a:bodyPr/>
                    <a:lstStyle/>
                    <a:p>
                      <a:pPr algn="l" fontAlgn="b"/>
                      <a:r>
                        <a:rPr lang="en-US" sz="1100" b="1" i="0" u="none" strike="noStrike" dirty="0">
                          <a:effectLst/>
                          <a:latin typeface="Arial" panose="020B0604020202020204" pitchFamily="34" charset="0"/>
                        </a:rPr>
                        <a:t>County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ctr" fontAlgn="b"/>
                      <a:r>
                        <a:rPr lang="en-US" sz="1100" b="1" i="0" u="none" strike="noStrike" dirty="0">
                          <a:effectLst/>
                          <a:latin typeface="Arial" panose="020B0604020202020204" pitchFamily="34" charset="0"/>
                        </a:rPr>
                        <a:t>Income Limits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89342498"/>
                  </a:ext>
                </a:extLst>
              </a:tr>
              <a:tr h="162651">
                <a:tc rowSpan="2">
                  <a:txBody>
                    <a:bodyPr/>
                    <a:lstStyle/>
                    <a:p>
                      <a:pPr algn="l" fontAlgn="ctr"/>
                      <a:r>
                        <a:rPr lang="en-US" sz="1000" b="0" i="0" u="none" strike="noStrike" dirty="0">
                          <a:ln>
                            <a:noFill/>
                          </a:ln>
                          <a:effectLst/>
                          <a:latin typeface="Arial" panose="020B0604020202020204" pitchFamily="34" charset="0"/>
                        </a:rPr>
                        <a:t>Albany County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000" b="1" i="0" u="none" strike="noStrike" dirty="0">
                          <a:ln>
                            <a:noFill/>
                          </a:ln>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45,950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52,500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59,050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ln>
                            <a:noFill/>
                          </a:ln>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ln>
                            <a:noFill/>
                          </a:ln>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3219828533"/>
                  </a:ext>
                </a:extLst>
              </a:tr>
              <a:tr h="162651">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68,925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dirty="0">
                          <a:effectLst/>
                          <a:latin typeface="Arial" panose="020B0604020202020204" pitchFamily="34" charset="0"/>
                        </a:rPr>
                        <a:t> 78,750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88,575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dirty="0">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dirty="0">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695494"/>
                  </a:ext>
                </a:extLst>
              </a:tr>
              <a:tr h="162651">
                <a:tc rowSpan="2">
                  <a:txBody>
                    <a:bodyPr/>
                    <a:lstStyle/>
                    <a:p>
                      <a:pPr algn="l" fontAlgn="ctr"/>
                      <a:r>
                        <a:rPr lang="en-US" sz="1000" b="0" i="0" u="none" strike="noStrike">
                          <a:effectLst/>
                          <a:latin typeface="Arial" panose="020B0604020202020204" pitchFamily="34" charset="0"/>
                        </a:rPr>
                        <a:t>Allegany County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effectLst/>
                          <a:latin typeface="Arial" panose="020B0604020202020204" pitchFamily="34" charset="0"/>
                        </a:rPr>
                        <a:t> 35,908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46,956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58,005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417395"/>
                  </a:ext>
                </a:extLst>
              </a:tr>
              <a:tr h="162651">
                <a:tc vMerge="1">
                  <a:txBody>
                    <a:bodyPr/>
                    <a:lstStyle/>
                    <a:p>
                      <a:endParaRPr lang="en-US"/>
                    </a:p>
                  </a:txBody>
                  <a:tcPr/>
                </a:tc>
                <a:tc>
                  <a:txBody>
                    <a:bodyPr/>
                    <a:lstStyle/>
                    <a:p>
                      <a:pPr algn="r" fontAlgn="b"/>
                      <a:r>
                        <a:rPr lang="en-US" sz="1000" b="0" i="0" u="none" strike="noStrike">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53,862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70,434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87,008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251422"/>
                  </a:ext>
                </a:extLst>
              </a:tr>
              <a:tr h="162651">
                <a:tc rowSpan="2">
                  <a:txBody>
                    <a:bodyPr/>
                    <a:lstStyle/>
                    <a:p>
                      <a:pPr algn="l" fontAlgn="ctr"/>
                      <a:r>
                        <a:rPr lang="en-US" sz="1000" b="0" i="0" u="none" strike="noStrike">
                          <a:effectLst/>
                          <a:latin typeface="Arial" panose="020B0604020202020204" pitchFamily="34" charset="0"/>
                        </a:rPr>
                        <a:t>Bronx County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50,750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58,000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65,250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72,500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2438831"/>
                  </a:ext>
                </a:extLst>
              </a:tr>
              <a:tr h="162651">
                <a:tc vMerge="1">
                  <a:txBody>
                    <a:bodyPr/>
                    <a:lstStyle/>
                    <a:p>
                      <a:endParaRPr lang="en-US"/>
                    </a:p>
                  </a:txBody>
                  <a:tcPr/>
                </a:tc>
                <a:tc>
                  <a:txBody>
                    <a:bodyPr/>
                    <a:lstStyle/>
                    <a:p>
                      <a:pPr algn="r" fontAlgn="b"/>
                      <a:r>
                        <a:rPr lang="en-US" sz="1000" b="0" i="0" u="none" strike="noStrike" dirty="0">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76,125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87,000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97,875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108,750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dirty="0">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91117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91153643"/>
              </p:ext>
            </p:extLst>
          </p:nvPr>
        </p:nvGraphicFramePr>
        <p:xfrm>
          <a:off x="306659" y="3230062"/>
          <a:ext cx="8456336" cy="1287112"/>
        </p:xfrm>
        <a:graphic>
          <a:graphicData uri="http://schemas.openxmlformats.org/drawingml/2006/table">
            <a:tbl>
              <a:tblPr/>
              <a:tblGrid>
                <a:gridCol w="1650678">
                  <a:extLst>
                    <a:ext uri="{9D8B030D-6E8A-4147-A177-3AD203B41FA5}">
                      <a16:colId xmlns:a16="http://schemas.microsoft.com/office/drawing/2014/main" val="1744424394"/>
                    </a:ext>
                  </a:extLst>
                </a:gridCol>
                <a:gridCol w="676507">
                  <a:extLst>
                    <a:ext uri="{9D8B030D-6E8A-4147-A177-3AD203B41FA5}">
                      <a16:colId xmlns:a16="http://schemas.microsoft.com/office/drawing/2014/main" val="1126955264"/>
                    </a:ext>
                  </a:extLst>
                </a:gridCol>
                <a:gridCol w="554736">
                  <a:extLst>
                    <a:ext uri="{9D8B030D-6E8A-4147-A177-3AD203B41FA5}">
                      <a16:colId xmlns:a16="http://schemas.microsoft.com/office/drawing/2014/main" val="2908282624"/>
                    </a:ext>
                  </a:extLst>
                </a:gridCol>
                <a:gridCol w="554736">
                  <a:extLst>
                    <a:ext uri="{9D8B030D-6E8A-4147-A177-3AD203B41FA5}">
                      <a16:colId xmlns:a16="http://schemas.microsoft.com/office/drawing/2014/main" val="246153524"/>
                    </a:ext>
                  </a:extLst>
                </a:gridCol>
                <a:gridCol w="662977">
                  <a:extLst>
                    <a:ext uri="{9D8B030D-6E8A-4147-A177-3AD203B41FA5}">
                      <a16:colId xmlns:a16="http://schemas.microsoft.com/office/drawing/2014/main" val="1090591974"/>
                    </a:ext>
                  </a:extLst>
                </a:gridCol>
                <a:gridCol w="622386">
                  <a:extLst>
                    <a:ext uri="{9D8B030D-6E8A-4147-A177-3AD203B41FA5}">
                      <a16:colId xmlns:a16="http://schemas.microsoft.com/office/drawing/2014/main" val="1211053576"/>
                    </a:ext>
                  </a:extLst>
                </a:gridCol>
                <a:gridCol w="622386">
                  <a:extLst>
                    <a:ext uri="{9D8B030D-6E8A-4147-A177-3AD203B41FA5}">
                      <a16:colId xmlns:a16="http://schemas.microsoft.com/office/drawing/2014/main" val="4132076358"/>
                    </a:ext>
                  </a:extLst>
                </a:gridCol>
                <a:gridCol w="622386">
                  <a:extLst>
                    <a:ext uri="{9D8B030D-6E8A-4147-A177-3AD203B41FA5}">
                      <a16:colId xmlns:a16="http://schemas.microsoft.com/office/drawing/2014/main" val="321090337"/>
                    </a:ext>
                  </a:extLst>
                </a:gridCol>
                <a:gridCol w="622386">
                  <a:extLst>
                    <a:ext uri="{9D8B030D-6E8A-4147-A177-3AD203B41FA5}">
                      <a16:colId xmlns:a16="http://schemas.microsoft.com/office/drawing/2014/main" val="798838457"/>
                    </a:ext>
                  </a:extLst>
                </a:gridCol>
                <a:gridCol w="622386">
                  <a:extLst>
                    <a:ext uri="{9D8B030D-6E8A-4147-A177-3AD203B41FA5}">
                      <a16:colId xmlns:a16="http://schemas.microsoft.com/office/drawing/2014/main" val="3672971823"/>
                    </a:ext>
                  </a:extLst>
                </a:gridCol>
                <a:gridCol w="622386">
                  <a:extLst>
                    <a:ext uri="{9D8B030D-6E8A-4147-A177-3AD203B41FA5}">
                      <a16:colId xmlns:a16="http://schemas.microsoft.com/office/drawing/2014/main" val="1692202378"/>
                    </a:ext>
                  </a:extLst>
                </a:gridCol>
                <a:gridCol w="622386">
                  <a:extLst>
                    <a:ext uri="{9D8B030D-6E8A-4147-A177-3AD203B41FA5}">
                      <a16:colId xmlns:a16="http://schemas.microsoft.com/office/drawing/2014/main" val="1233511177"/>
                    </a:ext>
                  </a:extLst>
                </a:gridCol>
              </a:tblGrid>
              <a:tr h="160889">
                <a:tc rowSpan="2">
                  <a:txBody>
                    <a:bodyPr/>
                    <a:lstStyle/>
                    <a:p>
                      <a:pPr algn="l" fontAlgn="ctr"/>
                      <a:r>
                        <a:rPr lang="en-US" sz="1000" b="0" i="0" u="none" strike="noStrike" dirty="0">
                          <a:effectLst/>
                          <a:latin typeface="Arial" panose="020B0604020202020204" pitchFamily="34" charset="0"/>
                        </a:rPr>
                        <a:t>Albany County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b"/>
                      <a:r>
                        <a:rPr lang="en-US" sz="1000" b="0" i="0" u="none" strike="noStrike">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45,950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52,500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59,050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8648798"/>
                  </a:ext>
                </a:extLst>
              </a:tr>
              <a:tr h="160889">
                <a:tc vMerge="1">
                  <a:txBody>
                    <a:bodyPr/>
                    <a:lstStyle/>
                    <a:p>
                      <a:endParaRPr lang="en-US"/>
                    </a:p>
                  </a:txBody>
                  <a:tcPr/>
                </a:tc>
                <a:tc>
                  <a:txBody>
                    <a:bodyPr/>
                    <a:lstStyle/>
                    <a:p>
                      <a:pPr algn="r" fontAlgn="b"/>
                      <a:r>
                        <a:rPr lang="en-US" sz="1000" b="1" i="0" u="none" strike="noStrike" dirty="0">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68,925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78,750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88,575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l" fontAlgn="b"/>
                      <a:r>
                        <a:rPr lang="en-US" sz="1000" b="0" i="0" u="none" strike="noStrike" dirty="0">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197426931"/>
                  </a:ext>
                </a:extLst>
              </a:tr>
              <a:tr h="160889">
                <a:tc rowSpan="2">
                  <a:txBody>
                    <a:bodyPr/>
                    <a:lstStyle/>
                    <a:p>
                      <a:pPr algn="l" fontAlgn="ctr"/>
                      <a:r>
                        <a:rPr lang="en-US" sz="1000" b="0" i="0" u="none" strike="noStrike">
                          <a:effectLst/>
                          <a:latin typeface="Arial" panose="020B0604020202020204" pitchFamily="34" charset="0"/>
                        </a:rPr>
                        <a:t>Allegany County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35,908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46,956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58,005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3854790"/>
                  </a:ext>
                </a:extLst>
              </a:tr>
              <a:tr h="160889">
                <a:tc vMerge="1">
                  <a:txBody>
                    <a:bodyPr/>
                    <a:lstStyle/>
                    <a:p>
                      <a:endParaRPr lang="en-US"/>
                    </a:p>
                  </a:txBody>
                  <a:tcPr/>
                </a:tc>
                <a:tc>
                  <a:txBody>
                    <a:bodyPr/>
                    <a:lstStyle/>
                    <a:p>
                      <a:pPr algn="r" fontAlgn="b"/>
                      <a:r>
                        <a:rPr lang="en-US" sz="1000" b="0" i="0" u="none" strike="noStrike">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53,862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dirty="0">
                          <a:effectLst/>
                          <a:latin typeface="Arial" panose="020B0604020202020204" pitchFamily="34" charset="0"/>
                        </a:rPr>
                        <a:t> 70,434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87,008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3146634"/>
                  </a:ext>
                </a:extLst>
              </a:tr>
              <a:tr h="160889">
                <a:tc rowSpan="2">
                  <a:txBody>
                    <a:bodyPr/>
                    <a:lstStyle/>
                    <a:p>
                      <a:pPr algn="l" fontAlgn="ctr"/>
                      <a:r>
                        <a:rPr lang="en-US" sz="1000" b="0" i="0" u="none" strike="noStrike">
                          <a:effectLst/>
                          <a:latin typeface="Arial" panose="020B0604020202020204" pitchFamily="34" charset="0"/>
                        </a:rPr>
                        <a:t>Bronx County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50,750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58,000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65,250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72,500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2821159"/>
                  </a:ext>
                </a:extLst>
              </a:tr>
              <a:tr h="160889">
                <a:tc vMerge="1">
                  <a:txBody>
                    <a:bodyPr/>
                    <a:lstStyle/>
                    <a:p>
                      <a:endParaRPr lang="en-US"/>
                    </a:p>
                  </a:txBody>
                  <a:tcPr/>
                </a:tc>
                <a:tc>
                  <a:txBody>
                    <a:bodyPr/>
                    <a:lstStyle/>
                    <a:p>
                      <a:pPr algn="r" fontAlgn="b"/>
                      <a:r>
                        <a:rPr lang="en-US" sz="1000" b="0" i="0" u="none" strike="noStrike">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76,125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87,000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97,875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108,750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815384"/>
                  </a:ext>
                </a:extLst>
              </a:tr>
              <a:tr h="160889">
                <a:tc rowSpan="2">
                  <a:txBody>
                    <a:bodyPr/>
                    <a:lstStyle/>
                    <a:p>
                      <a:pPr algn="l" fontAlgn="ctr"/>
                      <a:r>
                        <a:rPr lang="en-US" sz="1000" b="0" i="0" u="none" strike="noStrike">
                          <a:effectLst/>
                          <a:latin typeface="Arial" panose="020B0604020202020204" pitchFamily="34" charset="0"/>
                        </a:rPr>
                        <a:t>Broome County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effectLst/>
                          <a:latin typeface="Arial" panose="020B0604020202020204" pitchFamily="34" charset="0"/>
                        </a:rPr>
                        <a:t>80%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35,908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46,956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58,005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69,053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80,101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91,151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97,947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109,040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120,133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a:effectLst/>
                          <a:latin typeface="Arial" panose="020B0604020202020204" pitchFamily="34" charset="0"/>
                        </a:rPr>
                        <a:t> 131,227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6529716"/>
                  </a:ext>
                </a:extLst>
              </a:tr>
              <a:tr h="160889">
                <a:tc vMerge="1">
                  <a:txBody>
                    <a:bodyPr/>
                    <a:lstStyle/>
                    <a:p>
                      <a:endParaRPr lang="en-US"/>
                    </a:p>
                  </a:txBody>
                  <a:tcPr/>
                </a:tc>
                <a:tc>
                  <a:txBody>
                    <a:bodyPr/>
                    <a:lstStyle/>
                    <a:p>
                      <a:pPr algn="r" fontAlgn="b"/>
                      <a:r>
                        <a:rPr lang="en-US" sz="1000" b="0" i="0" u="none" strike="noStrike">
                          <a:effectLst/>
                          <a:latin typeface="Arial" panose="020B0604020202020204" pitchFamily="34" charset="0"/>
                        </a:rPr>
                        <a:t>120%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53,862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r>
                        <a:rPr lang="en-US" sz="1000" b="0" i="0" u="none" strike="noStrike">
                          <a:effectLst/>
                          <a:latin typeface="Arial" panose="020B0604020202020204" pitchFamily="34" charset="0"/>
                        </a:rPr>
                        <a:t> 70,434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87,008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r>
                        <a:rPr lang="en-US" sz="1000" b="0" i="0" u="none" strike="noStrike">
                          <a:effectLst/>
                          <a:latin typeface="Arial" panose="020B0604020202020204" pitchFamily="34" charset="0"/>
                        </a:rPr>
                        <a:t> 103,580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120,152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l" fontAlgn="b"/>
                      <a:r>
                        <a:rPr lang="en-US" sz="1000" b="0" i="0" u="none" strike="noStrike">
                          <a:effectLst/>
                          <a:latin typeface="Arial" panose="020B0604020202020204" pitchFamily="34" charset="0"/>
                        </a:rPr>
                        <a:t> 136,726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146,920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b"/>
                      <a:r>
                        <a:rPr lang="en-US" sz="1000" b="0" i="0" u="none" strike="noStrike">
                          <a:effectLst/>
                          <a:latin typeface="Arial" panose="020B0604020202020204" pitchFamily="34" charset="0"/>
                        </a:rPr>
                        <a:t> 163,560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effectLst/>
                          <a:latin typeface="Arial" panose="020B0604020202020204" pitchFamily="34" charset="0"/>
                        </a:rPr>
                        <a:t> 180,200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99CC"/>
                    </a:solidFill>
                  </a:tcPr>
                </a:tc>
                <a:tc>
                  <a:txBody>
                    <a:bodyPr/>
                    <a:lstStyle/>
                    <a:p>
                      <a:pPr algn="l" fontAlgn="b"/>
                      <a:r>
                        <a:rPr lang="en-US" sz="1000" b="0" i="0" u="none" strike="noStrike" dirty="0">
                          <a:effectLst/>
                          <a:latin typeface="Arial" panose="020B0604020202020204" pitchFamily="34" charset="0"/>
                        </a:rPr>
                        <a:t> 196,840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0251221"/>
                  </a:ext>
                </a:extLst>
              </a:tr>
            </a:tbl>
          </a:graphicData>
        </a:graphic>
      </p:graphicFrame>
    </p:spTree>
    <p:extLst>
      <p:ext uri="{BB962C8B-B14F-4D97-AF65-F5344CB8AC3E}">
        <p14:creationId xmlns:p14="http://schemas.microsoft.com/office/powerpoint/2010/main" val="1685410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b="1" dirty="0">
                <a:solidFill>
                  <a:srgbClr val="002D73"/>
                </a:solidFill>
              </a:rPr>
              <a:t>Recommendations for Communicating Interest Rates</a:t>
            </a:r>
          </a:p>
        </p:txBody>
      </p:sp>
      <p:sp>
        <p:nvSpPr>
          <p:cNvPr id="3" name="Content Placeholder 2"/>
          <p:cNvSpPr>
            <a:spLocks noGrp="1"/>
          </p:cNvSpPr>
          <p:nvPr>
            <p:ph idx="1"/>
          </p:nvPr>
        </p:nvSpPr>
        <p:spPr>
          <a:xfrm>
            <a:off x="457200" y="1123950"/>
            <a:ext cx="8229600" cy="3581400"/>
          </a:xfrm>
        </p:spPr>
        <p:txBody>
          <a:bodyPr/>
          <a:lstStyle/>
          <a:p>
            <a:pPr marL="290513" indent="-290513"/>
            <a:r>
              <a:rPr lang="en-US" sz="1200" dirty="0"/>
              <a:t>Discuss the interest rate associated with the highest income level to not overpromise </a:t>
            </a:r>
          </a:p>
          <a:p>
            <a:pPr lvl="1"/>
            <a:r>
              <a:rPr lang="en-US" sz="1200" dirty="0"/>
              <a:t>Energy Efficiency Projects: NYSERDA offers a loan program with interest rates up to 7.49%</a:t>
            </a:r>
          </a:p>
          <a:p>
            <a:pPr lvl="1"/>
            <a:r>
              <a:rPr lang="en-US" sz="1200" dirty="0"/>
              <a:t>Renewable Energy/Combined Projects: NYSERDA offers a loan program with interest rates up to 8.49%</a:t>
            </a:r>
          </a:p>
          <a:p>
            <a:pPr lvl="2"/>
            <a:r>
              <a:rPr lang="en-US" sz="1200" dirty="0"/>
              <a:t>For Smart Energy Loans, a .5% discount applies if you pay with direct ACH payments.</a:t>
            </a:r>
          </a:p>
          <a:p>
            <a:pPr marL="457200" lvl="1" indent="0">
              <a:buNone/>
            </a:pPr>
            <a:endParaRPr lang="en-US" sz="1200" dirty="0"/>
          </a:p>
          <a:p>
            <a:pPr marL="285750" lvl="1">
              <a:buFont typeface="Arial" panose="020B0604020202020204" pitchFamily="34" charset="0"/>
              <a:buChar char="•"/>
            </a:pPr>
            <a:r>
              <a:rPr lang="en-US" sz="1200" dirty="0"/>
              <a:t>The goal of the interest rates is to cover the cost of issuing residential loans. Energy efficiency and renewable energy loans have separate interest rates because it costs NYSERDA different amounts to sell these loans to the capital markets.  </a:t>
            </a:r>
          </a:p>
          <a:p>
            <a:pPr marL="0" lvl="1" indent="0">
              <a:buNone/>
            </a:pPr>
            <a:endParaRPr lang="en-US" sz="1200" dirty="0"/>
          </a:p>
          <a:p>
            <a:pPr marL="285750" lvl="1">
              <a:buFont typeface="Arial" panose="020B0604020202020204" pitchFamily="34" charset="0"/>
              <a:buChar char="•"/>
            </a:pPr>
            <a:r>
              <a:rPr lang="en-US" sz="1200" dirty="0"/>
              <a:t>Interest rates will be lower for lower income customers and customers who lack access to traditional financing i.e., those households who most need energy efficiency and those who most need our help to acquire services.</a:t>
            </a:r>
          </a:p>
          <a:p>
            <a:pPr marL="0" lvl="1" indent="0">
              <a:buNone/>
            </a:pPr>
            <a:endParaRPr lang="en-US" sz="1200" dirty="0"/>
          </a:p>
          <a:p>
            <a:pPr marL="290513" indent="-290513">
              <a:lnSpc>
                <a:spcPct val="107000"/>
              </a:lnSpc>
              <a:spcBef>
                <a:spcPts val="0"/>
              </a:spcBef>
              <a:spcAft>
                <a:spcPts val="800"/>
              </a:spcAft>
            </a:pPr>
            <a:r>
              <a:rPr lang="en-US" sz="1200" dirty="0">
                <a:ea typeface="Calibri" panose="020F0502020204030204" pitchFamily="34" charset="0"/>
              </a:rPr>
              <a:t>Emphasize the health benefits and project savings not the difference in interest rates so that it speaks to how the customer often sees some of their money back through the reduction in their bills.</a:t>
            </a:r>
          </a:p>
          <a:p>
            <a:pPr marL="0" indent="0">
              <a:buNone/>
            </a:pPr>
            <a:endParaRPr lang="en-US" sz="1800" dirty="0"/>
          </a:p>
        </p:txBody>
      </p:sp>
    </p:spTree>
    <p:extLst>
      <p:ext uri="{BB962C8B-B14F-4D97-AF65-F5344CB8AC3E}">
        <p14:creationId xmlns:p14="http://schemas.microsoft.com/office/powerpoint/2010/main" val="2077578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90750"/>
            <a:ext cx="4648200" cy="1323439"/>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Application Overview</a:t>
            </a:r>
            <a:endParaRPr lang="en-US" sz="4000" dirty="0">
              <a:solidFill>
                <a:schemeClr val="bg1"/>
              </a:solidFill>
            </a:endParaRPr>
          </a:p>
        </p:txBody>
      </p:sp>
    </p:spTree>
    <p:extLst>
      <p:ext uri="{BB962C8B-B14F-4D97-AF65-F5344CB8AC3E}">
        <p14:creationId xmlns:p14="http://schemas.microsoft.com/office/powerpoint/2010/main" val="4108153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solidFill>
                  <a:srgbClr val="002D73"/>
                </a:solidFill>
                <a:latin typeface="Arial" panose="020B0604020202020204" pitchFamily="34" charset="0"/>
                <a:cs typeface="Arial" panose="020B0604020202020204" pitchFamily="34" charset="0"/>
              </a:rPr>
              <a:t>Application Overview</a:t>
            </a:r>
          </a:p>
        </p:txBody>
      </p:sp>
      <p:sp>
        <p:nvSpPr>
          <p:cNvPr id="3" name="Content Placeholder 2"/>
          <p:cNvSpPr>
            <a:spLocks noGrp="1"/>
          </p:cNvSpPr>
          <p:nvPr>
            <p:ph idx="1"/>
          </p:nvPr>
        </p:nvSpPr>
        <p:spPr>
          <a:xfrm>
            <a:off x="457200" y="895350"/>
            <a:ext cx="8229600" cy="3733800"/>
          </a:xfrm>
        </p:spPr>
        <p:txBody>
          <a:bodyPr/>
          <a:lstStyle/>
          <a:p>
            <a:r>
              <a:rPr lang="en-US" sz="1600" dirty="0"/>
              <a:t>The loan application and incentive application have been combined into one. </a:t>
            </a:r>
          </a:p>
          <a:p>
            <a:endParaRPr lang="en-US" sz="1600" dirty="0"/>
          </a:p>
          <a:p>
            <a:r>
              <a:rPr lang="en-US" sz="1600" dirty="0"/>
              <a:t>Application for </a:t>
            </a:r>
            <a:r>
              <a:rPr lang="en-US" sz="1600" b="1" i="1" dirty="0"/>
              <a:t>Single Family Owner Occupied Property </a:t>
            </a:r>
            <a:r>
              <a:rPr lang="en-US" sz="1600" dirty="0"/>
              <a:t>– Applicant/Co-Applicant must own and reside at the property.</a:t>
            </a:r>
          </a:p>
          <a:p>
            <a:pPr marL="0" indent="0">
              <a:buNone/>
            </a:pPr>
            <a:endParaRPr lang="en-US" sz="1600" dirty="0"/>
          </a:p>
          <a:p>
            <a:r>
              <a:rPr lang="en-US" sz="1600" dirty="0"/>
              <a:t>Application for </a:t>
            </a:r>
            <a:r>
              <a:rPr lang="en-US" sz="1600" b="1" i="1" dirty="0"/>
              <a:t>One- to Four- (1-4) Family Property </a:t>
            </a:r>
            <a:r>
              <a:rPr lang="en-US" sz="1600" dirty="0"/>
              <a:t>is for two- to four- family properties, or for single family properties where the Applicant and/or Co-Applicant do not own and reside at the property.</a:t>
            </a:r>
          </a:p>
          <a:p>
            <a:endParaRPr lang="en-US" sz="1600" dirty="0"/>
          </a:p>
          <a:p>
            <a:endParaRPr lang="en-US" sz="1600" dirty="0"/>
          </a:p>
          <a:p>
            <a:pPr marL="0" indent="0">
              <a:buNone/>
            </a:pPr>
            <a:endParaRPr lang="en-US" sz="1800" dirty="0"/>
          </a:p>
        </p:txBody>
      </p:sp>
    </p:spTree>
    <p:extLst>
      <p:ext uri="{BB962C8B-B14F-4D97-AF65-F5344CB8AC3E}">
        <p14:creationId xmlns:p14="http://schemas.microsoft.com/office/powerpoint/2010/main" val="2690169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657350"/>
            <a:ext cx="4648200" cy="2554545"/>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Single Family Owner-Occupied Property Application</a:t>
            </a:r>
            <a:endParaRPr lang="en-US" sz="4000" dirty="0">
              <a:solidFill>
                <a:schemeClr val="bg1"/>
              </a:solidFill>
            </a:endParaRPr>
          </a:p>
        </p:txBody>
      </p:sp>
    </p:spTree>
    <p:extLst>
      <p:ext uri="{BB962C8B-B14F-4D97-AF65-F5344CB8AC3E}">
        <p14:creationId xmlns:p14="http://schemas.microsoft.com/office/powerpoint/2010/main" val="3676053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61950"/>
            <a:ext cx="8458200" cy="4648200"/>
          </a:xfrm>
        </p:spPr>
        <p:txBody>
          <a:bodyPr/>
          <a:lstStyle/>
          <a:p>
            <a:pPr marL="0" indent="0">
              <a:buNone/>
            </a:pPr>
            <a:endParaRPr lang="en-US" sz="1800" dirty="0"/>
          </a:p>
          <a:p>
            <a:r>
              <a:rPr lang="en-US" sz="1800" u="sng" dirty="0"/>
              <a:t>Applicant</a:t>
            </a:r>
            <a:r>
              <a:rPr lang="en-US" sz="1800" dirty="0"/>
              <a:t> – Person applying for loan and/or incentive. The Applicant must both own and occupy the installation property.</a:t>
            </a:r>
          </a:p>
          <a:p>
            <a:endParaRPr lang="en-US" sz="1800" dirty="0"/>
          </a:p>
          <a:p>
            <a:r>
              <a:rPr lang="en-US" sz="1800" u="sng" dirty="0"/>
              <a:t>Household Members </a:t>
            </a:r>
            <a:r>
              <a:rPr lang="en-US" sz="1800" dirty="0"/>
              <a:t>- All individuals living at the installation property (whether full-time students living in the household or not)</a:t>
            </a:r>
          </a:p>
          <a:p>
            <a:endParaRPr lang="en-US" sz="1800" dirty="0"/>
          </a:p>
          <a:p>
            <a:r>
              <a:rPr lang="en-US" sz="1800" u="sng" dirty="0"/>
              <a:t>Household Income </a:t>
            </a:r>
            <a:r>
              <a:rPr lang="en-US" sz="1800" dirty="0"/>
              <a:t>- The interest rate will be determined based on the household income of all income recipients (age 18 or over and who are not full-time students) the loan type, underwriting criteria, and project type (energy efficiency, renewable, or combined). </a:t>
            </a:r>
          </a:p>
          <a:p>
            <a:pPr lvl="1"/>
            <a:r>
              <a:rPr lang="en-US" sz="1400" dirty="0"/>
              <a:t>If the Applicant does not want to provide the required income information to be considered for a reduced interest rate loan the Applicant may opt-out in Section 2. </a:t>
            </a:r>
            <a:endParaRPr lang="en-US" sz="1800" dirty="0"/>
          </a:p>
          <a:p>
            <a:pPr marL="0" indent="0" algn="ctr">
              <a:buNone/>
            </a:pPr>
            <a:endParaRPr lang="en-US" sz="1800" b="1" dirty="0"/>
          </a:p>
          <a:p>
            <a:pPr marL="0" indent="0">
              <a:buNone/>
            </a:pPr>
            <a:endParaRPr lang="en-US" sz="1800" b="1" dirty="0"/>
          </a:p>
        </p:txBody>
      </p:sp>
    </p:spTree>
    <p:extLst>
      <p:ext uri="{BB962C8B-B14F-4D97-AF65-F5344CB8AC3E}">
        <p14:creationId xmlns:p14="http://schemas.microsoft.com/office/powerpoint/2010/main" val="338802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1"/>
            <a:ext cx="8229600" cy="4114800"/>
          </a:xfrm>
        </p:spPr>
        <p:txBody>
          <a:bodyPr/>
          <a:lstStyle/>
          <a:p>
            <a:r>
              <a:rPr lang="en-US" sz="1800" dirty="0"/>
              <a:t>Using this application the Applicant can apply for the following:</a:t>
            </a:r>
          </a:p>
          <a:p>
            <a:pPr lvl="1"/>
            <a:endParaRPr lang="en-US" sz="1800" dirty="0"/>
          </a:p>
          <a:p>
            <a:pPr lvl="1"/>
            <a:r>
              <a:rPr lang="en-US" sz="1800" dirty="0"/>
              <a:t>Financing only </a:t>
            </a:r>
            <a:r>
              <a:rPr lang="en-US" sz="1800" dirty="0">
                <a:sym typeface="Wingdings" panose="05000000000000000000" pitchFamily="2" charset="2"/>
              </a:rPr>
              <a:t> Complete Section 1: General Information, Section 2: Financing Information, Section 4: Consent Information and Signatures</a:t>
            </a:r>
          </a:p>
          <a:p>
            <a:pPr lvl="1"/>
            <a:endParaRPr lang="en-US" sz="1800" dirty="0">
              <a:sym typeface="Wingdings" panose="05000000000000000000" pitchFamily="2" charset="2"/>
            </a:endParaRPr>
          </a:p>
          <a:p>
            <a:pPr lvl="1"/>
            <a:r>
              <a:rPr lang="en-US" sz="1800" dirty="0">
                <a:sym typeface="Wingdings" panose="05000000000000000000" pitchFamily="2" charset="2"/>
              </a:rPr>
              <a:t>Financing with a reduced interest rate loan  Complete all sections (Section 1 through Section 4)</a:t>
            </a:r>
          </a:p>
          <a:p>
            <a:pPr lvl="1"/>
            <a:endParaRPr lang="en-US" sz="1800" dirty="0">
              <a:sym typeface="Wingdings" panose="05000000000000000000" pitchFamily="2" charset="2"/>
            </a:endParaRPr>
          </a:p>
          <a:p>
            <a:pPr lvl="1"/>
            <a:r>
              <a:rPr lang="en-US" sz="1800" dirty="0">
                <a:sym typeface="Wingdings" panose="05000000000000000000" pitchFamily="2" charset="2"/>
              </a:rPr>
              <a:t>Incentive only  Complete Section 1: General Information, Section 3: Household Income Information, Section 4: Consent Information and Signatures</a:t>
            </a:r>
          </a:p>
          <a:p>
            <a:pPr lvl="1"/>
            <a:endParaRPr lang="en-US" sz="1800" dirty="0">
              <a:sym typeface="Wingdings" panose="05000000000000000000" pitchFamily="2" charset="2"/>
            </a:endParaRPr>
          </a:p>
          <a:p>
            <a:pPr lvl="1"/>
            <a:r>
              <a:rPr lang="en-US" sz="1800" dirty="0">
                <a:sym typeface="Wingdings" panose="05000000000000000000" pitchFamily="2" charset="2"/>
              </a:rPr>
              <a:t>Financing and an incentive  Complete all sections (Section 1 through Section 4)</a:t>
            </a:r>
          </a:p>
          <a:p>
            <a:pPr lvl="1"/>
            <a:endParaRPr lang="en-US" sz="1400" dirty="0">
              <a:sym typeface="Wingdings" panose="05000000000000000000" pitchFamily="2" charset="2"/>
            </a:endParaRPr>
          </a:p>
          <a:p>
            <a:pPr marL="457200" lvl="1" indent="0">
              <a:buNone/>
            </a:pPr>
            <a:endParaRPr lang="en-US" sz="1400" dirty="0">
              <a:sym typeface="Wingdings" panose="05000000000000000000" pitchFamily="2" charset="2"/>
            </a:endParaRPr>
          </a:p>
        </p:txBody>
      </p:sp>
    </p:spTree>
    <p:extLst>
      <p:ext uri="{BB962C8B-B14F-4D97-AF65-F5344CB8AC3E}">
        <p14:creationId xmlns:p14="http://schemas.microsoft.com/office/powerpoint/2010/main" val="2433148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2657" y="1885950"/>
            <a:ext cx="5257800" cy="1938992"/>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One- to Four- (1-4) Family Property Application</a:t>
            </a:r>
            <a:endParaRPr lang="en-US" sz="4000" dirty="0">
              <a:solidFill>
                <a:schemeClr val="bg1"/>
              </a:solidFill>
            </a:endParaRPr>
          </a:p>
        </p:txBody>
      </p:sp>
    </p:spTree>
    <p:extLst>
      <p:ext uri="{BB962C8B-B14F-4D97-AF65-F5344CB8AC3E}">
        <p14:creationId xmlns:p14="http://schemas.microsoft.com/office/powerpoint/2010/main" val="4191287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61950"/>
            <a:ext cx="8458200" cy="4648200"/>
          </a:xfrm>
        </p:spPr>
        <p:txBody>
          <a:bodyPr/>
          <a:lstStyle/>
          <a:p>
            <a:pPr marL="0" indent="0">
              <a:buNone/>
            </a:pPr>
            <a:endParaRPr lang="en-US" sz="1800" dirty="0"/>
          </a:p>
          <a:p>
            <a:r>
              <a:rPr lang="en-US" sz="1800" u="sng" dirty="0"/>
              <a:t>Applicant</a:t>
            </a:r>
            <a:r>
              <a:rPr lang="en-US" sz="1800" dirty="0"/>
              <a:t> – Person applying for loan and/or incentive. The Applicant does not need to own nor occupy the installation property.</a:t>
            </a:r>
          </a:p>
          <a:p>
            <a:endParaRPr lang="en-US" sz="1800" dirty="0"/>
          </a:p>
          <a:p>
            <a:r>
              <a:rPr lang="en-US" sz="1800" u="sng" dirty="0"/>
              <a:t>Household Members </a:t>
            </a:r>
            <a:r>
              <a:rPr lang="en-US" sz="1800" dirty="0"/>
              <a:t>- All individuals living at the installation property (whether full-time students living in the household or not)</a:t>
            </a:r>
          </a:p>
          <a:p>
            <a:endParaRPr lang="en-US" sz="1800" dirty="0"/>
          </a:p>
          <a:p>
            <a:r>
              <a:rPr lang="en-US" sz="1800" u="sng" dirty="0"/>
              <a:t>Household Income </a:t>
            </a:r>
            <a:r>
              <a:rPr lang="en-US" sz="1800" dirty="0"/>
              <a:t>- The interest rate will be determined based on the household income of all income recipients (age 18 or over and who are not full-time students) the loan type, underwriting criteria, and project type (energy efficiency, renewable, or combined). </a:t>
            </a:r>
          </a:p>
          <a:p>
            <a:pPr lvl="1"/>
            <a:r>
              <a:rPr lang="en-US" sz="1400" dirty="0"/>
              <a:t>If the Applicant does not want to provide the required income information to be considered for a reduced interest rate loan the Applicant may opt-out in Section 2. </a:t>
            </a:r>
            <a:endParaRPr lang="en-US" sz="1800" dirty="0"/>
          </a:p>
          <a:p>
            <a:pPr marL="0" indent="0" algn="ctr">
              <a:buNone/>
            </a:pPr>
            <a:endParaRPr lang="en-US" sz="1800" b="1" dirty="0"/>
          </a:p>
          <a:p>
            <a:pPr marL="0" indent="0">
              <a:buNone/>
            </a:pPr>
            <a:endParaRPr lang="en-US" sz="1800" b="1" dirty="0"/>
          </a:p>
        </p:txBody>
      </p:sp>
    </p:spTree>
    <p:extLst>
      <p:ext uri="{BB962C8B-B14F-4D97-AF65-F5344CB8AC3E}">
        <p14:creationId xmlns:p14="http://schemas.microsoft.com/office/powerpoint/2010/main" val="36991661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8151"/>
            <a:ext cx="8229600" cy="4114800"/>
          </a:xfrm>
        </p:spPr>
        <p:txBody>
          <a:bodyPr/>
          <a:lstStyle/>
          <a:p>
            <a:r>
              <a:rPr lang="en-US" sz="1800" dirty="0"/>
              <a:t>Using this application the Applicant can apply for the following:</a:t>
            </a:r>
          </a:p>
          <a:p>
            <a:pPr lvl="1"/>
            <a:endParaRPr lang="en-US" sz="1600" dirty="0"/>
          </a:p>
          <a:p>
            <a:pPr lvl="1"/>
            <a:r>
              <a:rPr lang="en-US" sz="1600" dirty="0"/>
              <a:t>Financing only </a:t>
            </a:r>
            <a:r>
              <a:rPr lang="en-US" sz="1600" dirty="0">
                <a:sym typeface="Wingdings" panose="05000000000000000000" pitchFamily="2" charset="2"/>
              </a:rPr>
              <a:t> Complete Section 1: General Information, Section 2: Financing Information, Section 4: Consent Information and Signatures</a:t>
            </a:r>
          </a:p>
          <a:p>
            <a:pPr lvl="1"/>
            <a:endParaRPr lang="en-US" sz="1600" dirty="0">
              <a:sym typeface="Wingdings" panose="05000000000000000000" pitchFamily="2" charset="2"/>
            </a:endParaRPr>
          </a:p>
          <a:p>
            <a:pPr lvl="1"/>
            <a:r>
              <a:rPr lang="en-US" sz="1600" dirty="0">
                <a:sym typeface="Wingdings" panose="05000000000000000000" pitchFamily="2" charset="2"/>
              </a:rPr>
              <a:t>Financing with a reduced interest rate loan  Complete all sections (Section 1 through Section 4)</a:t>
            </a:r>
          </a:p>
          <a:p>
            <a:pPr lvl="1"/>
            <a:endParaRPr lang="en-US" sz="1600" dirty="0">
              <a:sym typeface="Wingdings" panose="05000000000000000000" pitchFamily="2" charset="2"/>
            </a:endParaRPr>
          </a:p>
          <a:p>
            <a:pPr lvl="1"/>
            <a:r>
              <a:rPr lang="en-US" sz="1600" dirty="0">
                <a:sym typeface="Wingdings" panose="05000000000000000000" pitchFamily="2" charset="2"/>
              </a:rPr>
              <a:t>Incentive only  Complete Section 1: General Information, Section 3: Household Income Information, Section 4: Consent Information and Signatures</a:t>
            </a:r>
          </a:p>
          <a:p>
            <a:pPr lvl="1"/>
            <a:endParaRPr lang="en-US" sz="1600" dirty="0">
              <a:sym typeface="Wingdings" panose="05000000000000000000" pitchFamily="2" charset="2"/>
            </a:endParaRPr>
          </a:p>
          <a:p>
            <a:pPr lvl="1"/>
            <a:r>
              <a:rPr lang="en-US" sz="1600" dirty="0">
                <a:sym typeface="Wingdings" panose="05000000000000000000" pitchFamily="2" charset="2"/>
              </a:rPr>
              <a:t>Financing and an incentive  Complete all sections (Section 1 through Section 4)</a:t>
            </a:r>
          </a:p>
          <a:p>
            <a:pPr lvl="1"/>
            <a:endParaRPr lang="en-US" sz="1400" dirty="0">
              <a:sym typeface="Wingdings" panose="05000000000000000000" pitchFamily="2" charset="2"/>
            </a:endParaRPr>
          </a:p>
          <a:p>
            <a:pPr marL="457200" lvl="1" indent="0">
              <a:buNone/>
            </a:pPr>
            <a:endParaRPr lang="en-US" sz="1400" dirty="0">
              <a:sym typeface="Wingdings" panose="05000000000000000000" pitchFamily="2" charset="2"/>
            </a:endParaRPr>
          </a:p>
        </p:txBody>
      </p:sp>
    </p:spTree>
    <p:extLst>
      <p:ext uri="{BB962C8B-B14F-4D97-AF65-F5344CB8AC3E}">
        <p14:creationId xmlns:p14="http://schemas.microsoft.com/office/powerpoint/2010/main" val="704707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38150"/>
            <a:ext cx="8686800" cy="523220"/>
          </a:xfrm>
          <a:prstGeom prst="rect">
            <a:avLst/>
          </a:prstGeom>
          <a:noFill/>
          <a:ln>
            <a:noFill/>
          </a:ln>
        </p:spPr>
        <p:txBody>
          <a:bodyPr wrap="square" rtlCol="0">
            <a:spAutoFit/>
          </a:bodyPr>
          <a:lstStyle/>
          <a:p>
            <a:pPr algn="ctr"/>
            <a:r>
              <a:rPr lang="en-US" sz="2800" b="1" dirty="0">
                <a:solidFill>
                  <a:srgbClr val="002D73"/>
                </a:solidFill>
                <a:latin typeface="Arial" panose="020B0604020202020204" pitchFamily="34" charset="0"/>
                <a:cs typeface="Arial" panose="020B0604020202020204" pitchFamily="34" charset="0"/>
              </a:rPr>
              <a:t>Agenda</a:t>
            </a:r>
          </a:p>
        </p:txBody>
      </p:sp>
      <p:sp>
        <p:nvSpPr>
          <p:cNvPr id="5" name="TextBox 1"/>
          <p:cNvSpPr txBox="1">
            <a:spLocks noChangeArrowheads="1"/>
          </p:cNvSpPr>
          <p:nvPr/>
        </p:nvSpPr>
        <p:spPr bwMode="auto">
          <a:xfrm>
            <a:off x="152400" y="844887"/>
            <a:ext cx="76962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800"/>
              </a:spcBef>
              <a:buSzPct val="100000"/>
              <a:buFont typeface="Arial" panose="020B0604020202020204" pitchFamily="34" charset="0"/>
              <a:buChar char="•"/>
              <a:defRPr sz="3200">
                <a:solidFill>
                  <a:srgbClr val="000000"/>
                </a:solidFill>
                <a:latin typeface="Calibri" panose="020F0502020204030204" pitchFamily="34" charset="0"/>
              </a:defRPr>
            </a:lvl1pPr>
            <a:lvl2pPr marL="742950" indent="-285750">
              <a:spcBef>
                <a:spcPts val="700"/>
              </a:spcBef>
              <a:buSzPct val="100000"/>
              <a:buFont typeface="Arial" panose="020B0604020202020204" pitchFamily="34" charset="0"/>
              <a:buChar char="–"/>
              <a:defRPr sz="2800">
                <a:solidFill>
                  <a:srgbClr val="000000"/>
                </a:solidFill>
                <a:latin typeface="Calibri" panose="020F0502020204030204" pitchFamily="34" charset="0"/>
              </a:defRPr>
            </a:lvl2pPr>
            <a:lvl3pPr marL="1143000" indent="-228600">
              <a:spcBef>
                <a:spcPts val="600"/>
              </a:spcBef>
              <a:buSzPct val="100000"/>
              <a:buFont typeface="Arial" panose="020B0604020202020204" pitchFamily="34" charset="0"/>
              <a:buChar char="•"/>
              <a:defRPr sz="2400">
                <a:solidFill>
                  <a:srgbClr val="000000"/>
                </a:solidFill>
                <a:latin typeface="Calibri" panose="020F0502020204030204" pitchFamily="34" charset="0"/>
              </a:defRPr>
            </a:lvl3pPr>
            <a:lvl4pPr marL="1600200" indent="-228600">
              <a:spcBef>
                <a:spcPts val="500"/>
              </a:spcBef>
              <a:buSzPct val="100000"/>
              <a:buFont typeface="Arial" panose="020B0604020202020204" pitchFamily="34" charset="0"/>
              <a:buChar char="–"/>
              <a:defRPr sz="2000">
                <a:solidFill>
                  <a:srgbClr val="000000"/>
                </a:solidFill>
                <a:latin typeface="Calibri" panose="020F0502020204030204" pitchFamily="34" charset="0"/>
              </a:defRPr>
            </a:lvl4pPr>
            <a:lvl5pPr marL="2057400" indent="-228600">
              <a:spcBef>
                <a:spcPts val="500"/>
              </a:spcBef>
              <a:buSzPct val="100000"/>
              <a:buFont typeface="Arial" panose="020B0604020202020204" pitchFamily="34" charset="0"/>
              <a:buChar char="»"/>
              <a:defRPr sz="2000">
                <a:solidFill>
                  <a:srgbClr val="000000"/>
                </a:solidFill>
                <a:latin typeface="Calibri" panose="020F0502020204030204" pitchFamily="34" charset="0"/>
              </a:defRPr>
            </a:lvl5pPr>
            <a:lvl6pPr marL="2514600" indent="-228600" eaLnBrk="0" fontAlgn="base" hangingPunct="0">
              <a:spcBef>
                <a:spcPts val="500"/>
              </a:spcBef>
              <a:spcAft>
                <a:spcPct val="0"/>
              </a:spcAft>
              <a:buSzPct val="100000"/>
              <a:buFont typeface="Arial" panose="020B0604020202020204" pitchFamily="34" charset="0"/>
              <a:buChar char="»"/>
              <a:defRPr sz="2000">
                <a:solidFill>
                  <a:srgbClr val="000000"/>
                </a:solidFill>
                <a:latin typeface="Calibri" panose="020F0502020204030204" pitchFamily="34" charset="0"/>
              </a:defRPr>
            </a:lvl6pPr>
            <a:lvl7pPr marL="2971800" indent="-228600" eaLnBrk="0" fontAlgn="base" hangingPunct="0">
              <a:spcBef>
                <a:spcPts val="500"/>
              </a:spcBef>
              <a:spcAft>
                <a:spcPct val="0"/>
              </a:spcAft>
              <a:buSzPct val="100000"/>
              <a:buFont typeface="Arial" panose="020B0604020202020204" pitchFamily="34" charset="0"/>
              <a:buChar char="»"/>
              <a:defRPr sz="2000">
                <a:solidFill>
                  <a:srgbClr val="000000"/>
                </a:solidFill>
                <a:latin typeface="Calibri" panose="020F0502020204030204" pitchFamily="34" charset="0"/>
              </a:defRPr>
            </a:lvl7pPr>
            <a:lvl8pPr marL="3429000" indent="-228600" eaLnBrk="0" fontAlgn="base" hangingPunct="0">
              <a:spcBef>
                <a:spcPts val="500"/>
              </a:spcBef>
              <a:spcAft>
                <a:spcPct val="0"/>
              </a:spcAft>
              <a:buSzPct val="100000"/>
              <a:buFont typeface="Arial" panose="020B0604020202020204" pitchFamily="34" charset="0"/>
              <a:buChar char="»"/>
              <a:defRPr sz="2000">
                <a:solidFill>
                  <a:srgbClr val="000000"/>
                </a:solidFill>
                <a:latin typeface="Calibri" panose="020F0502020204030204" pitchFamily="34" charset="0"/>
              </a:defRPr>
            </a:lvl8pPr>
            <a:lvl9pPr marL="3886200" indent="-228600" eaLnBrk="0" fontAlgn="base" hangingPunct="0">
              <a:spcBef>
                <a:spcPts val="500"/>
              </a:spcBef>
              <a:spcAft>
                <a:spcPct val="0"/>
              </a:spcAft>
              <a:buSzPct val="100000"/>
              <a:buFont typeface="Arial" panose="020B0604020202020204" pitchFamily="34" charset="0"/>
              <a:buChar char="»"/>
              <a:defRPr sz="2000">
                <a:solidFill>
                  <a:srgbClr val="000000"/>
                </a:solidFill>
                <a:latin typeface="Calibri" panose="020F0502020204030204" pitchFamily="34" charset="0"/>
              </a:defRPr>
            </a:lvl9pPr>
          </a:lstStyle>
          <a:p>
            <a:r>
              <a:rPr lang="en-US" altLang="en-US" sz="2000" dirty="0">
                <a:solidFill>
                  <a:schemeClr val="tx1"/>
                </a:solidFill>
                <a:latin typeface="Arial" panose="020B0604020202020204" pitchFamily="34" charset="0"/>
                <a:cs typeface="Arial" panose="020B0604020202020204" pitchFamily="34" charset="0"/>
              </a:rPr>
              <a:t>Pipeline Cleanup Overview</a:t>
            </a:r>
          </a:p>
          <a:p>
            <a:r>
              <a:rPr lang="en-US" altLang="en-US" sz="2000" dirty="0">
                <a:solidFill>
                  <a:schemeClr val="tx1"/>
                </a:solidFill>
                <a:latin typeface="Arial" panose="020B0604020202020204" pitchFamily="34" charset="0"/>
                <a:cs typeface="Arial" panose="020B0604020202020204" pitchFamily="34" charset="0"/>
              </a:rPr>
              <a:t>Interest Rate Structure</a:t>
            </a:r>
          </a:p>
          <a:p>
            <a:r>
              <a:rPr lang="en-US" altLang="en-US" sz="2000" dirty="0">
                <a:solidFill>
                  <a:schemeClr val="tx1"/>
                </a:solidFill>
                <a:latin typeface="Arial" panose="020B0604020202020204" pitchFamily="34" charset="0"/>
                <a:cs typeface="Arial" panose="020B0604020202020204" pitchFamily="34" charset="0"/>
              </a:rPr>
              <a:t>Income Estimator Tool</a:t>
            </a:r>
          </a:p>
          <a:p>
            <a:r>
              <a:rPr lang="en-US" altLang="en-US" sz="2000" dirty="0">
                <a:solidFill>
                  <a:schemeClr val="tx1"/>
                </a:solidFill>
                <a:latin typeface="Arial" panose="020B0604020202020204" pitchFamily="34" charset="0"/>
                <a:cs typeface="Arial" panose="020B0604020202020204" pitchFamily="34" charset="0"/>
              </a:rPr>
              <a:t>Application Overview</a:t>
            </a:r>
          </a:p>
          <a:p>
            <a:r>
              <a:rPr lang="en-US" altLang="en-US" sz="2000" dirty="0">
                <a:solidFill>
                  <a:schemeClr val="tx1"/>
                </a:solidFill>
                <a:latin typeface="Arial" panose="020B0604020202020204" pitchFamily="34" charset="0"/>
                <a:cs typeface="Arial" panose="020B0604020202020204" pitchFamily="34" charset="0"/>
              </a:rPr>
              <a:t>Single Family Application</a:t>
            </a:r>
          </a:p>
          <a:p>
            <a:r>
              <a:rPr lang="en-US" altLang="en-US" sz="2000" dirty="0">
                <a:solidFill>
                  <a:schemeClr val="tx1"/>
                </a:solidFill>
                <a:latin typeface="Arial" panose="020B0604020202020204" pitchFamily="34" charset="0"/>
                <a:cs typeface="Arial" panose="020B0604020202020204" pitchFamily="34" charset="0"/>
              </a:rPr>
              <a:t>One- to Four-Family Application</a:t>
            </a:r>
          </a:p>
          <a:p>
            <a:r>
              <a:rPr lang="en-US" altLang="en-US" sz="2000" dirty="0">
                <a:solidFill>
                  <a:schemeClr val="tx1"/>
                </a:solidFill>
                <a:latin typeface="Arial" panose="020B0604020202020204" pitchFamily="34" charset="0"/>
                <a:cs typeface="Arial" panose="020B0604020202020204" pitchFamily="34" charset="0"/>
              </a:rPr>
              <a:t>Auto-</a:t>
            </a:r>
            <a:r>
              <a:rPr lang="en-US" altLang="en-US" sz="2000" dirty="0" err="1">
                <a:solidFill>
                  <a:schemeClr val="tx1"/>
                </a:solidFill>
                <a:latin typeface="Arial" panose="020B0604020202020204" pitchFamily="34" charset="0"/>
                <a:cs typeface="Arial" panose="020B0604020202020204" pitchFamily="34" charset="0"/>
              </a:rPr>
              <a:t>decisioning</a:t>
            </a:r>
            <a:r>
              <a:rPr lang="en-US" altLang="en-US" sz="2000" dirty="0">
                <a:solidFill>
                  <a:schemeClr val="tx1"/>
                </a:solidFill>
                <a:latin typeface="Arial" panose="020B0604020202020204" pitchFamily="34" charset="0"/>
                <a:cs typeface="Arial" panose="020B0604020202020204" pitchFamily="34" charset="0"/>
              </a:rPr>
              <a:t> / Auto-withdrawal</a:t>
            </a:r>
          </a:p>
          <a:p>
            <a:r>
              <a:rPr lang="en-US" altLang="en-US" sz="2000" dirty="0">
                <a:solidFill>
                  <a:schemeClr val="tx1"/>
                </a:solidFill>
                <a:latin typeface="Arial" panose="020B0604020202020204" pitchFamily="34" charset="0"/>
                <a:cs typeface="Arial" panose="020B0604020202020204" pitchFamily="34" charset="0"/>
              </a:rPr>
              <a:t>Proforma Tool Updates</a:t>
            </a:r>
          </a:p>
          <a:p>
            <a:r>
              <a:rPr lang="en-US" altLang="en-US" sz="2000" dirty="0">
                <a:solidFill>
                  <a:schemeClr val="tx1"/>
                </a:solidFill>
                <a:latin typeface="Arial" panose="020B0604020202020204" pitchFamily="34" charset="0"/>
                <a:cs typeface="Arial" panose="020B0604020202020204" pitchFamily="34" charset="0"/>
              </a:rPr>
              <a:t>Useful Links</a:t>
            </a:r>
          </a:p>
          <a:p>
            <a:r>
              <a:rPr lang="en-US" altLang="en-US" sz="2000" dirty="0">
                <a:solidFill>
                  <a:schemeClr val="tx1"/>
                </a:solidFill>
                <a:latin typeface="Arial" panose="020B0604020202020204" pitchFamily="34" charset="0"/>
                <a:cs typeface="Arial" panose="020B0604020202020204" pitchFamily="34" charset="0"/>
              </a:rPr>
              <a:t>Q&amp;A</a:t>
            </a:r>
          </a:p>
        </p:txBody>
      </p:sp>
    </p:spTree>
    <p:extLst>
      <p:ext uri="{BB962C8B-B14F-4D97-AF65-F5344CB8AC3E}">
        <p14:creationId xmlns:p14="http://schemas.microsoft.com/office/powerpoint/2010/main" val="3115687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61950"/>
            <a:ext cx="8458200" cy="4648200"/>
          </a:xfrm>
        </p:spPr>
        <p:txBody>
          <a:bodyPr/>
          <a:lstStyle/>
          <a:p>
            <a:pPr marL="0" indent="0">
              <a:buNone/>
            </a:pPr>
            <a:endParaRPr lang="en-US" sz="1800" dirty="0"/>
          </a:p>
          <a:p>
            <a:r>
              <a:rPr lang="en-US" sz="1800" dirty="0"/>
              <a:t>Section 1: General Information</a:t>
            </a:r>
          </a:p>
          <a:p>
            <a:pPr marL="0" indent="0">
              <a:buNone/>
            </a:pPr>
            <a:endParaRPr lang="en-US" sz="1800" dirty="0"/>
          </a:p>
          <a:p>
            <a:r>
              <a:rPr lang="en-US" sz="1800" dirty="0"/>
              <a:t>Section 2: Financing Information</a:t>
            </a:r>
          </a:p>
          <a:p>
            <a:pPr marL="0" indent="0">
              <a:buNone/>
            </a:pPr>
            <a:endParaRPr lang="en-US" sz="1800" dirty="0"/>
          </a:p>
          <a:p>
            <a:r>
              <a:rPr lang="en-US" sz="1800" dirty="0"/>
              <a:t>Section 3: Household Income Information = Financing and Incentive Application Addendum</a:t>
            </a:r>
          </a:p>
          <a:p>
            <a:pPr lvl="1"/>
            <a:r>
              <a:rPr lang="en-US" sz="1400" dirty="0"/>
              <a:t>Section 3 is the Addendum which captures all income recipients within </a:t>
            </a:r>
            <a:r>
              <a:rPr lang="en-US" sz="1400" i="1" dirty="0"/>
              <a:t>each unit </a:t>
            </a:r>
            <a:r>
              <a:rPr lang="en-US" sz="1400" dirty="0"/>
              <a:t>of the installation property.</a:t>
            </a:r>
          </a:p>
          <a:p>
            <a:pPr lvl="1"/>
            <a:r>
              <a:rPr lang="en-US" sz="1400" dirty="0"/>
              <a:t>The Addendum must be provided for each unit to be income-qualified for the reduced interest rate and/or income-eligible incentive.</a:t>
            </a:r>
          </a:p>
          <a:p>
            <a:pPr marL="457200" lvl="1" indent="0">
              <a:buNone/>
            </a:pPr>
            <a:endParaRPr lang="en-US" sz="1400" dirty="0"/>
          </a:p>
          <a:p>
            <a:r>
              <a:rPr lang="en-US" sz="1800" dirty="0"/>
              <a:t>Section 4: Consent Information and Signatures</a:t>
            </a:r>
            <a:endParaRPr lang="en-US" sz="1800" b="1" dirty="0"/>
          </a:p>
          <a:p>
            <a:pPr marL="0" indent="0">
              <a:buNone/>
            </a:pPr>
            <a:endParaRPr lang="en-US" sz="1800" b="1" dirty="0"/>
          </a:p>
        </p:txBody>
      </p:sp>
    </p:spTree>
    <p:extLst>
      <p:ext uri="{BB962C8B-B14F-4D97-AF65-F5344CB8AC3E}">
        <p14:creationId xmlns:p14="http://schemas.microsoft.com/office/powerpoint/2010/main" val="93680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2550"/>
            <a:ext cx="8229600" cy="3352800"/>
          </a:xfrm>
        </p:spPr>
        <p:txBody>
          <a:bodyPr/>
          <a:lstStyle/>
          <a:p>
            <a:pPr marL="0" lvl="0" indent="0">
              <a:spcBef>
                <a:spcPts val="0"/>
              </a:spcBef>
              <a:buNone/>
            </a:pPr>
            <a:endParaRPr lang="en-US" sz="1800" dirty="0">
              <a:ea typeface="Calibri" panose="020F0502020204030204" pitchFamily="34" charset="0"/>
            </a:endParaRPr>
          </a:p>
          <a:p>
            <a:pPr lvl="0">
              <a:spcBef>
                <a:spcPts val="0"/>
              </a:spcBef>
              <a:buFont typeface="Symbol" panose="05050102010706020507" pitchFamily="18" charset="2"/>
              <a:buChar char=""/>
            </a:pPr>
            <a:r>
              <a:rPr lang="en-US" sz="1800" dirty="0">
                <a:ea typeface="Calibri" panose="020F0502020204030204" pitchFamily="34" charset="0"/>
              </a:rPr>
              <a:t>If at least 50% of the units are up to 80% AMI/SMI, the rate is 3.49% or 3.99%</a:t>
            </a:r>
          </a:p>
          <a:p>
            <a:pPr marL="0" lvl="0" indent="0">
              <a:spcBef>
                <a:spcPts val="0"/>
              </a:spcBef>
              <a:buNone/>
            </a:pPr>
            <a:endParaRPr lang="en-US" sz="1800" dirty="0">
              <a:ea typeface="Calibri" panose="020F0502020204030204" pitchFamily="34" charset="0"/>
            </a:endParaRPr>
          </a:p>
          <a:p>
            <a:pPr lvl="0">
              <a:spcBef>
                <a:spcPts val="0"/>
              </a:spcBef>
              <a:buFont typeface="Symbol" panose="05050102010706020507" pitchFamily="18" charset="2"/>
              <a:buChar char=""/>
            </a:pPr>
            <a:r>
              <a:rPr lang="en-US" sz="1800" dirty="0">
                <a:ea typeface="Calibri" panose="020F0502020204030204" pitchFamily="34" charset="0"/>
              </a:rPr>
              <a:t>If at least 50% of the units are up to 120% AMI/SMI, the rate is 4.99% (could be a mix of moderate/low income)</a:t>
            </a:r>
          </a:p>
          <a:p>
            <a:pPr marL="0" lvl="0" indent="0">
              <a:spcBef>
                <a:spcPts val="0"/>
              </a:spcBef>
              <a:buNone/>
            </a:pPr>
            <a:endParaRPr lang="en-US" sz="1800" dirty="0">
              <a:ea typeface="Calibri" panose="020F0502020204030204" pitchFamily="34" charset="0"/>
            </a:endParaRPr>
          </a:p>
          <a:p>
            <a:pPr lvl="0">
              <a:spcBef>
                <a:spcPts val="0"/>
              </a:spcBef>
              <a:buFont typeface="Symbol" panose="05050102010706020507" pitchFamily="18" charset="2"/>
              <a:buChar char=""/>
            </a:pPr>
            <a:r>
              <a:rPr lang="en-US" sz="1800" dirty="0">
                <a:ea typeface="Calibri" panose="020F0502020204030204" pitchFamily="34" charset="0"/>
              </a:rPr>
              <a:t>Otherwise the rate is 5.99% or 6.99% or 7.99% (Tier 2 or Market Rate)</a:t>
            </a:r>
          </a:p>
          <a:p>
            <a:pPr lvl="0">
              <a:spcBef>
                <a:spcPts val="0"/>
              </a:spcBef>
              <a:buFont typeface="Symbol" panose="05050102010706020507" pitchFamily="18" charset="2"/>
              <a:buChar char=""/>
            </a:pPr>
            <a:endParaRPr lang="en-US" sz="1800" dirty="0">
              <a:ea typeface="Calibri" panose="020F0502020204030204" pitchFamily="34" charset="0"/>
            </a:endParaRPr>
          </a:p>
          <a:p>
            <a:pPr lvl="0">
              <a:spcBef>
                <a:spcPts val="0"/>
              </a:spcBef>
              <a:buFont typeface="Symbol" panose="05050102010706020507" pitchFamily="18" charset="2"/>
              <a:buChar char=""/>
            </a:pPr>
            <a:r>
              <a:rPr lang="en-US" sz="1800" dirty="0">
                <a:ea typeface="Calibri" panose="020F0502020204030204" pitchFamily="34" charset="0"/>
              </a:rPr>
              <a:t>If the Applicant is low- to moderate-income and lives in the property, then no additional units are needed to qualify for a lower interest rate.</a:t>
            </a:r>
          </a:p>
          <a:p>
            <a:pPr marL="0" indent="0">
              <a:buNone/>
            </a:pPr>
            <a:endParaRPr lang="en-US" dirty="0"/>
          </a:p>
        </p:txBody>
      </p:sp>
      <p:sp>
        <p:nvSpPr>
          <p:cNvPr id="6" name="TextBox 5"/>
          <p:cNvSpPr txBox="1"/>
          <p:nvPr/>
        </p:nvSpPr>
        <p:spPr>
          <a:xfrm>
            <a:off x="457200" y="514350"/>
            <a:ext cx="8229600" cy="461665"/>
          </a:xfrm>
          <a:prstGeom prst="rect">
            <a:avLst/>
          </a:prstGeom>
          <a:noFill/>
        </p:spPr>
        <p:txBody>
          <a:bodyPr wrap="square" rtlCol="0">
            <a:spAutoFit/>
          </a:bodyPr>
          <a:lstStyle/>
          <a:p>
            <a:pPr algn="ctr"/>
            <a:r>
              <a:rPr lang="en-US" dirty="0"/>
              <a:t> </a:t>
            </a:r>
            <a:r>
              <a:rPr lang="en-US" sz="2400" b="1" dirty="0">
                <a:solidFill>
                  <a:schemeClr val="tx2">
                    <a:lumMod val="75000"/>
                  </a:schemeClr>
                </a:solidFill>
                <a:latin typeface="Arial" panose="020B0604020202020204" pitchFamily="34" charset="0"/>
                <a:cs typeface="Arial" panose="020B0604020202020204" pitchFamily="34" charset="0"/>
              </a:rPr>
              <a:t>Interest Rates for One- to Four- (1-4) Family Properties</a:t>
            </a:r>
            <a:endParaRPr lang="en-US" sz="28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4743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657350"/>
            <a:ext cx="5257800" cy="1323439"/>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Auto-</a:t>
            </a:r>
            <a:r>
              <a:rPr lang="en-US" sz="4000" b="1" dirty="0" err="1">
                <a:solidFill>
                  <a:schemeClr val="bg1"/>
                </a:solidFill>
                <a:latin typeface="Arial" panose="020B0604020202020204" pitchFamily="34" charset="0"/>
                <a:cs typeface="Arial" panose="020B0604020202020204" pitchFamily="34" charset="0"/>
              </a:rPr>
              <a:t>decisioning</a:t>
            </a:r>
            <a:r>
              <a:rPr lang="en-US" sz="4000" b="1" dirty="0">
                <a:solidFill>
                  <a:schemeClr val="bg1"/>
                </a:solidFill>
                <a:latin typeface="Arial" panose="020B0604020202020204" pitchFamily="34" charset="0"/>
                <a:cs typeface="Arial" panose="020B0604020202020204" pitchFamily="34" charset="0"/>
              </a:rPr>
              <a:t> for Financing</a:t>
            </a:r>
            <a:endParaRPr lang="en-US" sz="4000" dirty="0">
              <a:solidFill>
                <a:schemeClr val="bg1"/>
              </a:solidFill>
            </a:endParaRPr>
          </a:p>
        </p:txBody>
      </p:sp>
    </p:spTree>
    <p:extLst>
      <p:ext uri="{BB962C8B-B14F-4D97-AF65-F5344CB8AC3E}">
        <p14:creationId xmlns:p14="http://schemas.microsoft.com/office/powerpoint/2010/main" val="1271727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002D73"/>
                </a:solidFill>
                <a:latin typeface="Arial" panose="020B0604020202020204" pitchFamily="34" charset="0"/>
                <a:cs typeface="Arial" panose="020B0604020202020204" pitchFamily="34" charset="0"/>
              </a:rPr>
              <a:t>Auto-decisioning</a:t>
            </a:r>
          </a:p>
        </p:txBody>
      </p:sp>
      <p:sp>
        <p:nvSpPr>
          <p:cNvPr id="3" name="Content Placeholder 2"/>
          <p:cNvSpPr>
            <a:spLocks noGrp="1"/>
          </p:cNvSpPr>
          <p:nvPr>
            <p:ph idx="1"/>
          </p:nvPr>
        </p:nvSpPr>
        <p:spPr>
          <a:xfrm>
            <a:off x="457200" y="1047751"/>
            <a:ext cx="8229600" cy="3505200"/>
          </a:xfrm>
        </p:spPr>
        <p:txBody>
          <a:bodyPr/>
          <a:lstStyle/>
          <a:p>
            <a:pPr marL="285750" lvl="0" indent="-285750">
              <a:spcBef>
                <a:spcPts val="0"/>
              </a:spcBef>
            </a:pPr>
            <a:r>
              <a:rPr lang="en-US" sz="1600" dirty="0">
                <a:solidFill>
                  <a:prstClr val="black"/>
                </a:solidFill>
              </a:rPr>
              <a:t>EFS now has auto-</a:t>
            </a:r>
            <a:r>
              <a:rPr lang="en-US" sz="1600" dirty="0" err="1">
                <a:solidFill>
                  <a:prstClr val="black"/>
                </a:solidFill>
              </a:rPr>
              <a:t>decisioning</a:t>
            </a:r>
            <a:r>
              <a:rPr lang="en-US" sz="1600" dirty="0">
                <a:solidFill>
                  <a:prstClr val="black"/>
                </a:solidFill>
              </a:rPr>
              <a:t>- a new functionality for the customers’ loans. Now a customer applying online will know in seconds if they have been conditionally pre-approved for financing. </a:t>
            </a:r>
          </a:p>
          <a:p>
            <a:pPr marL="285750" lvl="0" indent="-285750">
              <a:spcBef>
                <a:spcPts val="0"/>
              </a:spcBef>
            </a:pPr>
            <a:endParaRPr lang="en-US" sz="1600" dirty="0">
              <a:solidFill>
                <a:prstClr val="black"/>
              </a:solidFill>
            </a:endParaRPr>
          </a:p>
          <a:p>
            <a:pPr marL="285750" lvl="0" indent="-285750">
              <a:spcBef>
                <a:spcPts val="0"/>
              </a:spcBef>
            </a:pPr>
            <a:r>
              <a:rPr lang="en-US" sz="1600" dirty="0">
                <a:solidFill>
                  <a:prstClr val="black"/>
                </a:solidFill>
              </a:rPr>
              <a:t>Auto-</a:t>
            </a:r>
            <a:r>
              <a:rPr lang="en-US" sz="1600" dirty="0" err="1">
                <a:solidFill>
                  <a:prstClr val="black"/>
                </a:solidFill>
              </a:rPr>
              <a:t>decisioning</a:t>
            </a:r>
            <a:r>
              <a:rPr lang="en-US" sz="1600" dirty="0">
                <a:solidFill>
                  <a:prstClr val="black"/>
                </a:solidFill>
              </a:rPr>
              <a:t> helps simplify every step of loan origination and improves processing times. </a:t>
            </a:r>
          </a:p>
          <a:p>
            <a:pPr marL="285750" lvl="0" indent="-285750">
              <a:spcBef>
                <a:spcPts val="0"/>
              </a:spcBef>
            </a:pPr>
            <a:endParaRPr lang="en-US" sz="1600" dirty="0">
              <a:solidFill>
                <a:prstClr val="black"/>
              </a:solidFill>
            </a:endParaRPr>
          </a:p>
          <a:p>
            <a:pPr marL="285750" lvl="0" indent="-285750">
              <a:spcBef>
                <a:spcPts val="0"/>
              </a:spcBef>
            </a:pPr>
            <a:r>
              <a:rPr lang="en-US" sz="1600" dirty="0">
                <a:solidFill>
                  <a:prstClr val="black"/>
                </a:solidFill>
              </a:rPr>
              <a:t>Auto-</a:t>
            </a:r>
            <a:r>
              <a:rPr lang="en-US" sz="1600" dirty="0" err="1">
                <a:solidFill>
                  <a:prstClr val="black"/>
                </a:solidFill>
              </a:rPr>
              <a:t>decisioning</a:t>
            </a:r>
            <a:r>
              <a:rPr lang="en-US" sz="1600" dirty="0">
                <a:solidFill>
                  <a:prstClr val="black"/>
                </a:solidFill>
              </a:rPr>
              <a:t> is the automatic assessment of information provided by the customer at the time of application: qualifying ratios, risk-rating parameters combined with credit bureau scores to automatically decision loans. </a:t>
            </a:r>
          </a:p>
          <a:p>
            <a:pPr marL="285750" lvl="0" indent="-285750">
              <a:spcBef>
                <a:spcPts val="0"/>
              </a:spcBef>
            </a:pPr>
            <a:endParaRPr lang="en-US" sz="1600" dirty="0">
              <a:solidFill>
                <a:prstClr val="black"/>
              </a:solidFill>
            </a:endParaRPr>
          </a:p>
          <a:p>
            <a:pPr marL="285750" lvl="0" indent="-285750">
              <a:spcBef>
                <a:spcPts val="0"/>
              </a:spcBef>
            </a:pPr>
            <a:r>
              <a:rPr lang="en-US" sz="1600" dirty="0">
                <a:solidFill>
                  <a:prstClr val="black"/>
                </a:solidFill>
              </a:rPr>
              <a:t>For customers not conditionally preapproved, an EFS loan specialist will provide a response after standard underwriting is complete.</a:t>
            </a:r>
            <a:endParaRPr lang="en-US" sz="1600" dirty="0"/>
          </a:p>
        </p:txBody>
      </p:sp>
    </p:spTree>
    <p:extLst>
      <p:ext uri="{BB962C8B-B14F-4D97-AF65-F5344CB8AC3E}">
        <p14:creationId xmlns:p14="http://schemas.microsoft.com/office/powerpoint/2010/main" val="2430662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solidFill>
                  <a:srgbClr val="002D73"/>
                </a:solidFill>
                <a:latin typeface="Arial" panose="020B0604020202020204" pitchFamily="34" charset="0"/>
                <a:cs typeface="Arial" panose="020B0604020202020204" pitchFamily="34" charset="0"/>
              </a:rPr>
              <a:t>Auto-withdrawal</a:t>
            </a:r>
          </a:p>
        </p:txBody>
      </p:sp>
      <p:sp>
        <p:nvSpPr>
          <p:cNvPr id="3" name="Content Placeholder 2"/>
          <p:cNvSpPr>
            <a:spLocks noGrp="1"/>
          </p:cNvSpPr>
          <p:nvPr>
            <p:ph idx="1"/>
          </p:nvPr>
        </p:nvSpPr>
        <p:spPr>
          <a:xfrm>
            <a:off x="457200" y="1047750"/>
            <a:ext cx="8229600" cy="3733799"/>
          </a:xfrm>
        </p:spPr>
        <p:txBody>
          <a:bodyPr/>
          <a:lstStyle/>
          <a:p>
            <a:pPr marL="285750" lvl="0" indent="-285750">
              <a:spcBef>
                <a:spcPts val="0"/>
              </a:spcBef>
            </a:pPr>
            <a:r>
              <a:rPr lang="en-US" sz="1600" dirty="0">
                <a:solidFill>
                  <a:prstClr val="black"/>
                </a:solidFill>
              </a:rPr>
              <a:t>The loan origination system will have an automated feature that enables NYSERDA to regularly review application pipeline status. Applicants not meeting the stated timelines will have their application withdrawn unless they have requested an extension. </a:t>
            </a:r>
          </a:p>
          <a:p>
            <a:pPr marL="0" lvl="0" indent="0">
              <a:spcBef>
                <a:spcPts val="0"/>
              </a:spcBef>
              <a:buNone/>
            </a:pPr>
            <a:endParaRPr lang="en-US" sz="1600" dirty="0">
              <a:solidFill>
                <a:prstClr val="black"/>
              </a:solidFill>
            </a:endParaRPr>
          </a:p>
          <a:p>
            <a:pPr marL="285750" lvl="0" indent="-285750">
              <a:spcBef>
                <a:spcPts val="0"/>
              </a:spcBef>
            </a:pPr>
            <a:r>
              <a:rPr lang="en-US" sz="1600" dirty="0">
                <a:solidFill>
                  <a:prstClr val="black"/>
                </a:solidFill>
              </a:rPr>
              <a:t>If the application was submitted on-line and is withdrawn, an automated email will be generated to the Applicant stating the following:</a:t>
            </a:r>
          </a:p>
          <a:p>
            <a:pPr marL="0" lvl="0" indent="0">
              <a:spcBef>
                <a:spcPts val="0"/>
              </a:spcBef>
              <a:buNone/>
            </a:pPr>
            <a:endParaRPr lang="en-US" sz="1600" dirty="0">
              <a:solidFill>
                <a:prstClr val="black"/>
              </a:solidFill>
            </a:endParaRPr>
          </a:p>
          <a:p>
            <a:pPr lvl="1">
              <a:spcBef>
                <a:spcPts val="0"/>
              </a:spcBef>
              <a:buFont typeface="Wingdings" panose="05000000000000000000" pitchFamily="2" charset="2"/>
              <a:buChar char="v"/>
            </a:pPr>
            <a:r>
              <a:rPr lang="en-US" sz="1600" dirty="0">
                <a:ea typeface="Calibri" panose="020F0502020204030204" pitchFamily="34" charset="0"/>
              </a:rPr>
              <a:t>The status of your application with EFS has changed. Your loan application has been withdrawn. This change may have occurred per your request, or may indicate that your loan application has expired. For more information, or if you would like to reactivate your application, please call or email your loan specialist.</a:t>
            </a:r>
            <a:endParaRPr lang="en-US" sz="1600" b="1" dirty="0">
              <a:solidFill>
                <a:srgbClr val="002D73"/>
              </a:solidFill>
            </a:endParaRPr>
          </a:p>
          <a:p>
            <a:endParaRPr lang="en-US" dirty="0"/>
          </a:p>
        </p:txBody>
      </p:sp>
    </p:spTree>
    <p:extLst>
      <p:ext uri="{BB962C8B-B14F-4D97-AF65-F5344CB8AC3E}">
        <p14:creationId xmlns:p14="http://schemas.microsoft.com/office/powerpoint/2010/main" val="1914864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495550"/>
            <a:ext cx="4572000" cy="523220"/>
          </a:xfrm>
          <a:prstGeom prst="rect">
            <a:avLst/>
          </a:prstGeom>
          <a:noFill/>
          <a:ln>
            <a:noFill/>
          </a:ln>
        </p:spPr>
        <p:txBody>
          <a:bodyPr wrap="square" rtlCol="0">
            <a:spAutoFit/>
          </a:bodyPr>
          <a:lstStyle/>
          <a:p>
            <a:r>
              <a:rPr lang="en-US" sz="2800" b="1" dirty="0">
                <a:solidFill>
                  <a:schemeClr val="bg1"/>
                </a:solidFill>
                <a:latin typeface="Arial" panose="020B0604020202020204" pitchFamily="34" charset="0"/>
                <a:cs typeface="Arial" panose="020B0604020202020204" pitchFamily="34" charset="0"/>
              </a:rPr>
              <a:t>Proforma Updates</a:t>
            </a:r>
          </a:p>
        </p:txBody>
      </p:sp>
    </p:spTree>
    <p:extLst>
      <p:ext uri="{BB962C8B-B14F-4D97-AF65-F5344CB8AC3E}">
        <p14:creationId xmlns:p14="http://schemas.microsoft.com/office/powerpoint/2010/main" val="3176789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71550"/>
            <a:ext cx="3581400" cy="3581401"/>
          </a:xfrm>
        </p:spPr>
        <p:txBody>
          <a:bodyPr/>
          <a:lstStyle/>
          <a:p>
            <a:endParaRPr lang="en-US" sz="1600" dirty="0"/>
          </a:p>
          <a:p>
            <a:r>
              <a:rPr lang="en-US" sz="1600" dirty="0"/>
              <a:t>The </a:t>
            </a:r>
            <a:r>
              <a:rPr lang="en-US" sz="1600" dirty="0" err="1"/>
              <a:t>Proforma</a:t>
            </a:r>
            <a:r>
              <a:rPr lang="en-US" sz="1600" dirty="0"/>
              <a:t> Tools now have the ability to calculate loan eligibility based upon available interest rates. </a:t>
            </a:r>
          </a:p>
          <a:p>
            <a:endParaRPr lang="en-US" sz="1600" dirty="0"/>
          </a:p>
          <a:p>
            <a:r>
              <a:rPr lang="en-US" sz="1600" dirty="0"/>
              <a:t>A new drop-down box has been added to the Project Information section of the </a:t>
            </a:r>
            <a:r>
              <a:rPr lang="en-US" sz="1600" dirty="0" err="1"/>
              <a:t>Proforma</a:t>
            </a:r>
            <a:r>
              <a:rPr lang="en-US" sz="1600" dirty="0"/>
              <a:t> Tools which allows the interest rate to be selected based upon the interest rate provided in the EFS </a:t>
            </a:r>
            <a:r>
              <a:rPr lang="en-US" sz="1600" dirty="0" err="1"/>
              <a:t>PreApproval</a:t>
            </a:r>
            <a:r>
              <a:rPr lang="en-US" sz="1600" dirty="0"/>
              <a:t> letter.</a:t>
            </a:r>
          </a:p>
        </p:txBody>
      </p:sp>
      <p:sp>
        <p:nvSpPr>
          <p:cNvPr id="4" name="Title 1"/>
          <p:cNvSpPr>
            <a:spLocks noGrp="1"/>
          </p:cNvSpPr>
          <p:nvPr>
            <p:ph type="title"/>
          </p:nvPr>
        </p:nvSpPr>
        <p:spPr>
          <a:xfrm>
            <a:off x="457200" y="393700"/>
            <a:ext cx="8229600" cy="857250"/>
          </a:xfrm>
        </p:spPr>
        <p:txBody>
          <a:bodyPr/>
          <a:lstStyle/>
          <a:p>
            <a:r>
              <a:rPr lang="en-US" sz="2800" b="1" dirty="0" err="1">
                <a:solidFill>
                  <a:srgbClr val="002D73"/>
                </a:solidFill>
                <a:latin typeface="Arial" panose="020B0604020202020204" pitchFamily="34" charset="0"/>
                <a:cs typeface="Arial" panose="020B0604020202020204" pitchFamily="34" charset="0"/>
              </a:rPr>
              <a:t>Proforma</a:t>
            </a:r>
            <a:r>
              <a:rPr lang="en-US" sz="2800" b="1" dirty="0">
                <a:solidFill>
                  <a:srgbClr val="002D73"/>
                </a:solidFill>
                <a:latin typeface="Arial" panose="020B0604020202020204" pitchFamily="34" charset="0"/>
                <a:cs typeface="Arial" panose="020B0604020202020204" pitchFamily="34" charset="0"/>
              </a:rPr>
              <a:t> Updates</a:t>
            </a:r>
          </a:p>
        </p:txBody>
      </p:sp>
      <p:pic>
        <p:nvPicPr>
          <p:cNvPr id="2" name="Picture 1"/>
          <p:cNvPicPr>
            <a:picLocks noChangeAspect="1"/>
          </p:cNvPicPr>
          <p:nvPr/>
        </p:nvPicPr>
        <p:blipFill>
          <a:blip r:embed="rId2"/>
          <a:stretch>
            <a:fillRect/>
          </a:stretch>
        </p:blipFill>
        <p:spPr>
          <a:xfrm>
            <a:off x="4038600" y="895350"/>
            <a:ext cx="4800600" cy="3558191"/>
          </a:xfrm>
          <a:prstGeom prst="rect">
            <a:avLst/>
          </a:prstGeom>
        </p:spPr>
      </p:pic>
    </p:spTree>
    <p:extLst>
      <p:ext uri="{BB962C8B-B14F-4D97-AF65-F5344CB8AC3E}">
        <p14:creationId xmlns:p14="http://schemas.microsoft.com/office/powerpoint/2010/main" val="3934478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419350"/>
            <a:ext cx="4572000" cy="707886"/>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Useful Links</a:t>
            </a:r>
          </a:p>
        </p:txBody>
      </p:sp>
    </p:spTree>
    <p:extLst>
      <p:ext uri="{BB962C8B-B14F-4D97-AF65-F5344CB8AC3E}">
        <p14:creationId xmlns:p14="http://schemas.microsoft.com/office/powerpoint/2010/main" val="37151120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123950"/>
            <a:ext cx="8229600" cy="2759602"/>
          </a:xfrm>
          <a:prstGeom prst="rect">
            <a:avLst/>
          </a:prstGeom>
          <a:noFill/>
        </p:spPr>
        <p:txBody>
          <a:bodyPr wrap="square" rtlCol="0">
            <a:spAutoFit/>
          </a:bodyPr>
          <a:lstStyle/>
          <a:p>
            <a:pPr marL="800100" lvl="1" indent="-342900">
              <a:lnSpc>
                <a:spcPct val="107000"/>
              </a:lnSpc>
              <a:buFont typeface="Arial" panose="020B0604020202020204" pitchFamily="34" charset="0"/>
              <a:buChar char="•"/>
            </a:pPr>
            <a:r>
              <a:rPr lang="en-US" u="sng" dirty="0">
                <a:latin typeface="Arial" panose="020B0604020202020204" pitchFamily="34" charset="0"/>
                <a:cs typeface="Arial" panose="020B0604020202020204" pitchFamily="34" charset="0"/>
                <a:hlinkClick r:id="rId2"/>
              </a:rPr>
              <a:t>https://www.nyserda.ny.gov/residential-financing</a:t>
            </a:r>
            <a:r>
              <a:rPr lang="en-US" dirty="0">
                <a:latin typeface="Arial" panose="020B0604020202020204" pitchFamily="34" charset="0"/>
                <a:cs typeface="Arial" panose="020B0604020202020204" pitchFamily="34" charset="0"/>
              </a:rPr>
              <a:t>: to access applications</a:t>
            </a:r>
          </a:p>
          <a:p>
            <a:pPr marL="800100" lvl="1" indent="-342900">
              <a:lnSpc>
                <a:spcPct val="107000"/>
              </a:lnSpc>
              <a:buFont typeface="Arial" panose="020B0604020202020204" pitchFamily="34" charset="0"/>
              <a:buChar char="•"/>
            </a:pPr>
            <a:endParaRPr lang="en-US" u="sng" dirty="0">
              <a:latin typeface="Arial" panose="020B0604020202020204" pitchFamily="34" charset="0"/>
              <a:ea typeface="Calibri" panose="020F0502020204030204" pitchFamily="34" charset="0"/>
              <a:cs typeface="Arial" panose="020B0604020202020204" pitchFamily="34" charset="0"/>
              <a:hlinkClick r:id="rId3"/>
            </a:endParaRPr>
          </a:p>
          <a:p>
            <a:pPr marL="800100" marR="0" lvl="1" indent="-342900">
              <a:lnSpc>
                <a:spcPct val="107000"/>
              </a:lnSpc>
              <a:spcBef>
                <a:spcPts val="0"/>
              </a:spcBef>
              <a:spcAft>
                <a:spcPts val="0"/>
              </a:spcAft>
              <a:buFont typeface="Arial" panose="020B0604020202020204" pitchFamily="34" charset="0"/>
              <a:buChar char="•"/>
            </a:pPr>
            <a:r>
              <a:rPr lang="en-US" u="sng" dirty="0">
                <a:hlinkClick r:id="rId4"/>
              </a:rPr>
              <a:t>https://www.nyserda.ny.gov/interest-rate-estimator</a:t>
            </a:r>
            <a:r>
              <a:rPr lang="en-US" u="sng" dirty="0">
                <a:latin typeface="Arial" panose="020B0604020202020204" pitchFamily="34" charset="0"/>
                <a:ea typeface="Calibri" panose="020F0502020204030204" pitchFamily="34" charset="0"/>
                <a:cs typeface="Arial" panose="020B0604020202020204" pitchFamily="34" charset="0"/>
              </a:rPr>
              <a:t>: </a:t>
            </a:r>
            <a:r>
              <a:rPr lang="en-US" dirty="0">
                <a:latin typeface="Arial" panose="020B0604020202020204" pitchFamily="34" charset="0"/>
                <a:ea typeface="Calibri" panose="020F0502020204030204" pitchFamily="34" charset="0"/>
                <a:cs typeface="Arial" panose="020B0604020202020204" pitchFamily="34" charset="0"/>
              </a:rPr>
              <a:t>information on household eligibility and interest rates</a:t>
            </a:r>
          </a:p>
          <a:p>
            <a:pPr marL="800100" marR="0" lvl="1" indent="-342900">
              <a:lnSpc>
                <a:spcPct val="107000"/>
              </a:lnSpc>
              <a:spcBef>
                <a:spcPts val="0"/>
              </a:spcBef>
              <a:spcAft>
                <a:spcPts val="0"/>
              </a:spcAft>
              <a:buFont typeface="Arial" panose="020B0604020202020204" pitchFamily="34" charset="0"/>
              <a:buChar char="•"/>
            </a:pPr>
            <a:endParaRPr lang="en-US" dirty="0">
              <a:latin typeface="Arial" panose="020B0604020202020204" pitchFamily="34" charset="0"/>
              <a:ea typeface="Calibri" panose="020F0502020204030204" pitchFamily="34" charset="0"/>
              <a:cs typeface="Arial" panose="020B0604020202020204" pitchFamily="34" charset="0"/>
            </a:endParaRPr>
          </a:p>
          <a:p>
            <a:pPr marL="800100" marR="0" lvl="1" indent="-342900">
              <a:lnSpc>
                <a:spcPct val="107000"/>
              </a:lnSpc>
              <a:spcBef>
                <a:spcPts val="0"/>
              </a:spcBef>
              <a:spcAft>
                <a:spcPts val="0"/>
              </a:spcAft>
              <a:buFont typeface="Arial" panose="020B0604020202020204" pitchFamily="34" charset="0"/>
              <a:buChar char="•"/>
            </a:pPr>
            <a:r>
              <a:rPr lang="en-US" u="sng" dirty="0">
                <a:latin typeface="Arial" panose="020B0604020202020204" pitchFamily="34" charset="0"/>
                <a:ea typeface="Times New Roman" panose="02020603050405020304" pitchFamily="18" charset="0"/>
                <a:cs typeface="Arial" panose="020B0604020202020204" pitchFamily="34" charset="0"/>
                <a:hlinkClick r:id="rId5"/>
              </a:rPr>
              <a:t>http://www.nyserda.ny.gov/About/Green-Jobs-Green-New-York/Advisory-Council/Meetings</a:t>
            </a:r>
            <a:r>
              <a:rPr lang="en-US" u="sng" dirty="0">
                <a:latin typeface="Arial" panose="020B0604020202020204" pitchFamily="34" charset="0"/>
                <a:ea typeface="Times New Roman" panose="02020603050405020304" pitchFamily="18" charset="0"/>
                <a:cs typeface="Arial" panose="020B0604020202020204" pitchFamily="34" charset="0"/>
              </a:rPr>
              <a:t>: </a:t>
            </a:r>
            <a:r>
              <a:rPr lang="en-US" dirty="0">
                <a:latin typeface="Arial" panose="020B0604020202020204" pitchFamily="34" charset="0"/>
                <a:ea typeface="Times New Roman" panose="02020603050405020304" pitchFamily="18" charset="0"/>
                <a:cs typeface="Arial" panose="020B0604020202020204" pitchFamily="34" charset="0"/>
              </a:rPr>
              <a:t>Information on loan fund sustainability </a:t>
            </a:r>
          </a:p>
          <a:p>
            <a:pPr marL="800100" marR="0" lvl="1" indent="-342900">
              <a:lnSpc>
                <a:spcPct val="107000"/>
              </a:lnSpc>
              <a:spcBef>
                <a:spcPts val="0"/>
              </a:spcBef>
              <a:spcAft>
                <a:spcPts val="0"/>
              </a:spcAft>
              <a:buFont typeface="Arial" panose="020B0604020202020204" pitchFamily="34" charset="0"/>
              <a:buChar char="•"/>
            </a:pPr>
            <a:endParaRPr lang="en-US" dirty="0">
              <a:latin typeface="Arial" panose="020B0604020202020204" pitchFamily="34" charset="0"/>
              <a:ea typeface="Times New Roman" panose="02020603050405020304" pitchFamily="18" charset="0"/>
              <a:cs typeface="Arial" panose="020B0604020202020204" pitchFamily="34" charset="0"/>
            </a:endParaRPr>
          </a:p>
          <a:p>
            <a:pPr marR="0" lvl="1">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381000" y="438150"/>
            <a:ext cx="8229600" cy="523220"/>
          </a:xfrm>
          <a:prstGeom prst="rect">
            <a:avLst/>
          </a:prstGeom>
          <a:noFill/>
        </p:spPr>
        <p:txBody>
          <a:bodyPr wrap="square" rtlCol="0">
            <a:spAutoFit/>
          </a:bodyPr>
          <a:lstStyle/>
          <a:p>
            <a:pPr algn="ctr"/>
            <a:r>
              <a:rPr lang="en-US" sz="2800" dirty="0">
                <a:solidFill>
                  <a:srgbClr val="1F3261"/>
                </a:solidFill>
                <a:latin typeface="Arial" panose="020B0604020202020204" pitchFamily="34" charset="0"/>
                <a:cs typeface="Arial" panose="020B0604020202020204" pitchFamily="34" charset="0"/>
              </a:rPr>
              <a:t>Useful Links</a:t>
            </a:r>
          </a:p>
        </p:txBody>
      </p:sp>
    </p:spTree>
    <p:extLst>
      <p:ext uri="{BB962C8B-B14F-4D97-AF65-F5344CB8AC3E}">
        <p14:creationId xmlns:p14="http://schemas.microsoft.com/office/powerpoint/2010/main" val="1711171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190750"/>
            <a:ext cx="4572000" cy="1323439"/>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Q &amp; A </a:t>
            </a:r>
          </a:p>
          <a:p>
            <a:r>
              <a:rPr lang="en-US" sz="4000" b="1" dirty="0">
                <a:solidFill>
                  <a:schemeClr val="bg1"/>
                </a:solidFill>
                <a:latin typeface="Arial" panose="020B0604020202020204" pitchFamily="34" charset="0"/>
                <a:cs typeface="Arial" panose="020B0604020202020204" pitchFamily="34" charset="0"/>
              </a:rPr>
              <a:t>Session</a:t>
            </a:r>
          </a:p>
        </p:txBody>
      </p:sp>
    </p:spTree>
    <p:extLst>
      <p:ext uri="{BB962C8B-B14F-4D97-AF65-F5344CB8AC3E}">
        <p14:creationId xmlns:p14="http://schemas.microsoft.com/office/powerpoint/2010/main" val="3765360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09750"/>
            <a:ext cx="4572000" cy="1323439"/>
          </a:xfrm>
          <a:prstGeom prst="rect">
            <a:avLst/>
          </a:prstGeom>
          <a:noFill/>
          <a:ln>
            <a:noFill/>
          </a:ln>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Pipeline Cleanup Overview</a:t>
            </a:r>
          </a:p>
        </p:txBody>
      </p:sp>
    </p:spTree>
    <p:extLst>
      <p:ext uri="{BB962C8B-B14F-4D97-AF65-F5344CB8AC3E}">
        <p14:creationId xmlns:p14="http://schemas.microsoft.com/office/powerpoint/2010/main" val="3642207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42950"/>
            <a:ext cx="8229600" cy="923330"/>
          </a:xfrm>
          <a:prstGeom prst="rect">
            <a:avLst/>
          </a:prstGeom>
          <a:noFill/>
        </p:spPr>
        <p:txBody>
          <a:bodyPr wrap="square" rtlCol="0">
            <a:spAutoFit/>
          </a:bodyPr>
          <a:lstStyle/>
          <a:p>
            <a:pPr lvl="1"/>
            <a:r>
              <a:rPr lang="en-US" dirty="0">
                <a:latin typeface="Arial" panose="020B0604020202020204" pitchFamily="34" charset="0"/>
                <a:cs typeface="Arial" panose="020B0604020202020204" pitchFamily="34" charset="0"/>
              </a:rPr>
              <a:t>All questions, comments, or recommendations should be emailed to </a:t>
            </a:r>
            <a:r>
              <a:rPr lang="en-US" u="sng" dirty="0">
                <a:latin typeface="Arial" panose="020B0604020202020204" pitchFamily="34" charset="0"/>
                <a:cs typeface="Arial" panose="020B0604020202020204" pitchFamily="34" charset="0"/>
                <a:hlinkClick r:id="rId2"/>
              </a:rPr>
              <a:t>residential.financing@nyserda.ny.gov</a:t>
            </a:r>
            <a:r>
              <a:rPr lang="en-US" u="sng"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p>
          <a:p>
            <a:r>
              <a:rPr lang="en-US" dirty="0"/>
              <a:t> </a:t>
            </a:r>
          </a:p>
        </p:txBody>
      </p:sp>
    </p:spTree>
    <p:extLst>
      <p:ext uri="{BB962C8B-B14F-4D97-AF65-F5344CB8AC3E}">
        <p14:creationId xmlns:p14="http://schemas.microsoft.com/office/powerpoint/2010/main" val="59155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8229600" cy="736600"/>
          </a:xfrm>
        </p:spPr>
        <p:txBody>
          <a:bodyPr/>
          <a:lstStyle/>
          <a:p>
            <a:r>
              <a:rPr lang="en-US" sz="2800" b="1" dirty="0">
                <a:solidFill>
                  <a:schemeClr val="tx2">
                    <a:lumMod val="75000"/>
                  </a:schemeClr>
                </a:solidFill>
                <a:latin typeface="Arial" panose="020B0604020202020204" pitchFamily="34" charset="0"/>
                <a:cs typeface="Arial" panose="020B0604020202020204" pitchFamily="34" charset="0"/>
              </a:rPr>
              <a:t>Pipeline Cleanup</a:t>
            </a:r>
          </a:p>
        </p:txBody>
      </p:sp>
      <p:sp>
        <p:nvSpPr>
          <p:cNvPr id="3" name="Content Placeholder 2"/>
          <p:cNvSpPr>
            <a:spLocks noGrp="1"/>
          </p:cNvSpPr>
          <p:nvPr>
            <p:ph idx="1"/>
          </p:nvPr>
        </p:nvSpPr>
        <p:spPr>
          <a:xfrm>
            <a:off x="457200" y="1387475"/>
            <a:ext cx="8229600" cy="2936875"/>
          </a:xfrm>
        </p:spPr>
        <p:txBody>
          <a:bodyPr/>
          <a:lstStyle/>
          <a:p>
            <a:pPr marL="285750" lvl="0" indent="-285750">
              <a:spcBef>
                <a:spcPts val="0"/>
              </a:spcBef>
            </a:pPr>
            <a:r>
              <a:rPr lang="en-US" sz="1800" dirty="0">
                <a:solidFill>
                  <a:prstClr val="black"/>
                </a:solidFill>
              </a:rPr>
              <a:t>Total loan applications withdrawn – 1938</a:t>
            </a:r>
          </a:p>
          <a:p>
            <a:pPr marL="0" lvl="0" indent="0">
              <a:spcBef>
                <a:spcPts val="0"/>
              </a:spcBef>
              <a:buNone/>
            </a:pPr>
            <a:endParaRPr lang="en-US" sz="1800" dirty="0">
              <a:solidFill>
                <a:prstClr val="black"/>
              </a:solidFill>
            </a:endParaRPr>
          </a:p>
          <a:p>
            <a:pPr marL="285750" lvl="0" indent="-285750">
              <a:spcBef>
                <a:spcPts val="0"/>
              </a:spcBef>
            </a:pPr>
            <a:r>
              <a:rPr lang="en-US" sz="1800" dirty="0">
                <a:solidFill>
                  <a:prstClr val="black"/>
                </a:solidFill>
              </a:rPr>
              <a:t>Estimated total loan value of withdrawn loans: $20.8M</a:t>
            </a:r>
          </a:p>
          <a:p>
            <a:pPr marL="285750" lvl="0" indent="-285750">
              <a:spcBef>
                <a:spcPts val="0"/>
              </a:spcBef>
            </a:pPr>
            <a:endParaRPr lang="en-US" sz="1800" dirty="0">
              <a:solidFill>
                <a:prstClr val="black"/>
              </a:solidFill>
            </a:endParaRPr>
          </a:p>
          <a:p>
            <a:pPr marL="285750" lvl="0" indent="-285750">
              <a:spcBef>
                <a:spcPts val="0"/>
              </a:spcBef>
            </a:pPr>
            <a:r>
              <a:rPr lang="en-US" sz="1800" dirty="0">
                <a:solidFill>
                  <a:prstClr val="black"/>
                </a:solidFill>
              </a:rPr>
              <a:t>Estimated value of pre-approved loans withdrawn: $17.9M</a:t>
            </a:r>
          </a:p>
          <a:p>
            <a:pPr marL="0" lvl="0" indent="0">
              <a:spcBef>
                <a:spcPts val="0"/>
              </a:spcBef>
              <a:buNone/>
            </a:pPr>
            <a:endParaRPr lang="en-US" sz="1800" dirty="0">
              <a:solidFill>
                <a:prstClr val="black"/>
              </a:solidFill>
            </a:endParaRPr>
          </a:p>
          <a:p>
            <a:pPr marL="285750" lvl="0" indent="-285750">
              <a:spcBef>
                <a:spcPts val="0"/>
              </a:spcBef>
            </a:pPr>
            <a:r>
              <a:rPr lang="en-US" sz="1800" dirty="0">
                <a:solidFill>
                  <a:prstClr val="black"/>
                </a:solidFill>
              </a:rPr>
              <a:t>Estimated value of approved loans withdrawn: $2.9M</a:t>
            </a:r>
          </a:p>
        </p:txBody>
      </p:sp>
    </p:spTree>
    <p:extLst>
      <p:ext uri="{BB962C8B-B14F-4D97-AF65-F5344CB8AC3E}">
        <p14:creationId xmlns:p14="http://schemas.microsoft.com/office/powerpoint/2010/main" val="95648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90750"/>
            <a:ext cx="4648200" cy="1323439"/>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Interest Rate Structure</a:t>
            </a:r>
            <a:endParaRPr lang="en-US" sz="4000" dirty="0">
              <a:solidFill>
                <a:schemeClr val="bg1"/>
              </a:solidFill>
            </a:endParaRPr>
          </a:p>
        </p:txBody>
      </p:sp>
    </p:spTree>
    <p:extLst>
      <p:ext uri="{BB962C8B-B14F-4D97-AF65-F5344CB8AC3E}">
        <p14:creationId xmlns:p14="http://schemas.microsoft.com/office/powerpoint/2010/main" val="244830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152400" y="514350"/>
            <a:ext cx="8763000" cy="3570208"/>
          </a:xfrm>
          <a:prstGeom prst="rect">
            <a:avLst/>
          </a:prstGeom>
          <a:noFill/>
          <a:ln>
            <a:noFill/>
          </a:ln>
        </p:spPr>
        <p:txBody>
          <a:bodyPr wrap="square" rtlCol="0">
            <a:spAutoFit/>
          </a:bodyPr>
          <a:lstStyle/>
          <a:p>
            <a:pPr algn="ctr"/>
            <a:r>
              <a:rPr lang="en-US" sz="2800" b="1" dirty="0">
                <a:solidFill>
                  <a:srgbClr val="1F3261"/>
                </a:solidFill>
                <a:latin typeface="Arial" panose="020B0604020202020204" pitchFamily="34" charset="0"/>
                <a:cs typeface="Arial" panose="020B0604020202020204" pitchFamily="34" charset="0"/>
              </a:rPr>
              <a:t>Interest Rate Structure</a:t>
            </a:r>
          </a:p>
          <a:p>
            <a:endParaRPr lang="en-US" b="1" dirty="0">
              <a:latin typeface="Arial" panose="020B0604020202020204" pitchFamily="34" charset="0"/>
              <a:cs typeface="Arial" panose="020B0604020202020204" pitchFamily="34" charset="0"/>
            </a:endParaRPr>
          </a:p>
          <a:p>
            <a:pPr marL="742950" lvl="1" indent="-285750">
              <a:buFont typeface="Wingdings" panose="05000000000000000000" pitchFamily="2" charset="2"/>
              <a:buChar char="v"/>
            </a:pPr>
            <a:r>
              <a:rPr lang="en-US" dirty="0">
                <a:latin typeface="Arial" panose="020B0604020202020204" pitchFamily="34" charset="0"/>
                <a:cs typeface="Arial" panose="020B0604020202020204" pitchFamily="34" charset="0"/>
              </a:rPr>
              <a:t>The interest rate is assessed based on the project type (Energy Efficiency, Renewable Energy, or a combination of Energy Efficiency and Renewable Energy), credit history and financing underwriting guidelines.</a:t>
            </a:r>
          </a:p>
          <a:p>
            <a:r>
              <a:rPr lang="en-US" dirty="0">
                <a:latin typeface="Arial" panose="020B0604020202020204" pitchFamily="34" charset="0"/>
                <a:cs typeface="Arial" panose="020B0604020202020204" pitchFamily="34" charset="0"/>
              </a:rPr>
              <a:t>	</a:t>
            </a:r>
          </a:p>
          <a:p>
            <a:pPr marL="742950" lvl="1" indent="-285750">
              <a:buFont typeface="Wingdings" panose="05000000000000000000" pitchFamily="2" charset="2"/>
              <a:buChar char="v"/>
            </a:pPr>
            <a:r>
              <a:rPr lang="en-US" dirty="0">
                <a:latin typeface="Arial" panose="020B0604020202020204" pitchFamily="34" charset="0"/>
                <a:cs typeface="Arial" panose="020B0604020202020204" pitchFamily="34" charset="0"/>
              </a:rPr>
              <a:t>The interest rate and eligibility for an incentive is further determined by comparing household income levels to the State or Area Median Income, and is structured such that lower income households and those households that lack access in the private lending marketplace can afford to make energy efficiency improvements through NYSERDA’s expanded loan underwriting criteria (“Tier 2”) offered through GJGNY.</a:t>
            </a:r>
          </a:p>
        </p:txBody>
      </p:sp>
    </p:spTree>
    <p:extLst>
      <p:ext uri="{BB962C8B-B14F-4D97-AF65-F5344CB8AC3E}">
        <p14:creationId xmlns:p14="http://schemas.microsoft.com/office/powerpoint/2010/main" val="211799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135630246"/>
              </p:ext>
            </p:extLst>
          </p:nvPr>
        </p:nvGraphicFramePr>
        <p:xfrm>
          <a:off x="419099" y="760131"/>
          <a:ext cx="8229602" cy="2749769"/>
        </p:xfrm>
        <a:graphic>
          <a:graphicData uri="http://schemas.openxmlformats.org/drawingml/2006/table">
            <a:tbl>
              <a:tblPr firstRow="1" firstCol="1" bandRow="1"/>
              <a:tblGrid>
                <a:gridCol w="1028128">
                  <a:extLst>
                    <a:ext uri="{9D8B030D-6E8A-4147-A177-3AD203B41FA5}">
                      <a16:colId xmlns:a16="http://schemas.microsoft.com/office/drawing/2014/main" val="3597848259"/>
                    </a:ext>
                  </a:extLst>
                </a:gridCol>
                <a:gridCol w="1028128">
                  <a:extLst>
                    <a:ext uri="{9D8B030D-6E8A-4147-A177-3AD203B41FA5}">
                      <a16:colId xmlns:a16="http://schemas.microsoft.com/office/drawing/2014/main" val="504328326"/>
                    </a:ext>
                  </a:extLst>
                </a:gridCol>
                <a:gridCol w="1028891">
                  <a:extLst>
                    <a:ext uri="{9D8B030D-6E8A-4147-A177-3AD203B41FA5}">
                      <a16:colId xmlns:a16="http://schemas.microsoft.com/office/drawing/2014/main" val="1619597227"/>
                    </a:ext>
                  </a:extLst>
                </a:gridCol>
                <a:gridCol w="1028891">
                  <a:extLst>
                    <a:ext uri="{9D8B030D-6E8A-4147-A177-3AD203B41FA5}">
                      <a16:colId xmlns:a16="http://schemas.microsoft.com/office/drawing/2014/main" val="1995135183"/>
                    </a:ext>
                  </a:extLst>
                </a:gridCol>
                <a:gridCol w="1028891">
                  <a:extLst>
                    <a:ext uri="{9D8B030D-6E8A-4147-A177-3AD203B41FA5}">
                      <a16:colId xmlns:a16="http://schemas.microsoft.com/office/drawing/2014/main" val="72603101"/>
                    </a:ext>
                  </a:extLst>
                </a:gridCol>
                <a:gridCol w="1028891">
                  <a:extLst>
                    <a:ext uri="{9D8B030D-6E8A-4147-A177-3AD203B41FA5}">
                      <a16:colId xmlns:a16="http://schemas.microsoft.com/office/drawing/2014/main" val="1090137954"/>
                    </a:ext>
                  </a:extLst>
                </a:gridCol>
                <a:gridCol w="1028891">
                  <a:extLst>
                    <a:ext uri="{9D8B030D-6E8A-4147-A177-3AD203B41FA5}">
                      <a16:colId xmlns:a16="http://schemas.microsoft.com/office/drawing/2014/main" val="1451724035"/>
                    </a:ext>
                  </a:extLst>
                </a:gridCol>
                <a:gridCol w="1028891">
                  <a:extLst>
                    <a:ext uri="{9D8B030D-6E8A-4147-A177-3AD203B41FA5}">
                      <a16:colId xmlns:a16="http://schemas.microsoft.com/office/drawing/2014/main" val="11125242"/>
                    </a:ext>
                  </a:extLst>
                </a:gridCol>
              </a:tblGrid>
              <a:tr h="493288">
                <a:tc gridSpan="2">
                  <a:txBody>
                    <a:bodyPr/>
                    <a:lstStyle/>
                    <a:p>
                      <a:pPr marL="0" marR="0" algn="ctr">
                        <a:lnSpc>
                          <a:spcPct val="107000"/>
                        </a:lnSpc>
                        <a:spcBef>
                          <a:spcPts val="0"/>
                        </a:spcBef>
                        <a:spcAft>
                          <a:spcPts val="0"/>
                        </a:spcAft>
                      </a:pP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gridSpan="3">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rPr>
                        <a:t>Project Type:</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200" dirty="0">
                          <a:effectLst/>
                          <a:latin typeface="Times New Roman" panose="02020603050405020304" pitchFamily="18" charset="0"/>
                          <a:ea typeface="Calibri" panose="020F0502020204030204" pitchFamily="34" charset="0"/>
                        </a:rPr>
                        <a:t>Energy Efficiency</a:t>
                      </a:r>
                      <a:r>
                        <a:rPr lang="en-US" sz="1200" baseline="30000" dirty="0">
                          <a:solidFill>
                            <a:srgbClr val="000000"/>
                          </a:solidFill>
                          <a:effectLst/>
                          <a:latin typeface="Times New Roman" panose="02020603050405020304" pitchFamily="18" charset="0"/>
                          <a:ea typeface="Calibri" panose="020F0502020204030204" pitchFamily="34" charset="0"/>
                        </a:rPr>
                        <a:t>1</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rPr>
                        <a:t>Project Type:</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200">
                          <a:effectLst/>
                          <a:latin typeface="Times New Roman" panose="02020603050405020304" pitchFamily="18" charset="0"/>
                          <a:ea typeface="Calibri" panose="020F0502020204030204" pitchFamily="34" charset="0"/>
                        </a:rPr>
                        <a:t>Renewable Energy</a:t>
                      </a:r>
                      <a:r>
                        <a:rPr lang="en-US" sz="1200" baseline="30000">
                          <a:effectLst/>
                          <a:latin typeface="Times New Roman" panose="02020603050405020304" pitchFamily="18" charset="0"/>
                          <a:ea typeface="Calibri" panose="020F0502020204030204" pitchFamily="34" charset="0"/>
                        </a:rPr>
                        <a:t>1</a:t>
                      </a:r>
                      <a:r>
                        <a:rPr lang="en-US" sz="1200">
                          <a:effectLst/>
                          <a:latin typeface="Times New Roman" panose="02020603050405020304" pitchFamily="18" charset="0"/>
                          <a:ea typeface="Calibri" panose="020F0502020204030204" pitchFamily="34" charset="0"/>
                        </a:rPr>
                        <a:t>/ Combined</a:t>
                      </a:r>
                      <a:r>
                        <a:rPr lang="en-US" sz="1200" baseline="30000">
                          <a:effectLst/>
                          <a:latin typeface="Times New Roman" panose="02020603050405020304" pitchFamily="18" charset="0"/>
                          <a:ea typeface="Calibri" panose="020F0502020204030204" pitchFamily="34" charset="0"/>
                        </a:rPr>
                        <a:t>2</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53459484"/>
                  </a:ext>
                </a:extLst>
              </a:tr>
              <a:tr h="733045">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u="none" strike="noStrike">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u="sng">
                          <a:effectLst/>
                          <a:latin typeface="Times New Roman" panose="02020603050405020304" pitchFamily="18" charset="0"/>
                          <a:ea typeface="Calibri" panose="020F0502020204030204" pitchFamily="34" charset="0"/>
                        </a:rPr>
                        <a:t>Income Level</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u="sng">
                          <a:effectLst/>
                          <a:latin typeface="Times New Roman" panose="02020603050405020304" pitchFamily="18" charset="0"/>
                          <a:ea typeface="Calibri" panose="020F0502020204030204" pitchFamily="34" charset="0"/>
                        </a:rPr>
                        <a:t>Indicator</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u="sng">
                          <a:effectLst/>
                          <a:latin typeface="Times New Roman" panose="02020603050405020304" pitchFamily="18" charset="0"/>
                          <a:ea typeface="Calibri" panose="020F0502020204030204" pitchFamily="34" charset="0"/>
                        </a:rPr>
                        <a:t>Income Level</a:t>
                      </a:r>
                      <a:r>
                        <a:rPr lang="en-US" sz="1000" baseline="30000">
                          <a:solidFill>
                            <a:srgbClr val="000000"/>
                          </a:solidFill>
                          <a:effectLst/>
                          <a:latin typeface="Times New Roman" panose="02020603050405020304" pitchFamily="18" charset="0"/>
                          <a:ea typeface="Calibri" panose="020F0502020204030204" pitchFamily="34" charset="0"/>
                        </a:rPr>
                        <a:t>3</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baseline="30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Smart Energy (Pay by mail)</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Smart Energy (Auto Pay)</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On-Bill Recovery</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Smart Energy (Pay by mail)</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Smart Energy (Auto Pay)</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On-Bill Recovery</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33371725"/>
                  </a:ext>
                </a:extLst>
              </a:tr>
              <a:tr h="353418">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Low (L)</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Less than or equal to 80%</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3.49%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841906146"/>
                  </a:ext>
                </a:extLst>
              </a:tr>
              <a:tr h="409435">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Moderate (M)</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Greater than 80% up to 120%</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5.49%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4.99%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4.99%</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5.49%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4.99%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4.99%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549950098"/>
                  </a:ext>
                </a:extLst>
              </a:tr>
              <a:tr h="584434">
                <a:tc>
                  <a:txBody>
                    <a:bodyPr/>
                    <a:lstStyle/>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High (H)</a:t>
                      </a:r>
                      <a:endParaRPr lang="en-US" sz="110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Greater than 120%</a:t>
                      </a:r>
                      <a:endParaRPr lang="en-US" sz="1100" dirty="0">
                        <a:effectLst/>
                        <a:latin typeface="Times New Roman" panose="02020603050405020304" pitchFamily="18" charset="0"/>
                        <a:ea typeface="Calibri" panose="020F0502020204030204" pitchFamily="34" charset="0"/>
                      </a:endParaRPr>
                    </a:p>
                    <a:p>
                      <a:pPr marL="0" marR="0">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1=7.49%</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2=6.49%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1=6.99%</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2=5.99%</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1=6.99%</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2=5.99%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 </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1=8.49%</a:t>
                      </a:r>
                      <a:endParaRPr lang="en-US" sz="110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a:effectLst/>
                          <a:latin typeface="Times New Roman" panose="02020603050405020304" pitchFamily="18" charset="0"/>
                          <a:ea typeface="Calibri" panose="020F0502020204030204" pitchFamily="34" charset="0"/>
                        </a:rPr>
                        <a:t>Tier 2=6.49%</a:t>
                      </a:r>
                      <a:endParaRPr lang="en-US" sz="11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1=7.99%</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2=5.99%</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 </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1=7.99%</a:t>
                      </a:r>
                      <a:endParaRPr lang="en-US" sz="1100" dirty="0">
                        <a:effectLst/>
                        <a:latin typeface="Times New Roman" panose="02020603050405020304" pitchFamily="18" charset="0"/>
                        <a:ea typeface="Calibri" panose="020F0502020204030204" pitchFamily="34" charset="0"/>
                      </a:endParaRPr>
                    </a:p>
                    <a:p>
                      <a:pPr marL="0" marR="0" algn="ctr">
                        <a:lnSpc>
                          <a:spcPct val="107000"/>
                        </a:lnSpc>
                        <a:spcBef>
                          <a:spcPts val="0"/>
                        </a:spcBef>
                        <a:spcAft>
                          <a:spcPts val="0"/>
                        </a:spcAft>
                      </a:pPr>
                      <a:r>
                        <a:rPr lang="en-US" sz="1000" dirty="0">
                          <a:effectLst/>
                          <a:latin typeface="Times New Roman" panose="02020603050405020304" pitchFamily="18" charset="0"/>
                          <a:ea typeface="Calibri" panose="020F0502020204030204" pitchFamily="34" charset="0"/>
                        </a:rPr>
                        <a:t>Tier 2=5.99%</a:t>
                      </a:r>
                      <a:endParaRPr lang="en-US" sz="11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666291392"/>
                  </a:ext>
                </a:extLst>
              </a:tr>
            </a:tbl>
          </a:graphicData>
        </a:graphic>
      </p:graphicFrame>
      <p:sp>
        <p:nvSpPr>
          <p:cNvPr id="5" name="TextBox 4"/>
          <p:cNvSpPr txBox="1"/>
          <p:nvPr/>
        </p:nvSpPr>
        <p:spPr>
          <a:xfrm>
            <a:off x="76200" y="452819"/>
            <a:ext cx="8915400"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The table below summarizes the interest rate structure and is used to evaluate reduced interest rate availability.</a:t>
            </a:r>
          </a:p>
        </p:txBody>
      </p:sp>
      <p:graphicFrame>
        <p:nvGraphicFramePr>
          <p:cNvPr id="4" name="Table 3"/>
          <p:cNvGraphicFramePr>
            <a:graphicFrameLocks noGrp="1"/>
          </p:cNvGraphicFramePr>
          <p:nvPr>
            <p:extLst>
              <p:ext uri="{D42A27DB-BD31-4B8C-83A1-F6EECF244321}">
                <p14:modId xmlns:p14="http://schemas.microsoft.com/office/powerpoint/2010/main" val="2215522104"/>
              </p:ext>
            </p:extLst>
          </p:nvPr>
        </p:nvGraphicFramePr>
        <p:xfrm>
          <a:off x="419099" y="3695785"/>
          <a:ext cx="8229602" cy="313209"/>
        </p:xfrm>
        <a:graphic>
          <a:graphicData uri="http://schemas.openxmlformats.org/drawingml/2006/table">
            <a:tbl>
              <a:tblPr>
                <a:tableStyleId>{5C22544A-7EE6-4342-B048-85BDC9FD1C3A}</a:tableStyleId>
              </a:tblPr>
              <a:tblGrid>
                <a:gridCol w="7691609">
                  <a:extLst>
                    <a:ext uri="{9D8B030D-6E8A-4147-A177-3AD203B41FA5}">
                      <a16:colId xmlns:a16="http://schemas.microsoft.com/office/drawing/2014/main" val="20000"/>
                    </a:ext>
                  </a:extLst>
                </a:gridCol>
                <a:gridCol w="537993">
                  <a:extLst>
                    <a:ext uri="{9D8B030D-6E8A-4147-A177-3AD203B41FA5}">
                      <a16:colId xmlns:a16="http://schemas.microsoft.com/office/drawing/2014/main" val="20001"/>
                    </a:ext>
                  </a:extLst>
                </a:gridCol>
              </a:tblGrid>
              <a:tr h="243359">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Tier 1 Primarily based upon a FICO score of 640 or greater; and a debt-to-income ratio of 50% or less; and no bankruptcies within the past 7 years.</a:t>
                      </a:r>
                    </a:p>
                    <a:p>
                      <a:pPr marL="0" marR="0" lvl="0" indent="0" algn="l"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Tier 2 - Primarily based upon a FICO score lower than 640; or a debt-to-income ratio above 50%; and no bankruptcies within the past 2 years.</a:t>
                      </a:r>
                      <a:endParaRPr kumimoji="0" lang="en-US" sz="1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txBody>
                  <a:tcPr marL="8409" marR="8409" marT="8409" marB="0" anchor="ctr"/>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09" marR="8409" marT="8409" marB="0" anchor="b"/>
                </a:tc>
                <a:extLst>
                  <a:ext uri="{0D108BD9-81ED-4DB2-BD59-A6C34878D82A}">
                    <a16:rowId xmlns:a16="http://schemas.microsoft.com/office/drawing/2014/main" val="10000"/>
                  </a:ext>
                </a:extLst>
              </a:tr>
            </a:tbl>
          </a:graphicData>
        </a:graphic>
      </p:graphicFrame>
      <p:sp>
        <p:nvSpPr>
          <p:cNvPr id="7" name="Rectangle 6"/>
          <p:cNvSpPr/>
          <p:nvPr/>
        </p:nvSpPr>
        <p:spPr>
          <a:xfrm>
            <a:off x="383787" y="4076640"/>
            <a:ext cx="7924802" cy="784830"/>
          </a:xfrm>
          <a:prstGeom prst="rect">
            <a:avLst/>
          </a:prstGeom>
        </p:spPr>
        <p:txBody>
          <a:bodyPr wrap="square">
            <a:spAutoFit/>
          </a:bodyPr>
          <a:lstStyle/>
          <a:p>
            <a:pPr marL="228600" marR="0" lvl="0" indent="-228600" fontAlgn="base">
              <a:spcBef>
                <a:spcPts val="0"/>
              </a:spcBef>
              <a:spcAft>
                <a:spcPts val="0"/>
              </a:spcAft>
              <a:buAutoNum type="arabicParenR"/>
            </a:pPr>
            <a:r>
              <a:rPr lang="en-US" sz="1100" dirty="0">
                <a:latin typeface="Times New Roman" panose="02020603050405020304" pitchFamily="18" charset="0"/>
                <a:ea typeface="Times New Roman" panose="02020603050405020304" pitchFamily="18" charset="0"/>
              </a:rPr>
              <a:t>NYSERDA offers several Energy Efficiency and Renewable Energy programs.  There may be specific program or contractor requirements associated with projects eligible for financing</a:t>
            </a:r>
          </a:p>
          <a:p>
            <a:pPr marL="228600" marR="0" lvl="0" indent="-228600" fontAlgn="base">
              <a:spcBef>
                <a:spcPts val="0"/>
              </a:spcBef>
              <a:spcAft>
                <a:spcPts val="0"/>
              </a:spcAft>
              <a:buAutoNum type="arabicParenR"/>
            </a:pPr>
            <a:r>
              <a:rPr lang="en-US" sz="1100" dirty="0">
                <a:solidFill>
                  <a:srgbClr val="000000"/>
                </a:solidFill>
                <a:latin typeface="Times New Roman" panose="02020603050405020304" pitchFamily="18" charset="0"/>
                <a:ea typeface="Times New Roman" panose="02020603050405020304" pitchFamily="18" charset="0"/>
                <a:cs typeface="Proxima Nova Lt"/>
              </a:rPr>
              <a:t>Energy Efficiency and Renewable Energy projects in combination.</a:t>
            </a:r>
            <a:r>
              <a:rPr lang="en-US" sz="1200" dirty="0">
                <a:solidFill>
                  <a:srgbClr val="000000"/>
                </a:solidFill>
                <a:latin typeface="Proxima Nova Lt"/>
                <a:ea typeface="Times New Roman" panose="02020603050405020304" pitchFamily="18" charset="0"/>
                <a:cs typeface="Proxima Nova Lt"/>
              </a:rPr>
              <a:t> </a:t>
            </a:r>
          </a:p>
          <a:p>
            <a:pPr marL="228600" marR="0" lvl="0" indent="-228600" fontAlgn="base">
              <a:spcBef>
                <a:spcPts val="0"/>
              </a:spcBef>
              <a:spcAft>
                <a:spcPts val="0"/>
              </a:spcAft>
              <a:buAutoNum type="arabicParenR"/>
            </a:pPr>
            <a:r>
              <a:rPr lang="en-US" sz="1100" dirty="0">
                <a:solidFill>
                  <a:srgbClr val="000000"/>
                </a:solidFill>
                <a:latin typeface="Times New Roman" panose="02020603050405020304" pitchFamily="18" charset="0"/>
                <a:ea typeface="Times New Roman" panose="02020603050405020304" pitchFamily="18" charset="0"/>
                <a:cs typeface="Proxima Nova Lt"/>
              </a:rPr>
              <a:t>Based on percentage of State or Area (county) Median Income, whichever is higher, for the household size.  </a:t>
            </a:r>
            <a:endParaRPr lang="en-US" sz="1200" dirty="0">
              <a:solidFill>
                <a:srgbClr val="000000"/>
              </a:solidFill>
              <a:effectLst/>
              <a:latin typeface="Proxima Nova Lt"/>
              <a:ea typeface="Times New Roman" panose="02020603050405020304" pitchFamily="18" charset="0"/>
              <a:cs typeface="Proxima Nova Lt"/>
            </a:endParaRPr>
          </a:p>
        </p:txBody>
      </p:sp>
    </p:spTree>
    <p:extLst>
      <p:ext uri="{BB962C8B-B14F-4D97-AF65-F5344CB8AC3E}">
        <p14:creationId xmlns:p14="http://schemas.microsoft.com/office/powerpoint/2010/main" val="4093192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190750"/>
            <a:ext cx="4648200" cy="1323439"/>
          </a:xfrm>
          <a:prstGeom prst="rect">
            <a:avLst/>
          </a:prstGeom>
          <a:noFill/>
        </p:spPr>
        <p:txBody>
          <a:bodyPr wrap="square" rtlCol="0">
            <a:spAutoFit/>
          </a:bodyPr>
          <a:lstStyle/>
          <a:p>
            <a:r>
              <a:rPr lang="en-US" sz="4000" b="1" dirty="0">
                <a:solidFill>
                  <a:schemeClr val="bg1"/>
                </a:solidFill>
                <a:latin typeface="Arial" panose="020B0604020202020204" pitchFamily="34" charset="0"/>
                <a:cs typeface="Arial" panose="020B0604020202020204" pitchFamily="34" charset="0"/>
              </a:rPr>
              <a:t>Income Estimator Tool</a:t>
            </a:r>
            <a:endParaRPr lang="en-US" sz="4000" dirty="0">
              <a:solidFill>
                <a:schemeClr val="bg1"/>
              </a:solidFill>
            </a:endParaRPr>
          </a:p>
        </p:txBody>
      </p:sp>
    </p:spTree>
    <p:extLst>
      <p:ext uri="{BB962C8B-B14F-4D97-AF65-F5344CB8AC3E}">
        <p14:creationId xmlns:p14="http://schemas.microsoft.com/office/powerpoint/2010/main" val="1746656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stretch>
            <a:fillRect/>
          </a:stretch>
        </p:blipFill>
        <p:spPr>
          <a:xfrm>
            <a:off x="435427" y="836316"/>
            <a:ext cx="8229600" cy="1371600"/>
          </a:xfrm>
          <a:prstGeom prst="rect">
            <a:avLst/>
          </a:prstGeom>
        </p:spPr>
      </p:pic>
      <p:pic>
        <p:nvPicPr>
          <p:cNvPr id="2" name="Picture 1"/>
          <p:cNvPicPr>
            <a:picLocks noChangeAspect="1"/>
          </p:cNvPicPr>
          <p:nvPr/>
        </p:nvPicPr>
        <p:blipFill>
          <a:blip r:embed="rId3"/>
          <a:stretch>
            <a:fillRect/>
          </a:stretch>
        </p:blipFill>
        <p:spPr>
          <a:xfrm>
            <a:off x="435427" y="2312950"/>
            <a:ext cx="8229600" cy="2209799"/>
          </a:xfrm>
          <a:prstGeom prst="rect">
            <a:avLst/>
          </a:prstGeom>
        </p:spPr>
      </p:pic>
      <p:sp>
        <p:nvSpPr>
          <p:cNvPr id="7" name="TextBox 6">
            <a:hlinkClick r:id="rId4"/>
          </p:cNvPr>
          <p:cNvSpPr txBox="1"/>
          <p:nvPr/>
        </p:nvSpPr>
        <p:spPr>
          <a:xfrm>
            <a:off x="457200" y="414467"/>
            <a:ext cx="8229600" cy="369332"/>
          </a:xfrm>
          <a:prstGeom prst="rect">
            <a:avLst/>
          </a:prstGeom>
          <a:noFill/>
        </p:spPr>
        <p:txBody>
          <a:bodyPr wrap="square" rtlCol="0">
            <a:spAutoFit/>
          </a:bodyPr>
          <a:lstStyle/>
          <a:p>
            <a:pPr algn="ctr"/>
            <a:r>
              <a:rPr lang="en-US" dirty="0">
                <a:solidFill>
                  <a:srgbClr val="1F3261"/>
                </a:solidFill>
                <a:hlinkClick r:id="rId5"/>
              </a:rPr>
              <a:t>Interest Rate Estimator Tool </a:t>
            </a:r>
            <a:r>
              <a:rPr lang="en-US" sz="1400" dirty="0">
                <a:hlinkClick r:id="rId5"/>
              </a:rPr>
              <a:t>(https://www.nyserda.ny.gov/interest-rate-estimator</a:t>
            </a:r>
            <a:r>
              <a:rPr lang="en-US" sz="1400" dirty="0"/>
              <a:t>)</a:t>
            </a:r>
          </a:p>
        </p:txBody>
      </p:sp>
    </p:spTree>
    <p:extLst>
      <p:ext uri="{BB962C8B-B14F-4D97-AF65-F5344CB8AC3E}">
        <p14:creationId xmlns:p14="http://schemas.microsoft.com/office/powerpoint/2010/main" val="2828055008"/>
      </p:ext>
    </p:extLst>
  </p:cSld>
  <p:clrMapOvr>
    <a:masterClrMapping/>
  </p:clrMapOvr>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ubCategory xmlns="a41925d7-6666-40fe-98b0-0e624a738239" xsi:nil="true"/>
    <Category xmlns="a41925d7-6666-40fe-98b0-0e624a738239">Marketing Templates</Categor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5C8BE364F35254ABCDA2CE23EE59FA1" ma:contentTypeVersion="3" ma:contentTypeDescription="Create a new document." ma:contentTypeScope="" ma:versionID="c17ac470888d8f57083e1e7fecf2bf27">
  <xsd:schema xmlns:xsd="http://www.w3.org/2001/XMLSchema" xmlns:p="http://schemas.microsoft.com/office/2006/metadata/properties" xmlns:ns2="a41925d7-6666-40fe-98b0-0e624a738239" targetNamespace="http://schemas.microsoft.com/office/2006/metadata/properties" ma:root="true" ma:fieldsID="80005036eacf498d3d13ca643e9aa696" ns2:_="">
    <xsd:import namespace="a41925d7-6666-40fe-98b0-0e624a738239"/>
    <xsd:element name="properties">
      <xsd:complexType>
        <xsd:sequence>
          <xsd:element name="documentManagement">
            <xsd:complexType>
              <xsd:all>
                <xsd:element ref="ns2:Category" minOccurs="0"/>
                <xsd:element ref="ns2:SubCategory" minOccurs="0"/>
              </xsd:all>
            </xsd:complexType>
          </xsd:element>
        </xsd:sequence>
      </xsd:complexType>
    </xsd:element>
  </xsd:schema>
  <xsd:schema xmlns:xsd="http://www.w3.org/2001/XMLSchema" xmlns:dms="http://schemas.microsoft.com/office/2006/documentManagement/types" targetNamespace="a41925d7-6666-40fe-98b0-0e624a738239" elementFormDefault="qualified">
    <xsd:import namespace="http://schemas.microsoft.com/office/2006/documentManagement/types"/>
    <xsd:element name="Category" ma:index="8" nillable="true" ma:displayName="Category" ma:format="Dropdown" ma:internalName="Category">
      <xsd:simpleType>
        <xsd:restriction base="dms:Choice">
          <xsd:enumeration value="Marketing Templates"/>
          <xsd:enumeration value="Marketing Forms"/>
          <xsd:enumeration value="Marketing Resources"/>
          <xsd:enumeration value="Blank PowerPoint Templates"/>
          <xsd:enumeration value="Pre-built PowerPoint Presentation Library"/>
          <xsd:enumeration value="Foundational Documents"/>
        </xsd:restriction>
      </xsd:simpleType>
    </xsd:element>
    <xsd:element name="SubCategory" ma:index="9" nillable="true" ma:displayName="SubCategory" ma:format="Dropdown" ma:internalName="SubCategory">
      <xsd:simpleType>
        <xsd:restriction base="dms:Choice">
          <xsd:enumeration value="Project Success Highlights"/>
          <xsd:enumeration value="Logo Release"/>
          <xsd:enumeration value="Photo Release"/>
          <xsd:enumeration value="Website"/>
          <xsd:enumeration value="Information Releas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EE09270-68C1-4C64-B21D-2AA5BF5E378B}">
  <ds:schemaRefs>
    <ds:schemaRef ds:uri="http://schemas.microsoft.com/sharepoint/v3/contenttype/forms"/>
  </ds:schemaRefs>
</ds:datastoreItem>
</file>

<file path=customXml/itemProps2.xml><?xml version="1.0" encoding="utf-8"?>
<ds:datastoreItem xmlns:ds="http://schemas.openxmlformats.org/officeDocument/2006/customXml" ds:itemID="{604861CA-5DD2-44F8-8780-9628548221F3}">
  <ds:schemaRefs>
    <ds:schemaRef ds:uri="http://purl.org/dc/terms/"/>
    <ds:schemaRef ds:uri="http://purl.org/dc/elements/1.1/"/>
    <ds:schemaRef ds:uri="a41925d7-6666-40fe-98b0-0e624a738239"/>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D8C7EBF7-1E4A-4E91-B618-F3EEE77F85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1925d7-6666-40fe-98b0-0e624a73823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8959</TotalTime>
  <Words>1879</Words>
  <Application>Microsoft Office PowerPoint</Application>
  <PresentationFormat>On-screen Show (16:9)</PresentationFormat>
  <Paragraphs>441</Paragraphs>
  <Slides>30</Slides>
  <Notes>1</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30</vt:i4>
      </vt:variant>
    </vt:vector>
  </HeadingPairs>
  <TitlesOfParts>
    <vt:vector size="40" baseType="lpstr">
      <vt:lpstr>Arial</vt:lpstr>
      <vt:lpstr>Calibri</vt:lpstr>
      <vt:lpstr>Proxima Nova Lt</vt:lpstr>
      <vt:lpstr>Symbol</vt:lpstr>
      <vt:lpstr>Times New Roman</vt:lpstr>
      <vt:lpstr>Wingdings</vt:lpstr>
      <vt:lpstr>Cover Master</vt:lpstr>
      <vt:lpstr>Section Master</vt:lpstr>
      <vt:lpstr>Content Master</vt:lpstr>
      <vt:lpstr>2_Custom Design</vt:lpstr>
      <vt:lpstr>PowerPoint Presentation</vt:lpstr>
      <vt:lpstr>PowerPoint Presentation</vt:lpstr>
      <vt:lpstr>PowerPoint Presentation</vt:lpstr>
      <vt:lpstr>Pipeline Cleanup</vt:lpstr>
      <vt:lpstr>PowerPoint Presentation</vt:lpstr>
      <vt:lpstr>PowerPoint Presentation</vt:lpstr>
      <vt:lpstr>PowerPoint Presentation</vt:lpstr>
      <vt:lpstr>PowerPoint Presentation</vt:lpstr>
      <vt:lpstr>PowerPoint Presentation</vt:lpstr>
      <vt:lpstr>PowerPoint Presentation</vt:lpstr>
      <vt:lpstr>Recommendations for Communicating Interest Rates</vt:lpstr>
      <vt:lpstr>PowerPoint Presentation</vt:lpstr>
      <vt:lpstr>Application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Auto-decisioning</vt:lpstr>
      <vt:lpstr>Auto-withdrawal</vt:lpstr>
      <vt:lpstr>PowerPoint Presentation</vt:lpstr>
      <vt:lpstr>Proforma Updates</vt:lpstr>
      <vt:lpstr>PowerPoint Presentation</vt:lpstr>
      <vt:lpstr>PowerPoint Presentation</vt:lpstr>
      <vt:lpstr>PowerPoint Presentation</vt:lpstr>
      <vt:lpstr>PowerPoint Presentation</vt:lpstr>
    </vt:vector>
  </TitlesOfParts>
  <Company>New York State - Office of General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NYSERDA - White Background</dc:title>
  <dc:creator>Warner, Jennifer</dc:creator>
  <cp:lastModifiedBy>Hunt, Kevin L (NYSERDA)</cp:lastModifiedBy>
  <cp:revision>396</cp:revision>
  <cp:lastPrinted>2016-09-08T12:58:39Z</cp:lastPrinted>
  <dcterms:created xsi:type="dcterms:W3CDTF">2014-12-09T18:34:34Z</dcterms:created>
  <dcterms:modified xsi:type="dcterms:W3CDTF">2016-09-08T13:07:43Z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0x010100E5C8BE364F35254ABCDA2CE23EE59FA1</vt:lpwstr>
  </property>
  <property fmtid="{D5CDD505-2E9C-101B-9397-08002B2CF9AE}" pid="3" name="_NewReviewCycle">
    <vt:lpwstr/>
  </property>
</Properties>
</file>