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4"/>
    <p:sldMasterId id="2147483660" r:id="rId5"/>
    <p:sldMasterId id="2147483674" r:id="rId6"/>
  </p:sldMasterIdLst>
  <p:notesMasterIdLst>
    <p:notesMasterId r:id="rId30"/>
  </p:notesMasterIdLst>
  <p:handoutMasterIdLst>
    <p:handoutMasterId r:id="rId31"/>
  </p:handoutMasterIdLst>
  <p:sldIdLst>
    <p:sldId id="256" r:id="rId7"/>
    <p:sldId id="382" r:id="rId8"/>
    <p:sldId id="394" r:id="rId9"/>
    <p:sldId id="395" r:id="rId10"/>
    <p:sldId id="421" r:id="rId11"/>
    <p:sldId id="422" r:id="rId12"/>
    <p:sldId id="423" r:id="rId13"/>
    <p:sldId id="356" r:id="rId14"/>
    <p:sldId id="413" r:id="rId15"/>
    <p:sldId id="391" r:id="rId16"/>
    <p:sldId id="412" r:id="rId17"/>
    <p:sldId id="416" r:id="rId18"/>
    <p:sldId id="414" r:id="rId19"/>
    <p:sldId id="419" r:id="rId20"/>
    <p:sldId id="415" r:id="rId21"/>
    <p:sldId id="420" r:id="rId22"/>
    <p:sldId id="380" r:id="rId23"/>
    <p:sldId id="398" r:id="rId24"/>
    <p:sldId id="401" r:id="rId25"/>
    <p:sldId id="425" r:id="rId26"/>
    <p:sldId id="397" r:id="rId27"/>
    <p:sldId id="357" r:id="rId28"/>
    <p:sldId id="384" r:id="rId29"/>
  </p:sldIdLst>
  <p:sldSz cx="9144000" cy="5143500" type="screen16x9"/>
  <p:notesSz cx="6900863" cy="9291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7" userDrawn="1">
          <p15:clr>
            <a:srgbClr val="A4A3A4"/>
          </p15:clr>
        </p15:guide>
        <p15:guide id="2" pos="217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ntha, Ann R (NYSERDA)" initials="MAR(" lastIdx="20" clrIdx="0">
    <p:extLst>
      <p:ext uri="{19B8F6BF-5375-455C-9EA6-DF929625EA0E}">
        <p15:presenceInfo xmlns:p15="http://schemas.microsoft.com/office/powerpoint/2012/main" userId="S-1-5-21-776561741-839522115-1202660629-11833" providerId="AD"/>
      </p:ext>
    </p:extLst>
  </p:cmAuthor>
  <p:cmAuthor id="2" name="ltt" initials="ltt" lastIdx="7" clrIdx="1">
    <p:extLst>
      <p:ext uri="{19B8F6BF-5375-455C-9EA6-DF929625EA0E}">
        <p15:presenceInfo xmlns:p15="http://schemas.microsoft.com/office/powerpoint/2012/main" userId="ltt" providerId="None"/>
      </p:ext>
    </p:extLst>
  </p:cmAuthor>
  <p:cmAuthor id="3" name="Mantha, Ann R (NYSERDA)" initials="MAR( [2]" lastIdx="2" clrIdx="2">
    <p:extLst>
      <p:ext uri="{19B8F6BF-5375-455C-9EA6-DF929625EA0E}">
        <p15:presenceInfo xmlns:p15="http://schemas.microsoft.com/office/powerpoint/2012/main" userId="S::Ann.Mantha@nyserda.ny.gov::16711db5-26a4-4fbf-8fba-146e359302b0" providerId="AD"/>
      </p:ext>
    </p:extLst>
  </p:cmAuthor>
  <p:cmAuthor id="4" name="Jayanthi, Sara (NYSERDA)" initials="J(" lastIdx="16" clrIdx="3">
    <p:extLst>
      <p:ext uri="{19B8F6BF-5375-455C-9EA6-DF929625EA0E}">
        <p15:presenceInfo xmlns:p15="http://schemas.microsoft.com/office/powerpoint/2012/main" userId="S::sara.jayanthi@nyserda.ny.gov::e4d5dca8-562d-48fb-b635-1c6aa55185d1" providerId="AD"/>
      </p:ext>
    </p:extLst>
  </p:cmAuthor>
  <p:cmAuthor id="5" name="Rogers, Christopher M (NYSERDA)" initials="RCM(" lastIdx="2" clrIdx="4">
    <p:extLst>
      <p:ext uri="{19B8F6BF-5375-455C-9EA6-DF929625EA0E}">
        <p15:presenceInfo xmlns:p15="http://schemas.microsoft.com/office/powerpoint/2012/main" userId="S::Christopher.Rogers@nyserda.ny.gov::f5c76c8c-9190-4fd6-9d5b-5f21642148c1" providerId="AD"/>
      </p:ext>
    </p:extLst>
  </p:cmAuthor>
  <p:cmAuthor id="6" name="Joel, Max H (NYSERDA)" initials="JMH(" lastIdx="3" clrIdx="5">
    <p:extLst>
      <p:ext uri="{19B8F6BF-5375-455C-9EA6-DF929625EA0E}">
        <p15:presenceInfo xmlns:p15="http://schemas.microsoft.com/office/powerpoint/2012/main" userId="S::Max.Joel@nyserda.ny.gov::af4666c3-bb3e-47b8-9898-26edd9bbdc4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6569"/>
    <a:srgbClr val="0069A6"/>
    <a:srgbClr val="1F3261"/>
    <a:srgbClr val="F2A900"/>
    <a:srgbClr val="002D73"/>
    <a:srgbClr val="007681"/>
    <a:srgbClr val="4589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772" autoAdjust="0"/>
    <p:restoredTop sz="95352" autoAdjust="0"/>
  </p:normalViewPr>
  <p:slideViewPr>
    <p:cSldViewPr>
      <p:cViewPr varScale="1">
        <p:scale>
          <a:sx n="140" d="100"/>
          <a:sy n="140" d="100"/>
        </p:scale>
        <p:origin x="378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9" d="100"/>
          <a:sy n="99" d="100"/>
        </p:scale>
        <p:origin x="-3540" y="-96"/>
      </p:cViewPr>
      <p:guideLst>
        <p:guide orient="horz" pos="2927"/>
        <p:guide pos="217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25FCB2B-D8CC-469F-B07B-CF0EA75355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90374" cy="466195"/>
          </a:xfrm>
          <a:prstGeom prst="rect">
            <a:avLst/>
          </a:prstGeom>
        </p:spPr>
        <p:txBody>
          <a:bodyPr vert="horz" lIns="92521" tIns="46261" rIns="92521" bIns="4626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EB8767-85AB-42E3-97CD-25065F32E5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8892" y="1"/>
            <a:ext cx="2990374" cy="466195"/>
          </a:xfrm>
          <a:prstGeom prst="rect">
            <a:avLst/>
          </a:prstGeom>
        </p:spPr>
        <p:txBody>
          <a:bodyPr vert="horz" lIns="92521" tIns="46261" rIns="92521" bIns="46261" rtlCol="0"/>
          <a:lstStyle>
            <a:lvl1pPr algn="r">
              <a:defRPr sz="1200"/>
            </a:lvl1pPr>
          </a:lstStyle>
          <a:p>
            <a:fld id="{C42EEA17-79A6-4A78-A65E-F04949925994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C25852-8280-4DE3-9EC9-F07958CD91A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5444"/>
            <a:ext cx="2990374" cy="466194"/>
          </a:xfrm>
          <a:prstGeom prst="rect">
            <a:avLst/>
          </a:prstGeom>
        </p:spPr>
        <p:txBody>
          <a:bodyPr vert="horz" lIns="92521" tIns="46261" rIns="92521" bIns="4626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3D77D4-23C3-4D2D-B315-07AAB13610A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8892" y="8825444"/>
            <a:ext cx="2990374" cy="466194"/>
          </a:xfrm>
          <a:prstGeom prst="rect">
            <a:avLst/>
          </a:prstGeom>
        </p:spPr>
        <p:txBody>
          <a:bodyPr vert="horz" lIns="92521" tIns="46261" rIns="92521" bIns="46261" rtlCol="0" anchor="b"/>
          <a:lstStyle>
            <a:lvl1pPr algn="r">
              <a:defRPr sz="1200"/>
            </a:lvl1pPr>
          </a:lstStyle>
          <a:p>
            <a:fld id="{3A3E0979-F437-46C4-A9E3-D38CB333F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201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90374" cy="464582"/>
          </a:xfrm>
          <a:prstGeom prst="rect">
            <a:avLst/>
          </a:prstGeom>
        </p:spPr>
        <p:txBody>
          <a:bodyPr vert="horz" lIns="92521" tIns="46261" rIns="92521" bIns="4626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8892" y="0"/>
            <a:ext cx="2990374" cy="464582"/>
          </a:xfrm>
          <a:prstGeom prst="rect">
            <a:avLst/>
          </a:prstGeom>
        </p:spPr>
        <p:txBody>
          <a:bodyPr vert="horz" lIns="92521" tIns="46261" rIns="92521" bIns="46261" rtlCol="0"/>
          <a:lstStyle>
            <a:lvl1pPr algn="r">
              <a:defRPr sz="1200"/>
            </a:lvl1pPr>
          </a:lstStyle>
          <a:p>
            <a:fld id="{CF2C164A-7038-42D0-953C-2EB4816D4C81}" type="datetimeFigureOut">
              <a:rPr lang="en-US" smtClean="0"/>
              <a:pPr/>
              <a:t>7/29/2019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4013" y="696913"/>
            <a:ext cx="6192837" cy="3484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21" tIns="46261" rIns="92521" bIns="46261" rtlCol="0" anchor="ctr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5444"/>
            <a:ext cx="2990374" cy="464582"/>
          </a:xfrm>
          <a:prstGeom prst="rect">
            <a:avLst/>
          </a:prstGeom>
        </p:spPr>
        <p:txBody>
          <a:bodyPr vert="horz" lIns="92521" tIns="46261" rIns="92521" bIns="4626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8892" y="8825444"/>
            <a:ext cx="2990374" cy="464582"/>
          </a:xfrm>
          <a:prstGeom prst="rect">
            <a:avLst/>
          </a:prstGeom>
        </p:spPr>
        <p:txBody>
          <a:bodyPr vert="horz" lIns="92521" tIns="46261" rIns="92521" bIns="46261" rtlCol="0" anchor="b"/>
          <a:lstStyle>
            <a:lvl1pPr algn="r">
              <a:defRPr sz="1200"/>
            </a:lvl1pPr>
          </a:lstStyle>
          <a:p>
            <a:fld id="{F6DA9C80-B631-4EC4-8253-F63CFD0157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357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9775" y="4471464"/>
            <a:ext cx="5521315" cy="3658325"/>
          </a:xfrm>
          <a:prstGeom prst="rect">
            <a:avLst/>
          </a:prstGeom>
        </p:spPr>
        <p:txBody>
          <a:bodyPr lIns="90689" tIns="45344" rIns="90689" bIns="45344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A9C80-B631-4EC4-8253-F63CFD0157D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7911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0087" y="4471601"/>
            <a:ext cx="5520690" cy="3658582"/>
          </a:xfrm>
          <a:prstGeom prst="rect">
            <a:avLst/>
          </a:prstGeom>
        </p:spPr>
        <p:txBody>
          <a:bodyPr lIns="92521" tIns="46261" rIns="92521" bIns="4626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88">
              <a:defRPr/>
            </a:pPr>
            <a:fld id="{F6DA9C80-B631-4EC4-8253-F63CFD0157DF}" type="slidenum">
              <a:rPr lang="en-US">
                <a:solidFill>
                  <a:prstClr val="black"/>
                </a:solidFill>
                <a:latin typeface="Calibri"/>
              </a:rPr>
              <a:pPr defTabSz="914388">
                <a:defRPr/>
              </a:pPr>
              <a:t>10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57912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0087" y="4471601"/>
            <a:ext cx="5520690" cy="3658582"/>
          </a:xfrm>
          <a:prstGeom prst="rect">
            <a:avLst/>
          </a:prstGeom>
        </p:spPr>
        <p:txBody>
          <a:bodyPr lIns="92521" tIns="46261" rIns="92521" bIns="4626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88">
              <a:defRPr/>
            </a:pPr>
            <a:fld id="{F6DA9C80-B631-4EC4-8253-F63CFD0157DF}" type="slidenum">
              <a:rPr lang="en-US">
                <a:solidFill>
                  <a:prstClr val="black"/>
                </a:solidFill>
                <a:latin typeface="Calibri"/>
              </a:rPr>
              <a:pPr defTabSz="914388">
                <a:defRPr/>
              </a:pPr>
              <a:t>11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8592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0087" y="4471601"/>
            <a:ext cx="5520690" cy="3658582"/>
          </a:xfrm>
          <a:prstGeom prst="rect">
            <a:avLst/>
          </a:prstGeom>
        </p:spPr>
        <p:txBody>
          <a:bodyPr lIns="92521" tIns="46261" rIns="92521" bIns="4626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88">
              <a:defRPr/>
            </a:pPr>
            <a:fld id="{F6DA9C80-B631-4EC4-8253-F63CFD0157DF}" type="slidenum">
              <a:rPr lang="en-US">
                <a:solidFill>
                  <a:prstClr val="black"/>
                </a:solidFill>
                <a:latin typeface="Calibri"/>
              </a:rPr>
              <a:pPr defTabSz="914388">
                <a:defRPr/>
              </a:pPr>
              <a:t>12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16576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0087" y="4471601"/>
            <a:ext cx="5520690" cy="3658582"/>
          </a:xfrm>
          <a:prstGeom prst="rect">
            <a:avLst/>
          </a:prstGeom>
        </p:spPr>
        <p:txBody>
          <a:bodyPr lIns="92521" tIns="46261" rIns="92521" bIns="4626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88">
              <a:defRPr/>
            </a:pPr>
            <a:fld id="{F6DA9C80-B631-4EC4-8253-F63CFD0157DF}" type="slidenum">
              <a:rPr lang="en-US">
                <a:solidFill>
                  <a:prstClr val="black"/>
                </a:solidFill>
                <a:latin typeface="Calibri"/>
              </a:rPr>
              <a:pPr defTabSz="914388">
                <a:defRPr/>
              </a:pPr>
              <a:t>13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26115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0087" y="4471601"/>
            <a:ext cx="5520690" cy="3658582"/>
          </a:xfrm>
          <a:prstGeom prst="rect">
            <a:avLst/>
          </a:prstGeom>
        </p:spPr>
        <p:txBody>
          <a:bodyPr lIns="92521" tIns="46261" rIns="92521" bIns="4626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88">
              <a:defRPr/>
            </a:pPr>
            <a:fld id="{F6DA9C80-B631-4EC4-8253-F63CFD0157DF}" type="slidenum">
              <a:rPr lang="en-US">
                <a:solidFill>
                  <a:prstClr val="black"/>
                </a:solidFill>
                <a:latin typeface="Calibri"/>
              </a:rPr>
              <a:pPr defTabSz="914388">
                <a:defRPr/>
              </a:pPr>
              <a:t>14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97039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0087" y="4471601"/>
            <a:ext cx="5520690" cy="3658582"/>
          </a:xfrm>
          <a:prstGeom prst="rect">
            <a:avLst/>
          </a:prstGeom>
        </p:spPr>
        <p:txBody>
          <a:bodyPr lIns="92521" tIns="46261" rIns="92521" bIns="4626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88">
              <a:defRPr/>
            </a:pPr>
            <a:fld id="{F6DA9C80-B631-4EC4-8253-F63CFD0157DF}" type="slidenum">
              <a:rPr lang="en-US">
                <a:solidFill>
                  <a:prstClr val="black"/>
                </a:solidFill>
                <a:latin typeface="Calibri"/>
              </a:rPr>
              <a:pPr defTabSz="914388">
                <a:defRPr/>
              </a:pPr>
              <a:t>15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74248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0087" y="4471601"/>
            <a:ext cx="5520690" cy="3658582"/>
          </a:xfrm>
          <a:prstGeom prst="rect">
            <a:avLst/>
          </a:prstGeom>
        </p:spPr>
        <p:txBody>
          <a:bodyPr lIns="92521" tIns="46261" rIns="92521" bIns="4626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88">
              <a:defRPr/>
            </a:pPr>
            <a:fld id="{F6DA9C80-B631-4EC4-8253-F63CFD0157DF}" type="slidenum">
              <a:rPr lang="en-US">
                <a:solidFill>
                  <a:prstClr val="black"/>
                </a:solidFill>
                <a:latin typeface="Calibri"/>
              </a:rPr>
              <a:pPr defTabSz="914388">
                <a:defRPr/>
              </a:pPr>
              <a:t>16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22807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0087" y="4471601"/>
            <a:ext cx="5520690" cy="3658582"/>
          </a:xfrm>
          <a:prstGeom prst="rect">
            <a:avLst/>
          </a:prstGeom>
        </p:spPr>
        <p:txBody>
          <a:bodyPr lIns="92521" tIns="46261" rIns="92521" bIns="4626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88">
              <a:defRPr/>
            </a:pPr>
            <a:fld id="{F6DA9C80-B631-4EC4-8253-F63CFD0157DF}" type="slidenum">
              <a:rPr lang="en-US">
                <a:solidFill>
                  <a:prstClr val="black"/>
                </a:solidFill>
                <a:latin typeface="Calibri"/>
              </a:rPr>
              <a:pPr defTabSz="914388">
                <a:defRPr/>
              </a:pPr>
              <a:t>17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04751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9775" y="4471464"/>
            <a:ext cx="5521315" cy="3658325"/>
          </a:xfrm>
          <a:prstGeom prst="rect">
            <a:avLst/>
          </a:prstGeom>
        </p:spPr>
        <p:txBody>
          <a:bodyPr lIns="90689" tIns="45344" rIns="90689" bIns="45344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88">
              <a:defRPr/>
            </a:pPr>
            <a:fld id="{F6DA9C80-B631-4EC4-8253-F63CFD0157DF}" type="slidenum">
              <a:rPr lang="en-US">
                <a:solidFill>
                  <a:prstClr val="black"/>
                </a:solidFill>
                <a:latin typeface="Calibri"/>
              </a:rPr>
              <a:pPr defTabSz="914388">
                <a:defRPr/>
              </a:pPr>
              <a:t>18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78740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0087" y="4471601"/>
            <a:ext cx="5520690" cy="3658582"/>
          </a:xfrm>
          <a:prstGeom prst="rect">
            <a:avLst/>
          </a:prstGeom>
        </p:spPr>
        <p:txBody>
          <a:bodyPr lIns="92521" tIns="46261" rIns="92521" bIns="4626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88">
              <a:defRPr/>
            </a:pPr>
            <a:fld id="{F6DA9C80-B631-4EC4-8253-F63CFD0157DF}" type="slidenum">
              <a:rPr lang="en-US">
                <a:solidFill>
                  <a:prstClr val="black"/>
                </a:solidFill>
                <a:latin typeface="Calibri"/>
              </a:rPr>
              <a:pPr defTabSz="914388">
                <a:defRPr/>
              </a:pPr>
              <a:t>19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2903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9775" y="4471464"/>
            <a:ext cx="5521315" cy="3658325"/>
          </a:xfrm>
          <a:prstGeom prst="rect">
            <a:avLst/>
          </a:prstGeom>
        </p:spPr>
        <p:txBody>
          <a:bodyPr lIns="90689" tIns="45344" rIns="90689" bIns="45344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A9C80-B631-4EC4-8253-F63CFD0157D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8740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0087" y="4471601"/>
            <a:ext cx="5520690" cy="3658582"/>
          </a:xfrm>
          <a:prstGeom prst="rect">
            <a:avLst/>
          </a:prstGeom>
        </p:spPr>
        <p:txBody>
          <a:bodyPr lIns="92522" tIns="46262" rIns="92522" bIns="46262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DA9C80-B631-4EC4-8253-F63CFD0157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18032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0087" y="4471601"/>
            <a:ext cx="5520690" cy="3658582"/>
          </a:xfrm>
          <a:prstGeom prst="rect">
            <a:avLst/>
          </a:prstGeom>
        </p:spPr>
        <p:txBody>
          <a:bodyPr lIns="92521" tIns="46261" rIns="92521" bIns="4626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88">
              <a:defRPr/>
            </a:pPr>
            <a:fld id="{F6DA9C80-B631-4EC4-8253-F63CFD0157DF}" type="slidenum">
              <a:rPr lang="en-US">
                <a:solidFill>
                  <a:prstClr val="black"/>
                </a:solidFill>
                <a:latin typeface="Calibri"/>
              </a:rPr>
              <a:pPr defTabSz="914388">
                <a:defRPr/>
              </a:pPr>
              <a:t>21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76083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0087" y="4471601"/>
            <a:ext cx="5520690" cy="3658582"/>
          </a:xfrm>
          <a:prstGeom prst="rect">
            <a:avLst/>
          </a:prstGeom>
        </p:spPr>
        <p:txBody>
          <a:bodyPr lIns="92521" tIns="46261" rIns="92521" bIns="4626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88">
              <a:defRPr/>
            </a:pPr>
            <a:fld id="{F6DA9C80-B631-4EC4-8253-F63CFD0157DF}" type="slidenum">
              <a:rPr lang="en-US">
                <a:solidFill>
                  <a:prstClr val="black"/>
                </a:solidFill>
                <a:latin typeface="Calibri"/>
              </a:rPr>
              <a:pPr defTabSz="914388">
                <a:defRPr/>
              </a:pPr>
              <a:t>22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20179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0087" y="4471601"/>
            <a:ext cx="5520690" cy="3658582"/>
          </a:xfrm>
          <a:prstGeom prst="rect">
            <a:avLst/>
          </a:prstGeom>
        </p:spPr>
        <p:txBody>
          <a:bodyPr lIns="92521" tIns="46261" rIns="92521" bIns="4626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A9C80-B631-4EC4-8253-F63CFD0157DF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235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0087" y="4471601"/>
            <a:ext cx="5520690" cy="3658582"/>
          </a:xfrm>
          <a:prstGeom prst="rect">
            <a:avLst/>
          </a:prstGeom>
        </p:spPr>
        <p:txBody>
          <a:bodyPr lIns="92521" tIns="46261" rIns="92521" bIns="4626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88">
              <a:defRPr/>
            </a:pPr>
            <a:fld id="{F6DA9C80-B631-4EC4-8253-F63CFD0157DF}" type="slidenum">
              <a:rPr lang="en-US">
                <a:solidFill>
                  <a:prstClr val="black"/>
                </a:solidFill>
                <a:latin typeface="Calibri"/>
              </a:rPr>
              <a:pPr defTabSz="914388">
                <a:defRPr/>
              </a:pPr>
              <a:t>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1237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0087" y="4471601"/>
            <a:ext cx="5520690" cy="3658582"/>
          </a:xfrm>
          <a:prstGeom prst="rect">
            <a:avLst/>
          </a:prstGeom>
        </p:spPr>
        <p:txBody>
          <a:bodyPr lIns="92521" tIns="46261" rIns="92521" bIns="4626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88">
              <a:defRPr/>
            </a:pPr>
            <a:fld id="{F6DA9C80-B631-4EC4-8253-F63CFD0157DF}" type="slidenum">
              <a:rPr lang="en-US">
                <a:solidFill>
                  <a:prstClr val="black"/>
                </a:solidFill>
                <a:latin typeface="Calibri"/>
              </a:rPr>
              <a:pPr defTabSz="914388">
                <a:defRPr/>
              </a:pPr>
              <a:t>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2062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0087" y="4471601"/>
            <a:ext cx="5520690" cy="3658582"/>
          </a:xfrm>
          <a:prstGeom prst="rect">
            <a:avLst/>
          </a:prstGeom>
        </p:spPr>
        <p:txBody>
          <a:bodyPr lIns="92521" tIns="46261" rIns="92521" bIns="4626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88">
              <a:defRPr/>
            </a:pPr>
            <a:fld id="{F6DA9C80-B631-4EC4-8253-F63CFD0157DF}" type="slidenum">
              <a:rPr lang="en-US">
                <a:solidFill>
                  <a:prstClr val="black"/>
                </a:solidFill>
                <a:latin typeface="Calibri"/>
              </a:rPr>
              <a:pPr defTabSz="914388">
                <a:defRPr/>
              </a:pPr>
              <a:t>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03657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0087" y="4471601"/>
            <a:ext cx="5520690" cy="3658582"/>
          </a:xfrm>
          <a:prstGeom prst="rect">
            <a:avLst/>
          </a:prstGeom>
        </p:spPr>
        <p:txBody>
          <a:bodyPr lIns="92521" tIns="46261" rIns="92521" bIns="4626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88">
              <a:defRPr/>
            </a:pPr>
            <a:fld id="{F6DA9C80-B631-4EC4-8253-F63CFD0157DF}" type="slidenum">
              <a:rPr lang="en-US">
                <a:solidFill>
                  <a:prstClr val="black"/>
                </a:solidFill>
                <a:latin typeface="Calibri"/>
              </a:rPr>
              <a:pPr defTabSz="914388">
                <a:defRPr/>
              </a:pPr>
              <a:t>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28983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9775" y="4471464"/>
            <a:ext cx="5521315" cy="3658325"/>
          </a:xfrm>
          <a:prstGeom prst="rect">
            <a:avLst/>
          </a:prstGeom>
        </p:spPr>
        <p:txBody>
          <a:bodyPr lIns="90689" tIns="45344" rIns="90689" bIns="45344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88">
              <a:defRPr/>
            </a:pPr>
            <a:fld id="{F6DA9C80-B631-4EC4-8253-F63CFD0157DF}" type="slidenum">
              <a:rPr lang="en-US">
                <a:solidFill>
                  <a:prstClr val="black"/>
                </a:solidFill>
                <a:latin typeface="Calibri"/>
              </a:rPr>
              <a:pPr defTabSz="914388">
                <a:defRPr/>
              </a:pPr>
              <a:t>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17087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0564" y="4471989"/>
            <a:ext cx="5519737" cy="3657600"/>
          </a:xfrm>
          <a:prstGeom prst="rect">
            <a:avLst/>
          </a:prstGeom>
        </p:spPr>
        <p:txBody>
          <a:bodyPr lIns="91438" tIns="45720" rIns="91438" bIns="45720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A9C80-B631-4EC4-8253-F63CFD0157D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024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0087" y="4471601"/>
            <a:ext cx="5520690" cy="3658582"/>
          </a:xfrm>
          <a:prstGeom prst="rect">
            <a:avLst/>
          </a:prstGeom>
        </p:spPr>
        <p:txBody>
          <a:bodyPr lIns="92521" tIns="46261" rIns="92521" bIns="4626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88">
              <a:defRPr/>
            </a:pPr>
            <a:fld id="{F6DA9C80-B631-4EC4-8253-F63CFD0157DF}" type="slidenum">
              <a:rPr lang="en-US">
                <a:solidFill>
                  <a:prstClr val="black"/>
                </a:solidFill>
                <a:latin typeface="Calibri"/>
              </a:rPr>
              <a:pPr defTabSz="914388">
                <a:defRPr/>
              </a:pPr>
              <a:t>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0047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628134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8157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9627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49852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370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7475"/>
            <a:ext cx="8229600" cy="3165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3001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370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87475"/>
            <a:ext cx="4038600" cy="3165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7475"/>
            <a:ext cx="4038600" cy="3165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359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3700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6863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47875"/>
            <a:ext cx="4040188" cy="2505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66863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47875"/>
            <a:ext cx="4041775" cy="2505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5502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8229600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48722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018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2113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92113"/>
            <a:ext cx="5111750" cy="41608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63650"/>
            <a:ext cx="3008313" cy="32893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6954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6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59CDD7A-5764-434C-8C0E-5FBA555B98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" t="21773"/>
          <a:stretch/>
        </p:blipFill>
        <p:spPr>
          <a:xfrm>
            <a:off x="0" y="0"/>
            <a:ext cx="9144000" cy="478155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5E22D-F131-4D0D-8179-386C8885B195}" type="datetime1">
              <a:rPr lang="en-US" smtClean="0"/>
              <a:t>7/29/2019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CAC6D-BD82-4571-9E34-C1EFF11A94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3714750"/>
            <a:ext cx="9144000" cy="1485900"/>
          </a:xfrm>
          <a:prstGeom prst="rect">
            <a:avLst/>
          </a:prstGeom>
          <a:solidFill>
            <a:srgbClr val="F2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3714750"/>
            <a:ext cx="9144000" cy="76200"/>
          </a:xfrm>
          <a:prstGeom prst="rect">
            <a:avLst/>
          </a:prstGeom>
          <a:solidFill>
            <a:srgbClr val="006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31F5F5C-4477-4868-9607-483346EB2B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45" b="-37945"/>
          <a:stretch/>
        </p:blipFill>
        <p:spPr>
          <a:xfrm>
            <a:off x="5791200" y="3913871"/>
            <a:ext cx="397452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744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581150"/>
            <a:ext cx="5334000" cy="2743200"/>
          </a:xfrm>
          <a:prstGeom prst="rect">
            <a:avLst/>
          </a:prstGeom>
          <a:solidFill>
            <a:srgbClr val="F2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1540453"/>
            <a:ext cx="5334000" cy="81394"/>
          </a:xfrm>
          <a:prstGeom prst="rect">
            <a:avLst/>
          </a:prstGeom>
          <a:solidFill>
            <a:srgbClr val="006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3"/>
          <p:cNvSpPr txBox="1">
            <a:spLocks/>
          </p:cNvSpPr>
          <p:nvPr userDrawn="1"/>
        </p:nvSpPr>
        <p:spPr>
          <a:xfrm>
            <a:off x="8305800" y="88105"/>
            <a:ext cx="6858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DF52EC2-2C0B-4C03-9888-0B25156ED88D}" type="slidenum">
              <a:rPr lang="en-US" sz="1200" smtClean="0">
                <a:solidFill>
                  <a:srgbClr val="002D73"/>
                </a:solidFill>
              </a:rPr>
              <a:pPr algn="r"/>
              <a:t>‹#›</a:t>
            </a:fld>
            <a:endParaRPr lang="en-US" sz="1200" dirty="0">
              <a:solidFill>
                <a:srgbClr val="002D73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24DDFC-642A-4880-BAF0-B44446305A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616" y="4400550"/>
            <a:ext cx="1513584" cy="52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248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9370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7475"/>
            <a:ext cx="8229600" cy="31654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2344"/>
            <a:ext cx="9144000" cy="299605"/>
          </a:xfrm>
          <a:prstGeom prst="rect">
            <a:avLst/>
          </a:prstGeom>
          <a:solidFill>
            <a:srgbClr val="F2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3"/>
          <p:cNvSpPr txBox="1">
            <a:spLocks/>
          </p:cNvSpPr>
          <p:nvPr userDrawn="1"/>
        </p:nvSpPr>
        <p:spPr>
          <a:xfrm>
            <a:off x="8305800" y="88105"/>
            <a:ext cx="6858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DF52EC2-2C0B-4C03-9888-0B25156ED88D}" type="slidenum">
              <a:rPr lang="en-US" sz="1200" smtClean="0"/>
              <a:pPr algn="r"/>
              <a:t>‹#›</a:t>
            </a:fld>
            <a:endParaRPr lang="en-US" sz="120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-19050"/>
            <a:ext cx="9144000" cy="81394"/>
          </a:xfrm>
          <a:prstGeom prst="rect">
            <a:avLst/>
          </a:prstGeom>
          <a:solidFill>
            <a:srgbClr val="006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A9B4AF-8B64-4579-8ADD-743BD07A8E83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616" y="4400550"/>
            <a:ext cx="1513584" cy="52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379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</p:sldLayoutIdLst>
  <p:hf sldNum="0" hdr="0" ftr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nyserda.ny.gov/solar-for-all-eligibility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nyserda.ny.gov/solar-for-all-eligibility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867400" y="514350"/>
            <a:ext cx="31242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Solar for All</a:t>
            </a:r>
            <a:br>
              <a:rPr lang="en-US" sz="4000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000" b="1" dirty="0">
              <a:solidFill>
                <a:srgbClr val="002D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80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3A7F2-1DE0-4799-9BCA-14885173E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93700"/>
            <a:ext cx="8229600" cy="857250"/>
          </a:xfrm>
        </p:spPr>
        <p:txBody>
          <a:bodyPr/>
          <a:lstStyle/>
          <a:p>
            <a:r>
              <a:rPr lang="en-US" sz="2800" dirty="0">
                <a:solidFill>
                  <a:srgbClr val="002D73"/>
                </a:solidFill>
              </a:rPr>
              <a:t>About Your Project: </a:t>
            </a:r>
            <a:r>
              <a:rPr lang="en-US" sz="2800" dirty="0" err="1">
                <a:solidFill>
                  <a:srgbClr val="002D73"/>
                </a:solidFill>
              </a:rPr>
              <a:t>Nexamp</a:t>
            </a:r>
            <a:r>
              <a:rPr lang="en-US" sz="2800" dirty="0">
                <a:solidFill>
                  <a:srgbClr val="002D73"/>
                </a:solidFill>
              </a:rPr>
              <a:t> Rochester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719940-4395-4442-B7D9-9F8B8A40BA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4246" y="1319213"/>
            <a:ext cx="4800600" cy="250507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700" dirty="0">
                <a:solidFill>
                  <a:srgbClr val="646569"/>
                </a:solidFill>
              </a:rPr>
              <a:t>5.7 MW Solar Project in the Town of Rochester</a:t>
            </a:r>
          </a:p>
          <a:p>
            <a:pPr>
              <a:lnSpc>
                <a:spcPct val="150000"/>
              </a:lnSpc>
            </a:pPr>
            <a:r>
              <a:rPr lang="en-US" sz="1700" dirty="0">
                <a:solidFill>
                  <a:srgbClr val="646569"/>
                </a:solidFill>
              </a:rPr>
              <a:t>1MW is reserved for Solar for All </a:t>
            </a:r>
          </a:p>
          <a:p>
            <a:pPr>
              <a:lnSpc>
                <a:spcPct val="150000"/>
              </a:lnSpc>
            </a:pPr>
            <a:r>
              <a:rPr lang="en-US" sz="1700" dirty="0">
                <a:solidFill>
                  <a:srgbClr val="646569"/>
                </a:solidFill>
              </a:rPr>
              <a:t>Project will go live this Summer  </a:t>
            </a:r>
          </a:p>
          <a:p>
            <a:pPr>
              <a:lnSpc>
                <a:spcPct val="150000"/>
              </a:lnSpc>
            </a:pPr>
            <a:r>
              <a:rPr lang="en-US" sz="1700" dirty="0">
                <a:solidFill>
                  <a:srgbClr val="646569"/>
                </a:solidFill>
              </a:rPr>
              <a:t>~850 spots remaining for Solar for All  participants </a:t>
            </a:r>
          </a:p>
          <a:p>
            <a:pPr>
              <a:lnSpc>
                <a:spcPct val="150000"/>
              </a:lnSpc>
            </a:pPr>
            <a:r>
              <a:rPr lang="en-US" sz="1700" dirty="0">
                <a:solidFill>
                  <a:srgbClr val="646569"/>
                </a:solidFill>
              </a:rPr>
              <a:t>Available to electricity customers of Central Hudson Gas &amp; Electric. </a:t>
            </a:r>
            <a:endParaRPr lang="en-US" sz="1800" dirty="0">
              <a:solidFill>
                <a:srgbClr val="646569"/>
              </a:solidFill>
            </a:endParaRPr>
          </a:p>
          <a:p>
            <a:pPr>
              <a:lnSpc>
                <a:spcPct val="150000"/>
              </a:lnSpc>
            </a:pPr>
            <a:endParaRPr lang="en-US" sz="1700" dirty="0">
              <a:solidFill>
                <a:srgbClr val="646569"/>
              </a:solidFill>
            </a:endParaRPr>
          </a:p>
          <a:p>
            <a:pPr marL="0" indent="0">
              <a:buNone/>
            </a:pPr>
            <a:endParaRPr lang="en-US" sz="1700" dirty="0">
              <a:solidFill>
                <a:srgbClr val="646569"/>
              </a:solidFill>
            </a:endParaRPr>
          </a:p>
          <a:p>
            <a:pPr marL="0" indent="0">
              <a:buNone/>
            </a:pPr>
            <a:endParaRPr lang="en-US" sz="1700" dirty="0">
              <a:solidFill>
                <a:srgbClr val="646569"/>
              </a:solidFill>
            </a:endParaRPr>
          </a:p>
        </p:txBody>
      </p:sp>
      <p:pic>
        <p:nvPicPr>
          <p:cNvPr id="7" name="Content Placeholder 6" descr="A fenced in area&#10;&#10;Description automatically generated">
            <a:extLst>
              <a:ext uri="{FF2B5EF4-FFF2-40B4-BE49-F238E27FC236}">
                <a16:creationId xmlns:a16="http://schemas.microsoft.com/office/drawing/2014/main" id="{A19C6D74-1516-4A2E-A77D-D1972B3AEB1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340532"/>
            <a:ext cx="3693654" cy="2462437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EE2E430-89B2-4D50-AD7B-E2908EDFBEFF}"/>
              </a:ext>
            </a:extLst>
          </p:cNvPr>
          <p:cNvSpPr/>
          <p:nvPr/>
        </p:nvSpPr>
        <p:spPr>
          <a:xfrm>
            <a:off x="6888569" y="546100"/>
            <a:ext cx="2057400" cy="11557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Based on where you are doing outreach, project specifics slides that you can use to help sign people up</a:t>
            </a:r>
          </a:p>
        </p:txBody>
      </p:sp>
    </p:spTree>
    <p:extLst>
      <p:ext uri="{BB962C8B-B14F-4D97-AF65-F5344CB8AC3E}">
        <p14:creationId xmlns:p14="http://schemas.microsoft.com/office/powerpoint/2010/main" val="3483296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3A7F2-1DE0-4799-9BCA-14885173E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93700"/>
            <a:ext cx="8229600" cy="857250"/>
          </a:xfrm>
        </p:spPr>
        <p:txBody>
          <a:bodyPr/>
          <a:lstStyle/>
          <a:p>
            <a:r>
              <a:rPr lang="en-US" sz="2800" dirty="0">
                <a:solidFill>
                  <a:srgbClr val="002D73"/>
                </a:solidFill>
              </a:rPr>
              <a:t>About Your Project: </a:t>
            </a:r>
            <a:r>
              <a:rPr lang="en-US" sz="2800" dirty="0" err="1">
                <a:solidFill>
                  <a:srgbClr val="002D73"/>
                </a:solidFill>
              </a:rPr>
              <a:t>Crans</a:t>
            </a:r>
            <a:r>
              <a:rPr lang="en-US" sz="2800" dirty="0">
                <a:solidFill>
                  <a:srgbClr val="002D73"/>
                </a:solidFill>
              </a:rPr>
              <a:t> Mill 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719940-4395-4442-B7D9-9F8B8A40BA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0139" y="1345342"/>
            <a:ext cx="8001000" cy="1854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700" dirty="0">
                <a:solidFill>
                  <a:srgbClr val="646569"/>
                </a:solidFill>
              </a:rPr>
              <a:t>2.7 MW Solar Project in Crawford, NY </a:t>
            </a:r>
          </a:p>
          <a:p>
            <a:pPr>
              <a:lnSpc>
                <a:spcPct val="150000"/>
              </a:lnSpc>
            </a:pPr>
            <a:r>
              <a:rPr lang="en-US" sz="1700" dirty="0">
                <a:solidFill>
                  <a:srgbClr val="646569"/>
                </a:solidFill>
              </a:rPr>
              <a:t>1MW is reserved for Solar for All </a:t>
            </a:r>
          </a:p>
          <a:p>
            <a:pPr>
              <a:lnSpc>
                <a:spcPct val="150000"/>
              </a:lnSpc>
            </a:pPr>
            <a:r>
              <a:rPr lang="en-US" sz="1700" dirty="0">
                <a:solidFill>
                  <a:srgbClr val="646569"/>
                </a:solidFill>
              </a:rPr>
              <a:t>Project is live </a:t>
            </a:r>
          </a:p>
          <a:p>
            <a:pPr>
              <a:lnSpc>
                <a:spcPct val="150000"/>
              </a:lnSpc>
            </a:pPr>
            <a:r>
              <a:rPr lang="en-US" sz="1700" dirty="0">
                <a:solidFill>
                  <a:srgbClr val="646569"/>
                </a:solidFill>
              </a:rPr>
              <a:t>~1,000 spots remaining for Solar for All  participants </a:t>
            </a:r>
          </a:p>
          <a:p>
            <a:pPr>
              <a:lnSpc>
                <a:spcPct val="150000"/>
              </a:lnSpc>
            </a:pPr>
            <a:r>
              <a:rPr lang="en-US" sz="1700" dirty="0">
                <a:solidFill>
                  <a:srgbClr val="646569"/>
                </a:solidFill>
              </a:rPr>
              <a:t>Available to electricity customers of Orange and Rockland </a:t>
            </a:r>
          </a:p>
          <a:p>
            <a:pPr marL="0" indent="0">
              <a:buNone/>
            </a:pPr>
            <a:endParaRPr lang="en-US" sz="1800" dirty="0">
              <a:solidFill>
                <a:srgbClr val="646569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sz="1800" dirty="0">
              <a:solidFill>
                <a:srgbClr val="646569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C34382-F310-4E27-942C-B555FFD8F4F4}"/>
              </a:ext>
            </a:extLst>
          </p:cNvPr>
          <p:cNvSpPr/>
          <p:nvPr/>
        </p:nvSpPr>
        <p:spPr>
          <a:xfrm>
            <a:off x="6888569" y="546100"/>
            <a:ext cx="2057400" cy="11557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Based on where you are doing outreach, project specifics slides that you can use to help sign people up</a:t>
            </a:r>
          </a:p>
        </p:txBody>
      </p:sp>
    </p:spTree>
    <p:extLst>
      <p:ext uri="{BB962C8B-B14F-4D97-AF65-F5344CB8AC3E}">
        <p14:creationId xmlns:p14="http://schemas.microsoft.com/office/powerpoint/2010/main" val="807638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3A7F2-1DE0-4799-9BCA-14885173E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002D73"/>
                </a:solidFill>
              </a:rPr>
              <a:t>About Your Project: Sackett Lake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719940-4395-4442-B7D9-9F8B8A40BA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1294" y="1352550"/>
            <a:ext cx="4485505" cy="255836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700" dirty="0">
                <a:solidFill>
                  <a:srgbClr val="646569"/>
                </a:solidFill>
              </a:rPr>
              <a:t>2.74 MW Solar Project in Thompson, NY</a:t>
            </a:r>
          </a:p>
          <a:p>
            <a:pPr>
              <a:lnSpc>
                <a:spcPct val="150000"/>
              </a:lnSpc>
            </a:pPr>
            <a:r>
              <a:rPr lang="en-US" sz="1700" dirty="0">
                <a:solidFill>
                  <a:srgbClr val="646569"/>
                </a:solidFill>
              </a:rPr>
              <a:t>1MW is reserved for Solar for All </a:t>
            </a:r>
          </a:p>
          <a:p>
            <a:pPr>
              <a:lnSpc>
                <a:spcPct val="150000"/>
              </a:lnSpc>
            </a:pPr>
            <a:r>
              <a:rPr lang="en-US" sz="1700" dirty="0">
                <a:solidFill>
                  <a:srgbClr val="646569"/>
                </a:solidFill>
              </a:rPr>
              <a:t>Project will go live this Fall  </a:t>
            </a:r>
          </a:p>
          <a:p>
            <a:pPr>
              <a:lnSpc>
                <a:spcPct val="150000"/>
              </a:lnSpc>
            </a:pPr>
            <a:r>
              <a:rPr lang="en-US" sz="1700" dirty="0">
                <a:solidFill>
                  <a:srgbClr val="646569"/>
                </a:solidFill>
              </a:rPr>
              <a:t>~700 spots available for Solar for All  participants </a:t>
            </a:r>
          </a:p>
          <a:p>
            <a:pPr>
              <a:lnSpc>
                <a:spcPct val="150000"/>
              </a:lnSpc>
            </a:pPr>
            <a:r>
              <a:rPr lang="en-US" sz="1700" dirty="0">
                <a:solidFill>
                  <a:srgbClr val="646569"/>
                </a:solidFill>
              </a:rPr>
              <a:t>Available to NYSEG customers in Sullivan, Delaware, Otsego, Chenango, and Madison Counties  </a:t>
            </a:r>
            <a:endParaRPr lang="en-US" sz="1800" dirty="0">
              <a:solidFill>
                <a:srgbClr val="646569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sz="1800" dirty="0">
              <a:solidFill>
                <a:srgbClr val="646569"/>
              </a:solidFill>
            </a:endParaRPr>
          </a:p>
        </p:txBody>
      </p:sp>
      <p:pic>
        <p:nvPicPr>
          <p:cNvPr id="6" name="Content Placeholder 5" descr="&#10;&#10;Description automatically generated">
            <a:extLst>
              <a:ext uri="{FF2B5EF4-FFF2-40B4-BE49-F238E27FC236}">
                <a16:creationId xmlns:a16="http://schemas.microsoft.com/office/drawing/2014/main" id="{DD5544DE-D3AD-4FE4-8B2A-11CE4B92AEA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184" y="1380553"/>
            <a:ext cx="4014216" cy="2257997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2AF55FE-8EAF-47CE-8280-7600B037E945}"/>
              </a:ext>
            </a:extLst>
          </p:cNvPr>
          <p:cNvSpPr/>
          <p:nvPr/>
        </p:nvSpPr>
        <p:spPr>
          <a:xfrm>
            <a:off x="6888569" y="546100"/>
            <a:ext cx="2057400" cy="11557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Based on where you are doing outreach, project specifics slides that you can use to help sign people up</a:t>
            </a:r>
          </a:p>
        </p:txBody>
      </p:sp>
    </p:spTree>
    <p:extLst>
      <p:ext uri="{BB962C8B-B14F-4D97-AF65-F5344CB8AC3E}">
        <p14:creationId xmlns:p14="http://schemas.microsoft.com/office/powerpoint/2010/main" val="4074122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3A7F2-1DE0-4799-9BCA-14885173E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002D73"/>
                </a:solidFill>
              </a:rPr>
              <a:t>About Your Project: Johnstown A&amp;B 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719940-4395-4442-B7D9-9F8B8A40BA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5149" y="1355719"/>
            <a:ext cx="4968240" cy="213043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700" dirty="0">
                <a:solidFill>
                  <a:srgbClr val="646569"/>
                </a:solidFill>
              </a:rPr>
              <a:t>2 Solar Projects </a:t>
            </a:r>
          </a:p>
          <a:p>
            <a:pPr>
              <a:lnSpc>
                <a:spcPct val="150000"/>
              </a:lnSpc>
            </a:pPr>
            <a:r>
              <a:rPr lang="en-US" sz="1700" dirty="0">
                <a:solidFill>
                  <a:srgbClr val="646569"/>
                </a:solidFill>
              </a:rPr>
              <a:t>2.7 MW &amp; 2.8 MW in Johnstown, NY</a:t>
            </a:r>
          </a:p>
          <a:p>
            <a:pPr>
              <a:lnSpc>
                <a:spcPct val="150000"/>
              </a:lnSpc>
            </a:pPr>
            <a:r>
              <a:rPr lang="en-US" sz="1700" dirty="0">
                <a:solidFill>
                  <a:srgbClr val="646569"/>
                </a:solidFill>
              </a:rPr>
              <a:t>2 MW is reserved for Solar for All </a:t>
            </a:r>
          </a:p>
          <a:p>
            <a:pPr>
              <a:lnSpc>
                <a:spcPct val="150000"/>
              </a:lnSpc>
            </a:pPr>
            <a:r>
              <a:rPr lang="en-US" sz="1700" dirty="0">
                <a:solidFill>
                  <a:srgbClr val="646569"/>
                </a:solidFill>
              </a:rPr>
              <a:t>Projects are live</a:t>
            </a:r>
          </a:p>
          <a:p>
            <a:pPr>
              <a:lnSpc>
                <a:spcPct val="150000"/>
              </a:lnSpc>
            </a:pPr>
            <a:r>
              <a:rPr lang="en-US" sz="1700" dirty="0">
                <a:solidFill>
                  <a:srgbClr val="646569"/>
                </a:solidFill>
              </a:rPr>
              <a:t>~1,400 spots remaining for Solar for All  participants </a:t>
            </a:r>
          </a:p>
          <a:p>
            <a:pPr>
              <a:lnSpc>
                <a:spcPct val="150000"/>
              </a:lnSpc>
            </a:pPr>
            <a:r>
              <a:rPr lang="en-US" sz="1700" dirty="0">
                <a:solidFill>
                  <a:srgbClr val="646569"/>
                </a:solidFill>
              </a:rPr>
              <a:t>Available to National Grid customers in the Capital Region  </a:t>
            </a:r>
          </a:p>
        </p:txBody>
      </p:sp>
      <p:pic>
        <p:nvPicPr>
          <p:cNvPr id="6" name="Content Placeholder 5" descr="&#10;">
            <a:extLst>
              <a:ext uri="{FF2B5EF4-FFF2-40B4-BE49-F238E27FC236}">
                <a16:creationId xmlns:a16="http://schemas.microsoft.com/office/drawing/2014/main" id="{2A3F552B-8589-4C16-805C-D9081E1114A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343149"/>
            <a:ext cx="3938685" cy="1914401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1783ADB-5C48-4FF3-BF95-55F6E373F1E8}"/>
              </a:ext>
            </a:extLst>
          </p:cNvPr>
          <p:cNvSpPr/>
          <p:nvPr/>
        </p:nvSpPr>
        <p:spPr>
          <a:xfrm>
            <a:off x="6888569" y="546100"/>
            <a:ext cx="2057400" cy="11557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Based on where you are doing outreach, project specifics slides that you can use to help sign people up</a:t>
            </a:r>
          </a:p>
        </p:txBody>
      </p:sp>
    </p:spTree>
    <p:extLst>
      <p:ext uri="{BB962C8B-B14F-4D97-AF65-F5344CB8AC3E}">
        <p14:creationId xmlns:p14="http://schemas.microsoft.com/office/powerpoint/2010/main" val="5360124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3A7F2-1DE0-4799-9BCA-14885173E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002D73"/>
                </a:solidFill>
              </a:rPr>
              <a:t>About Your Project: </a:t>
            </a:r>
            <a:r>
              <a:rPr lang="en-US" sz="2800" dirty="0" err="1">
                <a:solidFill>
                  <a:srgbClr val="002D73"/>
                </a:solidFill>
              </a:rPr>
              <a:t>Nexamp</a:t>
            </a:r>
            <a:r>
              <a:rPr lang="en-US" sz="2800" dirty="0">
                <a:solidFill>
                  <a:srgbClr val="002D73"/>
                </a:solidFill>
              </a:rPr>
              <a:t> Seneca 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719940-4395-4442-B7D9-9F8B8A40BA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1294" y="1352550"/>
            <a:ext cx="4485505" cy="255836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700" dirty="0">
                <a:solidFill>
                  <a:srgbClr val="646569"/>
                </a:solidFill>
              </a:rPr>
              <a:t>2.6 MW Solar Project in Seneca, NY</a:t>
            </a:r>
          </a:p>
          <a:p>
            <a:pPr>
              <a:lnSpc>
                <a:spcPct val="150000"/>
              </a:lnSpc>
            </a:pPr>
            <a:r>
              <a:rPr lang="en-US" sz="1700" dirty="0">
                <a:solidFill>
                  <a:srgbClr val="646569"/>
                </a:solidFill>
              </a:rPr>
              <a:t>1MW is reserved for Solar for All </a:t>
            </a:r>
          </a:p>
          <a:p>
            <a:pPr>
              <a:lnSpc>
                <a:spcPct val="150000"/>
              </a:lnSpc>
            </a:pPr>
            <a:r>
              <a:rPr lang="en-US" sz="1700" dirty="0">
                <a:solidFill>
                  <a:srgbClr val="646569"/>
                </a:solidFill>
              </a:rPr>
              <a:t>Project is live</a:t>
            </a:r>
          </a:p>
          <a:p>
            <a:pPr>
              <a:lnSpc>
                <a:spcPct val="150000"/>
              </a:lnSpc>
            </a:pPr>
            <a:r>
              <a:rPr lang="en-US" sz="1700" dirty="0">
                <a:solidFill>
                  <a:srgbClr val="646569"/>
                </a:solidFill>
              </a:rPr>
              <a:t>~200 spots remaining for Solar for All  participants </a:t>
            </a:r>
          </a:p>
          <a:p>
            <a:pPr>
              <a:lnSpc>
                <a:spcPct val="150000"/>
              </a:lnSpc>
            </a:pPr>
            <a:r>
              <a:rPr lang="en-US" sz="1700" dirty="0">
                <a:solidFill>
                  <a:srgbClr val="646569"/>
                </a:solidFill>
              </a:rPr>
              <a:t>Available to all NYSEG customers</a:t>
            </a:r>
          </a:p>
          <a:p>
            <a:pPr>
              <a:lnSpc>
                <a:spcPct val="150000"/>
              </a:lnSpc>
            </a:pPr>
            <a:endParaRPr lang="en-US" sz="1800" dirty="0">
              <a:solidFill>
                <a:srgbClr val="646569"/>
              </a:solidFill>
            </a:endParaRPr>
          </a:p>
        </p:txBody>
      </p:sp>
      <p:pic>
        <p:nvPicPr>
          <p:cNvPr id="8" name="Content Placeholder 7" descr="A couple of people that are standing in the snow&#10;&#10;Description automatically generated">
            <a:extLst>
              <a:ext uri="{FF2B5EF4-FFF2-40B4-BE49-F238E27FC236}">
                <a16:creationId xmlns:a16="http://schemas.microsoft.com/office/drawing/2014/main" id="{DA2A29B2-3B29-4D70-9E5A-06C8697EEA4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352551"/>
            <a:ext cx="3276600" cy="245834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0EECFA8-06E9-494C-AF9E-E620B520C3B4}"/>
              </a:ext>
            </a:extLst>
          </p:cNvPr>
          <p:cNvSpPr/>
          <p:nvPr/>
        </p:nvSpPr>
        <p:spPr>
          <a:xfrm>
            <a:off x="6888569" y="546100"/>
            <a:ext cx="2057400" cy="11557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Based on where you are doing outreach, project specifics slides that you can use to help sign people up</a:t>
            </a:r>
          </a:p>
        </p:txBody>
      </p:sp>
    </p:spTree>
    <p:extLst>
      <p:ext uri="{BB962C8B-B14F-4D97-AF65-F5344CB8AC3E}">
        <p14:creationId xmlns:p14="http://schemas.microsoft.com/office/powerpoint/2010/main" val="12978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3A7F2-1DE0-4799-9BCA-14885173E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1950"/>
            <a:ext cx="8229600" cy="685800"/>
          </a:xfrm>
        </p:spPr>
        <p:txBody>
          <a:bodyPr/>
          <a:lstStyle/>
          <a:p>
            <a:r>
              <a:rPr lang="en-US" sz="2800" dirty="0">
                <a:solidFill>
                  <a:srgbClr val="002D73"/>
                </a:solidFill>
              </a:rPr>
              <a:t>About: Grand Island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719940-4395-4442-B7D9-9F8B8A40BA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35760"/>
            <a:ext cx="7696200" cy="1981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700" dirty="0">
                <a:solidFill>
                  <a:srgbClr val="646569"/>
                </a:solidFill>
              </a:rPr>
              <a:t>2.3 MW Solar Project in Grand Island, NY</a:t>
            </a:r>
          </a:p>
          <a:p>
            <a:pPr>
              <a:lnSpc>
                <a:spcPct val="150000"/>
              </a:lnSpc>
            </a:pPr>
            <a:r>
              <a:rPr lang="en-US" sz="1700" dirty="0">
                <a:solidFill>
                  <a:srgbClr val="646569"/>
                </a:solidFill>
              </a:rPr>
              <a:t>1MW is reserved for Solar for All </a:t>
            </a:r>
          </a:p>
          <a:p>
            <a:pPr>
              <a:lnSpc>
                <a:spcPct val="150000"/>
              </a:lnSpc>
            </a:pPr>
            <a:r>
              <a:rPr lang="en-US" sz="1700" dirty="0">
                <a:solidFill>
                  <a:srgbClr val="646569"/>
                </a:solidFill>
              </a:rPr>
              <a:t>Project will go live late Summer/early Fall </a:t>
            </a:r>
          </a:p>
          <a:p>
            <a:pPr>
              <a:lnSpc>
                <a:spcPct val="150000"/>
              </a:lnSpc>
            </a:pPr>
            <a:r>
              <a:rPr lang="en-US" sz="1700" dirty="0">
                <a:solidFill>
                  <a:srgbClr val="646569"/>
                </a:solidFill>
              </a:rPr>
              <a:t>~458 spots remaining for Solar for All participants</a:t>
            </a:r>
          </a:p>
          <a:p>
            <a:pPr>
              <a:lnSpc>
                <a:spcPct val="150000"/>
              </a:lnSpc>
            </a:pPr>
            <a:r>
              <a:rPr lang="en-US" sz="1700" dirty="0">
                <a:solidFill>
                  <a:srgbClr val="646569"/>
                </a:solidFill>
              </a:rPr>
              <a:t>Available to all National Grid customers in Western NY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9F6179-6809-4DBD-A345-73C8AAAF089D}"/>
              </a:ext>
            </a:extLst>
          </p:cNvPr>
          <p:cNvSpPr/>
          <p:nvPr/>
        </p:nvSpPr>
        <p:spPr>
          <a:xfrm>
            <a:off x="6888569" y="546100"/>
            <a:ext cx="2057400" cy="11557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Based on where you are doing outreach, project specifics slides that you can use to help sign people up</a:t>
            </a:r>
          </a:p>
        </p:txBody>
      </p:sp>
    </p:spTree>
    <p:extLst>
      <p:ext uri="{BB962C8B-B14F-4D97-AF65-F5344CB8AC3E}">
        <p14:creationId xmlns:p14="http://schemas.microsoft.com/office/powerpoint/2010/main" val="27053486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3A7F2-1DE0-4799-9BCA-14885173E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1950"/>
            <a:ext cx="8229600" cy="685800"/>
          </a:xfrm>
        </p:spPr>
        <p:txBody>
          <a:bodyPr/>
          <a:lstStyle/>
          <a:p>
            <a:r>
              <a:rPr lang="en-US" sz="2800" dirty="0">
                <a:solidFill>
                  <a:srgbClr val="002D73"/>
                </a:solidFill>
              </a:rPr>
              <a:t>About: Boas #4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719940-4395-4442-B7D9-9F8B8A40BA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35760"/>
            <a:ext cx="7696200" cy="1981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700" dirty="0">
                <a:solidFill>
                  <a:srgbClr val="646569"/>
                </a:solidFill>
              </a:rPr>
              <a:t>2.79 MW Solar Project in </a:t>
            </a:r>
            <a:r>
              <a:rPr lang="en-US" sz="1700" dirty="0" err="1">
                <a:solidFill>
                  <a:srgbClr val="646569"/>
                </a:solidFill>
              </a:rPr>
              <a:t>Mooers</a:t>
            </a:r>
            <a:r>
              <a:rPr lang="en-US" sz="1700" dirty="0">
                <a:solidFill>
                  <a:srgbClr val="646569"/>
                </a:solidFill>
              </a:rPr>
              <a:t> Fork, NY </a:t>
            </a:r>
          </a:p>
          <a:p>
            <a:pPr>
              <a:lnSpc>
                <a:spcPct val="150000"/>
              </a:lnSpc>
            </a:pPr>
            <a:r>
              <a:rPr lang="en-US" sz="1700" dirty="0">
                <a:solidFill>
                  <a:srgbClr val="646569"/>
                </a:solidFill>
              </a:rPr>
              <a:t>1MW is reserved for Solar for All </a:t>
            </a:r>
          </a:p>
          <a:p>
            <a:pPr>
              <a:lnSpc>
                <a:spcPct val="150000"/>
              </a:lnSpc>
            </a:pPr>
            <a:r>
              <a:rPr lang="en-US" sz="1700" dirty="0">
                <a:solidFill>
                  <a:srgbClr val="646569"/>
                </a:solidFill>
              </a:rPr>
              <a:t>Project will go live this Fall </a:t>
            </a:r>
          </a:p>
          <a:p>
            <a:pPr>
              <a:lnSpc>
                <a:spcPct val="150000"/>
              </a:lnSpc>
            </a:pPr>
            <a:r>
              <a:rPr lang="en-US" sz="1700" dirty="0">
                <a:solidFill>
                  <a:srgbClr val="646569"/>
                </a:solidFill>
              </a:rPr>
              <a:t>~650 spots remaining for Solar for All participants</a:t>
            </a:r>
          </a:p>
          <a:p>
            <a:pPr>
              <a:lnSpc>
                <a:spcPct val="150000"/>
              </a:lnSpc>
            </a:pPr>
            <a:r>
              <a:rPr lang="en-US" sz="1700" dirty="0">
                <a:solidFill>
                  <a:srgbClr val="646569"/>
                </a:solidFill>
              </a:rPr>
              <a:t>Available to all NYSEG customers</a:t>
            </a:r>
          </a:p>
          <a:p>
            <a:pPr>
              <a:lnSpc>
                <a:spcPct val="150000"/>
              </a:lnSpc>
            </a:pPr>
            <a:endParaRPr lang="en-US" sz="1700" dirty="0">
              <a:solidFill>
                <a:srgbClr val="646569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5F4769-16DC-4499-AB71-FC0E25DE50F8}"/>
              </a:ext>
            </a:extLst>
          </p:cNvPr>
          <p:cNvSpPr/>
          <p:nvPr/>
        </p:nvSpPr>
        <p:spPr>
          <a:xfrm>
            <a:off x="6888569" y="546100"/>
            <a:ext cx="2057400" cy="11557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Based on where you are doing outreach, project specifics slides that you can use to help sign people up</a:t>
            </a:r>
          </a:p>
        </p:txBody>
      </p:sp>
    </p:spTree>
    <p:extLst>
      <p:ext uri="{BB962C8B-B14F-4D97-AF65-F5344CB8AC3E}">
        <p14:creationId xmlns:p14="http://schemas.microsoft.com/office/powerpoint/2010/main" val="6310789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3A7F2-1DE0-4799-9BCA-14885173E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523297"/>
            <a:ext cx="8077200" cy="548640"/>
          </a:xfrm>
        </p:spPr>
        <p:txBody>
          <a:bodyPr/>
          <a:lstStyle/>
          <a:p>
            <a:r>
              <a:rPr lang="en-US" dirty="0">
                <a:solidFill>
                  <a:srgbClr val="002D73"/>
                </a:solidFill>
              </a:rPr>
              <a:t>Solar for All Projects 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041C48A-664C-40EF-A1A8-A6E245E50F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8" r="3846" b="4039"/>
          <a:stretch/>
        </p:blipFill>
        <p:spPr>
          <a:xfrm>
            <a:off x="1182456" y="1071937"/>
            <a:ext cx="6017088" cy="4071563"/>
          </a:xfr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1003A5C-849B-47D7-8BAF-E0E148214668}"/>
              </a:ext>
            </a:extLst>
          </p:cNvPr>
          <p:cNvSpPr/>
          <p:nvPr/>
        </p:nvSpPr>
        <p:spPr>
          <a:xfrm>
            <a:off x="7315200" y="4002152"/>
            <a:ext cx="16002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9902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809750"/>
            <a:ext cx="45720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How to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Sign Up</a:t>
            </a:r>
          </a:p>
        </p:txBody>
      </p:sp>
    </p:spTree>
    <p:extLst>
      <p:ext uri="{BB962C8B-B14F-4D97-AF65-F5344CB8AC3E}">
        <p14:creationId xmlns:p14="http://schemas.microsoft.com/office/powerpoint/2010/main" val="667307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3A7F2-1DE0-4799-9BCA-14885173E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" y="425450"/>
            <a:ext cx="8525933" cy="698500"/>
          </a:xfrm>
        </p:spPr>
        <p:txBody>
          <a:bodyPr/>
          <a:lstStyle/>
          <a:p>
            <a:r>
              <a:rPr lang="en-US" dirty="0">
                <a:solidFill>
                  <a:srgbClr val="002D73"/>
                </a:solidFill>
              </a:rPr>
              <a:t>Step 1: Are you Eligible?</a:t>
            </a:r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5CF17DC-9AE4-4811-9D17-FE71603617D8}"/>
              </a:ext>
            </a:extLst>
          </p:cNvPr>
          <p:cNvSpPr txBox="1">
            <a:spLocks/>
          </p:cNvSpPr>
          <p:nvPr/>
        </p:nvSpPr>
        <p:spPr>
          <a:xfrm>
            <a:off x="304800" y="1150620"/>
            <a:ext cx="7772400" cy="28689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2000" dirty="0">
                <a:solidFill>
                  <a:srgbClr val="646569"/>
                </a:solidFill>
                <a:latin typeface="Arial"/>
                <a:cs typeface="Arial"/>
              </a:rPr>
              <a:t>Do you pay your own electric utility bill?</a:t>
            </a:r>
            <a:endParaRPr lang="en-US" sz="1600" b="0" dirty="0">
              <a:solidFill>
                <a:srgbClr val="646569"/>
              </a:solidFill>
              <a:latin typeface="Arial"/>
              <a:cs typeface="Arial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rgbClr val="646569"/>
                </a:solidFill>
                <a:latin typeface="Arial"/>
                <a:cs typeface="Arial"/>
              </a:rPr>
              <a:t>Include a copy of your last electric bill (all pages) with your application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rgbClr val="646569"/>
                </a:solidFill>
                <a:latin typeface="Arial"/>
                <a:cs typeface="Arial"/>
              </a:rPr>
              <a:t>If you average less than ~$25 per month in electric bill costs NYSERDA may need to review your usage to ensure that you qualify 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rgbClr val="646569"/>
                </a:solidFill>
                <a:latin typeface="Arial"/>
                <a:cs typeface="Arial"/>
              </a:rPr>
              <a:t>Is your household income under 60% of State Median Income?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rgbClr val="646569"/>
                </a:solidFill>
                <a:latin typeface="Arial"/>
                <a:cs typeface="Arial"/>
              </a:rPr>
              <a:t>Include a copy of your award letter from HEAP, SNAP, </a:t>
            </a:r>
            <a:r>
              <a:rPr lang="en-US" sz="1600" b="0" dirty="0" err="1">
                <a:solidFill>
                  <a:srgbClr val="646569"/>
                </a:solidFill>
                <a:latin typeface="Arial"/>
                <a:cs typeface="Arial"/>
              </a:rPr>
              <a:t>EmPower</a:t>
            </a:r>
            <a:r>
              <a:rPr lang="en-US" sz="1600" b="0" dirty="0">
                <a:solidFill>
                  <a:srgbClr val="646569"/>
                </a:solidFill>
                <a:latin typeface="Arial"/>
                <a:cs typeface="Arial"/>
              </a:rPr>
              <a:t>, TANF, SSI, or utility assistance program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rgbClr val="646569"/>
                </a:solidFill>
                <a:latin typeface="Arial"/>
                <a:cs typeface="Arial"/>
              </a:rPr>
              <a:t>If you don’t participate in any of these programs, you can provide alternative documentation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646569"/>
                </a:solidFill>
                <a:latin typeface="Arial"/>
                <a:cs typeface="Arial"/>
              </a:rPr>
              <a:t>Visit </a:t>
            </a: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  <a:hlinkClick r:id="rId3"/>
              </a:rPr>
              <a:t>http://nyserda.ny.gov/solar-for-all-eligibility</a:t>
            </a:r>
            <a:r>
              <a:rPr lang="en-US" sz="900" dirty="0">
                <a:solidFill>
                  <a:srgbClr val="646569"/>
                </a:solidFill>
                <a:latin typeface="Arial"/>
                <a:cs typeface="Arial"/>
              </a:rPr>
              <a:t>  </a:t>
            </a:r>
            <a:r>
              <a:rPr lang="en-US" sz="1600" dirty="0">
                <a:solidFill>
                  <a:srgbClr val="646569"/>
                </a:solidFill>
                <a:latin typeface="Arial"/>
                <a:cs typeface="Arial"/>
              </a:rPr>
              <a:t>for details and forms</a:t>
            </a:r>
          </a:p>
          <a:p>
            <a:pPr>
              <a:spcAft>
                <a:spcPts val="600"/>
              </a:spcAft>
            </a:pPr>
            <a:endParaRPr lang="en-US" sz="1600" b="0" dirty="0">
              <a:solidFill>
                <a:srgbClr val="646569"/>
              </a:solidFill>
              <a:latin typeface="Arial"/>
              <a:cs typeface="Arial"/>
            </a:endParaRP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rgbClr val="646569"/>
                </a:solidFill>
                <a:latin typeface="Arial"/>
                <a:cs typeface="Arial"/>
              </a:rPr>
              <a:t> </a:t>
            </a:r>
          </a:p>
          <a:p>
            <a:pPr marL="457200" indent="-457200">
              <a:spcBef>
                <a:spcPts val="336"/>
              </a:spcBef>
              <a:buFont typeface="+mj-lt"/>
              <a:buAutoNum type="arabicPeriod"/>
            </a:pPr>
            <a:endParaRPr lang="en-US" sz="2000" dirty="0">
              <a:solidFill>
                <a:srgbClr val="646569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7D22384-BB49-43F5-989A-F750F08F5ABA}"/>
              </a:ext>
            </a:extLst>
          </p:cNvPr>
          <p:cNvSpPr/>
          <p:nvPr/>
        </p:nvSpPr>
        <p:spPr>
          <a:xfrm>
            <a:off x="6629400" y="546100"/>
            <a:ext cx="2316569" cy="15684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You can use this slide for eligibility or the following one. Whichever one you think is better for your audience. Please remove the slide that you will not use.</a:t>
            </a:r>
          </a:p>
        </p:txBody>
      </p:sp>
    </p:spTree>
    <p:extLst>
      <p:ext uri="{BB962C8B-B14F-4D97-AF65-F5344CB8AC3E}">
        <p14:creationId xmlns:p14="http://schemas.microsoft.com/office/powerpoint/2010/main" val="1047361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809750"/>
            <a:ext cx="457200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Solar for All Overview</a:t>
            </a:r>
          </a:p>
          <a:p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8194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3A7F2-1DE0-4799-9BCA-14885173E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" y="425450"/>
            <a:ext cx="8525933" cy="698500"/>
          </a:xfrm>
        </p:spPr>
        <p:txBody>
          <a:bodyPr/>
          <a:lstStyle/>
          <a:p>
            <a:r>
              <a:rPr lang="en-US" dirty="0">
                <a:solidFill>
                  <a:srgbClr val="002D73"/>
                </a:solidFill>
              </a:rPr>
              <a:t>Step 1: Demonstrate Eligibility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3AC1CFD-984D-46AF-B819-1D4FF18568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745" y="1125794"/>
            <a:ext cx="4040188" cy="481012"/>
          </a:xfrm>
        </p:spPr>
        <p:txBody>
          <a:bodyPr/>
          <a:lstStyle/>
          <a:p>
            <a:r>
              <a:rPr lang="en-US" sz="2000" dirty="0">
                <a:solidFill>
                  <a:srgbClr val="0069A6"/>
                </a:solidFill>
                <a:latin typeface="Arial"/>
                <a:cs typeface="Arial"/>
              </a:rPr>
              <a:t>Income</a:t>
            </a:r>
            <a:r>
              <a:rPr lang="en-US" sz="2000" dirty="0">
                <a:solidFill>
                  <a:srgbClr val="646569"/>
                </a:solidFill>
                <a:latin typeface="Arial"/>
                <a:cs typeface="Arial"/>
              </a:rPr>
              <a:t> </a:t>
            </a:r>
            <a:endParaRPr lang="en-US" sz="2000" dirty="0">
              <a:solidFill>
                <a:srgbClr val="646569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719940-4395-4442-B7D9-9F8B8A40BA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8600" y="1571952"/>
            <a:ext cx="4040188" cy="121920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1400" dirty="0">
                <a:solidFill>
                  <a:srgbClr val="646569"/>
                </a:solidFill>
                <a:latin typeface="Arial"/>
                <a:cs typeface="Arial"/>
              </a:rPr>
              <a:t>Provide documentation that demonstrates income qualification - 60% SMI</a:t>
            </a:r>
            <a:endParaRPr lang="en-US" dirty="0"/>
          </a:p>
          <a:p>
            <a:pPr marL="0" indent="0">
              <a:spcAft>
                <a:spcPts val="600"/>
              </a:spcAft>
              <a:buNone/>
            </a:pPr>
            <a:r>
              <a:rPr lang="en-US" sz="1400" b="1" dirty="0">
                <a:solidFill>
                  <a:srgbClr val="646569"/>
                </a:solidFill>
              </a:rPr>
              <a:t>Option 1</a:t>
            </a:r>
            <a:r>
              <a:rPr lang="en-US" sz="1400" dirty="0">
                <a:solidFill>
                  <a:srgbClr val="646569"/>
                </a:solidFill>
              </a:rPr>
              <a:t>: Provide a copy of your award letter for </a:t>
            </a:r>
            <a:r>
              <a:rPr lang="en-US" sz="1400" b="1" dirty="0">
                <a:solidFill>
                  <a:srgbClr val="646569"/>
                </a:solidFill>
              </a:rPr>
              <a:t>another assistance program.</a:t>
            </a:r>
            <a:endParaRPr lang="en-US" sz="800" dirty="0">
              <a:solidFill>
                <a:srgbClr val="646569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6EA5B56-6464-4AB5-89D7-12D8EDF534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22813" y="1083461"/>
            <a:ext cx="4041775" cy="481012"/>
          </a:xfrm>
        </p:spPr>
        <p:txBody>
          <a:bodyPr/>
          <a:lstStyle/>
          <a:p>
            <a:r>
              <a:rPr lang="en-US" sz="2000" dirty="0">
                <a:solidFill>
                  <a:srgbClr val="0069A6"/>
                </a:solidFill>
                <a:latin typeface="Arial"/>
                <a:cs typeface="Arial"/>
              </a:rPr>
              <a:t>Electric Usage </a:t>
            </a:r>
            <a:endParaRPr lang="en-US" sz="2000" dirty="0">
              <a:solidFill>
                <a:srgbClr val="0069A6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B7C232-7088-4BE6-8163-885305E116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54555" y="1571952"/>
            <a:ext cx="4041775" cy="279558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1400" dirty="0">
                <a:solidFill>
                  <a:srgbClr val="646569"/>
                </a:solidFill>
                <a:latin typeface="Arial"/>
                <a:cs typeface="Arial"/>
              </a:rPr>
              <a:t>Show that you </a:t>
            </a:r>
            <a:r>
              <a:rPr lang="en-US" sz="1400" b="1" dirty="0">
                <a:solidFill>
                  <a:srgbClr val="646569"/>
                </a:solidFill>
                <a:latin typeface="Arial"/>
                <a:cs typeface="Arial"/>
              </a:rPr>
              <a:t>pay your own electric utility bill </a:t>
            </a:r>
            <a:r>
              <a:rPr lang="en-US" sz="1400" dirty="0">
                <a:solidFill>
                  <a:srgbClr val="646569"/>
                </a:solidFill>
                <a:latin typeface="Arial"/>
                <a:cs typeface="Arial"/>
              </a:rPr>
              <a:t>to a participating utility*.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400" b="1" dirty="0">
                <a:solidFill>
                  <a:srgbClr val="646569"/>
                </a:solidFill>
              </a:rPr>
              <a:t>Easiest way to show eligibility</a:t>
            </a:r>
            <a:r>
              <a:rPr lang="en-US" sz="1400" dirty="0">
                <a:solidFill>
                  <a:srgbClr val="646569"/>
                </a:solidFill>
              </a:rPr>
              <a:t>: Submit an entire utility bill (all pages) when you apply for the program. </a:t>
            </a:r>
          </a:p>
          <a:p>
            <a:pPr marL="0" indent="0">
              <a:spcAft>
                <a:spcPts val="600"/>
              </a:spcAft>
              <a:buNone/>
            </a:pPr>
            <a:endParaRPr lang="en-US" sz="1400" dirty="0">
              <a:solidFill>
                <a:srgbClr val="646569"/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endParaRPr lang="en-US" sz="1400" dirty="0">
              <a:solidFill>
                <a:srgbClr val="646569"/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sz="1400" dirty="0">
                <a:solidFill>
                  <a:srgbClr val="646569"/>
                </a:solidFill>
              </a:rPr>
              <a:t>*</a:t>
            </a:r>
            <a:r>
              <a:rPr lang="en-US" sz="1400" dirty="0">
                <a:solidFill>
                  <a:srgbClr val="646569"/>
                </a:solidFill>
                <a:latin typeface="Arial"/>
                <a:cs typeface="Arial"/>
              </a:rPr>
              <a:t>If you average less than ~$25 per month in electric bill costs NYSERDA may need to review your usage to ensure that you qualify </a:t>
            </a:r>
          </a:p>
          <a:p>
            <a:pPr marL="0" indent="0">
              <a:spcAft>
                <a:spcPts val="600"/>
              </a:spcAft>
              <a:buNone/>
            </a:pPr>
            <a:endParaRPr lang="en-US" sz="1400" dirty="0">
              <a:solidFill>
                <a:srgbClr val="646569"/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endParaRPr lang="en-US" sz="1400" dirty="0">
              <a:solidFill>
                <a:srgbClr val="646569"/>
              </a:solidFill>
            </a:endParaRPr>
          </a:p>
          <a:p>
            <a:pPr marL="182880" indent="-182880">
              <a:spcAft>
                <a:spcPts val="600"/>
              </a:spcAft>
            </a:pPr>
            <a:endParaRPr lang="en-US" sz="1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172468-FE0F-417D-BAE9-D542694AB4F8}"/>
              </a:ext>
            </a:extLst>
          </p:cNvPr>
          <p:cNvSpPr txBox="1"/>
          <p:nvPr/>
        </p:nvSpPr>
        <p:spPr>
          <a:xfrm>
            <a:off x="351367" y="2756037"/>
            <a:ext cx="3678204" cy="1357295"/>
          </a:xfrm>
          <a:prstGeom prst="rect">
            <a:avLst/>
          </a:prstGeom>
          <a:noFill/>
        </p:spPr>
        <p:txBody>
          <a:bodyPr wrap="square" numCol="2" rtlCol="0" anchor="t">
            <a:spAutoFit/>
          </a:bodyPr>
          <a:lstStyle/>
          <a:p>
            <a:pPr marL="571500" lvl="1" indent="-171450">
              <a:spcBef>
                <a:spcPct val="20000"/>
              </a:spcBef>
              <a:spcAft>
                <a:spcPts val="600"/>
              </a:spcAft>
              <a:buFont typeface="Arial"/>
              <a:buChar char="•"/>
            </a:pPr>
            <a:r>
              <a:rPr lang="en-US" sz="1200" dirty="0" err="1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EmPower</a:t>
            </a:r>
            <a:r>
              <a:rPr lang="en-US" sz="12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New York </a:t>
            </a:r>
            <a:endParaRPr lang="en-US"/>
          </a:p>
          <a:p>
            <a:pPr marL="571500" lvl="1" indent="-171450">
              <a:spcBef>
                <a:spcPct val="20000"/>
              </a:spcBef>
              <a:spcAft>
                <a:spcPts val="600"/>
              </a:spcAft>
              <a:buFont typeface="Arial"/>
              <a:buChar char="•"/>
            </a:pPr>
            <a:r>
              <a:rPr lang="en-US" sz="12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HEAP </a:t>
            </a:r>
          </a:p>
          <a:p>
            <a:pPr marL="571500" lvl="1" indent="-171450">
              <a:spcBef>
                <a:spcPct val="20000"/>
              </a:spcBef>
              <a:spcAft>
                <a:spcPts val="600"/>
              </a:spcAft>
              <a:buFont typeface="Arial"/>
              <a:buChar char="•"/>
            </a:pPr>
            <a:r>
              <a:rPr lang="en-US" sz="12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SNAP </a:t>
            </a:r>
          </a:p>
          <a:p>
            <a:pPr marL="571500" lvl="1" indent="-171450">
              <a:spcBef>
                <a:spcPct val="20000"/>
              </a:spcBef>
              <a:spcAft>
                <a:spcPts val="600"/>
              </a:spcAft>
              <a:buFont typeface="Arial"/>
              <a:buChar char="•"/>
            </a:pPr>
            <a:r>
              <a:rPr lang="en-US" sz="12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TANF </a:t>
            </a:r>
          </a:p>
          <a:p>
            <a:pPr marL="571500" lvl="1" indent="-171450">
              <a:spcBef>
                <a:spcPct val="20000"/>
              </a:spcBef>
              <a:spcAft>
                <a:spcPts val="600"/>
              </a:spcAft>
              <a:buFont typeface="Arial"/>
              <a:buChar char="•"/>
            </a:pPr>
            <a:r>
              <a:rPr lang="en-US" sz="12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Supplemental Security Income</a:t>
            </a:r>
          </a:p>
          <a:p>
            <a:pPr marL="571500" lvl="1" indent="-171450">
              <a:spcBef>
                <a:spcPct val="20000"/>
              </a:spcBef>
              <a:spcAft>
                <a:spcPts val="600"/>
              </a:spcAft>
              <a:buFont typeface="Arial"/>
              <a:buChar char="•"/>
            </a:pPr>
            <a:r>
              <a:rPr lang="en-US" sz="12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Utility bill assistance program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E6CF30-851A-4054-A1FC-7EAEE5FA2894}"/>
              </a:ext>
            </a:extLst>
          </p:cNvPr>
          <p:cNvSpPr txBox="1"/>
          <p:nvPr/>
        </p:nvSpPr>
        <p:spPr>
          <a:xfrm>
            <a:off x="228601" y="4105930"/>
            <a:ext cx="4040188" cy="7386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</a:pPr>
            <a:r>
              <a:rPr lang="en-US" sz="1400" b="1" dirty="0">
                <a:solidFill>
                  <a:srgbClr val="646569"/>
                </a:solidFill>
                <a:latin typeface="Arial"/>
                <a:cs typeface="Arial"/>
              </a:rPr>
              <a:t>Option 2</a:t>
            </a:r>
            <a:r>
              <a:rPr lang="en-US" sz="1400" dirty="0">
                <a:solidFill>
                  <a:srgbClr val="646569"/>
                </a:solidFill>
                <a:latin typeface="Arial"/>
                <a:cs typeface="Arial"/>
              </a:rPr>
              <a:t>: Submit documentation with income information, 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  <a:hlinkClick r:id="rId3"/>
              </a:rPr>
              <a:t>http://nyserda.ny.gov/solar-for-all-eligibility</a:t>
            </a:r>
            <a:r>
              <a:rPr lang="en-US" sz="800" dirty="0">
                <a:solidFill>
                  <a:srgbClr val="646569"/>
                </a:solidFill>
                <a:latin typeface="Arial"/>
                <a:cs typeface="Arial"/>
              </a:rPr>
              <a:t> </a:t>
            </a:r>
            <a:endParaRPr lang="en-US" sz="800" dirty="0">
              <a:solidFill>
                <a:srgbClr val="6465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608B534-9C5F-4B37-979D-5FCE6B920948}"/>
              </a:ext>
            </a:extLst>
          </p:cNvPr>
          <p:cNvSpPr/>
          <p:nvPr/>
        </p:nvSpPr>
        <p:spPr>
          <a:xfrm>
            <a:off x="6705600" y="546100"/>
            <a:ext cx="2240369" cy="15684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You can use this slide for eligibility or the one before. Whichever one you think is better for your audience. Please remove the slide that you will not use.</a:t>
            </a:r>
          </a:p>
        </p:txBody>
      </p:sp>
    </p:spTree>
    <p:extLst>
      <p:ext uri="{BB962C8B-B14F-4D97-AF65-F5344CB8AC3E}">
        <p14:creationId xmlns:p14="http://schemas.microsoft.com/office/powerpoint/2010/main" val="23200418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3A7F2-1DE0-4799-9BCA-14885173E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390144"/>
            <a:ext cx="8890000" cy="657606"/>
          </a:xfrm>
        </p:spPr>
        <p:txBody>
          <a:bodyPr/>
          <a:lstStyle/>
          <a:p>
            <a:r>
              <a:rPr lang="en-US" dirty="0">
                <a:solidFill>
                  <a:srgbClr val="002D73"/>
                </a:solidFill>
              </a:rPr>
              <a:t>Step 2: Sign up for Solar for All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719940-4395-4442-B7D9-9F8B8A40BA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1400" y="1313230"/>
            <a:ext cx="4648200" cy="326072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000" b="1" dirty="0">
                <a:solidFill>
                  <a:srgbClr val="0069A6"/>
                </a:solidFill>
                <a:latin typeface="Arial"/>
                <a:cs typeface="Arial"/>
              </a:rPr>
              <a:t>Sign up two ways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solidFill>
                  <a:srgbClr val="646569"/>
                </a:solidFill>
              </a:rPr>
              <a:t>Online: </a:t>
            </a:r>
            <a:r>
              <a:rPr lang="en-US" sz="2000" dirty="0">
                <a:solidFill>
                  <a:srgbClr val="646569"/>
                </a:solidFill>
              </a:rPr>
              <a:t>sign up directly on </a:t>
            </a:r>
            <a:r>
              <a:rPr lang="en-US" sz="2000" b="1" dirty="0">
                <a:solidFill>
                  <a:srgbClr val="646569"/>
                </a:solidFill>
              </a:rPr>
              <a:t>nyserda.ny.gov/solar-for-all </a:t>
            </a:r>
            <a:r>
              <a:rPr lang="en-US" sz="2000" dirty="0">
                <a:solidFill>
                  <a:srgbClr val="646569"/>
                </a:solidFill>
              </a:rPr>
              <a:t>using a mobile device, tablet or computer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solidFill>
                  <a:srgbClr val="646569"/>
                </a:solidFill>
              </a:rPr>
              <a:t>Paper Application:</a:t>
            </a:r>
            <a:r>
              <a:rPr lang="en-US" sz="2000" dirty="0">
                <a:solidFill>
                  <a:srgbClr val="646569"/>
                </a:solidFill>
              </a:rPr>
              <a:t> call 1-877-NYSMART to receive a paper application in the mail</a:t>
            </a:r>
          </a:p>
          <a:p>
            <a:pPr>
              <a:spcAft>
                <a:spcPts val="600"/>
              </a:spcAft>
            </a:pPr>
            <a:endParaRPr lang="en-US" sz="2000" dirty="0">
              <a:solidFill>
                <a:srgbClr val="646569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3F7AE5-8FC0-4CEE-8846-426F1CCFEB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8" y="1077191"/>
            <a:ext cx="2234554" cy="375998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C12F35F-AD94-44B5-BB1B-B5395218EC8D}"/>
              </a:ext>
            </a:extLst>
          </p:cNvPr>
          <p:cNvCxnSpPr>
            <a:cxnSpLocks/>
          </p:cNvCxnSpPr>
          <p:nvPr/>
        </p:nvCxnSpPr>
        <p:spPr>
          <a:xfrm flipH="1">
            <a:off x="2515107" y="2495550"/>
            <a:ext cx="505691" cy="74369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89713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3A7F2-1DE0-4799-9BCA-14885173E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51485"/>
            <a:ext cx="8229600" cy="685800"/>
          </a:xfrm>
        </p:spPr>
        <p:txBody>
          <a:bodyPr/>
          <a:lstStyle/>
          <a:p>
            <a:r>
              <a:rPr lang="en-US" dirty="0">
                <a:solidFill>
                  <a:srgbClr val="002D73"/>
                </a:solidFill>
              </a:rPr>
              <a:t>What Happens Next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719940-4395-4442-B7D9-9F8B8A40BA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00150"/>
            <a:ext cx="7620000" cy="286893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rgbClr val="646569"/>
                </a:solidFill>
                <a:latin typeface="Arial"/>
                <a:cs typeface="Arial"/>
              </a:rPr>
              <a:t>Within a few days of submitting an application, you will receive an eligibility notification from solarforall@nyserda.ny.gov 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rgbClr val="646569"/>
                </a:solidFill>
                <a:latin typeface="Arial"/>
                <a:cs typeface="Arial"/>
              </a:rPr>
              <a:t>If you are eligible, you will be matched to a community solar project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rgbClr val="646569"/>
                </a:solidFill>
                <a:latin typeface="Arial"/>
                <a:cs typeface="Arial"/>
              </a:rPr>
              <a:t>After 2-3 months, you will start receiving credits on your monthly electric bills, reducing your costs </a:t>
            </a:r>
          </a:p>
          <a:p>
            <a:pPr lvl="1">
              <a:spcAft>
                <a:spcPts val="600"/>
              </a:spcAft>
            </a:pPr>
            <a:r>
              <a:rPr lang="en-US" sz="1600" dirty="0">
                <a:solidFill>
                  <a:srgbClr val="646569"/>
                </a:solidFill>
                <a:latin typeface="Arial"/>
                <a:cs typeface="Arial"/>
              </a:rPr>
              <a:t>If your project has not yet finished construction, you will not receive credits until it is operational</a:t>
            </a:r>
          </a:p>
          <a:p>
            <a:pPr lvl="1">
              <a:spcAft>
                <a:spcPts val="600"/>
              </a:spcAft>
            </a:pPr>
            <a:r>
              <a:rPr lang="en-US" sz="1600" dirty="0">
                <a:solidFill>
                  <a:srgbClr val="646569"/>
                </a:solidFill>
                <a:latin typeface="Arial"/>
                <a:cs typeface="Arial"/>
              </a:rPr>
              <a:t>If you are on a level or budget bill plan, the way the credits are handled will vary depending on your utility</a:t>
            </a:r>
          </a:p>
          <a:p>
            <a:pPr marL="0" indent="0">
              <a:spcBef>
                <a:spcPts val="336"/>
              </a:spcBef>
              <a:buNone/>
            </a:pPr>
            <a:endParaRPr lang="en-US" sz="2000" dirty="0">
              <a:solidFill>
                <a:srgbClr val="646569"/>
              </a:solidFill>
            </a:endParaRPr>
          </a:p>
          <a:p>
            <a:pPr marL="457200" indent="-457200">
              <a:spcBef>
                <a:spcPts val="336"/>
              </a:spcBef>
              <a:buFont typeface="+mj-lt"/>
              <a:buAutoNum type="arabicPeriod"/>
            </a:pPr>
            <a:endParaRPr lang="en-US" sz="2000" dirty="0">
              <a:solidFill>
                <a:srgbClr val="6465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3615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0BD75-C546-437F-9026-90D78A87D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D73"/>
                </a:solidFill>
              </a:rPr>
              <a:t>Any Questions? Contact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719940-4395-4442-B7D9-9F8B8A40BA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912" y="1313180"/>
            <a:ext cx="4495800" cy="3165475"/>
          </a:xfrm>
        </p:spPr>
        <p:txBody>
          <a:bodyPr numCol="1" anchor="t"/>
          <a:lstStyle/>
          <a:p>
            <a:pPr marL="0" indent="0">
              <a:buNone/>
            </a:pPr>
            <a:r>
              <a:rPr lang="en-US" sz="1700" b="1" dirty="0">
                <a:solidFill>
                  <a:srgbClr val="646569"/>
                </a:solidFill>
              </a:rPr>
              <a:t>Residents can sign up directly by visiting </a:t>
            </a:r>
            <a:r>
              <a:rPr lang="en-US" sz="1700" b="1" dirty="0">
                <a:solidFill>
                  <a:srgbClr val="0070C0"/>
                </a:solidFill>
              </a:rPr>
              <a:t>nyserda.ny.gov/</a:t>
            </a:r>
            <a:r>
              <a:rPr lang="en-US" sz="1700" b="1" dirty="0" err="1">
                <a:solidFill>
                  <a:srgbClr val="0070C0"/>
                </a:solidFill>
              </a:rPr>
              <a:t>solarforall</a:t>
            </a:r>
            <a:endParaRPr lang="en-US" sz="17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1700" b="1" dirty="0">
              <a:solidFill>
                <a:srgbClr val="646569"/>
              </a:solidFill>
            </a:endParaRPr>
          </a:p>
          <a:p>
            <a:pPr marL="0" indent="0">
              <a:buNone/>
            </a:pPr>
            <a:r>
              <a:rPr lang="en-US" sz="1700" b="1" dirty="0">
                <a:solidFill>
                  <a:srgbClr val="646569"/>
                </a:solidFill>
              </a:rPr>
              <a:t>If you have any questions, please contact  </a:t>
            </a:r>
            <a:r>
              <a:rPr lang="en-US" sz="1700" b="1" dirty="0">
                <a:solidFill>
                  <a:srgbClr val="0070C0"/>
                </a:solidFill>
              </a:rPr>
              <a:t>solarforall@nyserda.ny.gov</a:t>
            </a:r>
            <a:r>
              <a:rPr lang="en-US" sz="1700" b="1" dirty="0">
                <a:solidFill>
                  <a:srgbClr val="646569"/>
                </a:solidFill>
              </a:rPr>
              <a:t>, or call </a:t>
            </a:r>
            <a:r>
              <a:rPr lang="en-US" sz="1700" b="1" dirty="0">
                <a:solidFill>
                  <a:srgbClr val="0070C0"/>
                </a:solidFill>
              </a:rPr>
              <a:t>1-877-NYSMART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4445BC-B3A6-480C-AF07-66C3318607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327658"/>
            <a:ext cx="3175000" cy="249555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7950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3A7F2-1DE0-4799-9BCA-14885173E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8150"/>
            <a:ext cx="8229600" cy="620183"/>
          </a:xfrm>
        </p:spPr>
        <p:txBody>
          <a:bodyPr/>
          <a:lstStyle/>
          <a:p>
            <a:r>
              <a:rPr lang="en-US" dirty="0">
                <a:solidFill>
                  <a:srgbClr val="002D73"/>
                </a:solidFill>
                <a:latin typeface="Arial"/>
                <a:cs typeface="Arial"/>
              </a:rPr>
              <a:t>What is Solar for All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719940-4395-4442-B7D9-9F8B8A40BA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92538"/>
            <a:ext cx="7507817" cy="327660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dirty="0">
                <a:solidFill>
                  <a:srgbClr val="646569"/>
                </a:solidFill>
                <a:latin typeface="Arial"/>
                <a:cs typeface="Arial"/>
              </a:rPr>
              <a:t>State-administered program that provides a utility bill assistance to eligible New Yorkers</a:t>
            </a: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dirty="0">
                <a:solidFill>
                  <a:srgbClr val="646569"/>
                </a:solidFill>
                <a:latin typeface="Arial"/>
                <a:cs typeface="Arial"/>
              </a:rPr>
              <a:t>Save money through a free community solar subscription</a:t>
            </a:r>
            <a:endParaRPr lang="en-US" sz="2000" dirty="0">
              <a:solidFill>
                <a:srgbClr val="646569"/>
              </a:solidFill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dirty="0">
                <a:solidFill>
                  <a:srgbClr val="646569"/>
                </a:solidFill>
                <a:latin typeface="Arial"/>
                <a:cs typeface="Arial"/>
              </a:rPr>
              <a:t>Gain access whether you are a renter or a homeowner</a:t>
            </a:r>
            <a:endParaRPr lang="en-US" sz="2000" dirty="0">
              <a:solidFill>
                <a:srgbClr val="646569"/>
              </a:solidFill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dirty="0">
                <a:solidFill>
                  <a:srgbClr val="646569"/>
                </a:solidFill>
                <a:latin typeface="Arial"/>
                <a:cs typeface="Arial"/>
              </a:rPr>
              <a:t>Similar to HEAP, credits appear on your electric utility bill </a:t>
            </a:r>
            <a:endParaRPr lang="en-US" sz="2000" dirty="0">
              <a:solidFill>
                <a:srgbClr val="6465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168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3A7F2-1DE0-4799-9BCA-14885173E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442912"/>
            <a:ext cx="8229600" cy="376238"/>
          </a:xfrm>
        </p:spPr>
        <p:txBody>
          <a:bodyPr/>
          <a:lstStyle/>
          <a:p>
            <a:r>
              <a:rPr lang="en-US" dirty="0">
                <a:solidFill>
                  <a:srgbClr val="002D73"/>
                </a:solidFill>
              </a:rPr>
              <a:t>What You Get 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8085FB-38CA-4F36-8B78-A4338C2F40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9200" y="895350"/>
            <a:ext cx="3962400" cy="3511804"/>
          </a:xfrm>
        </p:spPr>
        <p:txBody>
          <a:bodyPr vert="horz" lIns="91440" tIns="45720" rIns="91440" bIns="45720" rtlCol="0" anchor="t">
            <a:no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646569"/>
                </a:solidFill>
              </a:rPr>
              <a:t>Monthly credits on your electric bill from solar energy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646569"/>
                </a:solidFill>
              </a:rPr>
              <a:t>No change to the utility provider, service, or supplier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646569"/>
                </a:solidFill>
              </a:rPr>
              <a:t>Save $5-15 a month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646569"/>
                </a:solidFill>
              </a:rPr>
              <a:t>No upfront costs, fees, or payments to participate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646569"/>
                </a:solidFill>
                <a:latin typeface="Arial"/>
                <a:cs typeface="Arial"/>
              </a:rPr>
              <a:t>Does not affect any existing benefits that you have</a:t>
            </a:r>
            <a:endParaRPr lang="en-US" sz="1800" dirty="0">
              <a:solidFill>
                <a:srgbClr val="646569"/>
              </a:solidFill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646569"/>
                </a:solidFill>
              </a:rPr>
              <a:t>Free cancellation at any time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D8098E-D5A0-4CDB-8D87-C8708C85BAB4}"/>
              </a:ext>
            </a:extLst>
          </p:cNvPr>
          <p:cNvSpPr/>
          <p:nvPr/>
        </p:nvSpPr>
        <p:spPr>
          <a:xfrm>
            <a:off x="320084" y="1352550"/>
            <a:ext cx="1341031" cy="349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B8BEB5-99AB-4526-9D9C-4D2152A8BF59}"/>
              </a:ext>
            </a:extLst>
          </p:cNvPr>
          <p:cNvSpPr/>
          <p:nvPr/>
        </p:nvSpPr>
        <p:spPr>
          <a:xfrm>
            <a:off x="3048000" y="927100"/>
            <a:ext cx="1655064" cy="501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DC20DD-DE6B-4C81-843C-D4D92EE8BC5F}"/>
              </a:ext>
            </a:extLst>
          </p:cNvPr>
          <p:cNvSpPr/>
          <p:nvPr/>
        </p:nvSpPr>
        <p:spPr>
          <a:xfrm>
            <a:off x="6888569" y="546100"/>
            <a:ext cx="2057400" cy="11557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Example of where the Solar for All credit will appear on the Orange and Rockland Bill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E8C6578-873A-4D79-885A-56FBAC68A75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39" y="955897"/>
            <a:ext cx="4281342" cy="3622675"/>
          </a:xfrm>
        </p:spPr>
      </p:pic>
    </p:spTree>
    <p:extLst>
      <p:ext uri="{BB962C8B-B14F-4D97-AF65-F5344CB8AC3E}">
        <p14:creationId xmlns:p14="http://schemas.microsoft.com/office/powerpoint/2010/main" val="3607501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3A7F2-1DE0-4799-9BCA-14885173E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442912"/>
            <a:ext cx="8229600" cy="376238"/>
          </a:xfrm>
        </p:spPr>
        <p:txBody>
          <a:bodyPr/>
          <a:lstStyle/>
          <a:p>
            <a:r>
              <a:rPr lang="en-US" dirty="0">
                <a:solidFill>
                  <a:srgbClr val="002D73"/>
                </a:solidFill>
              </a:rPr>
              <a:t>What You Get 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8085FB-38CA-4F36-8B78-A4338C2F40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9200" y="895350"/>
            <a:ext cx="3962400" cy="3511804"/>
          </a:xfrm>
        </p:spPr>
        <p:txBody>
          <a:bodyPr vert="horz" lIns="91440" tIns="45720" rIns="91440" bIns="45720" rtlCol="0" anchor="t">
            <a:no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646569"/>
                </a:solidFill>
              </a:rPr>
              <a:t>Monthly credits on your electric bill from solar energy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646569"/>
                </a:solidFill>
              </a:rPr>
              <a:t>No change to the utility provider, service, or supplier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646569"/>
                </a:solidFill>
              </a:rPr>
              <a:t>Save $5-15 a month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646569"/>
                </a:solidFill>
              </a:rPr>
              <a:t>No upfront costs, fees, or payments to participate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646569"/>
                </a:solidFill>
                <a:latin typeface="Arial"/>
                <a:cs typeface="Arial"/>
              </a:rPr>
              <a:t>Does not affect any existing benefits that you have</a:t>
            </a:r>
            <a:endParaRPr lang="en-US" sz="1800" dirty="0">
              <a:solidFill>
                <a:srgbClr val="646569"/>
              </a:solidFill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646569"/>
                </a:solidFill>
              </a:rPr>
              <a:t>Free cancellation at any time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D8098E-D5A0-4CDB-8D87-C8708C85BAB4}"/>
              </a:ext>
            </a:extLst>
          </p:cNvPr>
          <p:cNvSpPr/>
          <p:nvPr/>
        </p:nvSpPr>
        <p:spPr>
          <a:xfrm>
            <a:off x="304800" y="1123950"/>
            <a:ext cx="1524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B8BEB5-99AB-4526-9D9C-4D2152A8BF59}"/>
              </a:ext>
            </a:extLst>
          </p:cNvPr>
          <p:cNvSpPr/>
          <p:nvPr/>
        </p:nvSpPr>
        <p:spPr>
          <a:xfrm>
            <a:off x="3048000" y="927100"/>
            <a:ext cx="1655064" cy="501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DC20DD-DE6B-4C81-843C-D4D92EE8BC5F}"/>
              </a:ext>
            </a:extLst>
          </p:cNvPr>
          <p:cNvSpPr/>
          <p:nvPr/>
        </p:nvSpPr>
        <p:spPr>
          <a:xfrm>
            <a:off x="6888569" y="546100"/>
            <a:ext cx="2057400" cy="11557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Example of where the Solar for All credit will appear on the NYSEG Bill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C89EEB2-3466-4A2B-B2E6-5444C12A120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18683"/>
            <a:ext cx="4231687" cy="4032975"/>
          </a:xfrm>
        </p:spPr>
      </p:pic>
    </p:spTree>
    <p:extLst>
      <p:ext uri="{BB962C8B-B14F-4D97-AF65-F5344CB8AC3E}">
        <p14:creationId xmlns:p14="http://schemas.microsoft.com/office/powerpoint/2010/main" val="1131782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3A7F2-1DE0-4799-9BCA-14885173E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442912"/>
            <a:ext cx="8229600" cy="376238"/>
          </a:xfrm>
        </p:spPr>
        <p:txBody>
          <a:bodyPr/>
          <a:lstStyle/>
          <a:p>
            <a:r>
              <a:rPr lang="en-US" dirty="0">
                <a:solidFill>
                  <a:srgbClr val="002D73"/>
                </a:solidFill>
              </a:rPr>
              <a:t>What You Get 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8085FB-38CA-4F36-8B78-A4338C2F40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9200" y="895350"/>
            <a:ext cx="3962400" cy="3511804"/>
          </a:xfrm>
        </p:spPr>
        <p:txBody>
          <a:bodyPr vert="horz" lIns="91440" tIns="45720" rIns="91440" bIns="45720" rtlCol="0" anchor="t">
            <a:no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646569"/>
                </a:solidFill>
              </a:rPr>
              <a:t>Monthly credits on your electric bill from solar energy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646569"/>
                </a:solidFill>
              </a:rPr>
              <a:t>No change to the utility provider, service, or supplier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646569"/>
                </a:solidFill>
              </a:rPr>
              <a:t>Save $5-15 a month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646569"/>
                </a:solidFill>
              </a:rPr>
              <a:t>No upfront costs, fees, or payments to participate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646569"/>
                </a:solidFill>
                <a:latin typeface="Arial"/>
                <a:cs typeface="Arial"/>
              </a:rPr>
              <a:t>Does not affect any existing benefits that you have</a:t>
            </a:r>
            <a:endParaRPr lang="en-US" sz="1800" dirty="0">
              <a:solidFill>
                <a:srgbClr val="646569"/>
              </a:solidFill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646569"/>
                </a:solidFill>
              </a:rPr>
              <a:t>Free cancellation at any time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DC20DD-DE6B-4C81-843C-D4D92EE8BC5F}"/>
              </a:ext>
            </a:extLst>
          </p:cNvPr>
          <p:cNvSpPr/>
          <p:nvPr/>
        </p:nvSpPr>
        <p:spPr>
          <a:xfrm>
            <a:off x="6888569" y="546100"/>
            <a:ext cx="2057400" cy="11557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Example of where the Solar for All credit will appear on the National Grid Bill</a:t>
            </a:r>
          </a:p>
        </p:txBody>
      </p:sp>
      <p:pic>
        <p:nvPicPr>
          <p:cNvPr id="11" name="Content Placeholder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E93DD1CE-8A63-4F6D-976E-4901CB61352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77" y="1246907"/>
            <a:ext cx="4724400" cy="3151830"/>
          </a:xfrm>
        </p:spPr>
      </p:pic>
    </p:spTree>
    <p:extLst>
      <p:ext uri="{BB962C8B-B14F-4D97-AF65-F5344CB8AC3E}">
        <p14:creationId xmlns:p14="http://schemas.microsoft.com/office/powerpoint/2010/main" val="2707819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809750"/>
            <a:ext cx="45720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How Solar for All Works </a:t>
            </a:r>
          </a:p>
        </p:txBody>
      </p:sp>
    </p:spTree>
    <p:extLst>
      <p:ext uri="{BB962C8B-B14F-4D97-AF65-F5344CB8AC3E}">
        <p14:creationId xmlns:p14="http://schemas.microsoft.com/office/powerpoint/2010/main" val="2504242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9C06A2A-5E78-473E-BCB4-739C7A292B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244" y="1387475"/>
            <a:ext cx="5627511" cy="3165475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8934664-CF5F-4DE9-B18E-26AFB180DADD}"/>
              </a:ext>
            </a:extLst>
          </p:cNvPr>
          <p:cNvSpPr/>
          <p:nvPr/>
        </p:nvSpPr>
        <p:spPr>
          <a:xfrm>
            <a:off x="3657600" y="4857750"/>
            <a:ext cx="18288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FA6029-1AD5-4695-8CA4-20480F9A6E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14350"/>
            <a:ext cx="9109969" cy="50863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BD2BF0A-B958-4CF7-B529-5B9825CC15B1}"/>
              </a:ext>
            </a:extLst>
          </p:cNvPr>
          <p:cNvSpPr/>
          <p:nvPr/>
        </p:nvSpPr>
        <p:spPr>
          <a:xfrm>
            <a:off x="3810000" y="4781550"/>
            <a:ext cx="2286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4870A37-B4B1-42B0-9EE7-C8CF052281A3}"/>
              </a:ext>
            </a:extLst>
          </p:cNvPr>
          <p:cNvSpPr/>
          <p:nvPr/>
        </p:nvSpPr>
        <p:spPr>
          <a:xfrm>
            <a:off x="3810000" y="5341216"/>
            <a:ext cx="22098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649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3A7F2-1DE0-4799-9BCA-14885173E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002D73"/>
                </a:solidFill>
              </a:rPr>
              <a:t>About Your Project: Underhill Farm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719940-4395-4442-B7D9-9F8B8A40BA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" y="1340531"/>
            <a:ext cx="4800600" cy="225107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700" dirty="0">
                <a:solidFill>
                  <a:srgbClr val="646569"/>
                </a:solidFill>
              </a:rPr>
              <a:t>2.99 MW Solar Project in Poughkeepsie, NY </a:t>
            </a:r>
          </a:p>
          <a:p>
            <a:pPr>
              <a:lnSpc>
                <a:spcPct val="150000"/>
              </a:lnSpc>
            </a:pPr>
            <a:r>
              <a:rPr lang="en-US" sz="1700" dirty="0">
                <a:solidFill>
                  <a:srgbClr val="646569"/>
                </a:solidFill>
              </a:rPr>
              <a:t>1MW is reserved for Solar for All </a:t>
            </a:r>
          </a:p>
          <a:p>
            <a:pPr>
              <a:lnSpc>
                <a:spcPct val="150000"/>
              </a:lnSpc>
            </a:pPr>
            <a:r>
              <a:rPr lang="en-US" sz="1700" dirty="0">
                <a:solidFill>
                  <a:srgbClr val="646569"/>
                </a:solidFill>
              </a:rPr>
              <a:t>Project is live </a:t>
            </a:r>
          </a:p>
          <a:p>
            <a:pPr>
              <a:lnSpc>
                <a:spcPct val="150000"/>
              </a:lnSpc>
            </a:pPr>
            <a:r>
              <a:rPr lang="en-US" sz="1700" dirty="0">
                <a:solidFill>
                  <a:srgbClr val="646569"/>
                </a:solidFill>
              </a:rPr>
              <a:t>~800 spots remaining for Solar for All  participants </a:t>
            </a:r>
          </a:p>
          <a:p>
            <a:pPr>
              <a:lnSpc>
                <a:spcPct val="150000"/>
              </a:lnSpc>
            </a:pPr>
            <a:r>
              <a:rPr lang="en-US" sz="1700" dirty="0">
                <a:solidFill>
                  <a:srgbClr val="646569"/>
                </a:solidFill>
              </a:rPr>
              <a:t>Available to electricity customers of Central Hudson Gas &amp; Electric </a:t>
            </a:r>
            <a:endParaRPr lang="en-US" sz="1800" dirty="0">
              <a:solidFill>
                <a:srgbClr val="646569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sz="1800" dirty="0">
              <a:solidFill>
                <a:srgbClr val="646569"/>
              </a:solidFill>
            </a:endParaRPr>
          </a:p>
        </p:txBody>
      </p:sp>
      <p:pic>
        <p:nvPicPr>
          <p:cNvPr id="11" name="Content Placeholder 10" descr="A picture containing solar cell, sky, outdoor, grass&#10;&#10;Description automatically generated">
            <a:extLst>
              <a:ext uri="{FF2B5EF4-FFF2-40B4-BE49-F238E27FC236}">
                <a16:creationId xmlns:a16="http://schemas.microsoft.com/office/drawing/2014/main" id="{BA49E56C-8EB9-4BCF-9898-FC28AFACE4E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361545"/>
            <a:ext cx="3744913" cy="2496608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A237CA6-E9E0-40E1-B87C-420B1C00ED71}"/>
              </a:ext>
            </a:extLst>
          </p:cNvPr>
          <p:cNvSpPr/>
          <p:nvPr/>
        </p:nvSpPr>
        <p:spPr>
          <a:xfrm>
            <a:off x="6888569" y="546100"/>
            <a:ext cx="2057400" cy="11557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Based on where you are doing outreach, project specifics slides that you can use to help sign people up. </a:t>
            </a:r>
          </a:p>
        </p:txBody>
      </p:sp>
    </p:spTree>
    <p:extLst>
      <p:ext uri="{BB962C8B-B14F-4D97-AF65-F5344CB8AC3E}">
        <p14:creationId xmlns:p14="http://schemas.microsoft.com/office/powerpoint/2010/main" val="368833654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ection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75A17EA7565E4596E5F5CA7ACFD643" ma:contentTypeVersion="10" ma:contentTypeDescription="Create a new document." ma:contentTypeScope="" ma:versionID="7483ddf874617f98e47ddff00fa82b03">
  <xsd:schema xmlns:xsd="http://www.w3.org/2001/XMLSchema" xmlns:xs="http://www.w3.org/2001/XMLSchema" xmlns:p="http://schemas.microsoft.com/office/2006/metadata/properties" xmlns:ns2="07af92a9-39bc-461e-9b53-c0b6820ea489" xmlns:ns3="3cbd07d1-6f88-4ca1-a811-38ba84aaff4b" targetNamespace="http://schemas.microsoft.com/office/2006/metadata/properties" ma:root="true" ma:fieldsID="c47aabd4851dede6c8616674949bde1b" ns2:_="" ns3:_="">
    <xsd:import namespace="07af92a9-39bc-461e-9b53-c0b6820ea489"/>
    <xsd:import namespace="3cbd07d1-6f88-4ca1-a811-38ba84aaff4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af92a9-39bc-461e-9b53-c0b6820ea4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bd07d1-6f88-4ca1-a811-38ba84aaff4b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04861CA-5DD2-44F8-8780-9628548221F3}">
  <ds:schemaRefs>
    <ds:schemaRef ds:uri="07af92a9-39bc-461e-9b53-c0b6820ea489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purl.org/dc/terms/"/>
    <ds:schemaRef ds:uri="http://www.w3.org/XML/1998/namespace"/>
    <ds:schemaRef ds:uri="http://schemas.openxmlformats.org/package/2006/metadata/core-properties"/>
    <ds:schemaRef ds:uri="3cbd07d1-6f88-4ca1-a811-38ba84aaff4b"/>
  </ds:schemaRefs>
</ds:datastoreItem>
</file>

<file path=customXml/itemProps2.xml><?xml version="1.0" encoding="utf-8"?>
<ds:datastoreItem xmlns:ds="http://schemas.openxmlformats.org/officeDocument/2006/customXml" ds:itemID="{0F84BF39-6D86-4EC4-913A-CC482A8E59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af92a9-39bc-461e-9b53-c0b6820ea489"/>
    <ds:schemaRef ds:uri="3cbd07d1-6f88-4ca1-a811-38ba84aaff4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EE09270-68C1-4C64-B21D-2AA5BF5E378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15926</TotalTime>
  <Words>1288</Words>
  <Application>Microsoft Office PowerPoint</Application>
  <PresentationFormat>On-screen Show (16:9)</PresentationFormat>
  <Paragraphs>160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Cover Master</vt:lpstr>
      <vt:lpstr>Section Master</vt:lpstr>
      <vt:lpstr>2_Custom Design</vt:lpstr>
      <vt:lpstr>PowerPoint Presentation</vt:lpstr>
      <vt:lpstr>PowerPoint Presentation</vt:lpstr>
      <vt:lpstr>What is Solar for All</vt:lpstr>
      <vt:lpstr>What You Get </vt:lpstr>
      <vt:lpstr>What You Get </vt:lpstr>
      <vt:lpstr>What You Get </vt:lpstr>
      <vt:lpstr>PowerPoint Presentation</vt:lpstr>
      <vt:lpstr>PowerPoint Presentation</vt:lpstr>
      <vt:lpstr>About Your Project: Underhill Farm</vt:lpstr>
      <vt:lpstr>About Your Project: Nexamp Rochester</vt:lpstr>
      <vt:lpstr>About Your Project: Crans Mill </vt:lpstr>
      <vt:lpstr>About Your Project: Sackett Lake</vt:lpstr>
      <vt:lpstr>About Your Project: Johnstown A&amp;B </vt:lpstr>
      <vt:lpstr>About Your Project: Nexamp Seneca </vt:lpstr>
      <vt:lpstr>About: Grand Island</vt:lpstr>
      <vt:lpstr>About: Boas #4</vt:lpstr>
      <vt:lpstr>Solar for All Projects </vt:lpstr>
      <vt:lpstr>PowerPoint Presentation</vt:lpstr>
      <vt:lpstr>Step 1: Are you Eligible?</vt:lpstr>
      <vt:lpstr>Step 1: Demonstrate Eligibility</vt:lpstr>
      <vt:lpstr>Step 2: Sign up for Solar for All</vt:lpstr>
      <vt:lpstr>What Happens Next </vt:lpstr>
      <vt:lpstr>Any Questions? Contact Us</vt:lpstr>
    </vt:vector>
  </TitlesOfParts>
  <Company>New York State - Office of General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Warner, Jennifer</dc:creator>
  <cp:lastModifiedBy>Jayanthi, Sara (NYSERDA)</cp:lastModifiedBy>
  <cp:revision>427</cp:revision>
  <cp:lastPrinted>2019-06-24T17:54:18Z</cp:lastPrinted>
  <dcterms:created xsi:type="dcterms:W3CDTF">2014-12-09T18:34:34Z</dcterms:created>
  <dcterms:modified xsi:type="dcterms:W3CDTF">2019-07-29T17:00:19Z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0x010100F675A17EA7565E4596E5F5CA7ACFD643</vt:lpwstr>
  </property>
</Properties>
</file>