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3"/>
  </p:notesMasterIdLst>
  <p:sldIdLst>
    <p:sldId id="257" r:id="rId3"/>
    <p:sldId id="25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5" r:id="rId14"/>
    <p:sldId id="296" r:id="rId15"/>
    <p:sldId id="297" r:id="rId16"/>
    <p:sldId id="267" r:id="rId17"/>
    <p:sldId id="270" r:id="rId18"/>
    <p:sldId id="271" r:id="rId19"/>
    <p:sldId id="273" r:id="rId20"/>
    <p:sldId id="275" r:id="rId21"/>
    <p:sldId id="276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9F"/>
    <a:srgbClr val="FDB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 autoAdjust="0"/>
    <p:restoredTop sz="87765" autoAdjust="0"/>
  </p:normalViewPr>
  <p:slideViewPr>
    <p:cSldViewPr>
      <p:cViewPr varScale="1">
        <p:scale>
          <a:sx n="99" d="100"/>
          <a:sy n="99" d="100"/>
        </p:scale>
        <p:origin x="17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C18A-010D-4833-B091-CE33DDE2853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F1A4-9E29-42C3-B9CD-6E90B370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V Trainer Header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9144000" cy="17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91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419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1"/>
            <a:ext cx="4038600" cy="4419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585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38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581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38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581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26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854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0096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495799"/>
          </a:xfrm>
          <a:prstGeom prst="rect">
            <a:avLst/>
          </a:prstGeom>
        </p:spPr>
        <p:txBody>
          <a:bodyPr/>
          <a:lstStyle>
            <a:lvl1pPr marL="182880" indent="-18288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5813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26763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8626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297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16030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716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3200" b="1"/>
            </a:lvl2pPr>
            <a:lvl3pPr>
              <a:buNone/>
              <a:defRPr sz="32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</a:lstStyle>
          <a:p>
            <a:pPr lvl="0"/>
            <a:r>
              <a:rPr lang="en-US" dirty="0"/>
              <a:t>Click to Add 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57200" y="2057400"/>
            <a:ext cx="8229600" cy="3886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>
              <a:spcBef>
                <a:spcPts val="1200"/>
              </a:spcBef>
              <a:tabLst>
                <a:tab pos="685800" algn="l"/>
              </a:tabLst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40080" indent="-274320">
              <a:spcBef>
                <a:spcPts val="600"/>
              </a:spcBef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0" y="6492875"/>
            <a:ext cx="381000" cy="365125"/>
          </a:xfrm>
        </p:spPr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000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57200" y="2209800"/>
            <a:ext cx="8229600" cy="3657600"/>
          </a:xfrm>
          <a:prstGeom prst="rect">
            <a:avLst/>
          </a:prstGeom>
        </p:spPr>
        <p:txBody>
          <a:bodyPr numCol="2" spcCol="457200">
            <a:noAutofit/>
          </a:bodyPr>
          <a:lstStyle>
            <a:lvl1pPr marL="274320" marR="0" indent="-274320" algn="l" defTabSz="119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371600" indent="-457200">
              <a:defRPr baseline="0">
                <a:solidFill>
                  <a:schemeClr val="bg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add text</a:t>
            </a:r>
          </a:p>
          <a:p>
            <a:pPr marL="274320" marR="0" lvl="0" indent="-274320" algn="l" defTabSz="119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dirty="0"/>
              <a:t>Click to add text</a:t>
            </a:r>
          </a:p>
          <a:p>
            <a:pPr marL="274320" marR="0" lvl="0" indent="-274320" algn="l" defTabSz="119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274320" marR="0" lvl="0" indent="-274320" algn="l" defTabSz="119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dirty="0"/>
              <a:t>Click to add text</a:t>
            </a:r>
          </a:p>
          <a:p>
            <a:pPr marL="274320" marR="0" lvl="0" indent="-274320" algn="l" defTabSz="119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dirty="0"/>
              <a:t>Click to add text</a:t>
            </a:r>
          </a:p>
          <a:p>
            <a:pPr marL="274320" marR="0" lvl="0" indent="-274320" algn="l" defTabSz="119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0" y="6492875"/>
            <a:ext cx="381000" cy="365125"/>
          </a:xfrm>
        </p:spPr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289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bov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7160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81200"/>
            <a:ext cx="8229600" cy="396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 or graphic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365125"/>
          </a:xfrm>
        </p:spPr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4506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bove Ima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057400"/>
            <a:ext cx="38862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13716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057400"/>
            <a:ext cx="38862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2819400"/>
            <a:ext cx="3886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 or graphic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24400" y="2819400"/>
            <a:ext cx="3886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 or graphic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365125"/>
          </a:xfrm>
        </p:spPr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9244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o Right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12954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057400"/>
            <a:ext cx="38862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2057400"/>
            <a:ext cx="38862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 or graphic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365125"/>
          </a:xfrm>
        </p:spPr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705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5045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89521C-F2CF-4456-BCFC-A4E621887306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2643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18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41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2032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592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2374-A6A3-482B-85FB-31F7E9C4A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025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7E88-EDC1-494F-8483-453827D9421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A557-5F6A-4D82-BB0A-96BA6C069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2374-A6A3-482B-85FB-31F7E9C4A8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2344"/>
            <a:ext cx="9144000" cy="928256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NY-Sun logo.png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57900"/>
            <a:ext cx="235323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PTowgAaSflR0fM&amp;tbnid=xSqf-MOcl4UPyM:&amp;ved=0CAUQjRw&amp;url=http://fairfield.patch.com/groups/around-town/p/now-is-the-time-to-go-solar-in-fairfield&amp;ei=-mrUUqyTCvDLsQS0m4DAAw&amp;bvm=bv.59026428,d.eW0&amp;psig=AFQjCNEvJaGHqLX4VcQ_-gr4rDs6eeph1A&amp;ust=138973897496913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yellow_corner_for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24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966" y="1335881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Solarize</a:t>
            </a:r>
            <a:r>
              <a:rPr lang="en-US" sz="6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6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[municipality]</a:t>
            </a:r>
          </a:p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Solar. Simple. Together.</a:t>
            </a:r>
          </a:p>
        </p:txBody>
      </p:sp>
      <p:pic>
        <p:nvPicPr>
          <p:cNvPr id="7" name="Picture 6" descr="westchester_fam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2059566" cy="3048000"/>
          </a:xfrm>
          <a:prstGeom prst="rect">
            <a:avLst/>
          </a:prstGeom>
          <a:ln w="38100">
            <a:solidFill>
              <a:srgbClr val="006E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486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[Add Solarize URL to website]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85D9A-CEBB-4BDF-9CDF-E218EB8D4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86400"/>
            <a:ext cx="3034080" cy="1062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431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System Types </a:t>
            </a:r>
            <a:endParaRPr lang="en-US" sz="2800" b="1" dirty="0">
              <a:latin typeface="+mj-lt"/>
            </a:endParaRPr>
          </a:p>
        </p:txBody>
      </p:sp>
      <p:pic>
        <p:nvPicPr>
          <p:cNvPr id="20" name="Picture 14" descr="http://www.alt-energy.info/wp-content/uploads/2010/11/solar-carport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57" y="2819400"/>
            <a:ext cx="3026664" cy="20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2461" y="1665982"/>
            <a:ext cx="1346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Roof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Mount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1010" y="1665982"/>
            <a:ext cx="1564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Ground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Mount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8135" y="1665982"/>
            <a:ext cx="1555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Parking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Canopy</a:t>
            </a:r>
          </a:p>
        </p:txBody>
      </p:sp>
      <p:pic>
        <p:nvPicPr>
          <p:cNvPr id="24" name="Picture 2" descr="C:\Users\echessin\Downloads\SolarLiberty_CreditKCKratt_Resident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55993" cy="20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echessin\Downloads\OConnellElectric_Groundmou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93" y="2819400"/>
            <a:ext cx="3026664" cy="20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8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431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What Makes a Good Site for Solar?</a:t>
            </a:r>
            <a:endParaRPr lang="en-US" sz="2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77809"/>
            <a:ext cx="4648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Arial"/>
              </a:rPr>
              <a:t>South-facing roof</a:t>
            </a:r>
          </a:p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Arial"/>
              </a:rPr>
              <a:t>No shading or obstructions (especially to the south)</a:t>
            </a:r>
          </a:p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Arial"/>
              </a:rPr>
              <a:t>Large contiguous area (100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Arial"/>
              </a:rPr>
              <a:t>Sq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Arial"/>
              </a:rPr>
              <a:t> Ft needed per kilowatt)</a:t>
            </a:r>
          </a:p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Roof in good condition</a:t>
            </a:r>
          </a:p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Arial"/>
              </a:rPr>
              <a:t>Adequate electrical service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454" y="2286000"/>
            <a:ext cx="421334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8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www.websitegoeshere.com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3381"/>
            <a:ext cx="670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Solarize [municipality] Campaign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[Add details about campaign: background, length of campaign, goals of the campaign,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etc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2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www.websitegoeshere.com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03396"/>
            <a:ext cx="7239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Solarize [municipality] Team Members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[List Team Members]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24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www.websitegoeshere.com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81298"/>
            <a:ext cx="769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Solarize [municipality]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[List Partnering Organizations]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71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70361"/>
            <a:ext cx="6096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89948"/>
              </a:buClr>
              <a:defRPr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Events and Community Outreach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Campaign presence in Community throughout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Lunch &amp; Learns to company/organization employees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Community education events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Exhibiting at community events </a:t>
            </a:r>
          </a:p>
          <a:p>
            <a:pPr marL="671512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Neighborhood coffees and socials</a:t>
            </a:r>
          </a:p>
          <a:p>
            <a:pPr marL="671512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Installation parties</a:t>
            </a:r>
          </a:p>
          <a:p>
            <a:pPr marL="671512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994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Festivals</a:t>
            </a:r>
          </a:p>
          <a:p>
            <a:pPr marL="214312" indent="-285750">
              <a:spcAft>
                <a:spcPts val="120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Volunteer driven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363071" y="265766"/>
            <a:ext cx="7880350" cy="7413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000" b="1" dirty="0">
                <a:cs typeface="Arial" panose="020B0604020202020204" pitchFamily="34" charset="0"/>
              </a:rPr>
              <a:t>What is Solarize?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767">
            <a:off x="5076701" y="2984081"/>
            <a:ext cx="3905249" cy="210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78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                         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363071" y="265766"/>
            <a:ext cx="7880350" cy="7413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000" b="1" dirty="0">
                <a:cs typeface="Arial" panose="020B0604020202020204" pitchFamily="34" charset="0"/>
              </a:rPr>
              <a:t>What is Solarize?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9066" y="1809878"/>
            <a:ext cx="5720668" cy="335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defRPr/>
            </a:pPr>
            <a:endParaRPr lang="en-US" sz="1833" dirty="0">
              <a:latin typeface="+mj-lt"/>
              <a:ea typeface="MS PGothic" panose="020B0600070205080204" pitchFamily="34" charset="-128"/>
            </a:endParaRP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1833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Transparent pricing structure</a:t>
            </a: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Pre-qualified, experienced installers </a:t>
            </a:r>
          </a:p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defRPr/>
            </a:pPr>
            <a:endParaRPr lang="en-US" sz="2000" dirty="0"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Free, no obligation site evaluations</a:t>
            </a: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Clear deadline</a:t>
            </a:r>
            <a:br>
              <a:rPr lang="en-US" sz="2000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sz="2000" dirty="0"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Support through the Solarize Campaign</a:t>
            </a:r>
          </a:p>
          <a:p>
            <a:pPr marL="192850" indent="-19285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endParaRPr lang="en-US" sz="1350" dirty="0"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12" name="Picture 2" descr="http://solarizect.com/wp-content/themes/snowberry/images/headers/random/solarize-home-phase4-3.jpg"/>
          <p:cNvPicPr>
            <a:picLocks noChangeAspect="1" noChangeArrowheads="1"/>
          </p:cNvPicPr>
          <p:nvPr/>
        </p:nvPicPr>
        <p:blipFill>
          <a:blip r:embed="rId3" cstate="print"/>
          <a:srcRect l="27202"/>
          <a:stretch>
            <a:fillRect/>
          </a:stretch>
        </p:blipFill>
        <p:spPr bwMode="auto">
          <a:xfrm rot="21014882">
            <a:off x="388747" y="2555695"/>
            <a:ext cx="2967934" cy="214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 flipH="1">
            <a:off x="363071" y="1172219"/>
            <a:ext cx="6611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45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+mj-lt"/>
                <a:cs typeface="Arial" panose="020B0604020202020204" pitchFamily="34" charset="0"/>
              </a:rPr>
              <a:t>Streamlined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258333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                         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363071" y="265766"/>
            <a:ext cx="7880350" cy="7413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000" b="1" dirty="0">
                <a:cs typeface="Arial" panose="020B0604020202020204" pitchFamily="34" charset="0"/>
              </a:rPr>
              <a:t>What is Solarize? 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 flipH="1">
            <a:off x="363071" y="1153169"/>
            <a:ext cx="6611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45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+mj-lt"/>
                <a:cs typeface="Arial" panose="020B0604020202020204" pitchFamily="34" charset="0"/>
              </a:rPr>
              <a:t>Streamlined Installer Experience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943839" y="1859236"/>
            <a:ext cx="5069277" cy="3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r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defRPr/>
            </a:pPr>
            <a:endParaRPr lang="en-US" dirty="0">
              <a:latin typeface="+mj-lt"/>
            </a:endParaRPr>
          </a:p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Intensive marketing benefits all installers</a:t>
            </a:r>
          </a:p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Brings firm leads to installer with higher close rates</a:t>
            </a:r>
          </a:p>
          <a:p>
            <a:pPr marL="0" indent="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defRPr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Provides solar education and financing education to customers before installer interaction</a:t>
            </a:r>
          </a:p>
          <a:p>
            <a:pPr marL="0" indent="0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defRPr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Reduces customer acquisition costs</a:t>
            </a:r>
          </a:p>
          <a:p>
            <a:pPr marL="0" indent="0" algn="r" defTabSz="342845" fontAlgn="base">
              <a:spcBef>
                <a:spcPct val="0"/>
              </a:spcBef>
              <a:spcAft>
                <a:spcPct val="0"/>
              </a:spcAft>
              <a:buClr>
                <a:srgbClr val="089948"/>
              </a:buClr>
              <a:defRPr/>
            </a:pPr>
            <a:endParaRPr lang="en-US" sz="1833" dirty="0">
              <a:latin typeface="+mj-lt"/>
            </a:endParaRPr>
          </a:p>
        </p:txBody>
      </p:sp>
      <p:pic>
        <p:nvPicPr>
          <p:cNvPr id="15" name="Picture 2" descr="http://o1.aolcdn.com/dims-shared/dims3/PATCH/quality/82/resize/442x295/http:/hss-prod.hss.aol.com/hss/storage/patch/9896ef7722cb5dd8f02c40d60834e2f9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7012" t="6772"/>
          <a:stretch/>
        </p:blipFill>
        <p:spPr bwMode="auto">
          <a:xfrm rot="20899270">
            <a:off x="765083" y="2076708"/>
            <a:ext cx="2975134" cy="198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arrareport.jobcorps.gov/Libraries/Green_Culture_--_Environmental_Construction/Pittsburgh_Solar_Panel1.sflb.ashx"/>
          <p:cNvPicPr>
            <a:picLocks noChangeAspect="1" noChangeArrowheads="1"/>
          </p:cNvPicPr>
          <p:nvPr/>
        </p:nvPicPr>
        <p:blipFill rotWithShape="1">
          <a:blip r:embed="rId5" cstate="print"/>
          <a:srcRect t="8889" b="14127"/>
          <a:stretch/>
        </p:blipFill>
        <p:spPr bwMode="auto">
          <a:xfrm rot="338034">
            <a:off x="1061847" y="4322673"/>
            <a:ext cx="2767700" cy="1598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17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                         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285393" y="392439"/>
            <a:ext cx="7880350" cy="7413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000" b="1" dirty="0">
                <a:cs typeface="Arial" panose="020B0604020202020204" pitchFamily="34" charset="0"/>
              </a:rPr>
              <a:t>How to Go Solar Through </a:t>
            </a:r>
            <a:br>
              <a:rPr lang="en-US" sz="3000" b="1" dirty="0">
                <a:cs typeface="Arial" panose="020B0604020202020204" pitchFamily="34" charset="0"/>
              </a:rPr>
            </a:br>
            <a:r>
              <a:rPr lang="en-US" sz="3000" b="1" dirty="0">
                <a:cs typeface="Arial" panose="020B0604020202020204" pitchFamily="34" charset="0"/>
              </a:rPr>
              <a:t>Solarize [Municipality]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 flipH="1">
            <a:off x="158353" y="1481496"/>
            <a:ext cx="7467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Introduction to installer</a:t>
            </a:r>
          </a:p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Explain how to request a quote (e.g., go to website to sign up, etc.)</a:t>
            </a:r>
          </a:p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What will the customer expect after signing up for quote (timeframe for installer contact, quote delivery, and installation; explain that installer will get permits from municipality and utility; etc.</a:t>
            </a:r>
          </a:p>
        </p:txBody>
      </p:sp>
    </p:spTree>
    <p:extLst>
      <p:ext uri="{BB962C8B-B14F-4D97-AF65-F5344CB8AC3E}">
        <p14:creationId xmlns:p14="http://schemas.microsoft.com/office/powerpoint/2010/main" val="200003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                         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234950" y="253631"/>
            <a:ext cx="7880350" cy="7413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000" b="1" dirty="0">
                <a:cs typeface="Arial" panose="020B0604020202020204" pitchFamily="34" charset="0"/>
              </a:rPr>
              <a:t>Current Solar Owner Experience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 flipH="1">
            <a:off x="158353" y="1253758"/>
            <a:ext cx="7467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Introduce current solar owners who are in attendance</a:t>
            </a:r>
          </a:p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Show pictures of their installations</a:t>
            </a:r>
          </a:p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Allow them to talk about why they went solar and their experience</a:t>
            </a:r>
          </a:p>
          <a:p>
            <a:pPr marL="457200" indent="-457200" defTabSz="34284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Allow audience to ask them questions</a:t>
            </a:r>
          </a:p>
        </p:txBody>
      </p:sp>
    </p:spTree>
    <p:extLst>
      <p:ext uri="{BB962C8B-B14F-4D97-AF65-F5344CB8AC3E}">
        <p14:creationId xmlns:p14="http://schemas.microsoft.com/office/powerpoint/2010/main" val="35971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096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Solarize</a:t>
            </a:r>
            <a:r>
              <a:rPr lang="en-US" sz="3600" b="1" dirty="0"/>
              <a:t> [municipality]</a:t>
            </a:r>
          </a:p>
          <a:p>
            <a:r>
              <a:rPr lang="en-US" sz="2800" b="1" dirty="0"/>
              <a:t>Solar. Simple. 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                         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75" y="2242423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Arial" panose="020B0604020202020204" pitchFamily="34" charset="0"/>
              </a:rPr>
              <a:t>Agenda</a:t>
            </a:r>
          </a:p>
          <a:p>
            <a:endParaRPr lang="en-US" sz="2400" b="1" dirty="0">
              <a:latin typeface="+mj-lt"/>
              <a:cs typeface="Arial" panose="020B0604020202020204" pitchFamily="34" charset="0"/>
            </a:endParaRPr>
          </a:p>
          <a:p>
            <a:endParaRPr lang="en-US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841480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                         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95" y="6324600"/>
            <a:ext cx="377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www.websitegoeshere.com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363071" y="265766"/>
            <a:ext cx="7880350" cy="7413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000" b="1" dirty="0">
                <a:cs typeface="Arial" panose="020B0604020202020204" pitchFamily="34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3541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44" y="36263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Solar Technologies</a:t>
            </a:r>
            <a:endParaRPr lang="en-US" sz="2800" b="1" dirty="0">
              <a:latin typeface="+mj-lt"/>
            </a:endParaRPr>
          </a:p>
        </p:txBody>
      </p:sp>
      <p:pic>
        <p:nvPicPr>
          <p:cNvPr id="11" name="Picture 2" descr="http://solarphotovoltaicsite.com/wp-content/uploads/2011/12/solar-power-ho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31" y="2532388"/>
            <a:ext cx="2877229" cy="18109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5231" y="4457493"/>
            <a:ext cx="2900149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Solar Photovoltaic (PV)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13" name="Picture 4" descr="http://www.globalsolarcenter.com/files/2009/04/concentrated-solar-power-new-jerse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734" y="2532388"/>
            <a:ext cx="2502088" cy="18243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4" name="Picture 6" descr="http://www.streamsiderenewables.com/MyImages/DSCN1783_resiz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044" y="2532388"/>
            <a:ext cx="2410729" cy="18080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481512" y="4457493"/>
            <a:ext cx="252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Solar Hot Water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694" y="4457493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Concentrated Solar Power</a:t>
            </a:r>
          </a:p>
        </p:txBody>
      </p:sp>
    </p:spTree>
    <p:extLst>
      <p:ext uri="{BB962C8B-B14F-4D97-AF65-F5344CB8AC3E}">
        <p14:creationId xmlns:p14="http://schemas.microsoft.com/office/powerpoint/2010/main" val="7548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44" y="36263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Solar Technologies</a:t>
            </a:r>
            <a:endParaRPr lang="en-US" sz="2800" b="1" dirty="0">
              <a:latin typeface="+mj-lt"/>
            </a:endParaRPr>
          </a:p>
        </p:txBody>
      </p:sp>
      <p:pic>
        <p:nvPicPr>
          <p:cNvPr id="11" name="Picture 2" descr="http://solarphotovoltaicsite.com/wp-content/uploads/2011/12/solar-power-ho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31" y="2532388"/>
            <a:ext cx="2877229" cy="18109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5231" y="4457493"/>
            <a:ext cx="2900149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Solar Electric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 </a:t>
            </a:r>
            <a:b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</a:b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(also known as </a:t>
            </a:r>
            <a:b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</a:b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hotovoltaic </a:t>
            </a:r>
            <a:r>
              <a:rPr lang="en-US" sz="1600" b="1" kern="0" dirty="0">
                <a:solidFill>
                  <a:sysClr val="windowText" lastClr="000000"/>
                </a:solidFill>
                <a:latin typeface="+mj-lt"/>
                <a:cs typeface="Arial"/>
              </a:rPr>
              <a:t>or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PV)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1512" y="4457493"/>
            <a:ext cx="252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Solar Hot Water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694" y="4457493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Concentrated Solar Power</a:t>
            </a:r>
          </a:p>
        </p:txBody>
      </p:sp>
      <p:pic>
        <p:nvPicPr>
          <p:cNvPr id="17" name="Picture 6" descr="http://www.streamsiderenewables.com/MyImages/DSCN1783_resize.JPG"/>
          <p:cNvPicPr>
            <a:picLocks noChangeAspect="1" noChangeArrowheads="1"/>
          </p:cNvPicPr>
          <p:nvPr/>
        </p:nvPicPr>
        <p:blipFill>
          <a:blip r:embed="rId4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65" y="2520087"/>
            <a:ext cx="2410729" cy="18080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4" descr="http://www.globalsolarcenter.com/files/2009/04/concentrated-solar-power-new-jersey.jpg"/>
          <p:cNvPicPr>
            <a:picLocks noChangeAspect="1" noChangeArrowheads="1"/>
          </p:cNvPicPr>
          <p:nvPr/>
        </p:nvPicPr>
        <p:blipFill>
          <a:blip r:embed="rId5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734" y="2532388"/>
            <a:ext cx="2502088" cy="18243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81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44" y="36263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Solar Technologies</a:t>
            </a:r>
            <a:endParaRPr lang="en-US" sz="2800" b="1" dirty="0">
              <a:latin typeface="+mj-lt"/>
            </a:endParaRPr>
          </a:p>
        </p:txBody>
      </p:sp>
      <p:pic>
        <p:nvPicPr>
          <p:cNvPr id="13" name="Picture 12" descr="http://www.solarpanel-manufacturer.com/picture/monocrystalline-solar-panels/solar-modu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43340"/>
            <a:ext cx="3810000" cy="38100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sp>
        <p:nvSpPr>
          <p:cNvPr id="14" name="Line Callout 2 (No Border) 13"/>
          <p:cNvSpPr/>
          <p:nvPr/>
        </p:nvSpPr>
        <p:spPr bwMode="auto">
          <a:xfrm>
            <a:off x="5676900" y="1371599"/>
            <a:ext cx="1905000" cy="533400"/>
          </a:xfrm>
          <a:prstGeom prst="callout2">
            <a:avLst/>
          </a:prstGeom>
          <a:noFill/>
          <a:ln w="28575" cap="flat" cmpd="sng">
            <a:solidFill>
              <a:srgbClr val="F5C91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/>
            <a:r>
              <a:rPr lang="en-US" sz="2800" b="1" kern="0" dirty="0">
                <a:solidFill>
                  <a:sysClr val="windowText" lastClr="000000"/>
                </a:solidFill>
                <a:latin typeface="+mj-lt"/>
                <a:cs typeface="Arial"/>
              </a:rPr>
              <a:t>Cell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0" y="48171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Panel / Module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63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431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Some Basic Terminology</a:t>
            </a:r>
            <a:endParaRPr lang="en-US" sz="2800" b="1" dirty="0">
              <a:latin typeface="+mj-lt"/>
            </a:endParaRPr>
          </a:p>
        </p:txBody>
      </p:sp>
      <p:pic>
        <p:nvPicPr>
          <p:cNvPr id="9" name="Picture 8" descr="http://www.solarpanel-manufacturer.com/picture/monocrystalline-solar-panels/solar-modu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810000" cy="38100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0" y="5181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Array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11" name="Picture 10" descr="http://www.solarpanel-manufacturer.com/picture/monocrystalline-solar-panels/solar-modu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1600200"/>
            <a:ext cx="3810000" cy="38100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pic>
        <p:nvPicPr>
          <p:cNvPr id="12" name="Picture 11" descr="http://www.solarpanel-manufacturer.com/picture/monocrystalline-solar-panels/solar-modu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810000" cy="38100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4992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431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Some Basic Terminology</a:t>
            </a:r>
            <a:endParaRPr lang="en-US" sz="2800" b="1" dirty="0">
              <a:latin typeface="+mj-lt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533400" y="1259267"/>
            <a:ext cx="1524000" cy="1371600"/>
          </a:xfrm>
          <a:prstGeom prst="star32">
            <a:avLst/>
          </a:prstGeom>
          <a:solidFill>
            <a:srgbClr val="FFC000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505200"/>
            <a:ext cx="3264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cs typeface="Arial"/>
              </a:rPr>
              <a:t>Production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cs typeface="Arial"/>
              </a:rPr>
              <a:t>Kilowatt-hour (kWh)</a:t>
            </a:r>
          </a:p>
        </p:txBody>
      </p:sp>
      <p:sp>
        <p:nvSpPr>
          <p:cNvPr id="16" name="Chevron 15"/>
          <p:cNvSpPr/>
          <p:nvPr/>
        </p:nvSpPr>
        <p:spPr bwMode="auto">
          <a:xfrm rot="1882405">
            <a:off x="2209800" y="2003200"/>
            <a:ext cx="304800" cy="838200"/>
          </a:xfrm>
          <a:prstGeom prst="chevron">
            <a:avLst/>
          </a:pr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Chevron 16"/>
          <p:cNvSpPr/>
          <p:nvPr/>
        </p:nvSpPr>
        <p:spPr bwMode="auto">
          <a:xfrm rot="1882405">
            <a:off x="2438401" y="2155602"/>
            <a:ext cx="304800" cy="838200"/>
          </a:xfrm>
          <a:prstGeom prst="chevron">
            <a:avLst/>
          </a:pr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Chevron 17"/>
          <p:cNvSpPr/>
          <p:nvPr/>
        </p:nvSpPr>
        <p:spPr bwMode="auto">
          <a:xfrm rot="1882405">
            <a:off x="2667000" y="2308001"/>
            <a:ext cx="304800" cy="838200"/>
          </a:xfrm>
          <a:prstGeom prst="chevron">
            <a:avLst/>
          </a:prstGeom>
          <a:solidFill>
            <a:schemeClr val="bg1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 descr="http://www.solarpanel-manufacturer.com/picture/monocrystalline-solar-panels/solar-modu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810000" cy="38100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421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431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System Components</a:t>
            </a:r>
            <a:endParaRPr lang="en-US" sz="2800" b="1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1191146"/>
            <a:ext cx="8827487" cy="4335117"/>
            <a:chOff x="360363" y="1120842"/>
            <a:chExt cx="7326397" cy="4711782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60363" y="1120842"/>
              <a:ext cx="3959225" cy="46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043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Grid-Tied Solar Electric System</a:t>
              </a:r>
            </a:p>
          </p:txBody>
        </p:sp>
        <p:pic>
          <p:nvPicPr>
            <p:cNvPr id="22" name="Picture 8" descr="SharpHou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1732111"/>
              <a:ext cx="5105400" cy="410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557588" y="1143564"/>
              <a:ext cx="3200400" cy="7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Solar Panels</a:t>
              </a:r>
              <a:b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Sunlight creates DC Electricity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195888" y="2508316"/>
              <a:ext cx="2228168" cy="103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Inverter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Changes DC Power to AC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(AC Power used in Home)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5220306" y="4007891"/>
              <a:ext cx="2466454" cy="157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24" charset="0"/>
                  <a:ea typeface="Geneva" pitchFamily="2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Net Metering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Excess (unused) power turns your meter backward and travels back into the grid.  Utility issues credits for power produced.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itchFamily="34" charset="-128"/>
                  <a:cs typeface="Arial" panose="020B0604020202020204" pitchFamily="34" charset="0"/>
                </a:rPr>
                <a:t> 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87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4" name="Picture 3" descr="corne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906" y="0"/>
            <a:ext cx="3036094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431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Arial"/>
              </a:rPr>
              <a:t>Scale</a:t>
            </a:r>
            <a:endParaRPr lang="en-US" sz="2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457845"/>
            <a:ext cx="1911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Residence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5 kW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124845"/>
            <a:ext cx="2262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Office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50 – 500 kW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1457845"/>
            <a:ext cx="1451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Factory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1 MW+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4124845"/>
            <a:ext cx="1407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Utility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2 MW+</a:t>
            </a:r>
          </a:p>
        </p:txBody>
      </p:sp>
      <p:pic>
        <p:nvPicPr>
          <p:cNvPr id="16" name="Picture 2" descr="C:\Documents and Settings\juppal\My Documents\MCG\Company\Stock Photos\Icons\commerce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3743845"/>
            <a:ext cx="1698870" cy="1329342"/>
          </a:xfrm>
          <a:prstGeom prst="rect">
            <a:avLst/>
          </a:prstGeom>
          <a:noFill/>
        </p:spPr>
      </p:pic>
      <p:pic>
        <p:nvPicPr>
          <p:cNvPr id="17" name="Picture 3" descr="C:\Documents and Settings\juppal\My Documents\MCG\Company\Stock Photos\Icons\industry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1076845"/>
            <a:ext cx="1673870" cy="1488457"/>
          </a:xfrm>
          <a:prstGeom prst="rect">
            <a:avLst/>
          </a:prstGeom>
          <a:noFill/>
        </p:spPr>
      </p:pic>
      <p:pic>
        <p:nvPicPr>
          <p:cNvPr id="18" name="Picture 17" descr="House.pn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00646"/>
            <a:ext cx="1795711" cy="1511298"/>
          </a:xfrm>
          <a:prstGeom prst="rect">
            <a:avLst/>
          </a:prstGeom>
        </p:spPr>
      </p:pic>
      <p:pic>
        <p:nvPicPr>
          <p:cNvPr id="19" name="Picture 18" descr="electric.JPG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657975"/>
            <a:ext cx="2209800" cy="15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3807"/>
      </p:ext>
    </p:extLst>
  </p:cSld>
  <p:clrMapOvr>
    <a:masterClrMapping/>
  </p:clrMapOvr>
</p:sld>
</file>

<file path=ppt/theme/theme1.xml><?xml version="1.0" encoding="utf-8"?>
<a:theme xmlns:a="http://schemas.openxmlformats.org/drawingml/2006/main" name="solariz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Y Sun - NYSERDA Ind. Contractor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solarize_ppt_template</Template>
  <TotalTime>309</TotalTime>
  <Words>449</Words>
  <Application>Microsoft Office PowerPoint</Application>
  <PresentationFormat>On-screen Show (4:3)</PresentationFormat>
  <Paragraphs>242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Courier New</vt:lpstr>
      <vt:lpstr>Gill Sans MT</vt:lpstr>
      <vt:lpstr>Wingdings</vt:lpstr>
      <vt:lpstr>solarize_ppt_template</vt:lpstr>
      <vt:lpstr>NY Sun - NYSERDA Ind. Contractor_v2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Solarize? </vt:lpstr>
      <vt:lpstr>What is Solarize? </vt:lpstr>
      <vt:lpstr>What is Solarize? </vt:lpstr>
      <vt:lpstr>How to Go Solar Through  Solarize [Municipality]</vt:lpstr>
      <vt:lpstr>Current Solar Owner Experience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benjamin.obrien</dc:creator>
  <cp:lastModifiedBy>ltt</cp:lastModifiedBy>
  <cp:revision>40</cp:revision>
  <dcterms:created xsi:type="dcterms:W3CDTF">2015-03-19T17:50:41Z</dcterms:created>
  <dcterms:modified xsi:type="dcterms:W3CDTF">2017-11-30T20:54:37Z</dcterms:modified>
</cp:coreProperties>
</file>