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  <p:sldMasterId id="2147483660" r:id="rId5"/>
    <p:sldMasterId id="2147483674" r:id="rId6"/>
    <p:sldMasterId id="2147483688" r:id="rId7"/>
  </p:sldMasterIdLst>
  <p:notesMasterIdLst>
    <p:notesMasterId r:id="rId34"/>
  </p:notesMasterIdLst>
  <p:sldIdLst>
    <p:sldId id="338" r:id="rId8"/>
    <p:sldId id="374" r:id="rId9"/>
    <p:sldId id="352" r:id="rId10"/>
    <p:sldId id="387" r:id="rId11"/>
    <p:sldId id="434" r:id="rId12"/>
    <p:sldId id="435" r:id="rId13"/>
    <p:sldId id="400" r:id="rId14"/>
    <p:sldId id="406" r:id="rId15"/>
    <p:sldId id="408" r:id="rId16"/>
    <p:sldId id="401" r:id="rId17"/>
    <p:sldId id="409" r:id="rId18"/>
    <p:sldId id="416" r:id="rId19"/>
    <p:sldId id="420" r:id="rId20"/>
    <p:sldId id="432" r:id="rId21"/>
    <p:sldId id="433" r:id="rId22"/>
    <p:sldId id="424" r:id="rId23"/>
    <p:sldId id="367" r:id="rId24"/>
    <p:sldId id="429" r:id="rId25"/>
    <p:sldId id="430" r:id="rId26"/>
    <p:sldId id="431" r:id="rId27"/>
    <p:sldId id="412" r:id="rId28"/>
    <p:sldId id="437" r:id="rId29"/>
    <p:sldId id="426" r:id="rId30"/>
    <p:sldId id="436" r:id="rId31"/>
    <p:sldId id="415" r:id="rId32"/>
    <p:sldId id="353" r:id="rId3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s" initials="d" lastIdx="3" clrIdx="0"/>
  <p:cmAuthor id="1" name="Sandbank, David A (NYSERDA)" initials="SDA(" lastIdx="6" clrIdx="1">
    <p:extLst>
      <p:ext uri="{19B8F6BF-5375-455C-9EA6-DF929625EA0E}">
        <p15:presenceInfo xmlns:p15="http://schemas.microsoft.com/office/powerpoint/2012/main" userId="S-1-5-21-776561741-839522115-1202660629-319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3"/>
    <a:srgbClr val="7D8517"/>
    <a:srgbClr val="E20000"/>
    <a:srgbClr val="6DAFFF"/>
    <a:srgbClr val="006BA6"/>
    <a:srgbClr val="FF0000"/>
    <a:srgbClr val="1F3261"/>
    <a:srgbClr val="0069A6"/>
    <a:srgbClr val="646569"/>
    <a:srgbClr val="0076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02" autoAdjust="0"/>
    <p:restoredTop sz="72734" autoAdjust="0"/>
  </p:normalViewPr>
  <p:slideViewPr>
    <p:cSldViewPr>
      <p:cViewPr varScale="1">
        <p:scale>
          <a:sx n="86" d="100"/>
          <a:sy n="86" d="100"/>
        </p:scale>
        <p:origin x="97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29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Cesir to 25%</a:t>
            </a:r>
          </a:p>
          <a:p>
            <a:r>
              <a:rPr lang="EN-US" dirty="0"/>
              <a:t>No more track 2 - only 4 projects used it</a:t>
            </a:r>
          </a:p>
          <a:p>
            <a:r>
              <a:rPr lang="EN-US" dirty="0"/>
              <a:t>Strategic locations no more needed </a:t>
            </a:r>
            <a:r>
              <a:rPr lang="en-US" dirty="0"/>
              <a:t>w/ </a:t>
            </a:r>
            <a:r>
              <a:rPr lang="EN-US" dirty="0"/>
              <a:t>VDER</a:t>
            </a:r>
          </a:p>
          <a:p>
            <a:r>
              <a:rPr lang="EN-US" dirty="0"/>
              <a:t>Eliminate Storage and EE</a:t>
            </a:r>
          </a:p>
          <a:p>
            <a:r>
              <a:rPr lang="EN-US" dirty="0"/>
              <a:t>Payment cap - projects in excess of</a:t>
            </a:r>
            <a:r>
              <a:rPr lang="en-US" dirty="0"/>
              <a:t> </a:t>
            </a:r>
            <a:r>
              <a:rPr lang="EN-US" dirty="0"/>
              <a:t>3MW holds up budget</a:t>
            </a:r>
            <a:endParaRPr lang="en-US" dirty="0"/>
          </a:p>
          <a:p>
            <a:r>
              <a:rPr lang="EN-US" dirty="0"/>
              <a:t>PBI term 2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1581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11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Total capacity is 324.6MW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53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56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2150" y="4438650"/>
            <a:ext cx="5534025" cy="3632200"/>
          </a:xfrm>
          <a:prstGeom prst="rect">
            <a:avLst/>
          </a:prstGeo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26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25A008-884E-4722-9ABE-9A0A0325002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3106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sz="1200" i="1" dirty="0"/>
              <a:t>How compelling do you find the added values (ICAP, DSRV, LSRV) that can be improved by adding storage?</a:t>
            </a:r>
          </a:p>
          <a:p>
            <a:r>
              <a:rPr lang="en-US" sz="1200" i="1" dirty="0"/>
              <a:t>In what types of PV projects (BTM, RNM, CGD) do you think energy storage will make sense first? </a:t>
            </a:r>
          </a:p>
          <a:p>
            <a:r>
              <a:rPr lang="en-US" sz="1200" i="1" dirty="0"/>
              <a:t>Does adding storage to a PV project help or hinder getting project signed, financed and built?  How so?</a:t>
            </a:r>
          </a:p>
          <a:p>
            <a:r>
              <a:rPr lang="en-US" sz="1200" i="1" dirty="0"/>
              <a:t>Besides system cost, what complications arise from adding storage to a project that NYS can help address? (i.e. interconnection, financing, utility coordination, permitting)</a:t>
            </a:r>
          </a:p>
          <a:p>
            <a:r>
              <a:rPr lang="en-US" sz="1200" i="1" dirty="0"/>
              <a:t>Does the tariff’s focus on summertime values (ICAP) raise questions of lumpy revenue or low storage utilization? (i.e. uses in non-summer)</a:t>
            </a:r>
          </a:p>
          <a:p>
            <a:r>
              <a:rPr lang="en-US" sz="1200" i="1" dirty="0"/>
              <a:t>What year and quarter do you predict you would commission your 1</a:t>
            </a:r>
            <a:r>
              <a:rPr lang="en-US" sz="1200" i="1" baseline="30000" dirty="0"/>
              <a:t>st</a:t>
            </a:r>
            <a:r>
              <a:rPr lang="en-US" sz="1200" i="1" dirty="0"/>
              <a:t> PV + storage system?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471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178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40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will start with questions in the room, then defer to the chat feature on the webex for other questions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note: Use the chat box, where we have the ability to respond and send relevant links, NOT the Q&amp;A box, as we don’t have that option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there is time at the end, we may open up the phone line (maybe for people not at a computer?)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831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664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5420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Prior stakeholder</a:t>
            </a:r>
            <a:r>
              <a:rPr lang="en-US" baseline="0" dirty="0"/>
              <a:t> meeting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494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Prior stakeholder</a:t>
            </a:r>
            <a:r>
              <a:rPr lang="en-US" baseline="0" dirty="0"/>
              <a:t> meeting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826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Prior stakeholder</a:t>
            </a:r>
            <a:r>
              <a:rPr lang="en-US" baseline="0" dirty="0"/>
              <a:t> meeting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5900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8 completed CDG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DA9C80-B631-4EC4-8253-F63CFD0157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5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3008313" cy="871537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92113"/>
            <a:ext cx="5111750" cy="4160837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328930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4"/>
            <a:ext cx="7772400" cy="11017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49711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316547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315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7475"/>
            <a:ext cx="4038600" cy="31654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038600" cy="31654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82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8264"/>
            <a:ext cx="4040188" cy="4810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9276"/>
            <a:ext cx="4040188" cy="25050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38264"/>
            <a:ext cx="4041775" cy="4810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9276"/>
            <a:ext cx="4041775" cy="25050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56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5294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664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6062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92114"/>
            <a:ext cx="3008313" cy="871537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92114"/>
            <a:ext cx="5111750" cy="4160837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63651"/>
            <a:ext cx="3008313" cy="328930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867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4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1"/>
            <a:ext cx="5486400" cy="60325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338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316547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129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316547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7475"/>
            <a:ext cx="4038600" cy="31654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038600" cy="31654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8263"/>
            <a:ext cx="4040188" cy="4810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9275"/>
            <a:ext cx="4040188" cy="25050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38263"/>
            <a:ext cx="4041775" cy="4810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19275"/>
            <a:ext cx="4041775" cy="250507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NY-Sun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04800" y="305040"/>
            <a:ext cx="3276600" cy="89511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457200" y="3924985"/>
            <a:ext cx="624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New York State Energy Research and Development Authority</a:t>
            </a:r>
          </a:p>
        </p:txBody>
      </p:sp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 algn="r"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  <p:pic>
        <p:nvPicPr>
          <p:cNvPr id="6" name="Picture 5" descr="NY-Sun_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467600" y="4552950"/>
            <a:ext cx="1524000" cy="41633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0" y="4928056"/>
            <a:ext cx="419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06BA6"/>
                </a:solidFill>
                <a:latin typeface="Arial" pitchFamily="34" charset="0"/>
                <a:cs typeface="Arial" pitchFamily="34" charset="0"/>
              </a:rPr>
              <a:t>New York State Energy Research and Development Authority</a:t>
            </a:r>
          </a:p>
        </p:txBody>
      </p:sp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7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7475"/>
            <a:ext cx="8229600" cy="316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NY-Sun_logo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467600" y="4552950"/>
            <a:ext cx="1524000" cy="41633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0" y="4928056"/>
            <a:ext cx="419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06BA6"/>
                </a:solidFill>
                <a:latin typeface="Arial" pitchFamily="34" charset="0"/>
                <a:cs typeface="Arial" pitchFamily="34" charset="0"/>
              </a:rPr>
              <a:t>New York State Energy Research and Development Authority</a:t>
            </a:r>
          </a:p>
        </p:txBody>
      </p:sp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7475"/>
            <a:ext cx="8229600" cy="316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2345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6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NY-Sun_logo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7467600" y="4552951"/>
            <a:ext cx="1524000" cy="41633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0" y="4928057"/>
            <a:ext cx="419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06BA6"/>
                </a:solidFill>
                <a:latin typeface="Arial" pitchFamily="34" charset="0"/>
                <a:cs typeface="Arial" pitchFamily="34" charset="0"/>
              </a:rPr>
              <a:t>New York State Energy Research and Development Authority</a:t>
            </a:r>
          </a:p>
        </p:txBody>
      </p:sp>
    </p:spTree>
    <p:extLst>
      <p:ext uri="{BB962C8B-B14F-4D97-AF65-F5344CB8AC3E}">
        <p14:creationId xmlns:p14="http://schemas.microsoft.com/office/powerpoint/2010/main" val="131725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txStyles>
    <p:titleStyle>
      <a:lvl1pPr algn="l" defTabSz="914378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hyperlink" Target="nyserda.ny.gov/vder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serda.ny.gov/SolarGuideboo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ommercial.IndustrialPV@nyserda.ny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nyserda.ny.gov/All-Programs/Programs/NY-Sun/Project-Developers/Commercial-Industrial-MW-Block/Stakeholder-Meeting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ny-sun.ny.gov/About/Stakeholder-Meetings.asp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Commercial.IndustrialPV@nyserda.ny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ntitled-1.png"/>
          <p:cNvPicPr>
            <a:picLocks noChangeAspect="1"/>
          </p:cNvPicPr>
          <p:nvPr/>
        </p:nvPicPr>
        <p:blipFill>
          <a:blip r:embed="rId3" cstate="print"/>
          <a:srcRect l="817" t="17871" r="1153" b="32342"/>
          <a:stretch>
            <a:fillRect/>
          </a:stretch>
        </p:blipFill>
        <p:spPr>
          <a:xfrm>
            <a:off x="0" y="3714750"/>
            <a:ext cx="9144000" cy="151576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28800" y="1320047"/>
            <a:ext cx="69342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D73"/>
                </a:solidFill>
                <a:latin typeface="Trebuchet MS" pitchFamily="34" charset="0"/>
                <a:cs typeface="Arial" panose="020B0604020202020204" pitchFamily="34" charset="0"/>
              </a:rPr>
              <a:t>Commercial Industrial Stakeholder Meeting</a:t>
            </a:r>
          </a:p>
          <a:p>
            <a:r>
              <a:rPr lang="en-US" sz="3600" b="1" dirty="0">
                <a:solidFill>
                  <a:srgbClr val="002D73"/>
                </a:solidFill>
                <a:latin typeface="Trebuchet MS" pitchFamily="34" charset="0"/>
                <a:cs typeface="Arial" panose="020B0604020202020204" pitchFamily="34" charset="0"/>
              </a:rPr>
              <a:t>7/27/17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15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C&amp;I Overview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B37CD7-687E-43D5-86C6-5E1EBF187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305163"/>
            <a:ext cx="3962400" cy="32608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701C00-C803-4C35-82A4-07C6E2DF34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1276350"/>
            <a:ext cx="4191000" cy="325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37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C&amp;I Overview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B6F5D3-5371-43BE-85AE-D75DA87CD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153727"/>
            <a:ext cx="3633531" cy="3200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6AF4CD2-1B0B-4811-8FF4-B45A3D8F5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028" y="1153727"/>
            <a:ext cx="4193771" cy="3160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78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MW Block Discussion Items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1525323"/>
            <a:ext cx="8763000" cy="36009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/>
            <a:r>
              <a:rPr lang="en-US" sz="1600" dirty="0"/>
              <a:t>What changes can be made that control ratepayer costs, while continue to maintain and expand solar growth across the State?</a:t>
            </a:r>
          </a:p>
          <a:p>
            <a:pPr lvl="1"/>
            <a:endParaRPr lang="en-US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Program eligibility criteria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Systems size changes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Payment Structure changes: 50/25/25, Split for a two year PBI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Storage, Energy Efficiency, Track 2, and energy assessment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Removal of security for one time six month extension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Changes to 110% demand rule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Canopy adder for NYC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44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VDER Update and</a:t>
            </a:r>
          </a:p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Value Stack Calculator</a:t>
            </a:r>
          </a:p>
        </p:txBody>
      </p:sp>
    </p:spTree>
    <p:extLst>
      <p:ext uri="{BB962C8B-B14F-4D97-AF65-F5344CB8AC3E}">
        <p14:creationId xmlns:p14="http://schemas.microsoft.com/office/powerpoint/2010/main" val="779253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1FBA-05B6-4198-A0DC-709872B93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VDER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C3D41-61A3-407C-8F9E-7F6373DD6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08" y="1047750"/>
            <a:ext cx="8229600" cy="3886200"/>
          </a:xfrm>
        </p:spPr>
        <p:txBody>
          <a:bodyPr/>
          <a:lstStyle/>
          <a:p>
            <a:r>
              <a:rPr lang="en-US" sz="2400" dirty="0"/>
              <a:t>Phase 1 VDER Implementation Order will provide greater clarity on value stack.  The Order may be released late summer/early fall 2017</a:t>
            </a:r>
          </a:p>
          <a:p>
            <a:pPr lvl="1"/>
            <a:r>
              <a:rPr lang="en-US" sz="2000" dirty="0"/>
              <a:t>Utilities submitted </a:t>
            </a:r>
            <a:r>
              <a:rPr lang="en-US" sz="2000" b="1" i="1" dirty="0"/>
              <a:t>proposed</a:t>
            </a:r>
            <a:r>
              <a:rPr lang="en-US" sz="2000" dirty="0"/>
              <a:t> values and methodologies to DPS on May 1, 2017.</a:t>
            </a:r>
          </a:p>
          <a:p>
            <a:r>
              <a:rPr lang="en-US" sz="2400" dirty="0"/>
              <a:t>Initial work on VDER Phase 2 is underway.  Three Working Groups held initial meetings July 17-18</a:t>
            </a:r>
          </a:p>
          <a:p>
            <a:pPr lvl="1"/>
            <a:r>
              <a:rPr lang="en-US" sz="2000" dirty="0"/>
              <a:t>Rate Design Working Group</a:t>
            </a:r>
          </a:p>
          <a:p>
            <a:pPr lvl="1"/>
            <a:r>
              <a:rPr lang="en-US" sz="2000" dirty="0"/>
              <a:t>Value Stack Working Group</a:t>
            </a:r>
          </a:p>
          <a:p>
            <a:pPr lvl="1"/>
            <a:r>
              <a:rPr lang="en-US" sz="2000" dirty="0"/>
              <a:t>Low-to-Moderate Income Working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54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1FBA-05B6-4198-A0DC-709872B93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VDER Update – CDG Tranches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AE031D-D58E-4F9D-A402-2B9A060D1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0162" y="1265186"/>
            <a:ext cx="6543675" cy="32877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3C0E4-C03D-4667-A05C-CA4361F0E69C}"/>
              </a:ext>
            </a:extLst>
          </p:cNvPr>
          <p:cNvSpPr txBox="1"/>
          <p:nvPr/>
        </p:nvSpPr>
        <p:spPr>
          <a:xfrm>
            <a:off x="5638800" y="12319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 action="ppaction://hlinkfile"/>
              </a:rPr>
              <a:t>nyserda.ny.gov/</a:t>
            </a:r>
            <a:r>
              <a:rPr lang="en-US" dirty="0" err="1">
                <a:hlinkClick r:id="rId4" action="ppaction://hlinkfile"/>
              </a:rPr>
              <a:t>vder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058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1FBA-05B6-4198-A0DC-709872B93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Value Stack Calculator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C3D41-61A3-407C-8F9E-7F6373DD6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3473450"/>
          </a:xfrm>
        </p:spPr>
        <p:txBody>
          <a:bodyPr/>
          <a:lstStyle/>
          <a:p>
            <a:r>
              <a:rPr lang="en-US" dirty="0"/>
              <a:t>Will present total $ value of a PV system’s production under VDER</a:t>
            </a:r>
          </a:p>
          <a:p>
            <a:r>
              <a:rPr lang="en-US" dirty="0"/>
              <a:t>Flexible tool – user selects metering type and project details/assumptions</a:t>
            </a:r>
          </a:p>
          <a:p>
            <a:r>
              <a:rPr lang="en-US" dirty="0"/>
              <a:t>Will be available after VDER Implementation Order released (i.e. once values and methodologies are finalized by PSC)</a:t>
            </a:r>
          </a:p>
        </p:txBody>
      </p:sp>
    </p:spTree>
    <p:extLst>
      <p:ext uri="{BB962C8B-B14F-4D97-AF65-F5344CB8AC3E}">
        <p14:creationId xmlns:p14="http://schemas.microsoft.com/office/powerpoint/2010/main" val="1091807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Solar Market Accelerator</a:t>
            </a:r>
          </a:p>
        </p:txBody>
      </p:sp>
    </p:spTree>
    <p:extLst>
      <p:ext uri="{BB962C8B-B14F-4D97-AF65-F5344CB8AC3E}">
        <p14:creationId xmlns:p14="http://schemas.microsoft.com/office/powerpoint/2010/main" val="3174381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433685"/>
            <a:ext cx="7848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NY Solar Guidebook for Local Governments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998875"/>
            <a:ext cx="8001000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fontAlgn="ctr"/>
            <a:r>
              <a:rPr lang="en-US" sz="2000" b="1" dirty="0">
                <a:cs typeface="Arial" panose="020B0604020202020204" pitchFamily="34" charset="0"/>
              </a:rPr>
              <a:t>Current Chapters: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The PILOT Toolkit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Solar PV Permitting and Inspecting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Solar in Agricultural Districts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Land Lease Considerations Fact Sheet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Decommissioning Fact Sheet</a:t>
            </a:r>
          </a:p>
          <a:p>
            <a:pPr fontAlgn="ctr"/>
            <a:endParaRPr lang="en-US" sz="2000" dirty="0">
              <a:cs typeface="Arial" panose="020B0604020202020204" pitchFamily="34" charset="0"/>
            </a:endParaRPr>
          </a:p>
          <a:p>
            <a:pPr fontAlgn="ctr"/>
            <a:r>
              <a:rPr lang="en-US" sz="2000" b="1" dirty="0">
                <a:cs typeface="Arial" panose="020B0604020202020204" pitchFamily="34" charset="0"/>
              </a:rPr>
              <a:t>New Chapters: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Land Use Tools for Siting Solar PV on Farmland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The State Environmental Quality Review (SEQR) for Solar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Municipal Procurement Toolkit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1643D4-7F65-457C-A7F0-8103E6FB84ED}"/>
              </a:ext>
            </a:extLst>
          </p:cNvPr>
          <p:cNvSpPr txBox="1"/>
          <p:nvPr/>
        </p:nvSpPr>
        <p:spPr>
          <a:xfrm>
            <a:off x="5105400" y="1849219"/>
            <a:ext cx="3810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NY Solar Guidebook Website: </a:t>
            </a:r>
          </a:p>
          <a:p>
            <a:r>
              <a:rPr lang="en-US" u="sng" dirty="0">
                <a:hlinkClick r:id="rId3"/>
              </a:rPr>
              <a:t>www.nyserda.ny.gov/SolarGuidebook</a:t>
            </a:r>
            <a:endParaRPr lang="en-US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33685"/>
            <a:ext cx="7620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Assistance for Local Governments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885200"/>
            <a:ext cx="8458200" cy="42011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NY-Sun offers free one-on-one assistance to local governments on: </a:t>
            </a:r>
          </a:p>
          <a:p>
            <a:pPr marL="342900" indent="-342900" fontAlgn="ctr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Adopting a PILOT law and PILOT Agreements, and determining a PILOT rate</a:t>
            </a:r>
          </a:p>
          <a:p>
            <a:pPr marL="342900" indent="-342900" fontAlgn="ctr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ctr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Permitting and Inspections</a:t>
            </a:r>
          </a:p>
          <a:p>
            <a:pPr marL="800100" lvl="1" indent="-342900" fontAlgn="ctr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Adopting and implementing the Unified Solar Permit and improving the inspection process</a:t>
            </a:r>
          </a:p>
          <a:p>
            <a:pPr marL="457200" indent="-457200" fontAlgn="ctr">
              <a:buFont typeface="+mj-lt"/>
              <a:buAutoNum type="arabicPeriod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ctr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Planning and Zoning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Adopting a model solar energy law 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Updating a comprehensive plan and zoning regulations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Siting PV on farmland and in Agricultural Districts</a:t>
            </a:r>
          </a:p>
          <a:p>
            <a:pPr lvl="1" font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ctr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Completing the SEQR Process for Solar PV Systems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To request assistance on solar issues, email solarhelp@nyserda.ny.gov</a:t>
            </a:r>
          </a:p>
        </p:txBody>
      </p:sp>
    </p:spTree>
    <p:extLst>
      <p:ext uri="{BB962C8B-B14F-4D97-AF65-F5344CB8AC3E}">
        <p14:creationId xmlns:p14="http://schemas.microsoft.com/office/powerpoint/2010/main" val="327325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7750"/>
            <a:ext cx="6896100" cy="383857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/>
              <a:t>After each discussion item, we will pause for questions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Use the chat box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Feel free to reach us afterwards with other questions and feedback at </a:t>
            </a:r>
            <a:r>
              <a:rPr lang="EN-US" sz="1800" u="sng" dirty="0">
                <a:hlinkClick r:id="rId3"/>
              </a:rPr>
              <a:t>Commercial.IndustrialPV@nyserda.ny.gov</a:t>
            </a:r>
            <a:endParaRPr lang="EN-US" sz="1800" u="sng" dirty="0"/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Slides and webinar recording will be available in a couple of days on our website on our new </a:t>
            </a:r>
            <a:r>
              <a:rPr lang="EN-US" sz="1800" u="sng" dirty="0">
                <a:hlinkClick r:id="rId4"/>
              </a:rPr>
              <a:t>C/I Stakeholder Meeting Page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09966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22035A-A55D-4076-8845-5057BBBCC74A}"/>
              </a:ext>
            </a:extLst>
          </p:cNvPr>
          <p:cNvSpPr txBox="1"/>
          <p:nvPr/>
        </p:nvSpPr>
        <p:spPr>
          <a:xfrm>
            <a:off x="152400" y="509885"/>
            <a:ext cx="7620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 Cost Working Group Update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4FAB1E-0777-4C8B-B053-3F0A764786C5}"/>
              </a:ext>
            </a:extLst>
          </p:cNvPr>
          <p:cNvSpPr txBox="1"/>
          <p:nvPr/>
        </p:nvSpPr>
        <p:spPr>
          <a:xfrm>
            <a:off x="228600" y="1185029"/>
            <a:ext cx="845820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Soft Cost Working Group completed three successful meetings since May</a:t>
            </a:r>
          </a:p>
          <a:p>
            <a:pPr font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Solar developer and local government Working Group members contributed to the development of the following New York Solar Guidebook resources:</a:t>
            </a:r>
          </a:p>
          <a:p>
            <a:pPr marL="800100" lvl="1" indent="-3429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Solar PILOT Toolkit</a:t>
            </a:r>
          </a:p>
          <a:p>
            <a:pPr marL="800100" lvl="1" indent="-3429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Land use tools for siting solar PV on agricultural land</a:t>
            </a:r>
          </a:p>
          <a:p>
            <a:pPr marL="800100" lvl="1" indent="-3429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guidance document on the SEQR process for PV projects </a:t>
            </a:r>
          </a:p>
          <a:p>
            <a:pPr lvl="1" font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Future collaborations will continue on market needs on a demand-basis</a:t>
            </a:r>
          </a:p>
          <a:p>
            <a:pPr marL="914400" lvl="1" indent="-457200" fontAlgn="ctr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you have an issue you would like the Working Group to address, please notify NY-Sun. </a:t>
            </a:r>
          </a:p>
        </p:txBody>
      </p:sp>
    </p:spTree>
    <p:extLst>
      <p:ext uri="{BB962C8B-B14F-4D97-AF65-F5344CB8AC3E}">
        <p14:creationId xmlns:p14="http://schemas.microsoft.com/office/powerpoint/2010/main" val="130108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LMI CDG Program</a:t>
            </a:r>
          </a:p>
        </p:txBody>
      </p:sp>
    </p:spTree>
    <p:extLst>
      <p:ext uri="{BB962C8B-B14F-4D97-AF65-F5344CB8AC3E}">
        <p14:creationId xmlns:p14="http://schemas.microsoft.com/office/powerpoint/2010/main" val="1795113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6106"/>
            <a:ext cx="8229600" cy="3436844"/>
          </a:xfrm>
        </p:spPr>
        <p:txBody>
          <a:bodyPr>
            <a:noAutofit/>
          </a:bodyPr>
          <a:lstStyle/>
          <a:p>
            <a:pPr fontAlgn="base"/>
            <a:r>
              <a:rPr lang="en-US" sz="2100" dirty="0"/>
              <a:t>Community Solar is the best opportunity for low and moderate income customers to benefit from solar</a:t>
            </a:r>
          </a:p>
          <a:p>
            <a:pPr fontAlgn="base"/>
            <a:r>
              <a:rPr lang="en-US" sz="2100" dirty="0"/>
              <a:t>NYSERDA initiative is in planning/approval phase</a:t>
            </a:r>
          </a:p>
          <a:p>
            <a:pPr fontAlgn="base"/>
            <a:r>
              <a:rPr lang="en-US" sz="2100" dirty="0"/>
              <a:t>Use NYSERDA’s purchasing power to reduce costs and risks for both low income customers and community solar developers</a:t>
            </a:r>
          </a:p>
          <a:p>
            <a:pPr fontAlgn="base"/>
            <a:r>
              <a:rPr lang="en-US" sz="2100" dirty="0"/>
              <a:t>Mobilize investment in community solar projects serving LMI customers and affordable housing</a:t>
            </a:r>
          </a:p>
          <a:p>
            <a:pPr fontAlgn="base"/>
            <a:r>
              <a:rPr lang="en-US" sz="2100" dirty="0"/>
              <a:t>Customer education, outreach, and referral</a:t>
            </a:r>
          </a:p>
          <a:p>
            <a:pPr marL="0" indent="0" fontAlgn="base">
              <a:buNone/>
            </a:pPr>
            <a:endParaRPr lang="en-US" sz="1900" dirty="0"/>
          </a:p>
          <a:p>
            <a:pPr marL="0" indent="0" fontAlgn="base">
              <a:buNone/>
            </a:pPr>
            <a:endParaRPr lang="en-US" sz="1900" dirty="0"/>
          </a:p>
          <a:p>
            <a:pPr marL="457189" lvl="1" indent="0" fontAlgn="base">
              <a:buNone/>
            </a:pPr>
            <a:endParaRPr lang="en-US" sz="1500" dirty="0"/>
          </a:p>
          <a:p>
            <a:pPr marL="457189" lvl="1" indent="0" fontAlgn="base">
              <a:buNone/>
            </a:pPr>
            <a:endParaRPr lang="en-US" sz="1250" dirty="0"/>
          </a:p>
          <a:p>
            <a:pPr marL="457189" lvl="1" indent="0" fontAlgn="base">
              <a:buNone/>
            </a:pPr>
            <a:endParaRPr lang="en-US" sz="125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09D0630-C186-44AB-AD0D-1B41DEC93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7711"/>
            <a:ext cx="8229600" cy="679078"/>
          </a:xfrm>
        </p:spPr>
        <p:txBody>
          <a:bodyPr/>
          <a:lstStyle/>
          <a:p>
            <a:r>
              <a:rPr lang="en-US" sz="3000" b="0" dirty="0">
                <a:solidFill>
                  <a:srgbClr val="002060"/>
                </a:solidFill>
              </a:rPr>
              <a:t>LMI Community Solar Initiative</a:t>
            </a:r>
            <a:br>
              <a:rPr lang="en-US" sz="3000" b="0" dirty="0">
                <a:solidFill>
                  <a:srgbClr val="002060"/>
                </a:solidFill>
              </a:rPr>
            </a:br>
            <a:endParaRPr lang="en-US" sz="3000" b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497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Storage</a:t>
            </a:r>
          </a:p>
        </p:txBody>
      </p:sp>
    </p:spTree>
    <p:extLst>
      <p:ext uri="{BB962C8B-B14F-4D97-AF65-F5344CB8AC3E}">
        <p14:creationId xmlns:p14="http://schemas.microsoft.com/office/powerpoint/2010/main" val="4018381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1FBA-05B6-4198-A0DC-709872B93A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93700"/>
            <a:ext cx="8229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C3D41-61A3-407C-8F9E-7F6373DD6B2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231900"/>
            <a:ext cx="8229600" cy="347345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Value Stack offers additional revenue for storage</a:t>
            </a:r>
          </a:p>
          <a:p>
            <a:pPr lvl="1"/>
            <a:r>
              <a:rPr lang="en-US" dirty="0"/>
              <a:t>ICAP Alternative #2 – based on grid injections 2-7PM in summer</a:t>
            </a:r>
          </a:p>
          <a:p>
            <a:pPr lvl="1"/>
            <a:r>
              <a:rPr lang="en-US" dirty="0"/>
              <a:t>DRV and LSRV payments based on system grid injections during year’s top 10 hours of peak grid demand</a:t>
            </a:r>
          </a:p>
          <a:p>
            <a:r>
              <a:rPr lang="en-US" sz="2400" dirty="0"/>
              <a:t>NYSERDA PON 3541 offers support for PV+ Storage demos that also stack wholesale (ancillary) or utility (NWA) service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27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lvl="0"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itchFamily="34" charset="0"/>
                <a:ea typeface="+mn-ea"/>
                <a:cs typeface="Arial" panose="020B0604020202020204" pitchFamily="34" charset="0"/>
              </a:rPr>
              <a:t>Open Discussion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882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666750"/>
            <a:ext cx="8382000" cy="3165475"/>
          </a:xfrm>
        </p:spPr>
        <p:txBody>
          <a:bodyPr/>
          <a:lstStyle/>
          <a:p>
            <a:pPr algn="ctr">
              <a:buNone/>
            </a:pPr>
            <a:r>
              <a:rPr lang="en-US" b="1" dirty="0"/>
              <a:t>Thank you for your participation!</a:t>
            </a:r>
          </a:p>
          <a:p>
            <a:pPr algn="ctr">
              <a:spcBef>
                <a:spcPts val="0"/>
              </a:spcBef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Stakeholder documents and information: </a:t>
            </a:r>
          </a:p>
          <a:p>
            <a:pPr algn="ctr">
              <a:buNone/>
            </a:pPr>
            <a:r>
              <a:rPr lang="en-US" sz="2400" u="sng" dirty="0">
                <a:hlinkClick r:id="rId3"/>
              </a:rPr>
              <a:t>http://ny-sun.ny.gov/About/Stakeholder-Meetings.aspx</a:t>
            </a:r>
            <a:endParaRPr lang="en-US" sz="2400" dirty="0"/>
          </a:p>
          <a:p>
            <a:pPr algn="ctr">
              <a:spcBef>
                <a:spcPts val="0"/>
              </a:spcBef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Suggest future agenda items or provide other input: </a:t>
            </a:r>
            <a:r>
              <a:rPr lang="en-US" sz="2400" dirty="0">
                <a:hlinkClick r:id="rId4"/>
              </a:rPr>
              <a:t>Commercial.IndustrialPV@nyserda.ny.gov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7641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47775"/>
            <a:ext cx="8077200" cy="330517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Introduction from David Sandbank</a:t>
            </a:r>
          </a:p>
          <a:p>
            <a:r>
              <a:rPr lang="en-US" sz="2000" dirty="0"/>
              <a:t>A word from Alicia Barton</a:t>
            </a:r>
          </a:p>
          <a:p>
            <a:r>
              <a:rPr lang="EN-US" sz="2000" dirty="0"/>
              <a:t>Competitive </a:t>
            </a:r>
            <a:r>
              <a:rPr lang="en-US" sz="2000" dirty="0"/>
              <a:t>B</a:t>
            </a:r>
            <a:r>
              <a:rPr lang="EN-US" sz="2000" dirty="0"/>
              <a:t>id Program</a:t>
            </a:r>
          </a:p>
          <a:p>
            <a:r>
              <a:rPr lang="EN-US" sz="2000" dirty="0"/>
              <a:t>Commercial / Industrial MW Block</a:t>
            </a:r>
          </a:p>
          <a:p>
            <a:r>
              <a:rPr lang="en-US" sz="2000" dirty="0"/>
              <a:t>VDER Changes/Calculator</a:t>
            </a:r>
            <a:endParaRPr lang="EN-US" sz="2000" dirty="0"/>
          </a:p>
          <a:p>
            <a:r>
              <a:rPr lang="en-US" sz="2000" dirty="0"/>
              <a:t>Solar Market Accelerator</a:t>
            </a:r>
            <a:endParaRPr lang="EN-US" sz="2000" dirty="0"/>
          </a:p>
          <a:p>
            <a:r>
              <a:rPr lang="en-US" sz="2000" dirty="0"/>
              <a:t>LMI CDG Program</a:t>
            </a:r>
            <a:endParaRPr lang="EN-US" sz="2000" dirty="0"/>
          </a:p>
          <a:p>
            <a:r>
              <a:rPr lang="en-US" sz="2000" dirty="0"/>
              <a:t>Storage</a:t>
            </a:r>
            <a:endParaRPr lang="EN-US" sz="2000" dirty="0"/>
          </a:p>
          <a:p>
            <a:r>
              <a:rPr lang="EN-US" sz="2000" dirty="0"/>
              <a:t>Open discussion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946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Competitive Bid Program</a:t>
            </a:r>
          </a:p>
        </p:txBody>
      </p:sp>
    </p:spTree>
    <p:extLst>
      <p:ext uri="{BB962C8B-B14F-4D97-AF65-F5344CB8AC3E}">
        <p14:creationId xmlns:p14="http://schemas.microsoft.com/office/powerpoint/2010/main" val="298591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53" y="438150"/>
            <a:ext cx="5766545" cy="445596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021048"/>
              </p:ext>
            </p:extLst>
          </p:nvPr>
        </p:nvGraphicFramePr>
        <p:xfrm>
          <a:off x="6267450" y="590551"/>
          <a:ext cx="2546350" cy="2895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6420">
                  <a:extLst>
                    <a:ext uri="{9D8B030D-6E8A-4147-A177-3AD203B41FA5}">
                      <a16:colId xmlns:a16="http://schemas.microsoft.com/office/drawing/2014/main" val="3833817112"/>
                    </a:ext>
                  </a:extLst>
                </a:gridCol>
                <a:gridCol w="784965">
                  <a:extLst>
                    <a:ext uri="{9D8B030D-6E8A-4147-A177-3AD203B41FA5}">
                      <a16:colId xmlns:a16="http://schemas.microsoft.com/office/drawing/2014/main" val="3687297944"/>
                    </a:ext>
                  </a:extLst>
                </a:gridCol>
                <a:gridCol w="784965">
                  <a:extLst>
                    <a:ext uri="{9D8B030D-6E8A-4147-A177-3AD203B41FA5}">
                      <a16:colId xmlns:a16="http://schemas.microsoft.com/office/drawing/2014/main" val="119627402"/>
                    </a:ext>
                  </a:extLst>
                </a:gridCol>
              </a:tblGrid>
              <a:tr h="7031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Utility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#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of Projects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Capacity (kW)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078148"/>
                  </a:ext>
                </a:extLst>
              </a:tr>
              <a:tr h="2397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Con Ed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121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43,745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2319944"/>
                  </a:ext>
                </a:extLst>
              </a:tr>
              <a:tr h="2567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CHG&amp;E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16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10,543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5279992"/>
                  </a:ext>
                </a:extLst>
              </a:tr>
              <a:tr h="2567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ORU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13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14,190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3573431"/>
                  </a:ext>
                </a:extLst>
              </a:tr>
              <a:tr h="4714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National Grid</a:t>
                      </a:r>
                      <a:endParaRPr lang="en-US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74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137,127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5288893"/>
                  </a:ext>
                </a:extLst>
              </a:tr>
              <a:tr h="2397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NYSEG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44,977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451116"/>
                  </a:ext>
                </a:extLst>
              </a:tr>
              <a:tr h="2567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RG&amp;E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14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15,015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728984"/>
                  </a:ext>
                </a:extLst>
              </a:tr>
              <a:tr h="4714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Grand Total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268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265,598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944914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267450" y="3576022"/>
          <a:ext cx="2755900" cy="885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8564">
                  <a:extLst>
                    <a:ext uri="{9D8B030D-6E8A-4147-A177-3AD203B41FA5}">
                      <a16:colId xmlns:a16="http://schemas.microsoft.com/office/drawing/2014/main" val="3789711678"/>
                    </a:ext>
                  </a:extLst>
                </a:gridCol>
                <a:gridCol w="1357336">
                  <a:extLst>
                    <a:ext uri="{9D8B030D-6E8A-4147-A177-3AD203B41FA5}">
                      <a16:colId xmlns:a16="http://schemas.microsoft.com/office/drawing/2014/main" val="2192027821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 Installed kW 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    140,786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578652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 Pipeline kW 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    124,812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391231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 Total kW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    265,598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1904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21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11" y="452569"/>
            <a:ext cx="7536959" cy="433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0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09750"/>
            <a:ext cx="518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Commercial / Industrial MW Block</a:t>
            </a:r>
          </a:p>
        </p:txBody>
      </p:sp>
    </p:spTree>
    <p:extLst>
      <p:ext uri="{BB962C8B-B14F-4D97-AF65-F5344CB8AC3E}">
        <p14:creationId xmlns:p14="http://schemas.microsoft.com/office/powerpoint/2010/main" val="867576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C&amp;I CDG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00DF0A-668A-4125-B922-0B25EB25F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" y="1045471"/>
            <a:ext cx="4514850" cy="34806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A07C21-1340-4611-95BF-82A7F0EF3A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104638"/>
            <a:ext cx="3810000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419100"/>
            <a:ext cx="8610600" cy="8572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C&amp;I RMN and Onsite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AEC9D8-B45F-4D5F-8A90-45F6178FF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925" y="1266998"/>
            <a:ext cx="3800475" cy="2914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DFC9AD-DBC3-4E93-91D3-4A6F312F1C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811" y="1287780"/>
            <a:ext cx="4041998" cy="293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5576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DE4E1FF2852C4AB94E009ECD2CE37F" ma:contentTypeVersion="0" ma:contentTypeDescription="Create a new document." ma:contentTypeScope="" ma:versionID="4af84c6e1c35c0f4028136cbe42903f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15787acf22db4e4c0ac8b858fca640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861CA-5DD2-44F8-8780-9628548221F3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EE09270-68C1-4C64-B21D-2AA5BF5E37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B1908-0E8B-45C1-98D2-A5FABE004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15918</TotalTime>
  <Words>1080</Words>
  <Application>Microsoft Office PowerPoint</Application>
  <PresentationFormat>On-screen Show (16:9)</PresentationFormat>
  <Paragraphs>182</Paragraphs>
  <Slides>26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Trebuchet MS</vt:lpstr>
      <vt:lpstr>Cover Master</vt:lpstr>
      <vt:lpstr>Section Master</vt:lpstr>
      <vt:lpstr>2_Custom Design</vt:lpstr>
      <vt:lpstr>3_Custom Design</vt:lpstr>
      <vt:lpstr>PowerPoint Presentation</vt:lpstr>
      <vt:lpstr>Introduction</vt:lpstr>
      <vt:lpstr>Agenda</vt:lpstr>
      <vt:lpstr>PowerPoint Presentation</vt:lpstr>
      <vt:lpstr>PowerPoint Presentation</vt:lpstr>
      <vt:lpstr>PowerPoint Presentation</vt:lpstr>
      <vt:lpstr>PowerPoint Presentation</vt:lpstr>
      <vt:lpstr>C&amp;I CDG</vt:lpstr>
      <vt:lpstr>C&amp;I RMN and Onsite</vt:lpstr>
      <vt:lpstr>C&amp;I Overview</vt:lpstr>
      <vt:lpstr>C&amp;I Overview</vt:lpstr>
      <vt:lpstr>MW Block Discussion Items </vt:lpstr>
      <vt:lpstr>PowerPoint Presentation</vt:lpstr>
      <vt:lpstr>VDER Update</vt:lpstr>
      <vt:lpstr>VDER Update – CDG Tranches</vt:lpstr>
      <vt:lpstr>Value Stack Calculator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LMI Community Solar Initiative </vt:lpstr>
      <vt:lpstr>PowerPoint Presentation</vt:lpstr>
      <vt:lpstr>Storage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Warner, Jennifer</dc:creator>
  <cp:lastModifiedBy>David Sandbank</cp:lastModifiedBy>
  <cp:revision>794</cp:revision>
  <dcterms:created xsi:type="dcterms:W3CDTF">2014-12-09T18:34:34Z</dcterms:created>
  <dcterms:modified xsi:type="dcterms:W3CDTF">2017-07-27T13:39:08Z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0x01010007DE4E1FF2852C4AB94E009ECD2CE37F</vt:lpwstr>
  </property>
</Properties>
</file>