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60" r:id="rId1"/>
  </p:sldMasterIdLst>
  <p:notesMasterIdLst>
    <p:notesMasterId r:id="rId27"/>
  </p:notesMasterIdLst>
  <p:sldIdLst>
    <p:sldId id="267" r:id="rId2"/>
    <p:sldId id="478" r:id="rId3"/>
    <p:sldId id="506" r:id="rId4"/>
    <p:sldId id="479" r:id="rId5"/>
    <p:sldId id="480" r:id="rId6"/>
    <p:sldId id="524" r:id="rId7"/>
    <p:sldId id="507" r:id="rId8"/>
    <p:sldId id="508" r:id="rId9"/>
    <p:sldId id="485" r:id="rId10"/>
    <p:sldId id="510" r:id="rId11"/>
    <p:sldId id="525" r:id="rId12"/>
    <p:sldId id="513" r:id="rId13"/>
    <p:sldId id="526" r:id="rId14"/>
    <p:sldId id="515" r:id="rId15"/>
    <p:sldId id="528" r:id="rId16"/>
    <p:sldId id="516" r:id="rId17"/>
    <p:sldId id="517" r:id="rId18"/>
    <p:sldId id="518" r:id="rId19"/>
    <p:sldId id="519" r:id="rId20"/>
    <p:sldId id="520" r:id="rId21"/>
    <p:sldId id="521" r:id="rId22"/>
    <p:sldId id="522" r:id="rId23"/>
    <p:sldId id="523" r:id="rId24"/>
    <p:sldId id="458" r:id="rId25"/>
    <p:sldId id="314" r:id="rId2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adav Tanners" initials="NT" lastIdx="7"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E7F5"/>
    <a:srgbClr val="DA9E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21" autoAdjust="0"/>
    <p:restoredTop sz="89929" autoAdjust="0"/>
  </p:normalViewPr>
  <p:slideViewPr>
    <p:cSldViewPr>
      <p:cViewPr>
        <p:scale>
          <a:sx n="90" d="100"/>
          <a:sy n="90" d="100"/>
        </p:scale>
        <p:origin x="-1404" y="-1050"/>
      </p:cViewPr>
      <p:guideLst>
        <p:guide orient="horz" pos="2160"/>
        <p:guide pos="2880"/>
      </p:guideLst>
    </p:cSldViewPr>
  </p:slideViewPr>
  <p:outlineViewPr>
    <p:cViewPr>
      <p:scale>
        <a:sx n="33" d="100"/>
        <a:sy n="33" d="100"/>
      </p:scale>
      <p:origin x="0" y="9522"/>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BE932AD9-6811-4D0B-A181-CBEC4C8AE758}" type="datetimeFigureOut">
              <a:rPr lang="en-US" smtClean="0"/>
              <a:t>11/9/2015</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8A1FA9B8-4EC3-47CB-BFB6-4274C0EB33AF}" type="slidenum">
              <a:rPr lang="en-US" smtClean="0"/>
              <a:t>‹#›</a:t>
            </a:fld>
            <a:endParaRPr lang="en-US" dirty="0"/>
          </a:p>
        </p:txBody>
      </p:sp>
    </p:spTree>
    <p:extLst>
      <p:ext uri="{BB962C8B-B14F-4D97-AF65-F5344CB8AC3E}">
        <p14:creationId xmlns:p14="http://schemas.microsoft.com/office/powerpoint/2010/main" val="674628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65" charset="0"/>
                <a:ea typeface="ＭＳ Ｐゴシック" pitchFamily="-65" charset="-128"/>
              </a:defRPr>
            </a:lvl1pPr>
            <a:lvl2pPr marL="757066" indent="-291179">
              <a:defRPr sz="2400">
                <a:solidFill>
                  <a:schemeClr val="tx1"/>
                </a:solidFill>
                <a:latin typeface="Times New Roman" pitchFamily="-65" charset="0"/>
                <a:ea typeface="ＭＳ Ｐゴシック" pitchFamily="-65" charset="-128"/>
              </a:defRPr>
            </a:lvl2pPr>
            <a:lvl3pPr marL="1164717" indent="-232943">
              <a:defRPr sz="2400">
                <a:solidFill>
                  <a:schemeClr val="tx1"/>
                </a:solidFill>
                <a:latin typeface="Times New Roman" pitchFamily="-65" charset="0"/>
                <a:ea typeface="ＭＳ Ｐゴシック" pitchFamily="-65" charset="-128"/>
              </a:defRPr>
            </a:lvl3pPr>
            <a:lvl4pPr marL="1630604" indent="-232943">
              <a:defRPr sz="2400">
                <a:solidFill>
                  <a:schemeClr val="tx1"/>
                </a:solidFill>
                <a:latin typeface="Times New Roman" pitchFamily="-65" charset="0"/>
                <a:ea typeface="ＭＳ Ｐゴシック" pitchFamily="-65" charset="-128"/>
              </a:defRPr>
            </a:lvl4pPr>
            <a:lvl5pPr marL="2096491" indent="-232943">
              <a:defRPr sz="2400">
                <a:solidFill>
                  <a:schemeClr val="tx1"/>
                </a:solidFill>
                <a:latin typeface="Times New Roman" pitchFamily="-65" charset="0"/>
                <a:ea typeface="ＭＳ Ｐゴシック" pitchFamily="-65" charset="-128"/>
              </a:defRPr>
            </a:lvl5pPr>
            <a:lvl6pPr marL="2562377" indent="-232943" eaLnBrk="0" fontAlgn="base" hangingPunct="0">
              <a:spcBef>
                <a:spcPct val="0"/>
              </a:spcBef>
              <a:spcAft>
                <a:spcPct val="0"/>
              </a:spcAft>
              <a:defRPr sz="2400">
                <a:solidFill>
                  <a:schemeClr val="tx1"/>
                </a:solidFill>
                <a:latin typeface="Times New Roman" pitchFamily="-65" charset="0"/>
                <a:ea typeface="ＭＳ Ｐゴシック" pitchFamily="-65" charset="-128"/>
              </a:defRPr>
            </a:lvl6pPr>
            <a:lvl7pPr marL="3028264" indent="-232943" eaLnBrk="0" fontAlgn="base" hangingPunct="0">
              <a:spcBef>
                <a:spcPct val="0"/>
              </a:spcBef>
              <a:spcAft>
                <a:spcPct val="0"/>
              </a:spcAft>
              <a:defRPr sz="2400">
                <a:solidFill>
                  <a:schemeClr val="tx1"/>
                </a:solidFill>
                <a:latin typeface="Times New Roman" pitchFamily="-65" charset="0"/>
                <a:ea typeface="ＭＳ Ｐゴシック" pitchFamily="-65" charset="-128"/>
              </a:defRPr>
            </a:lvl7pPr>
            <a:lvl8pPr marL="3494151" indent="-232943" eaLnBrk="0" fontAlgn="base" hangingPunct="0">
              <a:spcBef>
                <a:spcPct val="0"/>
              </a:spcBef>
              <a:spcAft>
                <a:spcPct val="0"/>
              </a:spcAft>
              <a:defRPr sz="2400">
                <a:solidFill>
                  <a:schemeClr val="tx1"/>
                </a:solidFill>
                <a:latin typeface="Times New Roman" pitchFamily="-65" charset="0"/>
                <a:ea typeface="ＭＳ Ｐゴシック" pitchFamily="-65" charset="-128"/>
              </a:defRPr>
            </a:lvl8pPr>
            <a:lvl9pPr marL="3960038" indent="-232943" eaLnBrk="0" fontAlgn="base" hangingPunct="0">
              <a:spcBef>
                <a:spcPct val="0"/>
              </a:spcBef>
              <a:spcAft>
                <a:spcPct val="0"/>
              </a:spcAft>
              <a:defRPr sz="2400">
                <a:solidFill>
                  <a:schemeClr val="tx1"/>
                </a:solidFill>
                <a:latin typeface="Times New Roman" pitchFamily="-65" charset="0"/>
                <a:ea typeface="ＭＳ Ｐゴシック" pitchFamily="-65" charset="-128"/>
              </a:defRPr>
            </a:lvl9pPr>
          </a:lstStyle>
          <a:p>
            <a:fld id="{109FD2E6-ACE1-499E-8009-8C75EAEFB263}" type="datetime1">
              <a:rPr lang="en-US" sz="1200">
                <a:solidFill>
                  <a:prstClr val="black"/>
                </a:solidFill>
              </a:rPr>
              <a:pPr/>
              <a:t>11/9/2015</a:t>
            </a:fld>
            <a:endParaRPr lang="en-US" sz="1200" dirty="0">
              <a:solidFill>
                <a:prstClr val="black"/>
              </a:solidFill>
            </a:endParaRPr>
          </a:p>
        </p:txBody>
      </p:sp>
      <p:sp>
        <p:nvSpPr>
          <p:cNvPr id="1536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65" charset="0"/>
                <a:ea typeface="ＭＳ Ｐゴシック" pitchFamily="-65" charset="-128"/>
              </a:defRPr>
            </a:lvl1pPr>
            <a:lvl2pPr marL="757066" indent="-291179">
              <a:defRPr sz="2400">
                <a:solidFill>
                  <a:schemeClr val="tx1"/>
                </a:solidFill>
                <a:latin typeface="Times New Roman" pitchFamily="-65" charset="0"/>
                <a:ea typeface="ＭＳ Ｐゴシック" pitchFamily="-65" charset="-128"/>
              </a:defRPr>
            </a:lvl2pPr>
            <a:lvl3pPr marL="1164717" indent="-232943">
              <a:defRPr sz="2400">
                <a:solidFill>
                  <a:schemeClr val="tx1"/>
                </a:solidFill>
                <a:latin typeface="Times New Roman" pitchFamily="-65" charset="0"/>
                <a:ea typeface="ＭＳ Ｐゴシック" pitchFamily="-65" charset="-128"/>
              </a:defRPr>
            </a:lvl3pPr>
            <a:lvl4pPr marL="1630604" indent="-232943">
              <a:defRPr sz="2400">
                <a:solidFill>
                  <a:schemeClr val="tx1"/>
                </a:solidFill>
                <a:latin typeface="Times New Roman" pitchFamily="-65" charset="0"/>
                <a:ea typeface="ＭＳ Ｐゴシック" pitchFamily="-65" charset="-128"/>
              </a:defRPr>
            </a:lvl4pPr>
            <a:lvl5pPr marL="2096491" indent="-232943">
              <a:defRPr sz="2400">
                <a:solidFill>
                  <a:schemeClr val="tx1"/>
                </a:solidFill>
                <a:latin typeface="Times New Roman" pitchFamily="-65" charset="0"/>
                <a:ea typeface="ＭＳ Ｐゴシック" pitchFamily="-65" charset="-128"/>
              </a:defRPr>
            </a:lvl5pPr>
            <a:lvl6pPr marL="2562377" indent="-232943" eaLnBrk="0" fontAlgn="base" hangingPunct="0">
              <a:spcBef>
                <a:spcPct val="0"/>
              </a:spcBef>
              <a:spcAft>
                <a:spcPct val="0"/>
              </a:spcAft>
              <a:defRPr sz="2400">
                <a:solidFill>
                  <a:schemeClr val="tx1"/>
                </a:solidFill>
                <a:latin typeface="Times New Roman" pitchFamily="-65" charset="0"/>
                <a:ea typeface="ＭＳ Ｐゴシック" pitchFamily="-65" charset="-128"/>
              </a:defRPr>
            </a:lvl6pPr>
            <a:lvl7pPr marL="3028264" indent="-232943" eaLnBrk="0" fontAlgn="base" hangingPunct="0">
              <a:spcBef>
                <a:spcPct val="0"/>
              </a:spcBef>
              <a:spcAft>
                <a:spcPct val="0"/>
              </a:spcAft>
              <a:defRPr sz="2400">
                <a:solidFill>
                  <a:schemeClr val="tx1"/>
                </a:solidFill>
                <a:latin typeface="Times New Roman" pitchFamily="-65" charset="0"/>
                <a:ea typeface="ＭＳ Ｐゴシック" pitchFamily="-65" charset="-128"/>
              </a:defRPr>
            </a:lvl7pPr>
            <a:lvl8pPr marL="3494151" indent="-232943" eaLnBrk="0" fontAlgn="base" hangingPunct="0">
              <a:spcBef>
                <a:spcPct val="0"/>
              </a:spcBef>
              <a:spcAft>
                <a:spcPct val="0"/>
              </a:spcAft>
              <a:defRPr sz="2400">
                <a:solidFill>
                  <a:schemeClr val="tx1"/>
                </a:solidFill>
                <a:latin typeface="Times New Roman" pitchFamily="-65" charset="0"/>
                <a:ea typeface="ＭＳ Ｐゴシック" pitchFamily="-65" charset="-128"/>
              </a:defRPr>
            </a:lvl8pPr>
            <a:lvl9pPr marL="3960038" indent="-232943" eaLnBrk="0" fontAlgn="base" hangingPunct="0">
              <a:spcBef>
                <a:spcPct val="0"/>
              </a:spcBef>
              <a:spcAft>
                <a:spcPct val="0"/>
              </a:spcAft>
              <a:defRPr sz="2400">
                <a:solidFill>
                  <a:schemeClr val="tx1"/>
                </a:solidFill>
                <a:latin typeface="Times New Roman" pitchFamily="-65" charset="0"/>
                <a:ea typeface="ＭＳ Ｐゴシック" pitchFamily="-65" charset="-128"/>
              </a:defRPr>
            </a:lvl9pPr>
          </a:lstStyle>
          <a:p>
            <a:fld id="{F7F0090B-F6E2-4070-82F5-FEDDA92FA024}" type="slidenum">
              <a:rPr lang="en-US" sz="1200">
                <a:solidFill>
                  <a:prstClr val="black"/>
                </a:solidFill>
              </a:rPr>
              <a:pPr/>
              <a:t>0</a:t>
            </a:fld>
            <a:endParaRPr lang="en-US" sz="1200" dirty="0">
              <a:solidFill>
                <a:prstClr val="black"/>
              </a:solidFill>
            </a:endParaRPr>
          </a:p>
        </p:txBody>
      </p:sp>
      <p:sp>
        <p:nvSpPr>
          <p:cNvPr id="15364" name="Rectangle 2"/>
          <p:cNvSpPr>
            <a:spLocks noGrp="1" noRot="1" noChangeAspect="1" noChangeArrowheads="1" noTextEdit="1"/>
          </p:cNvSpPr>
          <p:nvPr>
            <p:ph type="sldImg"/>
          </p:nvPr>
        </p:nvSpPr>
        <p:spPr>
          <a:ln/>
        </p:spPr>
      </p:sp>
      <p:sp>
        <p:nvSpPr>
          <p:cNvPr id="1536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Times New Roman" pitchFamily="-65"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36" descr="report_cover_highres"/>
          <p:cNvPicPr>
            <a:picLocks noChangeAspect="1" noChangeArrowheads="1"/>
          </p:cNvPicPr>
          <p:nvPr/>
        </p:nvPicPr>
        <p:blipFill>
          <a:blip r:embed="rId2">
            <a:extLst>
              <a:ext uri="{28A0092B-C50C-407E-A947-70E740481C1C}">
                <a14:useLocalDpi xmlns:a14="http://schemas.microsoft.com/office/drawing/2010/main" val="0"/>
              </a:ext>
            </a:extLst>
          </a:blip>
          <a:srcRect l="745" t="19049" r="9886" b="1587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5"/>
          <p:cNvSpPr txBox="1">
            <a:spLocks noChangeArrowheads="1"/>
          </p:cNvSpPr>
          <p:nvPr/>
        </p:nvSpPr>
        <p:spPr bwMode="auto">
          <a:xfrm>
            <a:off x="1155700" y="381000"/>
            <a:ext cx="977900" cy="701675"/>
          </a:xfrm>
          <a:prstGeom prst="rect">
            <a:avLst/>
          </a:prstGeom>
          <a:noFill/>
          <a:ln w="9525">
            <a:noFill/>
            <a:miter lim="800000"/>
            <a:headEnd/>
            <a:tailEnd/>
          </a:ln>
          <a:effectLst/>
        </p:spPr>
        <p:txBody>
          <a:bodyPr>
            <a:spAutoFit/>
          </a:bodyPr>
          <a:lstStyle>
            <a:lvl1pPr>
              <a:defRPr sz="2400">
                <a:solidFill>
                  <a:schemeClr val="tx1"/>
                </a:solidFill>
                <a:latin typeface="Times New Roman" pitchFamily="-65" charset="0"/>
                <a:ea typeface="ＭＳ Ｐゴシック" pitchFamily="-65" charset="-128"/>
              </a:defRPr>
            </a:lvl1pPr>
            <a:lvl2pPr marL="37931725" indent="-37474525">
              <a:defRPr sz="2400">
                <a:solidFill>
                  <a:schemeClr val="tx1"/>
                </a:solidFill>
                <a:latin typeface="Times New Roman" pitchFamily="-65" charset="0"/>
                <a:ea typeface="ＭＳ Ｐゴシック" pitchFamily="-65" charset="-128"/>
              </a:defRPr>
            </a:lvl2pPr>
            <a:lvl3pPr>
              <a:defRPr sz="2400">
                <a:solidFill>
                  <a:schemeClr val="tx1"/>
                </a:solidFill>
                <a:latin typeface="Times New Roman" pitchFamily="-65" charset="0"/>
                <a:ea typeface="ＭＳ Ｐゴシック" pitchFamily="-65" charset="-128"/>
              </a:defRPr>
            </a:lvl3pPr>
            <a:lvl4pPr>
              <a:defRPr sz="2400">
                <a:solidFill>
                  <a:schemeClr val="tx1"/>
                </a:solidFill>
                <a:latin typeface="Times New Roman" pitchFamily="-65" charset="0"/>
                <a:ea typeface="ＭＳ Ｐゴシック" pitchFamily="-65" charset="-128"/>
              </a:defRPr>
            </a:lvl4pPr>
            <a:lvl5pPr>
              <a:defRPr sz="2400">
                <a:solidFill>
                  <a:schemeClr val="tx1"/>
                </a:solidFill>
                <a:latin typeface="Times New Roman" pitchFamily="-65" charset="0"/>
                <a:ea typeface="ＭＳ Ｐゴシック" pitchFamily="-65" charset="-128"/>
              </a:defRPr>
            </a:lvl5pPr>
            <a:lvl6pPr marL="457200" eaLnBrk="0" fontAlgn="base" hangingPunct="0">
              <a:spcBef>
                <a:spcPct val="0"/>
              </a:spcBef>
              <a:spcAft>
                <a:spcPct val="0"/>
              </a:spcAft>
              <a:defRPr sz="2400">
                <a:solidFill>
                  <a:schemeClr val="tx1"/>
                </a:solidFill>
                <a:latin typeface="Times New Roman" pitchFamily="-65" charset="0"/>
                <a:ea typeface="ＭＳ Ｐゴシック" pitchFamily="-65" charset="-128"/>
              </a:defRPr>
            </a:lvl6pPr>
            <a:lvl7pPr marL="914400" eaLnBrk="0" fontAlgn="base" hangingPunct="0">
              <a:spcBef>
                <a:spcPct val="0"/>
              </a:spcBef>
              <a:spcAft>
                <a:spcPct val="0"/>
              </a:spcAft>
              <a:defRPr sz="2400">
                <a:solidFill>
                  <a:schemeClr val="tx1"/>
                </a:solidFill>
                <a:latin typeface="Times New Roman" pitchFamily="-65" charset="0"/>
                <a:ea typeface="ＭＳ Ｐゴシック" pitchFamily="-65" charset="-128"/>
              </a:defRPr>
            </a:lvl7pPr>
            <a:lvl8pPr marL="1371600" eaLnBrk="0" fontAlgn="base" hangingPunct="0">
              <a:spcBef>
                <a:spcPct val="0"/>
              </a:spcBef>
              <a:spcAft>
                <a:spcPct val="0"/>
              </a:spcAft>
              <a:defRPr sz="2400">
                <a:solidFill>
                  <a:schemeClr val="tx1"/>
                </a:solidFill>
                <a:latin typeface="Times New Roman" pitchFamily="-65" charset="0"/>
                <a:ea typeface="ＭＳ Ｐゴシック" pitchFamily="-65" charset="-128"/>
              </a:defRPr>
            </a:lvl8pPr>
            <a:lvl9pPr marL="1828800" eaLnBrk="0" fontAlgn="base" hangingPunct="0">
              <a:spcBef>
                <a:spcPct val="0"/>
              </a:spcBef>
              <a:spcAft>
                <a:spcPct val="0"/>
              </a:spcAft>
              <a:defRPr sz="2400">
                <a:solidFill>
                  <a:schemeClr val="tx1"/>
                </a:solidFill>
                <a:latin typeface="Times New Roman" pitchFamily="-65" charset="0"/>
                <a:ea typeface="ＭＳ Ｐゴシック" pitchFamily="-65" charset="-128"/>
              </a:defRPr>
            </a:lvl9pPr>
          </a:lstStyle>
          <a:p>
            <a:pPr eaLnBrk="0" fontAlgn="base" hangingPunct="0">
              <a:spcBef>
                <a:spcPct val="0"/>
              </a:spcBef>
              <a:spcAft>
                <a:spcPct val="0"/>
              </a:spcAft>
              <a:defRPr/>
            </a:pPr>
            <a:r>
              <a:rPr lang="en-US" sz="4000" dirty="0" smtClean="0">
                <a:solidFill>
                  <a:srgbClr val="0F235E"/>
                </a:solidFill>
                <a:latin typeface="Trebuchet MS" pitchFamily="-65" charset="0"/>
              </a:rPr>
              <a:t>IEc</a:t>
            </a:r>
            <a:endParaRPr lang="en-US" dirty="0" smtClean="0">
              <a:solidFill>
                <a:srgbClr val="000000"/>
              </a:solidFill>
              <a:latin typeface="Times" pitchFamily="-65" charset="0"/>
            </a:endParaRPr>
          </a:p>
        </p:txBody>
      </p:sp>
      <p:sp>
        <p:nvSpPr>
          <p:cNvPr id="6" name="Text Box 28"/>
          <p:cNvSpPr txBox="1">
            <a:spLocks noChangeArrowheads="1"/>
          </p:cNvSpPr>
          <p:nvPr/>
        </p:nvSpPr>
        <p:spPr bwMode="auto">
          <a:xfrm>
            <a:off x="1295400" y="6337300"/>
            <a:ext cx="2501900" cy="244475"/>
          </a:xfrm>
          <a:prstGeom prst="rect">
            <a:avLst/>
          </a:prstGeom>
          <a:noFill/>
          <a:ln w="9525">
            <a:noFill/>
            <a:miter lim="800000"/>
            <a:headEnd/>
            <a:tailEnd/>
          </a:ln>
          <a:effectLst/>
        </p:spPr>
        <p:txBody>
          <a:bodyPr wrap="none">
            <a:spAutoFit/>
          </a:bodyPr>
          <a:lstStyle>
            <a:lvl1pPr>
              <a:defRPr sz="2400">
                <a:solidFill>
                  <a:schemeClr val="tx1"/>
                </a:solidFill>
                <a:latin typeface="Times New Roman" pitchFamily="-65" charset="0"/>
                <a:ea typeface="ＭＳ Ｐゴシック" pitchFamily="-65" charset="-128"/>
              </a:defRPr>
            </a:lvl1pPr>
            <a:lvl2pPr marL="37931725" indent="-37474525">
              <a:defRPr sz="2400">
                <a:solidFill>
                  <a:schemeClr val="tx1"/>
                </a:solidFill>
                <a:latin typeface="Times New Roman" pitchFamily="-65" charset="0"/>
                <a:ea typeface="ＭＳ Ｐゴシック" pitchFamily="-65" charset="-128"/>
              </a:defRPr>
            </a:lvl2pPr>
            <a:lvl3pPr>
              <a:defRPr sz="2400">
                <a:solidFill>
                  <a:schemeClr val="tx1"/>
                </a:solidFill>
                <a:latin typeface="Times New Roman" pitchFamily="-65" charset="0"/>
                <a:ea typeface="ＭＳ Ｐゴシック" pitchFamily="-65" charset="-128"/>
              </a:defRPr>
            </a:lvl3pPr>
            <a:lvl4pPr>
              <a:defRPr sz="2400">
                <a:solidFill>
                  <a:schemeClr val="tx1"/>
                </a:solidFill>
                <a:latin typeface="Times New Roman" pitchFamily="-65" charset="0"/>
                <a:ea typeface="ＭＳ Ｐゴシック" pitchFamily="-65" charset="-128"/>
              </a:defRPr>
            </a:lvl4pPr>
            <a:lvl5pPr>
              <a:defRPr sz="2400">
                <a:solidFill>
                  <a:schemeClr val="tx1"/>
                </a:solidFill>
                <a:latin typeface="Times New Roman" pitchFamily="-65" charset="0"/>
                <a:ea typeface="ＭＳ Ｐゴシック" pitchFamily="-65" charset="-128"/>
              </a:defRPr>
            </a:lvl5pPr>
            <a:lvl6pPr marL="457200" eaLnBrk="0" fontAlgn="base" hangingPunct="0">
              <a:spcBef>
                <a:spcPct val="0"/>
              </a:spcBef>
              <a:spcAft>
                <a:spcPct val="0"/>
              </a:spcAft>
              <a:defRPr sz="2400">
                <a:solidFill>
                  <a:schemeClr val="tx1"/>
                </a:solidFill>
                <a:latin typeface="Times New Roman" pitchFamily="-65" charset="0"/>
                <a:ea typeface="ＭＳ Ｐゴシック" pitchFamily="-65" charset="-128"/>
              </a:defRPr>
            </a:lvl6pPr>
            <a:lvl7pPr marL="914400" eaLnBrk="0" fontAlgn="base" hangingPunct="0">
              <a:spcBef>
                <a:spcPct val="0"/>
              </a:spcBef>
              <a:spcAft>
                <a:spcPct val="0"/>
              </a:spcAft>
              <a:defRPr sz="2400">
                <a:solidFill>
                  <a:schemeClr val="tx1"/>
                </a:solidFill>
                <a:latin typeface="Times New Roman" pitchFamily="-65" charset="0"/>
                <a:ea typeface="ＭＳ Ｐゴシック" pitchFamily="-65" charset="-128"/>
              </a:defRPr>
            </a:lvl7pPr>
            <a:lvl8pPr marL="1371600" eaLnBrk="0" fontAlgn="base" hangingPunct="0">
              <a:spcBef>
                <a:spcPct val="0"/>
              </a:spcBef>
              <a:spcAft>
                <a:spcPct val="0"/>
              </a:spcAft>
              <a:defRPr sz="2400">
                <a:solidFill>
                  <a:schemeClr val="tx1"/>
                </a:solidFill>
                <a:latin typeface="Times New Roman" pitchFamily="-65" charset="0"/>
                <a:ea typeface="ＭＳ Ｐゴシック" pitchFamily="-65" charset="-128"/>
              </a:defRPr>
            </a:lvl8pPr>
            <a:lvl9pPr marL="1828800" eaLnBrk="0" fontAlgn="base" hangingPunct="0">
              <a:spcBef>
                <a:spcPct val="0"/>
              </a:spcBef>
              <a:spcAft>
                <a:spcPct val="0"/>
              </a:spcAft>
              <a:defRPr sz="2400">
                <a:solidFill>
                  <a:schemeClr val="tx1"/>
                </a:solidFill>
                <a:latin typeface="Times New Roman" pitchFamily="-65" charset="0"/>
                <a:ea typeface="ＭＳ Ｐゴシック" pitchFamily="-65" charset="-128"/>
              </a:defRPr>
            </a:lvl9pPr>
          </a:lstStyle>
          <a:p>
            <a:pPr eaLnBrk="0" fontAlgn="base" hangingPunct="0">
              <a:spcBef>
                <a:spcPct val="0"/>
              </a:spcBef>
              <a:spcAft>
                <a:spcPct val="0"/>
              </a:spcAft>
              <a:defRPr/>
            </a:pPr>
            <a:r>
              <a:rPr lang="en-US" sz="1000" dirty="0" smtClean="0">
                <a:solidFill>
                  <a:srgbClr val="781E07"/>
                </a:solidFill>
                <a:latin typeface="Trebuchet MS" pitchFamily="-65" charset="0"/>
              </a:rPr>
              <a:t>INDUSTRIAL ECONOMICS, INCORPORATED</a:t>
            </a:r>
          </a:p>
        </p:txBody>
      </p:sp>
      <p:sp>
        <p:nvSpPr>
          <p:cNvPr id="3083" name="Rectangle 11"/>
          <p:cNvSpPr>
            <a:spLocks noGrp="1" noChangeArrowheads="1"/>
          </p:cNvSpPr>
          <p:nvPr>
            <p:ph type="ctrTitle"/>
          </p:nvPr>
        </p:nvSpPr>
        <p:spPr>
          <a:xfrm>
            <a:off x="2057400" y="2057400"/>
            <a:ext cx="4114800" cy="1600200"/>
          </a:xfrm>
          <a:extLst/>
        </p:spPr>
        <p:txBody>
          <a:bodyPr/>
          <a:lstStyle>
            <a:lvl1pPr>
              <a:defRPr sz="1600" b="1">
                <a:solidFill>
                  <a:srgbClr val="0F235E"/>
                </a:solidFill>
              </a:defRPr>
            </a:lvl1pPr>
          </a:lstStyle>
          <a:p>
            <a:pPr lvl="0"/>
            <a:r>
              <a:rPr lang="en-US" noProof="0" smtClean="0"/>
              <a:t>Click to edit master title style</a:t>
            </a:r>
          </a:p>
        </p:txBody>
      </p:sp>
      <p:sp>
        <p:nvSpPr>
          <p:cNvPr id="3084" name="Rectangle 12"/>
          <p:cNvSpPr>
            <a:spLocks noGrp="1" noChangeArrowheads="1"/>
          </p:cNvSpPr>
          <p:nvPr>
            <p:ph type="subTitle" idx="1"/>
          </p:nvPr>
        </p:nvSpPr>
        <p:spPr>
          <a:xfrm>
            <a:off x="7010400" y="3886200"/>
            <a:ext cx="1828800" cy="1752600"/>
          </a:xfrm>
        </p:spPr>
        <p:txBody>
          <a:bodyPr/>
          <a:lstStyle>
            <a:lvl1pPr marL="0" indent="0">
              <a:buFontTx/>
              <a:buNone/>
              <a:defRPr sz="1000">
                <a:solidFill>
                  <a:srgbClr val="808080"/>
                </a:solidFill>
              </a:defRPr>
            </a:lvl1pPr>
          </a:lstStyle>
          <a:p>
            <a:pPr lvl="0"/>
            <a:r>
              <a:rPr lang="en-US" noProof="0" smtClean="0"/>
              <a:t>Click to Edit Presentor Names</a:t>
            </a:r>
          </a:p>
        </p:txBody>
      </p:sp>
      <p:sp>
        <p:nvSpPr>
          <p:cNvPr id="7" name="Rectangle 30"/>
          <p:cNvSpPr>
            <a:spLocks noGrp="1" noChangeArrowheads="1"/>
          </p:cNvSpPr>
          <p:nvPr>
            <p:ph type="dt" sz="half" idx="10"/>
          </p:nvPr>
        </p:nvSpPr>
        <p:spPr bwMode="auto">
          <a:xfrm>
            <a:off x="2057400" y="3657600"/>
            <a:ext cx="1905000" cy="304800"/>
          </a:xfrm>
          <a:prstGeom prst="rect">
            <a:avLst/>
          </a:prstGeom>
          <a:extLst/>
        </p:spPr>
        <p:txBody>
          <a:bodyPr vert="horz" wrap="square" lIns="91440" tIns="45720" rIns="91440" bIns="45720" numCol="1" anchor="t" anchorCtr="0" compatLnSpc="1">
            <a:prstTxWarp prst="textNoShape">
              <a:avLst/>
            </a:prstTxWarp>
          </a:bodyPr>
          <a:lstStyle>
            <a:lvl1pPr>
              <a:defRPr sz="1400" smtClean="0">
                <a:solidFill>
                  <a:srgbClr val="578AAE"/>
                </a:solidFill>
                <a:latin typeface="Trebuchet MS" pitchFamily="-65" charset="0"/>
              </a:defRPr>
            </a:lvl1pPr>
          </a:lstStyle>
          <a:p>
            <a:pPr eaLnBrk="0" fontAlgn="base" hangingPunct="0">
              <a:spcBef>
                <a:spcPct val="0"/>
              </a:spcBef>
              <a:spcAft>
                <a:spcPct val="0"/>
              </a:spcAft>
              <a:defRPr/>
            </a:pPr>
            <a:endParaRPr lang="en-US" dirty="0">
              <a:ea typeface="ＭＳ Ｐゴシック" pitchFamily="-65" charset="-128"/>
            </a:endParaRPr>
          </a:p>
        </p:txBody>
      </p:sp>
    </p:spTree>
    <p:extLst>
      <p:ext uri="{BB962C8B-B14F-4D97-AF65-F5344CB8AC3E}">
        <p14:creationId xmlns:p14="http://schemas.microsoft.com/office/powerpoint/2010/main" val="2443191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sldNum" sz="quarter" idx="10"/>
          </p:nvPr>
        </p:nvSpPr>
        <p:spPr>
          <a:ln/>
        </p:spPr>
        <p:txBody>
          <a:bodyPr/>
          <a:lstStyle>
            <a:lvl1pPr>
              <a:defRPr/>
            </a:lvl1pPr>
          </a:lstStyle>
          <a:p>
            <a:pPr>
              <a:defRPr/>
            </a:pPr>
            <a:fld id="{B4519C7D-A85A-4C1D-88A6-DDB724BF2CC9}"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531675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228600"/>
            <a:ext cx="1771650" cy="5257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00200" y="228600"/>
            <a:ext cx="5162550" cy="5257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sldNum" sz="quarter" idx="10"/>
          </p:nvPr>
        </p:nvSpPr>
        <p:spPr>
          <a:ln/>
        </p:spPr>
        <p:txBody>
          <a:bodyPr/>
          <a:lstStyle>
            <a:lvl1pPr>
              <a:defRPr/>
            </a:lvl1pPr>
          </a:lstStyle>
          <a:p>
            <a:pPr>
              <a:defRPr/>
            </a:pPr>
            <a:fld id="{B01995A2-3C4E-48F0-B1A1-2CC24A12C2A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8628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marL="225425" indent="-225425">
              <a:buClr>
                <a:srgbClr val="002060"/>
              </a:buClr>
              <a:buSzPct val="85000"/>
              <a:buFont typeface="Wingdings" panose="05000000000000000000" pitchFamily="2" charset="2"/>
              <a:buChar char="v"/>
              <a:defRPr/>
            </a:lvl1pPr>
            <a:lvl2pPr marL="682625" indent="-234950">
              <a:buClr>
                <a:srgbClr val="004D99"/>
              </a:buClr>
              <a:buFont typeface="Wingdings" panose="05000000000000000000" pitchFamily="2" charset="2"/>
              <a:buChar char="§"/>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6"/>
          <p:cNvSpPr>
            <a:spLocks noGrp="1" noChangeArrowheads="1"/>
          </p:cNvSpPr>
          <p:nvPr>
            <p:ph type="sldNum" sz="quarter" idx="10"/>
          </p:nvPr>
        </p:nvSpPr>
        <p:spPr>
          <a:ln/>
        </p:spPr>
        <p:txBody>
          <a:bodyPr/>
          <a:lstStyle>
            <a:lvl1pPr>
              <a:defRPr/>
            </a:lvl1pPr>
          </a:lstStyle>
          <a:p>
            <a:pPr>
              <a:defRPr/>
            </a:pPr>
            <a:fld id="{289DBC9D-41ED-4F27-8E5C-6B122BFAFECD}"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7128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6"/>
          <p:cNvSpPr>
            <a:spLocks noGrp="1" noChangeArrowheads="1"/>
          </p:cNvSpPr>
          <p:nvPr>
            <p:ph type="sldNum" sz="quarter" idx="10"/>
          </p:nvPr>
        </p:nvSpPr>
        <p:spPr>
          <a:ln/>
        </p:spPr>
        <p:txBody>
          <a:bodyPr/>
          <a:lstStyle>
            <a:lvl1pPr>
              <a:defRPr/>
            </a:lvl1pPr>
          </a:lstStyle>
          <a:p>
            <a:pPr>
              <a:defRPr/>
            </a:pPr>
            <a:fld id="{A7904D6A-B7A4-4343-8C1E-B6659B5946EA}"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295600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00200" y="1371600"/>
            <a:ext cx="3467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0" y="1371600"/>
            <a:ext cx="3467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6"/>
          <p:cNvSpPr>
            <a:spLocks noGrp="1" noChangeArrowheads="1"/>
          </p:cNvSpPr>
          <p:nvPr>
            <p:ph type="sldNum" sz="quarter" idx="10"/>
          </p:nvPr>
        </p:nvSpPr>
        <p:spPr>
          <a:ln/>
        </p:spPr>
        <p:txBody>
          <a:bodyPr/>
          <a:lstStyle>
            <a:lvl1pPr>
              <a:defRPr/>
            </a:lvl1pPr>
          </a:lstStyle>
          <a:p>
            <a:pPr>
              <a:defRPr/>
            </a:pPr>
            <a:fld id="{8F6DA1C5-E621-40F0-AA32-C1EE37F611A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28480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6"/>
          <p:cNvSpPr>
            <a:spLocks noGrp="1" noChangeArrowheads="1"/>
          </p:cNvSpPr>
          <p:nvPr>
            <p:ph type="sldNum" sz="quarter" idx="10"/>
          </p:nvPr>
        </p:nvSpPr>
        <p:spPr>
          <a:ln/>
        </p:spPr>
        <p:txBody>
          <a:bodyPr/>
          <a:lstStyle>
            <a:lvl1pPr>
              <a:defRPr/>
            </a:lvl1pPr>
          </a:lstStyle>
          <a:p>
            <a:pPr>
              <a:defRPr/>
            </a:pPr>
            <a:fld id="{42EA53CD-297E-429B-9C86-AFA8101F37C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302827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6"/>
          <p:cNvSpPr>
            <a:spLocks noGrp="1" noChangeArrowheads="1"/>
          </p:cNvSpPr>
          <p:nvPr>
            <p:ph type="sldNum" sz="quarter" idx="10"/>
          </p:nvPr>
        </p:nvSpPr>
        <p:spPr>
          <a:ln/>
        </p:spPr>
        <p:txBody>
          <a:bodyPr/>
          <a:lstStyle>
            <a:lvl1pPr>
              <a:defRPr/>
            </a:lvl1pPr>
          </a:lstStyle>
          <a:p>
            <a:pPr>
              <a:defRPr/>
            </a:pPr>
            <a:fld id="{CDBBD0CB-90FE-4F45-B00C-EC49E758F5A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577655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6"/>
          <p:cNvSpPr>
            <a:spLocks noGrp="1" noChangeArrowheads="1"/>
          </p:cNvSpPr>
          <p:nvPr>
            <p:ph type="sldNum" sz="quarter" idx="10"/>
          </p:nvPr>
        </p:nvSpPr>
        <p:spPr>
          <a:ln/>
        </p:spPr>
        <p:txBody>
          <a:bodyPr/>
          <a:lstStyle>
            <a:lvl1pPr>
              <a:defRPr/>
            </a:lvl1pPr>
          </a:lstStyle>
          <a:p>
            <a:pPr>
              <a:defRPr/>
            </a:pPr>
            <a:fld id="{D1E6AF98-8464-4006-9A2D-6EDD15E06C5E}"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861551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6"/>
          <p:cNvSpPr>
            <a:spLocks noGrp="1" noChangeArrowheads="1"/>
          </p:cNvSpPr>
          <p:nvPr>
            <p:ph type="sldNum" sz="quarter" idx="10"/>
          </p:nvPr>
        </p:nvSpPr>
        <p:spPr>
          <a:ln/>
        </p:spPr>
        <p:txBody>
          <a:bodyPr/>
          <a:lstStyle>
            <a:lvl1pPr>
              <a:defRPr/>
            </a:lvl1pPr>
          </a:lstStyle>
          <a:p>
            <a:pPr>
              <a:defRPr/>
            </a:pPr>
            <a:fld id="{402E3A2F-2BC5-46AB-9D39-1931F137481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745071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6"/>
          <p:cNvSpPr>
            <a:spLocks noGrp="1" noChangeArrowheads="1"/>
          </p:cNvSpPr>
          <p:nvPr>
            <p:ph type="sldNum" sz="quarter" idx="10"/>
          </p:nvPr>
        </p:nvSpPr>
        <p:spPr>
          <a:ln/>
        </p:spPr>
        <p:txBody>
          <a:bodyPr/>
          <a:lstStyle>
            <a:lvl1pPr>
              <a:defRPr/>
            </a:lvl1pPr>
          </a:lstStyle>
          <a:p>
            <a:pPr>
              <a:defRPr/>
            </a:pPr>
            <a:fld id="{419856C4-27DD-4E13-92E6-4C5604BC6A9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236745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7"/>
          <p:cNvSpPr>
            <a:spLocks noChangeArrowheads="1"/>
          </p:cNvSpPr>
          <p:nvPr/>
        </p:nvSpPr>
        <p:spPr bwMode="auto">
          <a:xfrm>
            <a:off x="0" y="6477000"/>
            <a:ext cx="9144000" cy="381000"/>
          </a:xfrm>
          <a:prstGeom prst="rect">
            <a:avLst/>
          </a:prstGeom>
          <a:solidFill>
            <a:srgbClr val="578AAE"/>
          </a:solidFill>
          <a:ln>
            <a:noFill/>
          </a:ln>
          <a:extLst>
            <a:ext uri="{91240B29-F687-4F45-9708-019B960494DF}">
              <a14:hiddenLine xmlns:a14="http://schemas.microsoft.com/office/drawing/2010/main" w="0">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400" dirty="0" smtClean="0">
              <a:solidFill>
                <a:srgbClr val="000000"/>
              </a:solidFill>
              <a:latin typeface="Times New Roman" pitchFamily="-65" charset="0"/>
              <a:ea typeface="ＭＳ Ｐゴシック" pitchFamily="-65" charset="-128"/>
            </a:endParaRPr>
          </a:p>
        </p:txBody>
      </p:sp>
      <p:sp>
        <p:nvSpPr>
          <p:cNvPr id="1027" name="Rectangle 26"/>
          <p:cNvSpPr>
            <a:spLocks noChangeArrowheads="1"/>
          </p:cNvSpPr>
          <p:nvPr/>
        </p:nvSpPr>
        <p:spPr bwMode="auto">
          <a:xfrm>
            <a:off x="0" y="0"/>
            <a:ext cx="9144000" cy="914400"/>
          </a:xfrm>
          <a:prstGeom prst="rect">
            <a:avLst/>
          </a:prstGeom>
          <a:solidFill>
            <a:srgbClr val="578AAE"/>
          </a:solidFill>
          <a:ln>
            <a:noFill/>
          </a:ln>
          <a:extLst>
            <a:ext uri="{91240B29-F687-4F45-9708-019B960494DF}">
              <a14:hiddenLine xmlns:a14="http://schemas.microsoft.com/office/drawing/2010/main" w="0">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400" dirty="0" smtClean="0">
              <a:solidFill>
                <a:srgbClr val="000000"/>
              </a:solidFill>
              <a:latin typeface="Times New Roman" pitchFamily="-65" charset="0"/>
              <a:ea typeface="ＭＳ Ｐゴシック" pitchFamily="-65" charset="-128"/>
            </a:endParaRPr>
          </a:p>
        </p:txBody>
      </p:sp>
      <p:sp>
        <p:nvSpPr>
          <p:cNvPr id="1028" name="Rectangle 12"/>
          <p:cNvSpPr>
            <a:spLocks noGrp="1" noChangeArrowheads="1"/>
          </p:cNvSpPr>
          <p:nvPr>
            <p:ph type="title"/>
          </p:nvPr>
        </p:nvSpPr>
        <p:spPr bwMode="auto">
          <a:xfrm>
            <a:off x="1600200" y="228600"/>
            <a:ext cx="7086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64" name="Rectangle 16"/>
          <p:cNvSpPr>
            <a:spLocks noGrp="1" noChangeArrowheads="1"/>
          </p:cNvSpPr>
          <p:nvPr>
            <p:ph type="sldNum" sz="quarter" idx="4"/>
          </p:nvPr>
        </p:nvSpPr>
        <p:spPr bwMode="auto">
          <a:xfrm>
            <a:off x="7239000" y="6477000"/>
            <a:ext cx="1905000" cy="381000"/>
          </a:xfrm>
          <a:prstGeom prst="rect">
            <a:avLst/>
          </a:prstGeom>
          <a:noFill/>
          <a:ln>
            <a:noFill/>
          </a:ln>
          <a:extLst/>
        </p:spPr>
        <p:txBody>
          <a:bodyPr vert="horz" wrap="square" lIns="91440" tIns="45720" rIns="91440" bIns="45720" numCol="1" anchor="t" anchorCtr="0" compatLnSpc="1">
            <a:prstTxWarp prst="textNoShape">
              <a:avLst/>
            </a:prstTxWarp>
          </a:bodyPr>
          <a:lstStyle>
            <a:lvl1pPr algn="r">
              <a:spcBef>
                <a:spcPct val="50000"/>
              </a:spcBef>
              <a:defRPr sz="1000" smtClean="0">
                <a:solidFill>
                  <a:schemeClr val="bg1"/>
                </a:solidFill>
                <a:latin typeface="Trebuchet MS" pitchFamily="-65" charset="0"/>
              </a:defRPr>
            </a:lvl1pPr>
          </a:lstStyle>
          <a:p>
            <a:pPr eaLnBrk="0" fontAlgn="base" hangingPunct="0">
              <a:spcAft>
                <a:spcPct val="0"/>
              </a:spcAft>
              <a:defRPr/>
            </a:pPr>
            <a:fld id="{B6974807-EAC7-4660-A24B-08201E14E46A}" type="slidenum">
              <a:rPr lang="en-US">
                <a:solidFill>
                  <a:srgbClr val="FFFFFF"/>
                </a:solidFill>
                <a:ea typeface="ＭＳ Ｐゴシック" pitchFamily="-65" charset="-128"/>
              </a:rPr>
              <a:pPr eaLnBrk="0" fontAlgn="base" hangingPunct="0">
                <a:spcAft>
                  <a:spcPct val="0"/>
                </a:spcAft>
                <a:defRPr/>
              </a:pPr>
              <a:t>‹#›</a:t>
            </a:fld>
            <a:endParaRPr lang="en-US" dirty="0">
              <a:solidFill>
                <a:srgbClr val="FFFFFF"/>
              </a:solidFill>
              <a:ea typeface="ＭＳ Ｐゴシック" pitchFamily="-65" charset="-128"/>
            </a:endParaRPr>
          </a:p>
        </p:txBody>
      </p:sp>
      <p:sp>
        <p:nvSpPr>
          <p:cNvPr id="1030" name="Rectangle 13"/>
          <p:cNvSpPr>
            <a:spLocks noGrp="1" noChangeArrowheads="1"/>
          </p:cNvSpPr>
          <p:nvPr>
            <p:ph type="body" idx="1"/>
          </p:nvPr>
        </p:nvSpPr>
        <p:spPr bwMode="auto">
          <a:xfrm>
            <a:off x="1600200" y="1371600"/>
            <a:ext cx="7086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031" name="Text Box 28"/>
          <p:cNvSpPr txBox="1">
            <a:spLocks noChangeArrowheads="1"/>
          </p:cNvSpPr>
          <p:nvPr/>
        </p:nvSpPr>
        <p:spPr bwMode="auto">
          <a:xfrm>
            <a:off x="622300" y="6477000"/>
            <a:ext cx="2501900" cy="244475"/>
          </a:xfrm>
          <a:prstGeom prst="rect">
            <a:avLst/>
          </a:prstGeom>
          <a:noFill/>
          <a:ln w="9525">
            <a:noFill/>
            <a:miter lim="800000"/>
            <a:headEnd/>
            <a:tailEnd/>
          </a:ln>
          <a:effectLst/>
        </p:spPr>
        <p:txBody>
          <a:bodyPr wrap="none">
            <a:spAutoFit/>
          </a:bodyPr>
          <a:lstStyle>
            <a:lvl1pPr>
              <a:defRPr sz="2400">
                <a:solidFill>
                  <a:schemeClr val="tx1"/>
                </a:solidFill>
                <a:latin typeface="Times New Roman" pitchFamily="-65" charset="0"/>
                <a:ea typeface="ＭＳ Ｐゴシック" pitchFamily="-65" charset="-128"/>
              </a:defRPr>
            </a:lvl1pPr>
            <a:lvl2pPr marL="37931725" indent="-37474525">
              <a:defRPr sz="2400">
                <a:solidFill>
                  <a:schemeClr val="tx1"/>
                </a:solidFill>
                <a:latin typeface="Times New Roman" pitchFamily="-65" charset="0"/>
                <a:ea typeface="ＭＳ Ｐゴシック" pitchFamily="-65" charset="-128"/>
              </a:defRPr>
            </a:lvl2pPr>
            <a:lvl3pPr>
              <a:defRPr sz="2400">
                <a:solidFill>
                  <a:schemeClr val="tx1"/>
                </a:solidFill>
                <a:latin typeface="Times New Roman" pitchFamily="-65" charset="0"/>
                <a:ea typeface="ＭＳ Ｐゴシック" pitchFamily="-65" charset="-128"/>
              </a:defRPr>
            </a:lvl3pPr>
            <a:lvl4pPr>
              <a:defRPr sz="2400">
                <a:solidFill>
                  <a:schemeClr val="tx1"/>
                </a:solidFill>
                <a:latin typeface="Times New Roman" pitchFamily="-65" charset="0"/>
                <a:ea typeface="ＭＳ Ｐゴシック" pitchFamily="-65" charset="-128"/>
              </a:defRPr>
            </a:lvl4pPr>
            <a:lvl5pPr>
              <a:defRPr sz="2400">
                <a:solidFill>
                  <a:schemeClr val="tx1"/>
                </a:solidFill>
                <a:latin typeface="Times New Roman" pitchFamily="-65" charset="0"/>
                <a:ea typeface="ＭＳ Ｐゴシック" pitchFamily="-65" charset="-128"/>
              </a:defRPr>
            </a:lvl5pPr>
            <a:lvl6pPr marL="457200" eaLnBrk="0" fontAlgn="base" hangingPunct="0">
              <a:spcBef>
                <a:spcPct val="0"/>
              </a:spcBef>
              <a:spcAft>
                <a:spcPct val="0"/>
              </a:spcAft>
              <a:defRPr sz="2400">
                <a:solidFill>
                  <a:schemeClr val="tx1"/>
                </a:solidFill>
                <a:latin typeface="Times New Roman" pitchFamily="-65" charset="0"/>
                <a:ea typeface="ＭＳ Ｐゴシック" pitchFamily="-65" charset="-128"/>
              </a:defRPr>
            </a:lvl6pPr>
            <a:lvl7pPr marL="914400" eaLnBrk="0" fontAlgn="base" hangingPunct="0">
              <a:spcBef>
                <a:spcPct val="0"/>
              </a:spcBef>
              <a:spcAft>
                <a:spcPct val="0"/>
              </a:spcAft>
              <a:defRPr sz="2400">
                <a:solidFill>
                  <a:schemeClr val="tx1"/>
                </a:solidFill>
                <a:latin typeface="Times New Roman" pitchFamily="-65" charset="0"/>
                <a:ea typeface="ＭＳ Ｐゴシック" pitchFamily="-65" charset="-128"/>
              </a:defRPr>
            </a:lvl7pPr>
            <a:lvl8pPr marL="1371600" eaLnBrk="0" fontAlgn="base" hangingPunct="0">
              <a:spcBef>
                <a:spcPct val="0"/>
              </a:spcBef>
              <a:spcAft>
                <a:spcPct val="0"/>
              </a:spcAft>
              <a:defRPr sz="2400">
                <a:solidFill>
                  <a:schemeClr val="tx1"/>
                </a:solidFill>
                <a:latin typeface="Times New Roman" pitchFamily="-65" charset="0"/>
                <a:ea typeface="ＭＳ Ｐゴシック" pitchFamily="-65" charset="-128"/>
              </a:defRPr>
            </a:lvl8pPr>
            <a:lvl9pPr marL="1828800" eaLnBrk="0" fontAlgn="base" hangingPunct="0">
              <a:spcBef>
                <a:spcPct val="0"/>
              </a:spcBef>
              <a:spcAft>
                <a:spcPct val="0"/>
              </a:spcAft>
              <a:defRPr sz="2400">
                <a:solidFill>
                  <a:schemeClr val="tx1"/>
                </a:solidFill>
                <a:latin typeface="Times New Roman" pitchFamily="-65" charset="0"/>
                <a:ea typeface="ＭＳ Ｐゴシック" pitchFamily="-65" charset="-128"/>
              </a:defRPr>
            </a:lvl9pPr>
          </a:lstStyle>
          <a:p>
            <a:pPr eaLnBrk="0" fontAlgn="base" hangingPunct="0">
              <a:spcBef>
                <a:spcPct val="0"/>
              </a:spcBef>
              <a:spcAft>
                <a:spcPct val="0"/>
              </a:spcAft>
              <a:defRPr/>
            </a:pPr>
            <a:r>
              <a:rPr lang="en-US" sz="1000" dirty="0" smtClean="0">
                <a:solidFill>
                  <a:srgbClr val="FFFFFF"/>
                </a:solidFill>
                <a:latin typeface="Trebuchet MS" pitchFamily="-65" charset="0"/>
              </a:rPr>
              <a:t>INDUSTRIAL ECONOMICS, INCORPORATED</a:t>
            </a:r>
          </a:p>
        </p:txBody>
      </p:sp>
    </p:spTree>
    <p:extLst>
      <p:ext uri="{BB962C8B-B14F-4D97-AF65-F5344CB8AC3E}">
        <p14:creationId xmlns:p14="http://schemas.microsoft.com/office/powerpoint/2010/main" val="2661585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0" fontAlgn="base" hangingPunct="0">
        <a:spcBef>
          <a:spcPct val="0"/>
        </a:spcBef>
        <a:spcAft>
          <a:spcPct val="0"/>
        </a:spcAft>
        <a:defRPr kumimoji="1" sz="2200">
          <a:solidFill>
            <a:schemeClr val="bg1"/>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kumimoji="1" sz="2200">
          <a:solidFill>
            <a:schemeClr val="bg1"/>
          </a:solidFill>
          <a:latin typeface="Trebuchet MS" pitchFamily="34" charset="0"/>
          <a:ea typeface="ＭＳ Ｐゴシック" pitchFamily="-65" charset="-128"/>
          <a:cs typeface="ＭＳ Ｐゴシック" pitchFamily="-65" charset="-128"/>
        </a:defRPr>
      </a:lvl2pPr>
      <a:lvl3pPr algn="l" rtl="0" eaLnBrk="0" fontAlgn="base" hangingPunct="0">
        <a:spcBef>
          <a:spcPct val="0"/>
        </a:spcBef>
        <a:spcAft>
          <a:spcPct val="0"/>
        </a:spcAft>
        <a:defRPr kumimoji="1" sz="2200">
          <a:solidFill>
            <a:schemeClr val="bg1"/>
          </a:solidFill>
          <a:latin typeface="Trebuchet MS" pitchFamily="34" charset="0"/>
          <a:ea typeface="ＭＳ Ｐゴシック" pitchFamily="-65" charset="-128"/>
          <a:cs typeface="ＭＳ Ｐゴシック" pitchFamily="-65" charset="-128"/>
        </a:defRPr>
      </a:lvl3pPr>
      <a:lvl4pPr algn="l" rtl="0" eaLnBrk="0" fontAlgn="base" hangingPunct="0">
        <a:spcBef>
          <a:spcPct val="0"/>
        </a:spcBef>
        <a:spcAft>
          <a:spcPct val="0"/>
        </a:spcAft>
        <a:defRPr kumimoji="1" sz="2200">
          <a:solidFill>
            <a:schemeClr val="bg1"/>
          </a:solidFill>
          <a:latin typeface="Trebuchet MS" pitchFamily="34" charset="0"/>
          <a:ea typeface="ＭＳ Ｐゴシック" pitchFamily="-65" charset="-128"/>
          <a:cs typeface="ＭＳ Ｐゴシック" pitchFamily="-65" charset="-128"/>
        </a:defRPr>
      </a:lvl4pPr>
      <a:lvl5pPr algn="l" rtl="0" eaLnBrk="0" fontAlgn="base" hangingPunct="0">
        <a:spcBef>
          <a:spcPct val="0"/>
        </a:spcBef>
        <a:spcAft>
          <a:spcPct val="0"/>
        </a:spcAft>
        <a:defRPr kumimoji="1" sz="2200">
          <a:solidFill>
            <a:schemeClr val="bg1"/>
          </a:solidFill>
          <a:latin typeface="Trebuchet MS" pitchFamily="34" charset="0"/>
          <a:ea typeface="ＭＳ Ｐゴシック" pitchFamily="-65" charset="-128"/>
          <a:cs typeface="ＭＳ Ｐゴシック" pitchFamily="-65" charset="-128"/>
        </a:defRPr>
      </a:lvl5pPr>
      <a:lvl6pPr marL="457200" algn="l" rtl="0" eaLnBrk="0" fontAlgn="base" hangingPunct="0">
        <a:spcBef>
          <a:spcPct val="0"/>
        </a:spcBef>
        <a:spcAft>
          <a:spcPct val="0"/>
        </a:spcAft>
        <a:defRPr kumimoji="1" sz="2200">
          <a:solidFill>
            <a:schemeClr val="bg1"/>
          </a:solidFill>
          <a:latin typeface="Trebuchet MS" pitchFamily="34" charset="0"/>
        </a:defRPr>
      </a:lvl6pPr>
      <a:lvl7pPr marL="914400" algn="l" rtl="0" eaLnBrk="0" fontAlgn="base" hangingPunct="0">
        <a:spcBef>
          <a:spcPct val="0"/>
        </a:spcBef>
        <a:spcAft>
          <a:spcPct val="0"/>
        </a:spcAft>
        <a:defRPr kumimoji="1" sz="2200">
          <a:solidFill>
            <a:schemeClr val="bg1"/>
          </a:solidFill>
          <a:latin typeface="Trebuchet MS" pitchFamily="34" charset="0"/>
        </a:defRPr>
      </a:lvl7pPr>
      <a:lvl8pPr marL="1371600" algn="l" rtl="0" eaLnBrk="0" fontAlgn="base" hangingPunct="0">
        <a:spcBef>
          <a:spcPct val="0"/>
        </a:spcBef>
        <a:spcAft>
          <a:spcPct val="0"/>
        </a:spcAft>
        <a:defRPr kumimoji="1" sz="2200">
          <a:solidFill>
            <a:schemeClr val="bg1"/>
          </a:solidFill>
          <a:latin typeface="Trebuchet MS" pitchFamily="34" charset="0"/>
        </a:defRPr>
      </a:lvl8pPr>
      <a:lvl9pPr marL="1828800" algn="l" rtl="0" eaLnBrk="0" fontAlgn="base" hangingPunct="0">
        <a:spcBef>
          <a:spcPct val="0"/>
        </a:spcBef>
        <a:spcAft>
          <a:spcPct val="0"/>
        </a:spcAft>
        <a:defRPr kumimoji="1" sz="2200">
          <a:solidFill>
            <a:schemeClr val="bg1"/>
          </a:solidFill>
          <a:latin typeface="Trebuchet MS" pitchFamily="34" charset="0"/>
        </a:defRPr>
      </a:lvl9pPr>
    </p:titleStyle>
    <p:bodyStyle>
      <a:lvl1pPr marL="225425" indent="-225425" algn="l" rtl="0" eaLnBrk="0" fontAlgn="base" hangingPunct="0">
        <a:spcBef>
          <a:spcPct val="20000"/>
        </a:spcBef>
        <a:spcAft>
          <a:spcPct val="0"/>
        </a:spcAft>
        <a:buClr>
          <a:srgbClr val="002060"/>
        </a:buClr>
        <a:buSzPct val="85000"/>
        <a:buFont typeface="Wingdings" panose="05000000000000000000" pitchFamily="2" charset="2"/>
        <a:buChar char="v"/>
        <a:defRPr kumimoji="1" sz="2000">
          <a:solidFill>
            <a:srgbClr val="3D3D3D"/>
          </a:solidFill>
          <a:latin typeface="+mn-lt"/>
          <a:ea typeface="ＭＳ Ｐゴシック" pitchFamily="-65" charset="-128"/>
          <a:cs typeface="ＭＳ Ｐゴシック" pitchFamily="-65" charset="-128"/>
        </a:defRPr>
      </a:lvl1pPr>
      <a:lvl2pPr marL="682625" indent="-234950" algn="l" rtl="0" eaLnBrk="0" fontAlgn="base" hangingPunct="0">
        <a:spcBef>
          <a:spcPct val="20000"/>
        </a:spcBef>
        <a:spcAft>
          <a:spcPct val="0"/>
        </a:spcAft>
        <a:buClr>
          <a:srgbClr val="004D99"/>
        </a:buClr>
        <a:buSzPct val="130000"/>
        <a:buFont typeface="Wingdings" panose="05000000000000000000" pitchFamily="2" charset="2"/>
        <a:buChar char="§"/>
        <a:defRPr kumimoji="1">
          <a:solidFill>
            <a:srgbClr val="3D3D3D"/>
          </a:solidFill>
          <a:latin typeface="+mn-lt"/>
          <a:ea typeface="ＭＳ Ｐゴシック" pitchFamily="-65" charset="-128"/>
        </a:defRPr>
      </a:lvl2pPr>
      <a:lvl3pPr marL="1077913" indent="-165100" algn="l" rtl="0" eaLnBrk="0" fontAlgn="base" hangingPunct="0">
        <a:spcBef>
          <a:spcPct val="20000"/>
        </a:spcBef>
        <a:spcAft>
          <a:spcPct val="0"/>
        </a:spcAft>
        <a:buClr>
          <a:srgbClr val="42688F"/>
        </a:buClr>
        <a:buSzPct val="135000"/>
        <a:buChar char="•"/>
        <a:defRPr kumimoji="1" sz="1600">
          <a:solidFill>
            <a:srgbClr val="3D3D3D"/>
          </a:solidFill>
          <a:latin typeface="+mn-lt"/>
          <a:ea typeface="ＭＳ Ｐゴシック" pitchFamily="-65" charset="-128"/>
        </a:defRPr>
      </a:lvl3pPr>
      <a:lvl4pPr marL="1539875" indent="-222250" algn="l" rtl="0" eaLnBrk="0" fontAlgn="base" hangingPunct="0">
        <a:spcBef>
          <a:spcPct val="20000"/>
        </a:spcBef>
        <a:spcAft>
          <a:spcPct val="0"/>
        </a:spcAft>
        <a:buClr>
          <a:srgbClr val="0F235E"/>
        </a:buClr>
        <a:buSzPct val="125000"/>
        <a:buChar char="•"/>
        <a:defRPr kumimoji="1" sz="1400">
          <a:solidFill>
            <a:srgbClr val="3D3D3D"/>
          </a:solidFill>
          <a:latin typeface="+mn-lt"/>
          <a:ea typeface="ＭＳ Ｐゴシック" pitchFamily="-65" charset="-128"/>
        </a:defRPr>
      </a:lvl4pPr>
      <a:lvl5pPr marL="2057400" indent="-228600" algn="l" rtl="0" eaLnBrk="0" fontAlgn="base" hangingPunct="0">
        <a:spcBef>
          <a:spcPct val="20000"/>
        </a:spcBef>
        <a:spcAft>
          <a:spcPct val="0"/>
        </a:spcAft>
        <a:buChar char="»"/>
        <a:defRPr kumimoji="1" sz="2000">
          <a:solidFill>
            <a:srgbClr val="660033"/>
          </a:solidFill>
          <a:latin typeface="Arial" charset="0"/>
          <a:ea typeface="ＭＳ Ｐゴシック" pitchFamily="-65" charset="-128"/>
        </a:defRPr>
      </a:lvl5pPr>
      <a:lvl6pPr marL="2514600" indent="-228600" algn="l" rtl="0" eaLnBrk="0" fontAlgn="base" hangingPunct="0">
        <a:spcBef>
          <a:spcPct val="20000"/>
        </a:spcBef>
        <a:spcAft>
          <a:spcPct val="0"/>
        </a:spcAft>
        <a:buChar char="»"/>
        <a:defRPr kumimoji="1" sz="2000">
          <a:solidFill>
            <a:srgbClr val="660033"/>
          </a:solidFill>
          <a:latin typeface="Arial" charset="0"/>
        </a:defRPr>
      </a:lvl6pPr>
      <a:lvl7pPr marL="2971800" indent="-228600" algn="l" rtl="0" eaLnBrk="0" fontAlgn="base" hangingPunct="0">
        <a:spcBef>
          <a:spcPct val="20000"/>
        </a:spcBef>
        <a:spcAft>
          <a:spcPct val="0"/>
        </a:spcAft>
        <a:buChar char="»"/>
        <a:defRPr kumimoji="1" sz="2000">
          <a:solidFill>
            <a:srgbClr val="660033"/>
          </a:solidFill>
          <a:latin typeface="Arial" charset="0"/>
        </a:defRPr>
      </a:lvl7pPr>
      <a:lvl8pPr marL="3429000" indent="-228600" algn="l" rtl="0" eaLnBrk="0" fontAlgn="base" hangingPunct="0">
        <a:spcBef>
          <a:spcPct val="20000"/>
        </a:spcBef>
        <a:spcAft>
          <a:spcPct val="0"/>
        </a:spcAft>
        <a:buChar char="»"/>
        <a:defRPr kumimoji="1" sz="2000">
          <a:solidFill>
            <a:srgbClr val="660033"/>
          </a:solidFill>
          <a:latin typeface="Arial" charset="0"/>
        </a:defRPr>
      </a:lvl8pPr>
      <a:lvl9pPr marL="3886200" indent="-228600" algn="l" rtl="0" eaLnBrk="0" fontAlgn="base" hangingPunct="0">
        <a:spcBef>
          <a:spcPct val="20000"/>
        </a:spcBef>
        <a:spcAft>
          <a:spcPct val="0"/>
        </a:spcAft>
        <a:buChar char="»"/>
        <a:defRPr kumimoji="1" sz="2000">
          <a:solidFill>
            <a:srgbClr val="660033"/>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2.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2.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5" Type="http://schemas.openxmlformats.org/officeDocument/2006/relationships/image" Target="../media/image2.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5" Type="http://schemas.openxmlformats.org/officeDocument/2006/relationships/image" Target="../media/image2.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5" Type="http://schemas.openxmlformats.org/officeDocument/2006/relationships/image" Target="../media/image2.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5" Type="http://schemas.openxmlformats.org/officeDocument/2006/relationships/image" Target="../media/image2.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5" Type="http://schemas.openxmlformats.org/officeDocument/2006/relationships/image" Target="../media/image2.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5" Type="http://schemas.openxmlformats.org/officeDocument/2006/relationships/image" Target="../media/image2.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5" Type="http://schemas.openxmlformats.org/officeDocument/2006/relationships/image" Target="../media/image2.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wav"/><Relationship Id="rId1" Type="http://schemas.microsoft.com/office/2007/relationships/media" Target="../media/media25.wav"/><Relationship Id="rId5" Type="http://schemas.openxmlformats.org/officeDocument/2006/relationships/image" Target="../media/image2.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2.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2.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2.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219200" y="2057400"/>
            <a:ext cx="4724400" cy="2209800"/>
          </a:xfrm>
        </p:spPr>
        <p:txBody>
          <a:bodyPr anchor="t"/>
          <a:lstStyle/>
          <a:p>
            <a:r>
              <a:rPr lang="en-US" sz="2400" dirty="0" smtClean="0">
                <a:latin typeface="Arial" charset="0"/>
              </a:rPr>
              <a:t>NY Prize Community Microgrid Benefit-Cost Analysis:</a:t>
            </a:r>
            <a:br>
              <a:rPr lang="en-US" sz="2400" dirty="0" smtClean="0">
                <a:latin typeface="Arial" charset="0"/>
              </a:rPr>
            </a:br>
            <a:r>
              <a:rPr lang="en-US" sz="2400" dirty="0">
                <a:latin typeface="Arial" charset="0"/>
              </a:rPr>
              <a:t/>
            </a:r>
            <a:br>
              <a:rPr lang="en-US" sz="2400" dirty="0">
                <a:latin typeface="Arial" charset="0"/>
              </a:rPr>
            </a:br>
            <a:r>
              <a:rPr lang="en-US" sz="2400" dirty="0" smtClean="0">
                <a:latin typeface="Arial" charset="0"/>
              </a:rPr>
              <a:t>Facility Questionnaire</a:t>
            </a:r>
            <a:endParaRPr lang="en-CA" sz="2400" dirty="0" smtClean="0"/>
          </a:p>
        </p:txBody>
      </p:sp>
      <p:sp>
        <p:nvSpPr>
          <p:cNvPr id="3075" name="Rectangle 3"/>
          <p:cNvSpPr>
            <a:spLocks noGrp="1" noChangeArrowheads="1"/>
          </p:cNvSpPr>
          <p:nvPr>
            <p:ph type="subTitle" idx="1"/>
          </p:nvPr>
        </p:nvSpPr>
        <p:spPr>
          <a:xfrm>
            <a:off x="6477000" y="2743200"/>
            <a:ext cx="2286000" cy="3124200"/>
          </a:xfrm>
        </p:spPr>
        <p:txBody>
          <a:bodyPr/>
          <a:lstStyle/>
          <a:p>
            <a:r>
              <a:rPr lang="en-CA" dirty="0" smtClean="0"/>
              <a:t>Prepared for:</a:t>
            </a:r>
            <a:br>
              <a:rPr lang="en-CA" dirty="0" smtClean="0"/>
            </a:br>
            <a:endParaRPr lang="en-CA" dirty="0" smtClean="0"/>
          </a:p>
          <a:p>
            <a:r>
              <a:rPr lang="en-CA" dirty="0" smtClean="0"/>
              <a:t>New </a:t>
            </a:r>
            <a:r>
              <a:rPr lang="en-CA" dirty="0"/>
              <a:t>York State </a:t>
            </a:r>
            <a:r>
              <a:rPr lang="en-CA" dirty="0" smtClean="0"/>
              <a:t>Energy Research and Development Authority (NYSERDA)</a:t>
            </a:r>
          </a:p>
          <a:p>
            <a:endParaRPr lang="en-CA" dirty="0" smtClean="0"/>
          </a:p>
          <a:p>
            <a:r>
              <a:rPr lang="en-CA" dirty="0" smtClean="0"/>
              <a:t>Prepared by:</a:t>
            </a:r>
          </a:p>
          <a:p>
            <a:r>
              <a:rPr lang="en-CA" dirty="0" smtClean="0"/>
              <a:t/>
            </a:r>
            <a:br>
              <a:rPr lang="en-CA" dirty="0" smtClean="0"/>
            </a:br>
            <a:r>
              <a:rPr lang="en-CA" dirty="0" smtClean="0"/>
              <a:t>Industrial Economics, Incorporated</a:t>
            </a:r>
          </a:p>
          <a:p>
            <a:r>
              <a:rPr lang="en-CA" dirty="0" smtClean="0"/>
              <a:t>2067 Massachusetts Ave.</a:t>
            </a:r>
          </a:p>
          <a:p>
            <a:r>
              <a:rPr lang="en-CA" dirty="0" smtClean="0"/>
              <a:t>Cambridge, MA  02140</a:t>
            </a:r>
          </a:p>
          <a:p>
            <a:r>
              <a:rPr lang="en-CA" dirty="0" smtClean="0"/>
              <a:t>USA</a:t>
            </a:r>
          </a:p>
          <a:p>
            <a:r>
              <a:rPr lang="en-CA" dirty="0" smtClean="0"/>
              <a:t>617/354-0074</a:t>
            </a:r>
          </a:p>
          <a:p>
            <a:endParaRPr lang="en-CA" dirty="0" smtClean="0"/>
          </a:p>
          <a:p>
            <a:pPr lvl="0">
              <a:buClrTx/>
              <a:buSzPct val="120000"/>
            </a:pPr>
            <a:r>
              <a:rPr lang="en-CA" dirty="0"/>
              <a:t>November 2015</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87943908"/>
      </p:ext>
    </p:extLst>
  </p:cSld>
  <p:clrMapOvr>
    <a:masterClrMapping/>
  </p:clrMapOvr>
  <mc:AlternateContent xmlns:mc="http://schemas.openxmlformats.org/markup-compatibility/2006" xmlns:p14="http://schemas.microsoft.com/office/powerpoint/2010/main">
    <mc:Choice Requires="p14">
      <p:transition spd="slow" p14:dur="2000" advTm="10821"/>
    </mc:Choice>
    <mc:Fallback xmlns="">
      <p:transition spd="slow" advTm="10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7848600" cy="609600"/>
          </a:xfrm>
        </p:spPr>
        <p:txBody>
          <a:bodyPr/>
          <a:lstStyle/>
          <a:p>
            <a:r>
              <a:rPr lang="en-CA" sz="2600" dirty="0" smtClean="0"/>
              <a:t>Cost of Emergency Measures: Question 3</a:t>
            </a:r>
            <a:endParaRPr lang="en-CA" sz="2600" dirty="0"/>
          </a:p>
        </p:txBody>
      </p:sp>
      <p:sp>
        <p:nvSpPr>
          <p:cNvPr id="3" name="Content Placeholder 2"/>
          <p:cNvSpPr>
            <a:spLocks noGrp="1"/>
          </p:cNvSpPr>
          <p:nvPr>
            <p:ph idx="1"/>
          </p:nvPr>
        </p:nvSpPr>
        <p:spPr>
          <a:xfrm>
            <a:off x="838200" y="1066800"/>
            <a:ext cx="8077200" cy="5334000"/>
          </a:xfrm>
        </p:spPr>
        <p:txBody>
          <a:bodyPr/>
          <a:lstStyle/>
          <a:p>
            <a:pPr marL="342900" indent="-342900">
              <a:spcBef>
                <a:spcPts val="600"/>
              </a:spcBef>
              <a:spcAft>
                <a:spcPts val="600"/>
              </a:spcAft>
              <a:buClr>
                <a:srgbClr val="002060"/>
              </a:buClr>
              <a:buSzPct val="85000"/>
              <a:buFont typeface="Wingdings" pitchFamily="2" charset="2"/>
              <a:buChar char="v"/>
            </a:pPr>
            <a:r>
              <a:rPr lang="en-US" dirty="0">
                <a:solidFill>
                  <a:schemeClr val="tx2">
                    <a:lumMod val="60000"/>
                    <a:lumOff val="40000"/>
                  </a:schemeClr>
                </a:solidFill>
              </a:rPr>
              <a:t>Question </a:t>
            </a:r>
            <a:r>
              <a:rPr lang="en-US" dirty="0" smtClean="0">
                <a:solidFill>
                  <a:schemeClr val="tx2">
                    <a:lumMod val="60000"/>
                    <a:lumOff val="40000"/>
                  </a:schemeClr>
                </a:solidFill>
              </a:rPr>
              <a:t>3</a:t>
            </a:r>
            <a:r>
              <a:rPr lang="en-US" dirty="0" smtClean="0">
                <a:solidFill>
                  <a:schemeClr val="bg2">
                    <a:lumMod val="50000"/>
                  </a:schemeClr>
                </a:solidFill>
              </a:rPr>
              <a:t> </a:t>
            </a:r>
            <a:r>
              <a:rPr lang="en-US" dirty="0">
                <a:solidFill>
                  <a:schemeClr val="bg2">
                    <a:lumMod val="50000"/>
                  </a:schemeClr>
                </a:solidFill>
              </a:rPr>
              <a:t>asks </a:t>
            </a:r>
            <a:r>
              <a:rPr lang="en-US" dirty="0" smtClean="0">
                <a:solidFill>
                  <a:schemeClr val="bg2">
                    <a:lumMod val="50000"/>
                  </a:schemeClr>
                </a:solidFill>
              </a:rPr>
              <a:t>for information on any one-time or ongoing </a:t>
            </a:r>
            <a:r>
              <a:rPr lang="en-US" dirty="0">
                <a:solidFill>
                  <a:schemeClr val="bg2">
                    <a:lumMod val="50000"/>
                  </a:schemeClr>
                </a:solidFill>
              </a:rPr>
              <a:t>emergency measures</a:t>
            </a:r>
            <a:r>
              <a:rPr lang="en-US" dirty="0" smtClean="0">
                <a:solidFill>
                  <a:schemeClr val="bg2">
                    <a:lumMod val="50000"/>
                  </a:schemeClr>
                </a:solidFill>
              </a:rPr>
              <a:t> that would be undertaken at each facility</a:t>
            </a:r>
            <a:r>
              <a:rPr lang="en-US" i="1" dirty="0" smtClean="0">
                <a:solidFill>
                  <a:schemeClr val="bg2">
                    <a:lumMod val="50000"/>
                  </a:schemeClr>
                </a:solidFill>
              </a:rPr>
              <a:t> </a:t>
            </a:r>
            <a:r>
              <a:rPr lang="en-US" dirty="0" smtClean="0">
                <a:solidFill>
                  <a:schemeClr val="bg2">
                    <a:lumMod val="50000"/>
                  </a:schemeClr>
                </a:solidFill>
              </a:rPr>
              <a:t>while operating on backup power, (excluding any costs associated with running the facility’s </a:t>
            </a:r>
            <a:r>
              <a:rPr lang="en-US" dirty="0">
                <a:solidFill>
                  <a:schemeClr val="bg2">
                    <a:lumMod val="50000"/>
                  </a:schemeClr>
                </a:solidFill>
              </a:rPr>
              <a:t>existing backup generator(s), as estimated in </a:t>
            </a:r>
            <a:r>
              <a:rPr lang="en-US" dirty="0">
                <a:solidFill>
                  <a:schemeClr val="tx2">
                    <a:lumMod val="60000"/>
                    <a:lumOff val="40000"/>
                  </a:schemeClr>
                </a:solidFill>
              </a:rPr>
              <a:t>Section </a:t>
            </a:r>
            <a:r>
              <a:rPr lang="en-US" dirty="0" smtClean="0">
                <a:solidFill>
                  <a:schemeClr val="tx2">
                    <a:lumMod val="60000"/>
                    <a:lumOff val="40000"/>
                  </a:schemeClr>
                </a:solidFill>
              </a:rPr>
              <a:t>I</a:t>
            </a:r>
            <a:r>
              <a:rPr lang="en-US" dirty="0" smtClean="0">
                <a:solidFill>
                  <a:schemeClr val="bg2">
                    <a:lumMod val="50000"/>
                  </a:schemeClr>
                </a:solidFill>
              </a:rPr>
              <a:t>).</a:t>
            </a:r>
            <a:endParaRPr lang="en-US" dirty="0">
              <a:solidFill>
                <a:schemeClr val="bg2">
                  <a:lumMod val="50000"/>
                </a:schemeClr>
              </a:solidFill>
            </a:endParaRPr>
          </a:p>
        </p:txBody>
      </p:sp>
      <p:sp>
        <p:nvSpPr>
          <p:cNvPr id="4" name="Slide Number Placeholder 3"/>
          <p:cNvSpPr>
            <a:spLocks noGrp="1"/>
          </p:cNvSpPr>
          <p:nvPr>
            <p:ph type="sldNum" sz="quarter" idx="10"/>
          </p:nvPr>
        </p:nvSpPr>
        <p:spPr/>
        <p:txBody>
          <a:bodyPr/>
          <a:lstStyle/>
          <a:p>
            <a:pPr>
              <a:defRPr/>
            </a:pPr>
            <a:fld id="{289DBC9D-41ED-4F27-8E5C-6B122BFAFECD}" type="slidenum">
              <a:rPr lang="en-US" smtClean="0">
                <a:solidFill>
                  <a:srgbClr val="FFFFFF"/>
                </a:solidFill>
              </a:rPr>
              <a:pPr>
                <a:defRPr/>
              </a:pPr>
              <a:t>9</a:t>
            </a:fld>
            <a:endParaRPr lang="en-US" dirty="0">
              <a:solidFill>
                <a:srgbClr val="FFFFFF"/>
              </a:solidFill>
            </a:endParaRPr>
          </a:p>
        </p:txBody>
      </p:sp>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082" t="2022" b="1807"/>
          <a:stretch/>
        </p:blipFill>
        <p:spPr bwMode="auto">
          <a:xfrm>
            <a:off x="1295400" y="2743200"/>
            <a:ext cx="6872288" cy="3668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74794355"/>
      </p:ext>
    </p:extLst>
  </p:cSld>
  <p:clrMapOvr>
    <a:masterClrMapping/>
  </p:clrMapOvr>
  <mc:AlternateContent xmlns:mc="http://schemas.openxmlformats.org/markup-compatibility/2006" xmlns:p14="http://schemas.microsoft.com/office/powerpoint/2010/main">
    <mc:Choice Requires="p14">
      <p:transition spd="slow" p14:dur="2000" advTm="22475"/>
    </mc:Choice>
    <mc:Fallback xmlns="">
      <p:transition spd="slow" advTm="22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7848600" cy="609600"/>
          </a:xfrm>
        </p:spPr>
        <p:txBody>
          <a:bodyPr/>
          <a:lstStyle/>
          <a:p>
            <a:r>
              <a:rPr lang="en-CA" sz="2600" dirty="0" smtClean="0"/>
              <a:t>Cost of Emergency Measures: Question 3 (cont.)</a:t>
            </a:r>
            <a:endParaRPr lang="en-CA" sz="2600" dirty="0"/>
          </a:p>
        </p:txBody>
      </p:sp>
      <p:sp>
        <p:nvSpPr>
          <p:cNvPr id="3" name="Content Placeholder 2"/>
          <p:cNvSpPr>
            <a:spLocks noGrp="1"/>
          </p:cNvSpPr>
          <p:nvPr>
            <p:ph idx="1"/>
          </p:nvPr>
        </p:nvSpPr>
        <p:spPr>
          <a:xfrm>
            <a:off x="838200" y="1066800"/>
            <a:ext cx="8077200" cy="5334000"/>
          </a:xfrm>
        </p:spPr>
        <p:txBody>
          <a:bodyPr/>
          <a:lstStyle/>
          <a:p>
            <a:pPr marL="342900" indent="-342900">
              <a:spcBef>
                <a:spcPts val="600"/>
              </a:spcBef>
              <a:spcAft>
                <a:spcPts val="600"/>
              </a:spcAft>
              <a:buClr>
                <a:srgbClr val="002060"/>
              </a:buClr>
              <a:buSzPct val="85000"/>
              <a:buFont typeface="Wingdings" pitchFamily="2" charset="2"/>
              <a:buChar char="v"/>
            </a:pPr>
            <a:r>
              <a:rPr lang="en-US" dirty="0" smtClean="0">
                <a:solidFill>
                  <a:schemeClr val="bg2">
                    <a:lumMod val="50000"/>
                  </a:schemeClr>
                </a:solidFill>
              </a:rPr>
              <a:t>The information requested includes:</a:t>
            </a:r>
          </a:p>
          <a:p>
            <a:pPr marL="685800" lvl="1" indent="-342900">
              <a:spcBef>
                <a:spcPts val="0"/>
              </a:spcBef>
              <a:spcAft>
                <a:spcPts val="600"/>
              </a:spcAft>
              <a:buClr>
                <a:srgbClr val="3399FF">
                  <a:lumMod val="50000"/>
                </a:srgbClr>
              </a:buClr>
              <a:buSzPct val="100000"/>
              <a:buFont typeface="Wingdings" pitchFamily="2" charset="2"/>
              <a:buChar char="§"/>
            </a:pPr>
            <a:r>
              <a:rPr lang="en-US" b="1" dirty="0" smtClean="0">
                <a:solidFill>
                  <a:schemeClr val="bg2">
                    <a:lumMod val="50000"/>
                  </a:schemeClr>
                </a:solidFill>
              </a:rPr>
              <a:t>Facility name</a:t>
            </a:r>
            <a:r>
              <a:rPr lang="en-US" dirty="0" smtClean="0">
                <a:solidFill>
                  <a:schemeClr val="bg2">
                    <a:lumMod val="50000"/>
                  </a:schemeClr>
                </a:solidFill>
              </a:rPr>
              <a:t>.</a:t>
            </a:r>
          </a:p>
          <a:p>
            <a:pPr marL="685800" lvl="1" indent="-342900">
              <a:spcBef>
                <a:spcPts val="0"/>
              </a:spcBef>
              <a:spcAft>
                <a:spcPts val="600"/>
              </a:spcAft>
              <a:buClr>
                <a:srgbClr val="3399FF">
                  <a:lumMod val="50000"/>
                </a:srgbClr>
              </a:buClr>
              <a:buSzPct val="100000"/>
              <a:buFont typeface="Wingdings" pitchFamily="2" charset="2"/>
              <a:buChar char="§"/>
            </a:pPr>
            <a:r>
              <a:rPr lang="en-US" b="1" dirty="0" smtClean="0">
                <a:solidFill>
                  <a:schemeClr val="bg2">
                    <a:lumMod val="50000"/>
                  </a:schemeClr>
                </a:solidFill>
              </a:rPr>
              <a:t>Type of measure </a:t>
            </a:r>
            <a:r>
              <a:rPr lang="en-US" dirty="0" smtClean="0">
                <a:solidFill>
                  <a:schemeClr val="bg2">
                    <a:lumMod val="50000"/>
                  </a:schemeClr>
                </a:solidFill>
              </a:rPr>
              <a:t>(one-time or ongoing).</a:t>
            </a:r>
          </a:p>
          <a:p>
            <a:pPr marL="685800" lvl="1" indent="-342900">
              <a:spcBef>
                <a:spcPts val="0"/>
              </a:spcBef>
              <a:spcAft>
                <a:spcPts val="600"/>
              </a:spcAft>
              <a:buClr>
                <a:srgbClr val="3399FF">
                  <a:lumMod val="50000"/>
                </a:srgbClr>
              </a:buClr>
              <a:buSzPct val="100000"/>
              <a:buFont typeface="Wingdings" pitchFamily="2" charset="2"/>
              <a:buChar char="§"/>
            </a:pPr>
            <a:r>
              <a:rPr lang="en-US" b="1" dirty="0" smtClean="0">
                <a:solidFill>
                  <a:schemeClr val="bg2">
                    <a:lumMod val="50000"/>
                  </a:schemeClr>
                </a:solidFill>
              </a:rPr>
              <a:t>Description</a:t>
            </a:r>
            <a:r>
              <a:rPr lang="en-US" dirty="0" smtClean="0">
                <a:solidFill>
                  <a:schemeClr val="bg2">
                    <a:lumMod val="50000"/>
                  </a:schemeClr>
                </a:solidFill>
              </a:rPr>
              <a:t>: Provide a brief description of the measure.</a:t>
            </a:r>
          </a:p>
          <a:p>
            <a:pPr marL="685800" lvl="1" indent="-342900">
              <a:spcBef>
                <a:spcPts val="0"/>
              </a:spcBef>
              <a:spcAft>
                <a:spcPts val="600"/>
              </a:spcAft>
              <a:buClr>
                <a:srgbClr val="3399FF">
                  <a:lumMod val="50000"/>
                </a:srgbClr>
              </a:buClr>
              <a:buSzPct val="100000"/>
              <a:buFont typeface="Wingdings" pitchFamily="2" charset="2"/>
              <a:buChar char="§"/>
            </a:pPr>
            <a:r>
              <a:rPr lang="en-US" b="1" dirty="0" smtClean="0">
                <a:solidFill>
                  <a:schemeClr val="bg2">
                    <a:lumMod val="50000"/>
                  </a:schemeClr>
                </a:solidFill>
              </a:rPr>
              <a:t>Costs</a:t>
            </a:r>
            <a:r>
              <a:rPr lang="en-US" dirty="0" smtClean="0">
                <a:solidFill>
                  <a:schemeClr val="bg2">
                    <a:lumMod val="50000"/>
                  </a:schemeClr>
                </a:solidFill>
              </a:rPr>
              <a:t>: Estimate the cost of implementing the measure.</a:t>
            </a:r>
          </a:p>
          <a:p>
            <a:pPr marL="685800" lvl="1" indent="-342900">
              <a:spcBef>
                <a:spcPts val="0"/>
              </a:spcBef>
              <a:spcAft>
                <a:spcPts val="600"/>
              </a:spcAft>
              <a:buClr>
                <a:srgbClr val="3399FF">
                  <a:lumMod val="50000"/>
                </a:srgbClr>
              </a:buClr>
              <a:buSzPct val="100000"/>
              <a:buFont typeface="Wingdings" pitchFamily="2" charset="2"/>
              <a:buChar char="§"/>
            </a:pPr>
            <a:r>
              <a:rPr lang="en-US" b="1" dirty="0" smtClean="0">
                <a:solidFill>
                  <a:schemeClr val="bg2">
                    <a:lumMod val="50000"/>
                  </a:schemeClr>
                </a:solidFill>
              </a:rPr>
              <a:t>Units</a:t>
            </a:r>
            <a:r>
              <a:rPr lang="en-US" dirty="0" smtClean="0">
                <a:solidFill>
                  <a:schemeClr val="bg2">
                    <a:lumMod val="50000"/>
                  </a:schemeClr>
                </a:solidFill>
              </a:rPr>
              <a:t>: Specify the appropriate unit for the cost (e.g., $, $/day).</a:t>
            </a:r>
          </a:p>
          <a:p>
            <a:pPr marL="685800" lvl="1" indent="-342900">
              <a:spcBef>
                <a:spcPts val="0"/>
              </a:spcBef>
              <a:spcAft>
                <a:spcPts val="600"/>
              </a:spcAft>
              <a:buClr>
                <a:srgbClr val="3399FF">
                  <a:lumMod val="50000"/>
                </a:srgbClr>
              </a:buClr>
              <a:buSzPct val="100000"/>
              <a:buFont typeface="Wingdings" pitchFamily="2" charset="2"/>
              <a:buChar char="§"/>
            </a:pPr>
            <a:r>
              <a:rPr lang="en-US" b="1" dirty="0" smtClean="0">
                <a:solidFill>
                  <a:schemeClr val="bg2">
                    <a:lumMod val="50000"/>
                  </a:schemeClr>
                </a:solidFill>
              </a:rPr>
              <a:t>When measures </a:t>
            </a:r>
            <a:r>
              <a:rPr lang="en-US" b="1" dirty="0">
                <a:solidFill>
                  <a:schemeClr val="bg2">
                    <a:lumMod val="50000"/>
                  </a:schemeClr>
                </a:solidFill>
              </a:rPr>
              <a:t>would be </a:t>
            </a:r>
            <a:r>
              <a:rPr lang="en-US" b="1" dirty="0" smtClean="0">
                <a:solidFill>
                  <a:schemeClr val="bg2">
                    <a:lumMod val="50000"/>
                  </a:schemeClr>
                </a:solidFill>
              </a:rPr>
              <a:t>required</a:t>
            </a:r>
            <a:r>
              <a:rPr lang="en-US" dirty="0" smtClean="0">
                <a:solidFill>
                  <a:schemeClr val="bg2">
                    <a:lumMod val="50000"/>
                  </a:schemeClr>
                </a:solidFill>
              </a:rPr>
              <a:t>: Provide a brief description of when the measures would be undertaken. For example, measures undertaken for heating purposes may only be required during winter months, or commercial facilities may undertake emergency measures during the work week only.</a:t>
            </a:r>
            <a:endParaRPr lang="en-US" dirty="0">
              <a:solidFill>
                <a:schemeClr val="bg2">
                  <a:lumMod val="50000"/>
                </a:schemeClr>
              </a:solidFill>
            </a:endParaRPr>
          </a:p>
        </p:txBody>
      </p:sp>
      <p:sp>
        <p:nvSpPr>
          <p:cNvPr id="4" name="Slide Number Placeholder 3"/>
          <p:cNvSpPr>
            <a:spLocks noGrp="1"/>
          </p:cNvSpPr>
          <p:nvPr>
            <p:ph type="sldNum" sz="quarter" idx="10"/>
          </p:nvPr>
        </p:nvSpPr>
        <p:spPr/>
        <p:txBody>
          <a:bodyPr/>
          <a:lstStyle/>
          <a:p>
            <a:pPr>
              <a:defRPr/>
            </a:pPr>
            <a:fld id="{289DBC9D-41ED-4F27-8E5C-6B122BFAFECD}" type="slidenum">
              <a:rPr lang="en-US" smtClean="0">
                <a:solidFill>
                  <a:srgbClr val="FFFFFF"/>
                </a:solidFill>
              </a:rPr>
              <a:pPr>
                <a:defRPr/>
              </a:pPr>
              <a:t>10</a:t>
            </a:fld>
            <a:endParaRPr lang="en-US" dirty="0">
              <a:solidFill>
                <a:srgbClr val="FFFFFF"/>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20052081"/>
      </p:ext>
    </p:extLst>
  </p:cSld>
  <p:clrMapOvr>
    <a:masterClrMapping/>
  </p:clrMapOvr>
  <mc:AlternateContent xmlns:mc="http://schemas.openxmlformats.org/markup-compatibility/2006">
    <mc:Choice xmlns:p14="http://schemas.microsoft.com/office/powerpoint/2010/main" Requires="p14">
      <p:transition spd="slow" p14:dur="2000" advTm="46525"/>
    </mc:Choice>
    <mc:Fallback>
      <p:transition spd="slow" advTm="46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7848600" cy="609600"/>
          </a:xfrm>
        </p:spPr>
        <p:txBody>
          <a:bodyPr/>
          <a:lstStyle/>
          <a:p>
            <a:r>
              <a:rPr lang="en-CA" sz="2600" dirty="0" smtClean="0"/>
              <a:t>Cost of Emergency Measures: Question 4</a:t>
            </a:r>
            <a:endParaRPr lang="en-CA" sz="2600" dirty="0"/>
          </a:p>
        </p:txBody>
      </p:sp>
      <p:sp>
        <p:nvSpPr>
          <p:cNvPr id="3" name="Content Placeholder 2"/>
          <p:cNvSpPr>
            <a:spLocks noGrp="1"/>
          </p:cNvSpPr>
          <p:nvPr>
            <p:ph idx="1"/>
          </p:nvPr>
        </p:nvSpPr>
        <p:spPr>
          <a:xfrm>
            <a:off x="838200" y="1066800"/>
            <a:ext cx="8077200" cy="5334000"/>
          </a:xfrm>
        </p:spPr>
        <p:txBody>
          <a:bodyPr/>
          <a:lstStyle/>
          <a:p>
            <a:pPr marL="342900" indent="-342900">
              <a:spcBef>
                <a:spcPts val="600"/>
              </a:spcBef>
              <a:spcAft>
                <a:spcPts val="600"/>
              </a:spcAft>
              <a:buClr>
                <a:srgbClr val="002060"/>
              </a:buClr>
              <a:buSzPct val="85000"/>
              <a:buFont typeface="Wingdings" pitchFamily="2" charset="2"/>
              <a:buChar char="v"/>
            </a:pPr>
            <a:r>
              <a:rPr lang="en-US" dirty="0">
                <a:solidFill>
                  <a:schemeClr val="tx2">
                    <a:lumMod val="60000"/>
                    <a:lumOff val="40000"/>
                  </a:schemeClr>
                </a:solidFill>
              </a:rPr>
              <a:t>Question </a:t>
            </a:r>
            <a:r>
              <a:rPr lang="en-US" dirty="0" smtClean="0">
                <a:solidFill>
                  <a:schemeClr val="tx2">
                    <a:lumMod val="60000"/>
                    <a:lumOff val="40000"/>
                  </a:schemeClr>
                </a:solidFill>
              </a:rPr>
              <a:t>4</a:t>
            </a:r>
            <a:r>
              <a:rPr lang="en-US" dirty="0" smtClean="0">
                <a:solidFill>
                  <a:schemeClr val="bg2">
                    <a:lumMod val="50000"/>
                  </a:schemeClr>
                </a:solidFill>
              </a:rPr>
              <a:t> </a:t>
            </a:r>
            <a:r>
              <a:rPr lang="en-US" dirty="0">
                <a:solidFill>
                  <a:schemeClr val="bg2">
                    <a:lumMod val="50000"/>
                  </a:schemeClr>
                </a:solidFill>
              </a:rPr>
              <a:t>asks </a:t>
            </a:r>
            <a:r>
              <a:rPr lang="en-US" dirty="0" smtClean="0">
                <a:solidFill>
                  <a:schemeClr val="bg2">
                    <a:lumMod val="50000"/>
                  </a:schemeClr>
                </a:solidFill>
              </a:rPr>
              <a:t>for information on any one-time or ongoing </a:t>
            </a:r>
            <a:r>
              <a:rPr lang="en-US" dirty="0">
                <a:solidFill>
                  <a:schemeClr val="bg2">
                    <a:lumMod val="50000"/>
                  </a:schemeClr>
                </a:solidFill>
              </a:rPr>
              <a:t>emergency measures</a:t>
            </a:r>
            <a:r>
              <a:rPr lang="en-US" dirty="0" smtClean="0">
                <a:solidFill>
                  <a:schemeClr val="bg2">
                    <a:lumMod val="50000"/>
                  </a:schemeClr>
                </a:solidFill>
              </a:rPr>
              <a:t> that would be undertaken at each facility</a:t>
            </a:r>
            <a:r>
              <a:rPr lang="en-US" i="1" dirty="0" smtClean="0">
                <a:solidFill>
                  <a:schemeClr val="bg2">
                    <a:lumMod val="50000"/>
                  </a:schemeClr>
                </a:solidFill>
              </a:rPr>
              <a:t> </a:t>
            </a:r>
            <a:r>
              <a:rPr lang="en-US" dirty="0" smtClean="0">
                <a:solidFill>
                  <a:schemeClr val="bg2">
                    <a:lumMod val="50000"/>
                  </a:schemeClr>
                </a:solidFill>
              </a:rPr>
              <a:t>when backup power is not available.</a:t>
            </a:r>
          </a:p>
        </p:txBody>
      </p:sp>
      <p:sp>
        <p:nvSpPr>
          <p:cNvPr id="4" name="Slide Number Placeholder 3"/>
          <p:cNvSpPr>
            <a:spLocks noGrp="1"/>
          </p:cNvSpPr>
          <p:nvPr>
            <p:ph type="sldNum" sz="quarter" idx="10"/>
          </p:nvPr>
        </p:nvSpPr>
        <p:spPr/>
        <p:txBody>
          <a:bodyPr/>
          <a:lstStyle/>
          <a:p>
            <a:pPr>
              <a:defRPr/>
            </a:pPr>
            <a:fld id="{289DBC9D-41ED-4F27-8E5C-6B122BFAFECD}" type="slidenum">
              <a:rPr lang="en-US" smtClean="0">
                <a:solidFill>
                  <a:srgbClr val="FFFFFF"/>
                </a:solidFill>
              </a:rPr>
              <a:pPr>
                <a:defRPr/>
              </a:pPr>
              <a:t>11</a:t>
            </a:fld>
            <a:endParaRPr lang="en-US" dirty="0">
              <a:solidFill>
                <a:srgbClr val="FFFFFF"/>
              </a:solidFill>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344589"/>
            <a:ext cx="8915400" cy="2994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84889274"/>
      </p:ext>
    </p:extLst>
  </p:cSld>
  <p:clrMapOvr>
    <a:masterClrMapping/>
  </p:clrMapOvr>
  <mc:AlternateContent xmlns:mc="http://schemas.openxmlformats.org/markup-compatibility/2006" xmlns:p14="http://schemas.microsoft.com/office/powerpoint/2010/main">
    <mc:Choice Requires="p14">
      <p:transition spd="slow" p14:dur="2000" advTm="16133"/>
    </mc:Choice>
    <mc:Fallback xmlns="">
      <p:transition spd="slow" advTm="16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7848600" cy="609600"/>
          </a:xfrm>
        </p:spPr>
        <p:txBody>
          <a:bodyPr/>
          <a:lstStyle/>
          <a:p>
            <a:r>
              <a:rPr lang="en-CA" sz="2600" dirty="0" smtClean="0"/>
              <a:t>Cost of Emergency Measures: Question 4 (cont.)</a:t>
            </a:r>
            <a:endParaRPr lang="en-CA" sz="2600" dirty="0"/>
          </a:p>
        </p:txBody>
      </p:sp>
      <p:sp>
        <p:nvSpPr>
          <p:cNvPr id="3" name="Content Placeholder 2"/>
          <p:cNvSpPr>
            <a:spLocks noGrp="1"/>
          </p:cNvSpPr>
          <p:nvPr>
            <p:ph idx="1"/>
          </p:nvPr>
        </p:nvSpPr>
        <p:spPr>
          <a:xfrm>
            <a:off x="838200" y="1066800"/>
            <a:ext cx="8077200" cy="5334000"/>
          </a:xfrm>
        </p:spPr>
        <p:txBody>
          <a:bodyPr/>
          <a:lstStyle/>
          <a:p>
            <a:pPr marL="342900" indent="-342900">
              <a:spcBef>
                <a:spcPts val="600"/>
              </a:spcBef>
              <a:spcAft>
                <a:spcPts val="600"/>
              </a:spcAft>
              <a:buClr>
                <a:srgbClr val="002060"/>
              </a:buClr>
              <a:buSzPct val="85000"/>
              <a:buFont typeface="Wingdings" pitchFamily="2" charset="2"/>
              <a:buChar char="v"/>
            </a:pPr>
            <a:r>
              <a:rPr lang="en-US" dirty="0" smtClean="0">
                <a:solidFill>
                  <a:schemeClr val="bg2">
                    <a:lumMod val="50000"/>
                  </a:schemeClr>
                </a:solidFill>
              </a:rPr>
              <a:t>The information requested is similar to that requested in </a:t>
            </a:r>
            <a:r>
              <a:rPr lang="en-US" dirty="0" smtClean="0">
                <a:solidFill>
                  <a:schemeClr val="tx2">
                    <a:lumMod val="60000"/>
                    <a:lumOff val="40000"/>
                  </a:schemeClr>
                </a:solidFill>
              </a:rPr>
              <a:t>Question 3</a:t>
            </a:r>
            <a:r>
              <a:rPr lang="en-US" dirty="0" smtClean="0">
                <a:solidFill>
                  <a:schemeClr val="bg2">
                    <a:lumMod val="50000"/>
                  </a:schemeClr>
                </a:solidFill>
              </a:rPr>
              <a:t>.</a:t>
            </a:r>
          </a:p>
          <a:p>
            <a:pPr marL="342900" indent="-342900">
              <a:spcBef>
                <a:spcPts val="600"/>
              </a:spcBef>
              <a:spcAft>
                <a:spcPts val="600"/>
              </a:spcAft>
              <a:buClr>
                <a:srgbClr val="002060"/>
              </a:buClr>
              <a:buSzPct val="85000"/>
              <a:buFont typeface="Wingdings" pitchFamily="2" charset="2"/>
              <a:buChar char="v"/>
            </a:pPr>
            <a:r>
              <a:rPr lang="en-US" dirty="0" smtClean="0">
                <a:solidFill>
                  <a:schemeClr val="bg2">
                    <a:lumMod val="50000"/>
                  </a:schemeClr>
                </a:solidFill>
              </a:rPr>
              <a:t>This information includes:</a:t>
            </a:r>
          </a:p>
          <a:p>
            <a:pPr marL="685800" lvl="1" indent="-342900">
              <a:spcBef>
                <a:spcPts val="0"/>
              </a:spcBef>
              <a:spcAft>
                <a:spcPts val="600"/>
              </a:spcAft>
              <a:buClr>
                <a:srgbClr val="3399FF">
                  <a:lumMod val="50000"/>
                </a:srgbClr>
              </a:buClr>
              <a:buSzPct val="100000"/>
              <a:buFont typeface="Wingdings" pitchFamily="2" charset="2"/>
              <a:buChar char="§"/>
            </a:pPr>
            <a:r>
              <a:rPr lang="en-US" b="1" dirty="0" smtClean="0">
                <a:solidFill>
                  <a:schemeClr val="bg2">
                    <a:lumMod val="50000"/>
                  </a:schemeClr>
                </a:solidFill>
              </a:rPr>
              <a:t>Facility name</a:t>
            </a:r>
            <a:r>
              <a:rPr lang="en-US" dirty="0" smtClean="0">
                <a:solidFill>
                  <a:schemeClr val="bg2">
                    <a:lumMod val="50000"/>
                  </a:schemeClr>
                </a:solidFill>
              </a:rPr>
              <a:t>.</a:t>
            </a:r>
          </a:p>
          <a:p>
            <a:pPr marL="685800" lvl="1" indent="-342900">
              <a:spcBef>
                <a:spcPts val="0"/>
              </a:spcBef>
              <a:spcAft>
                <a:spcPts val="600"/>
              </a:spcAft>
              <a:buClr>
                <a:srgbClr val="3399FF">
                  <a:lumMod val="50000"/>
                </a:srgbClr>
              </a:buClr>
              <a:buSzPct val="100000"/>
              <a:buFont typeface="Wingdings" pitchFamily="2" charset="2"/>
              <a:buChar char="§"/>
            </a:pPr>
            <a:r>
              <a:rPr lang="en-US" b="1" dirty="0" smtClean="0">
                <a:solidFill>
                  <a:schemeClr val="bg2">
                    <a:lumMod val="50000"/>
                  </a:schemeClr>
                </a:solidFill>
              </a:rPr>
              <a:t>Type of measure </a:t>
            </a:r>
            <a:r>
              <a:rPr lang="en-US" dirty="0" smtClean="0">
                <a:solidFill>
                  <a:schemeClr val="bg2">
                    <a:lumMod val="50000"/>
                  </a:schemeClr>
                </a:solidFill>
              </a:rPr>
              <a:t>(one-time or ongoing).</a:t>
            </a:r>
          </a:p>
          <a:p>
            <a:pPr marL="685800" lvl="1" indent="-342900">
              <a:spcBef>
                <a:spcPts val="0"/>
              </a:spcBef>
              <a:spcAft>
                <a:spcPts val="600"/>
              </a:spcAft>
              <a:buClr>
                <a:srgbClr val="3399FF">
                  <a:lumMod val="50000"/>
                </a:srgbClr>
              </a:buClr>
              <a:buSzPct val="100000"/>
              <a:buFont typeface="Wingdings" pitchFamily="2" charset="2"/>
              <a:buChar char="§"/>
            </a:pPr>
            <a:r>
              <a:rPr lang="en-US" b="1" dirty="0" smtClean="0">
                <a:solidFill>
                  <a:schemeClr val="bg2">
                    <a:lumMod val="50000"/>
                  </a:schemeClr>
                </a:solidFill>
              </a:rPr>
              <a:t>Description</a:t>
            </a:r>
            <a:r>
              <a:rPr lang="en-US" dirty="0" smtClean="0">
                <a:solidFill>
                  <a:schemeClr val="bg2">
                    <a:lumMod val="50000"/>
                  </a:schemeClr>
                </a:solidFill>
              </a:rPr>
              <a:t>.</a:t>
            </a:r>
          </a:p>
          <a:p>
            <a:pPr marL="685800" lvl="1" indent="-342900">
              <a:spcBef>
                <a:spcPts val="0"/>
              </a:spcBef>
              <a:spcAft>
                <a:spcPts val="600"/>
              </a:spcAft>
              <a:buClr>
                <a:srgbClr val="3399FF">
                  <a:lumMod val="50000"/>
                </a:srgbClr>
              </a:buClr>
              <a:buSzPct val="100000"/>
              <a:buFont typeface="Wingdings" pitchFamily="2" charset="2"/>
              <a:buChar char="§"/>
            </a:pPr>
            <a:r>
              <a:rPr lang="en-US" b="1" dirty="0" smtClean="0">
                <a:solidFill>
                  <a:schemeClr val="bg2">
                    <a:lumMod val="50000"/>
                  </a:schemeClr>
                </a:solidFill>
              </a:rPr>
              <a:t>Costs</a:t>
            </a:r>
            <a:r>
              <a:rPr lang="en-US" dirty="0" smtClean="0">
                <a:solidFill>
                  <a:schemeClr val="bg2">
                    <a:lumMod val="50000"/>
                  </a:schemeClr>
                </a:solidFill>
              </a:rPr>
              <a:t>.</a:t>
            </a:r>
          </a:p>
          <a:p>
            <a:pPr marL="685800" lvl="1" indent="-342900">
              <a:spcBef>
                <a:spcPts val="0"/>
              </a:spcBef>
              <a:spcAft>
                <a:spcPts val="600"/>
              </a:spcAft>
              <a:buClr>
                <a:srgbClr val="3399FF">
                  <a:lumMod val="50000"/>
                </a:srgbClr>
              </a:buClr>
              <a:buSzPct val="100000"/>
              <a:buFont typeface="Wingdings" pitchFamily="2" charset="2"/>
              <a:buChar char="§"/>
            </a:pPr>
            <a:r>
              <a:rPr lang="en-US" b="1" dirty="0" smtClean="0">
                <a:solidFill>
                  <a:schemeClr val="bg2">
                    <a:lumMod val="50000"/>
                  </a:schemeClr>
                </a:solidFill>
              </a:rPr>
              <a:t>Units</a:t>
            </a:r>
            <a:r>
              <a:rPr lang="en-US" dirty="0" smtClean="0">
                <a:solidFill>
                  <a:schemeClr val="bg2">
                    <a:lumMod val="50000"/>
                  </a:schemeClr>
                </a:solidFill>
              </a:rPr>
              <a:t>.</a:t>
            </a:r>
          </a:p>
          <a:p>
            <a:pPr marL="685800" lvl="1" indent="-342900">
              <a:spcBef>
                <a:spcPts val="0"/>
              </a:spcBef>
              <a:spcAft>
                <a:spcPts val="600"/>
              </a:spcAft>
              <a:buClr>
                <a:srgbClr val="3399FF">
                  <a:lumMod val="50000"/>
                </a:srgbClr>
              </a:buClr>
              <a:buSzPct val="100000"/>
              <a:buFont typeface="Wingdings" pitchFamily="2" charset="2"/>
              <a:buChar char="§"/>
            </a:pPr>
            <a:r>
              <a:rPr lang="en-US" b="1" dirty="0" smtClean="0">
                <a:solidFill>
                  <a:schemeClr val="bg2">
                    <a:lumMod val="50000"/>
                  </a:schemeClr>
                </a:solidFill>
              </a:rPr>
              <a:t>When measures </a:t>
            </a:r>
            <a:r>
              <a:rPr lang="en-US" b="1" dirty="0">
                <a:solidFill>
                  <a:schemeClr val="bg2">
                    <a:lumMod val="50000"/>
                  </a:schemeClr>
                </a:solidFill>
              </a:rPr>
              <a:t>would be </a:t>
            </a:r>
            <a:r>
              <a:rPr lang="en-US" b="1" dirty="0" smtClean="0">
                <a:solidFill>
                  <a:schemeClr val="bg2">
                    <a:lumMod val="50000"/>
                  </a:schemeClr>
                </a:solidFill>
              </a:rPr>
              <a:t>required</a:t>
            </a:r>
            <a:r>
              <a:rPr lang="en-US" dirty="0" smtClean="0">
                <a:solidFill>
                  <a:schemeClr val="bg2">
                    <a:lumMod val="50000"/>
                  </a:schemeClr>
                </a:solidFill>
              </a:rPr>
              <a:t>.</a:t>
            </a:r>
            <a:endParaRPr lang="en-US" dirty="0">
              <a:solidFill>
                <a:schemeClr val="bg2">
                  <a:lumMod val="50000"/>
                </a:schemeClr>
              </a:solidFill>
            </a:endParaRPr>
          </a:p>
        </p:txBody>
      </p:sp>
      <p:sp>
        <p:nvSpPr>
          <p:cNvPr id="4" name="Slide Number Placeholder 3"/>
          <p:cNvSpPr>
            <a:spLocks noGrp="1"/>
          </p:cNvSpPr>
          <p:nvPr>
            <p:ph type="sldNum" sz="quarter" idx="10"/>
          </p:nvPr>
        </p:nvSpPr>
        <p:spPr/>
        <p:txBody>
          <a:bodyPr/>
          <a:lstStyle/>
          <a:p>
            <a:pPr>
              <a:defRPr/>
            </a:pPr>
            <a:fld id="{289DBC9D-41ED-4F27-8E5C-6B122BFAFECD}" type="slidenum">
              <a:rPr lang="en-US" smtClean="0">
                <a:solidFill>
                  <a:srgbClr val="FFFFFF"/>
                </a:solidFill>
              </a:rPr>
              <a:pPr>
                <a:defRPr/>
              </a:pPr>
              <a:t>12</a:t>
            </a:fld>
            <a:endParaRPr lang="en-US" dirty="0">
              <a:solidFill>
                <a:srgbClr val="FFFFFF"/>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61985043"/>
      </p:ext>
    </p:extLst>
  </p:cSld>
  <p:clrMapOvr>
    <a:masterClrMapping/>
  </p:clrMapOvr>
  <mc:AlternateContent xmlns:mc="http://schemas.openxmlformats.org/markup-compatibility/2006" xmlns:p14="http://schemas.microsoft.com/office/powerpoint/2010/main">
    <mc:Choice Requires="p14">
      <p:transition spd="slow" p14:dur="2000" advTm="7728"/>
    </mc:Choice>
    <mc:Fallback xmlns="">
      <p:transition spd="slow" advTm="7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7848600" cy="609600"/>
          </a:xfrm>
        </p:spPr>
        <p:txBody>
          <a:bodyPr/>
          <a:lstStyle/>
          <a:p>
            <a:r>
              <a:rPr lang="en-CA" sz="2600" dirty="0" smtClean="0"/>
              <a:t>Services Provided</a:t>
            </a:r>
            <a:endParaRPr lang="en-CA" sz="2600" dirty="0"/>
          </a:p>
        </p:txBody>
      </p:sp>
      <p:sp>
        <p:nvSpPr>
          <p:cNvPr id="3" name="Content Placeholder 2"/>
          <p:cNvSpPr>
            <a:spLocks noGrp="1"/>
          </p:cNvSpPr>
          <p:nvPr>
            <p:ph idx="1"/>
          </p:nvPr>
        </p:nvSpPr>
        <p:spPr>
          <a:xfrm>
            <a:off x="838200" y="1066800"/>
            <a:ext cx="8077200" cy="5334000"/>
          </a:xfrm>
        </p:spPr>
        <p:txBody>
          <a:bodyPr/>
          <a:lstStyle/>
          <a:p>
            <a:pPr marL="342900" indent="-342900">
              <a:spcBef>
                <a:spcPts val="600"/>
              </a:spcBef>
              <a:spcAft>
                <a:spcPts val="600"/>
              </a:spcAft>
              <a:buClr>
                <a:srgbClr val="002060"/>
              </a:buClr>
              <a:buSzPct val="85000"/>
              <a:buFont typeface="Wingdings" pitchFamily="2" charset="2"/>
              <a:buChar char="v"/>
            </a:pPr>
            <a:r>
              <a:rPr lang="en-US" dirty="0" smtClean="0">
                <a:solidFill>
                  <a:schemeClr val="tx2">
                    <a:lumMod val="60000"/>
                    <a:lumOff val="40000"/>
                  </a:schemeClr>
                </a:solidFill>
              </a:rPr>
              <a:t>Section III </a:t>
            </a:r>
            <a:r>
              <a:rPr lang="en-US" dirty="0" smtClean="0">
                <a:solidFill>
                  <a:schemeClr val="bg2">
                    <a:lumMod val="50000"/>
                  </a:schemeClr>
                </a:solidFill>
              </a:rPr>
              <a:t>asks for information on the types of services provided by each facility your microgrid would serve.</a:t>
            </a:r>
          </a:p>
          <a:p>
            <a:pPr marL="685800" lvl="1" indent="-342900">
              <a:spcBef>
                <a:spcPts val="0"/>
              </a:spcBef>
              <a:spcAft>
                <a:spcPts val="600"/>
              </a:spcAft>
              <a:buClr>
                <a:srgbClr val="3399FF">
                  <a:lumMod val="50000"/>
                </a:srgbClr>
              </a:buClr>
              <a:buSzPct val="100000"/>
            </a:pPr>
            <a:r>
              <a:rPr lang="en-US" dirty="0">
                <a:solidFill>
                  <a:schemeClr val="bg2">
                    <a:lumMod val="50000"/>
                  </a:schemeClr>
                </a:solidFill>
              </a:rPr>
              <a:t>This information is used to estimate the value of services that might be lost during a major power outage (in the absence of a microgrid</a:t>
            </a:r>
            <a:r>
              <a:rPr lang="en-US" dirty="0" smtClean="0">
                <a:solidFill>
                  <a:schemeClr val="bg2">
                    <a:lumMod val="50000"/>
                  </a:schemeClr>
                </a:solidFill>
              </a:rPr>
              <a:t>).</a:t>
            </a:r>
            <a:endParaRPr lang="en-US" dirty="0">
              <a:solidFill>
                <a:schemeClr val="bg2">
                  <a:lumMod val="50000"/>
                </a:schemeClr>
              </a:solidFill>
            </a:endParaRPr>
          </a:p>
          <a:p>
            <a:pPr marL="685800" lvl="1" indent="-342900">
              <a:spcBef>
                <a:spcPts val="0"/>
              </a:spcBef>
              <a:spcAft>
                <a:spcPts val="600"/>
              </a:spcAft>
              <a:buClr>
                <a:srgbClr val="3399FF">
                  <a:lumMod val="50000"/>
                </a:srgbClr>
              </a:buClr>
              <a:buSzPct val="100000"/>
            </a:pPr>
            <a:r>
              <a:rPr lang="en-US" dirty="0">
                <a:solidFill>
                  <a:schemeClr val="bg2">
                    <a:lumMod val="50000"/>
                  </a:schemeClr>
                </a:solidFill>
              </a:rPr>
              <a:t>Please answer these questions based on educated estimates of facility operations and impacts.</a:t>
            </a:r>
          </a:p>
          <a:p>
            <a:pPr marL="342900" indent="-342900">
              <a:spcBef>
                <a:spcPts val="600"/>
              </a:spcBef>
              <a:spcAft>
                <a:spcPts val="600"/>
              </a:spcAft>
              <a:buClr>
                <a:srgbClr val="002060"/>
              </a:buClr>
              <a:buSzPct val="85000"/>
              <a:buFont typeface="Wingdings" pitchFamily="2" charset="2"/>
              <a:buChar char="v"/>
            </a:pPr>
            <a:r>
              <a:rPr lang="en-US" dirty="0" smtClean="0">
                <a:solidFill>
                  <a:schemeClr val="bg2">
                    <a:lumMod val="50000"/>
                  </a:schemeClr>
                </a:solidFill>
              </a:rPr>
              <a:t>This section includes separate questions for various facility types:</a:t>
            </a:r>
            <a:endParaRPr lang="en-US" dirty="0" smtClean="0"/>
          </a:p>
          <a:p>
            <a:pPr marL="685800" lvl="1" indent="-342900">
              <a:spcBef>
                <a:spcPts val="0"/>
              </a:spcBef>
              <a:spcAft>
                <a:spcPts val="600"/>
              </a:spcAft>
              <a:buClr>
                <a:srgbClr val="3399FF">
                  <a:lumMod val="50000"/>
                </a:srgbClr>
              </a:buClr>
              <a:buSzPct val="100000"/>
              <a:buFont typeface="Wingdings" pitchFamily="2" charset="2"/>
              <a:buChar char="§"/>
            </a:pPr>
            <a:r>
              <a:rPr lang="en-US" dirty="0" smtClean="0">
                <a:solidFill>
                  <a:schemeClr val="bg2">
                    <a:lumMod val="50000"/>
                  </a:schemeClr>
                </a:solidFill>
              </a:rPr>
              <a:t>All Facilities (</a:t>
            </a:r>
            <a:r>
              <a:rPr lang="en-US" dirty="0" smtClean="0">
                <a:solidFill>
                  <a:schemeClr val="tx2">
                    <a:lumMod val="60000"/>
                    <a:lumOff val="40000"/>
                  </a:schemeClr>
                </a:solidFill>
              </a:rPr>
              <a:t>Questions 5-6</a:t>
            </a:r>
            <a:r>
              <a:rPr lang="en-US" dirty="0" smtClean="0">
                <a:solidFill>
                  <a:schemeClr val="bg2">
                    <a:lumMod val="50000"/>
                  </a:schemeClr>
                </a:solidFill>
              </a:rPr>
              <a:t>).</a:t>
            </a:r>
          </a:p>
          <a:p>
            <a:pPr marL="685800" lvl="1" indent="-342900">
              <a:spcBef>
                <a:spcPts val="0"/>
              </a:spcBef>
              <a:spcAft>
                <a:spcPts val="600"/>
              </a:spcAft>
              <a:buClr>
                <a:srgbClr val="3399FF">
                  <a:lumMod val="50000"/>
                </a:srgbClr>
              </a:buClr>
              <a:buSzPct val="100000"/>
              <a:buFont typeface="Wingdings" pitchFamily="2" charset="2"/>
              <a:buChar char="§"/>
            </a:pPr>
            <a:r>
              <a:rPr lang="en-US" dirty="0" smtClean="0">
                <a:solidFill>
                  <a:schemeClr val="bg2">
                    <a:lumMod val="50000"/>
                  </a:schemeClr>
                </a:solidFill>
              </a:rPr>
              <a:t>Fire Services (</a:t>
            </a:r>
            <a:r>
              <a:rPr lang="en-US" dirty="0" smtClean="0">
                <a:solidFill>
                  <a:schemeClr val="tx2">
                    <a:lumMod val="60000"/>
                    <a:lumOff val="40000"/>
                  </a:schemeClr>
                </a:solidFill>
              </a:rPr>
              <a:t>Questions 7-9</a:t>
            </a:r>
            <a:r>
              <a:rPr lang="en-US" dirty="0" smtClean="0">
                <a:solidFill>
                  <a:schemeClr val="bg2">
                    <a:lumMod val="50000"/>
                  </a:schemeClr>
                </a:solidFill>
              </a:rPr>
              <a:t>).</a:t>
            </a:r>
          </a:p>
          <a:p>
            <a:pPr marL="685800" lvl="1" indent="-342900">
              <a:spcBef>
                <a:spcPts val="0"/>
              </a:spcBef>
              <a:spcAft>
                <a:spcPts val="600"/>
              </a:spcAft>
              <a:buClr>
                <a:srgbClr val="3399FF">
                  <a:lumMod val="50000"/>
                </a:srgbClr>
              </a:buClr>
              <a:buSzPct val="100000"/>
              <a:buFont typeface="Wingdings" pitchFamily="2" charset="2"/>
              <a:buChar char="§"/>
            </a:pPr>
            <a:r>
              <a:rPr lang="en-US" dirty="0" smtClean="0">
                <a:solidFill>
                  <a:schemeClr val="bg2">
                    <a:lumMod val="50000"/>
                  </a:schemeClr>
                </a:solidFill>
              </a:rPr>
              <a:t>Emergency Medical Services (</a:t>
            </a:r>
            <a:r>
              <a:rPr lang="en-US" dirty="0" smtClean="0">
                <a:solidFill>
                  <a:schemeClr val="tx2">
                    <a:lumMod val="60000"/>
                    <a:lumOff val="40000"/>
                  </a:schemeClr>
                </a:solidFill>
              </a:rPr>
              <a:t>Questions 10-13</a:t>
            </a:r>
            <a:r>
              <a:rPr lang="en-US" dirty="0" smtClean="0">
                <a:solidFill>
                  <a:schemeClr val="bg2">
                    <a:lumMod val="50000"/>
                  </a:schemeClr>
                </a:solidFill>
              </a:rPr>
              <a:t>).</a:t>
            </a:r>
          </a:p>
          <a:p>
            <a:pPr marL="685800" lvl="1" indent="-342900">
              <a:spcBef>
                <a:spcPts val="0"/>
              </a:spcBef>
              <a:spcAft>
                <a:spcPts val="600"/>
              </a:spcAft>
              <a:buClr>
                <a:srgbClr val="3399FF">
                  <a:lumMod val="50000"/>
                </a:srgbClr>
              </a:buClr>
              <a:buSzPct val="100000"/>
              <a:buFont typeface="Wingdings" pitchFamily="2" charset="2"/>
              <a:buChar char="§"/>
            </a:pPr>
            <a:r>
              <a:rPr lang="en-US" dirty="0" smtClean="0">
                <a:solidFill>
                  <a:schemeClr val="bg2">
                    <a:lumMod val="50000"/>
                  </a:schemeClr>
                </a:solidFill>
              </a:rPr>
              <a:t>Hospital Services (</a:t>
            </a:r>
            <a:r>
              <a:rPr lang="en-US" dirty="0" smtClean="0">
                <a:solidFill>
                  <a:schemeClr val="tx2">
                    <a:lumMod val="60000"/>
                    <a:lumOff val="40000"/>
                  </a:schemeClr>
                </a:solidFill>
              </a:rPr>
              <a:t>Questions 14-16</a:t>
            </a:r>
            <a:r>
              <a:rPr lang="en-US" dirty="0" smtClean="0">
                <a:solidFill>
                  <a:schemeClr val="bg2">
                    <a:lumMod val="50000"/>
                  </a:schemeClr>
                </a:solidFill>
              </a:rPr>
              <a:t>).</a:t>
            </a:r>
          </a:p>
          <a:p>
            <a:pPr marL="685800" lvl="1" indent="-342900">
              <a:spcBef>
                <a:spcPts val="0"/>
              </a:spcBef>
              <a:spcAft>
                <a:spcPts val="600"/>
              </a:spcAft>
              <a:buClr>
                <a:srgbClr val="3399FF">
                  <a:lumMod val="50000"/>
                </a:srgbClr>
              </a:buClr>
              <a:buSzPct val="100000"/>
              <a:buFont typeface="Wingdings" pitchFamily="2" charset="2"/>
              <a:buChar char="§"/>
            </a:pPr>
            <a:r>
              <a:rPr lang="en-US" dirty="0" smtClean="0">
                <a:solidFill>
                  <a:schemeClr val="bg2">
                    <a:lumMod val="50000"/>
                  </a:schemeClr>
                </a:solidFill>
              </a:rPr>
              <a:t>Police Services (</a:t>
            </a:r>
            <a:r>
              <a:rPr lang="en-US" dirty="0" smtClean="0">
                <a:solidFill>
                  <a:schemeClr val="tx2">
                    <a:lumMod val="60000"/>
                    <a:lumOff val="40000"/>
                  </a:schemeClr>
                </a:solidFill>
              </a:rPr>
              <a:t>Questions 17-19</a:t>
            </a:r>
            <a:r>
              <a:rPr lang="en-US" dirty="0" smtClean="0">
                <a:solidFill>
                  <a:schemeClr val="bg2">
                    <a:lumMod val="50000"/>
                  </a:schemeClr>
                </a:solidFill>
              </a:rPr>
              <a:t>).</a:t>
            </a:r>
          </a:p>
          <a:p>
            <a:pPr marL="685800" lvl="1" indent="-342900">
              <a:spcBef>
                <a:spcPts val="0"/>
              </a:spcBef>
              <a:spcAft>
                <a:spcPts val="600"/>
              </a:spcAft>
              <a:buClr>
                <a:srgbClr val="3399FF">
                  <a:lumMod val="50000"/>
                </a:srgbClr>
              </a:buClr>
              <a:buSzPct val="100000"/>
              <a:buFont typeface="Wingdings" pitchFamily="2" charset="2"/>
              <a:buChar char="§"/>
            </a:pPr>
            <a:r>
              <a:rPr lang="en-US" dirty="0" smtClean="0">
                <a:solidFill>
                  <a:schemeClr val="bg2">
                    <a:lumMod val="50000"/>
                  </a:schemeClr>
                </a:solidFill>
              </a:rPr>
              <a:t>Wastewater Services (</a:t>
            </a:r>
            <a:r>
              <a:rPr lang="en-US" dirty="0" smtClean="0">
                <a:solidFill>
                  <a:schemeClr val="tx2">
                    <a:lumMod val="60000"/>
                    <a:lumOff val="40000"/>
                  </a:schemeClr>
                </a:solidFill>
              </a:rPr>
              <a:t>Questions 20-21</a:t>
            </a:r>
            <a:r>
              <a:rPr lang="en-US" dirty="0" smtClean="0">
                <a:solidFill>
                  <a:schemeClr val="bg2">
                    <a:lumMod val="50000"/>
                  </a:schemeClr>
                </a:solidFill>
              </a:rPr>
              <a:t>).</a:t>
            </a:r>
          </a:p>
          <a:p>
            <a:pPr marL="685800" lvl="1" indent="-342900">
              <a:spcBef>
                <a:spcPts val="0"/>
              </a:spcBef>
              <a:spcAft>
                <a:spcPts val="600"/>
              </a:spcAft>
              <a:buClr>
                <a:srgbClr val="3399FF">
                  <a:lumMod val="50000"/>
                </a:srgbClr>
              </a:buClr>
              <a:buSzPct val="100000"/>
              <a:buFont typeface="Wingdings" pitchFamily="2" charset="2"/>
              <a:buChar char="§"/>
            </a:pPr>
            <a:r>
              <a:rPr lang="en-US" dirty="0" smtClean="0">
                <a:solidFill>
                  <a:schemeClr val="bg2">
                    <a:lumMod val="50000"/>
                  </a:schemeClr>
                </a:solidFill>
              </a:rPr>
              <a:t>Water Services (</a:t>
            </a:r>
            <a:r>
              <a:rPr lang="en-US" dirty="0" smtClean="0">
                <a:solidFill>
                  <a:schemeClr val="tx2">
                    <a:lumMod val="60000"/>
                    <a:lumOff val="40000"/>
                  </a:schemeClr>
                </a:solidFill>
              </a:rPr>
              <a:t>Questions 22-23</a:t>
            </a:r>
            <a:r>
              <a:rPr lang="en-US" dirty="0" smtClean="0">
                <a:solidFill>
                  <a:schemeClr val="bg2">
                    <a:lumMod val="50000"/>
                  </a:schemeClr>
                </a:solidFill>
              </a:rPr>
              <a:t>).</a:t>
            </a:r>
          </a:p>
          <a:p>
            <a:pPr marL="685800" lvl="1" indent="-342900">
              <a:spcBef>
                <a:spcPts val="0"/>
              </a:spcBef>
              <a:spcAft>
                <a:spcPts val="600"/>
              </a:spcAft>
              <a:buClr>
                <a:srgbClr val="3399FF">
                  <a:lumMod val="50000"/>
                </a:srgbClr>
              </a:buClr>
              <a:buSzPct val="100000"/>
              <a:buFont typeface="Wingdings" pitchFamily="2" charset="2"/>
              <a:buChar char="§"/>
            </a:pPr>
            <a:r>
              <a:rPr lang="en-US" dirty="0" smtClean="0">
                <a:solidFill>
                  <a:schemeClr val="bg2">
                    <a:lumMod val="50000"/>
                  </a:schemeClr>
                </a:solidFill>
              </a:rPr>
              <a:t>Residential Facilities (</a:t>
            </a:r>
            <a:r>
              <a:rPr lang="en-US" dirty="0" smtClean="0">
                <a:solidFill>
                  <a:schemeClr val="tx2">
                    <a:lumMod val="60000"/>
                    <a:lumOff val="40000"/>
                  </a:schemeClr>
                </a:solidFill>
              </a:rPr>
              <a:t>Questions 24-25</a:t>
            </a:r>
            <a:r>
              <a:rPr lang="en-US" dirty="0" smtClean="0">
                <a:solidFill>
                  <a:schemeClr val="bg2">
                    <a:lumMod val="50000"/>
                  </a:schemeClr>
                </a:solidFill>
              </a:rPr>
              <a:t>).</a:t>
            </a:r>
          </a:p>
        </p:txBody>
      </p:sp>
      <p:sp>
        <p:nvSpPr>
          <p:cNvPr id="4" name="Slide Number Placeholder 3"/>
          <p:cNvSpPr>
            <a:spLocks noGrp="1"/>
          </p:cNvSpPr>
          <p:nvPr>
            <p:ph type="sldNum" sz="quarter" idx="10"/>
          </p:nvPr>
        </p:nvSpPr>
        <p:spPr/>
        <p:txBody>
          <a:bodyPr/>
          <a:lstStyle/>
          <a:p>
            <a:pPr>
              <a:defRPr/>
            </a:pPr>
            <a:fld id="{289DBC9D-41ED-4F27-8E5C-6B122BFAFECD}" type="slidenum">
              <a:rPr lang="en-US" smtClean="0">
                <a:solidFill>
                  <a:srgbClr val="FFFFFF"/>
                </a:solidFill>
              </a:rPr>
              <a:pPr>
                <a:defRPr/>
              </a:pPr>
              <a:t>13</a:t>
            </a:fld>
            <a:endParaRPr lang="en-US" dirty="0">
              <a:solidFill>
                <a:srgbClr val="FFFFFF"/>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26938286"/>
      </p:ext>
    </p:extLst>
  </p:cSld>
  <p:clrMapOvr>
    <a:masterClrMapping/>
  </p:clrMapOvr>
  <mc:AlternateContent xmlns:mc="http://schemas.openxmlformats.org/markup-compatibility/2006" xmlns:p14="http://schemas.microsoft.com/office/powerpoint/2010/main">
    <mc:Choice Requires="p14">
      <p:transition spd="slow" p14:dur="2000" advTm="25916"/>
    </mc:Choice>
    <mc:Fallback xmlns="">
      <p:transition spd="slow" advTm="25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7848600" cy="609600"/>
          </a:xfrm>
        </p:spPr>
        <p:txBody>
          <a:bodyPr/>
          <a:lstStyle/>
          <a:p>
            <a:r>
              <a:rPr lang="en-CA" sz="2600" dirty="0" smtClean="0"/>
              <a:t>Services Provided (cont.)</a:t>
            </a:r>
            <a:endParaRPr lang="en-CA" sz="2600" dirty="0"/>
          </a:p>
        </p:txBody>
      </p:sp>
      <p:sp>
        <p:nvSpPr>
          <p:cNvPr id="3" name="Content Placeholder 2"/>
          <p:cNvSpPr>
            <a:spLocks noGrp="1"/>
          </p:cNvSpPr>
          <p:nvPr>
            <p:ph idx="1"/>
          </p:nvPr>
        </p:nvSpPr>
        <p:spPr>
          <a:xfrm>
            <a:off x="838200" y="1066800"/>
            <a:ext cx="8077200" cy="5334000"/>
          </a:xfrm>
        </p:spPr>
        <p:txBody>
          <a:bodyPr/>
          <a:lstStyle/>
          <a:p>
            <a:pPr marL="342900" indent="-342900">
              <a:spcBef>
                <a:spcPts val="600"/>
              </a:spcBef>
              <a:spcAft>
                <a:spcPts val="600"/>
              </a:spcAft>
              <a:buClr>
                <a:srgbClr val="002060"/>
              </a:buClr>
              <a:buSzPct val="85000"/>
              <a:buFont typeface="Wingdings" pitchFamily="2" charset="2"/>
              <a:buChar char="v"/>
            </a:pPr>
            <a:r>
              <a:rPr lang="en-US" dirty="0" smtClean="0">
                <a:solidFill>
                  <a:schemeClr val="bg2">
                    <a:lumMod val="50000"/>
                  </a:schemeClr>
                </a:solidFill>
              </a:rPr>
              <a:t>For Fire, Emergency Medical, Hospital, Police, Wastewater, and Water services, the BCA model uses a methodology developed by the Federal Emergency Management Agency (FEMA) for its Hazard Mitigation Assistance grants.</a:t>
            </a:r>
          </a:p>
          <a:p>
            <a:pPr marL="342900" indent="-342900">
              <a:spcBef>
                <a:spcPts val="600"/>
              </a:spcBef>
              <a:spcAft>
                <a:spcPts val="600"/>
              </a:spcAft>
            </a:pPr>
            <a:r>
              <a:rPr lang="en-US" dirty="0">
                <a:solidFill>
                  <a:schemeClr val="bg2">
                    <a:lumMod val="50000"/>
                  </a:schemeClr>
                </a:solidFill>
              </a:rPr>
              <a:t>For each service, this methodology estimates the number of people affected if the service </a:t>
            </a:r>
            <a:r>
              <a:rPr lang="en-US" dirty="0" smtClean="0">
                <a:solidFill>
                  <a:schemeClr val="bg2">
                    <a:lumMod val="50000"/>
                  </a:schemeClr>
                </a:solidFill>
              </a:rPr>
              <a:t>provider </a:t>
            </a:r>
            <a:r>
              <a:rPr lang="en-US" dirty="0">
                <a:solidFill>
                  <a:schemeClr val="bg2">
                    <a:lumMod val="50000"/>
                  </a:schemeClr>
                </a:solidFill>
              </a:rPr>
              <a:t>is </a:t>
            </a:r>
            <a:r>
              <a:rPr lang="en-US" dirty="0" smtClean="0">
                <a:solidFill>
                  <a:schemeClr val="bg2">
                    <a:lumMod val="50000"/>
                  </a:schemeClr>
                </a:solidFill>
              </a:rPr>
              <a:t>lost</a:t>
            </a:r>
            <a:r>
              <a:rPr lang="en-US" dirty="0">
                <a:solidFill>
                  <a:schemeClr val="bg2">
                    <a:lumMod val="50000"/>
                  </a:schemeClr>
                </a:solidFill>
              </a:rPr>
              <a:t> </a:t>
            </a:r>
            <a:r>
              <a:rPr lang="en-US" dirty="0" smtClean="0">
                <a:solidFill>
                  <a:schemeClr val="bg2">
                    <a:lumMod val="50000"/>
                  </a:schemeClr>
                </a:solidFill>
              </a:rPr>
              <a:t>and the value per person of that lost service (e.g., the costs they would incur by seeking services from the next-closest provider).</a:t>
            </a:r>
            <a:endParaRPr lang="en-US" dirty="0">
              <a:solidFill>
                <a:schemeClr val="bg2">
                  <a:lumMod val="50000"/>
                </a:schemeClr>
              </a:solidFill>
            </a:endParaRPr>
          </a:p>
        </p:txBody>
      </p:sp>
      <p:sp>
        <p:nvSpPr>
          <p:cNvPr id="4" name="Slide Number Placeholder 3"/>
          <p:cNvSpPr>
            <a:spLocks noGrp="1"/>
          </p:cNvSpPr>
          <p:nvPr>
            <p:ph type="sldNum" sz="quarter" idx="10"/>
          </p:nvPr>
        </p:nvSpPr>
        <p:spPr/>
        <p:txBody>
          <a:bodyPr/>
          <a:lstStyle/>
          <a:p>
            <a:pPr>
              <a:defRPr/>
            </a:pPr>
            <a:fld id="{289DBC9D-41ED-4F27-8E5C-6B122BFAFECD}" type="slidenum">
              <a:rPr lang="en-US" smtClean="0">
                <a:solidFill>
                  <a:srgbClr val="FFFFFF"/>
                </a:solidFill>
              </a:rPr>
              <a:pPr>
                <a:defRPr/>
              </a:pPr>
              <a:t>14</a:t>
            </a:fld>
            <a:endParaRPr lang="en-US" dirty="0">
              <a:solidFill>
                <a:srgbClr val="FFFFFF"/>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47035793"/>
      </p:ext>
    </p:extLst>
  </p:cSld>
  <p:clrMapOvr>
    <a:masterClrMapping/>
  </p:clrMapOvr>
  <mc:AlternateContent xmlns:mc="http://schemas.openxmlformats.org/markup-compatibility/2006" xmlns:p14="http://schemas.microsoft.com/office/powerpoint/2010/main">
    <mc:Choice Requires="p14">
      <p:transition spd="slow" p14:dur="2000" advTm="37556"/>
    </mc:Choice>
    <mc:Fallback xmlns="">
      <p:transition spd="slow" advTm="37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7848600" cy="609600"/>
          </a:xfrm>
        </p:spPr>
        <p:txBody>
          <a:bodyPr/>
          <a:lstStyle/>
          <a:p>
            <a:r>
              <a:rPr lang="en-CA" sz="2600" dirty="0" smtClean="0"/>
              <a:t>Services Provided: Questions 5 and 6</a:t>
            </a:r>
            <a:endParaRPr lang="en-CA" sz="2600" dirty="0"/>
          </a:p>
        </p:txBody>
      </p:sp>
      <p:sp>
        <p:nvSpPr>
          <p:cNvPr id="3" name="Content Placeholder 2"/>
          <p:cNvSpPr>
            <a:spLocks noGrp="1"/>
          </p:cNvSpPr>
          <p:nvPr>
            <p:ph idx="1"/>
          </p:nvPr>
        </p:nvSpPr>
        <p:spPr>
          <a:xfrm>
            <a:off x="838200" y="1066800"/>
            <a:ext cx="8077200" cy="5334000"/>
          </a:xfrm>
        </p:spPr>
        <p:txBody>
          <a:bodyPr/>
          <a:lstStyle/>
          <a:p>
            <a:pPr marL="342900" indent="-342900">
              <a:spcBef>
                <a:spcPts val="600"/>
              </a:spcBef>
              <a:spcAft>
                <a:spcPts val="600"/>
              </a:spcAft>
              <a:buClr>
                <a:srgbClr val="002060"/>
              </a:buClr>
              <a:buSzPct val="85000"/>
              <a:buFont typeface="Wingdings" pitchFamily="2" charset="2"/>
              <a:buChar char="v"/>
            </a:pPr>
            <a:r>
              <a:rPr lang="en-US" dirty="0" smtClean="0">
                <a:solidFill>
                  <a:schemeClr val="tx2">
                    <a:lumMod val="60000"/>
                    <a:lumOff val="40000"/>
                  </a:schemeClr>
                </a:solidFill>
              </a:rPr>
              <a:t>Questions 5 and 6 </a:t>
            </a:r>
            <a:r>
              <a:rPr lang="en-US" dirty="0" smtClean="0">
                <a:solidFill>
                  <a:schemeClr val="bg2">
                    <a:lumMod val="50000"/>
                  </a:schemeClr>
                </a:solidFill>
              </a:rPr>
              <a:t>apply to all facilities served by your microgrid.</a:t>
            </a:r>
          </a:p>
          <a:p>
            <a:pPr marL="342900" indent="-342900">
              <a:spcBef>
                <a:spcPts val="600"/>
              </a:spcBef>
              <a:spcAft>
                <a:spcPts val="600"/>
              </a:spcAft>
            </a:pPr>
            <a:r>
              <a:rPr lang="en-US" dirty="0" smtClean="0">
                <a:solidFill>
                  <a:schemeClr val="tx2">
                    <a:lumMod val="60000"/>
                    <a:lumOff val="40000"/>
                  </a:schemeClr>
                </a:solidFill>
              </a:rPr>
              <a:t>Question 5</a:t>
            </a:r>
            <a:r>
              <a:rPr lang="en-US" dirty="0" smtClean="0">
                <a:solidFill>
                  <a:schemeClr val="bg2">
                    <a:lumMod val="50000"/>
                  </a:schemeClr>
                </a:solidFill>
              </a:rPr>
              <a:t> asks whether facilities are able to provide the same level of service as </a:t>
            </a:r>
            <a:r>
              <a:rPr lang="en-US" dirty="0">
                <a:solidFill>
                  <a:schemeClr val="bg2">
                    <a:lumMod val="50000"/>
                  </a:schemeClr>
                </a:solidFill>
              </a:rPr>
              <a:t>under normal operations </a:t>
            </a:r>
            <a:r>
              <a:rPr lang="en-US" u="sng" dirty="0" smtClean="0">
                <a:solidFill>
                  <a:schemeClr val="bg2">
                    <a:lumMod val="50000"/>
                  </a:schemeClr>
                </a:solidFill>
              </a:rPr>
              <a:t>when using backup generation</a:t>
            </a:r>
            <a:r>
              <a:rPr lang="en-US" dirty="0" smtClean="0">
                <a:solidFill>
                  <a:schemeClr val="bg2">
                    <a:lumMod val="50000"/>
                  </a:schemeClr>
                </a:solidFill>
              </a:rPr>
              <a:t>.</a:t>
            </a:r>
            <a:endParaRPr lang="en-US" dirty="0" smtClean="0"/>
          </a:p>
          <a:p>
            <a:pPr marL="685800" lvl="1" indent="-342900">
              <a:spcBef>
                <a:spcPts val="0"/>
              </a:spcBef>
              <a:spcAft>
                <a:spcPts val="600"/>
              </a:spcAft>
              <a:buClr>
                <a:srgbClr val="3399FF">
                  <a:lumMod val="50000"/>
                </a:srgbClr>
              </a:buClr>
              <a:buSzPct val="100000"/>
              <a:buFont typeface="Wingdings" pitchFamily="2" charset="2"/>
              <a:buChar char="§"/>
            </a:pPr>
            <a:r>
              <a:rPr lang="en-US" dirty="0" smtClean="0">
                <a:solidFill>
                  <a:schemeClr val="bg2">
                    <a:lumMod val="50000"/>
                  </a:schemeClr>
                </a:solidFill>
              </a:rPr>
              <a:t>If not, estimate the percent loss in the level of service provided.</a:t>
            </a:r>
          </a:p>
          <a:p>
            <a:pPr marL="0" indent="0">
              <a:spcBef>
                <a:spcPts val="600"/>
              </a:spcBef>
              <a:spcAft>
                <a:spcPts val="600"/>
              </a:spcAft>
              <a:buClr>
                <a:srgbClr val="002060"/>
              </a:buClr>
              <a:buSzPct val="85000"/>
              <a:buNone/>
            </a:pPr>
            <a:endParaRPr lang="en-US" dirty="0" smtClean="0">
              <a:solidFill>
                <a:schemeClr val="bg2">
                  <a:lumMod val="50000"/>
                </a:schemeClr>
              </a:solidFill>
            </a:endParaRPr>
          </a:p>
          <a:p>
            <a:pPr marL="342900" indent="-342900">
              <a:spcBef>
                <a:spcPts val="600"/>
              </a:spcBef>
              <a:spcAft>
                <a:spcPts val="600"/>
              </a:spcAft>
              <a:buClr>
                <a:srgbClr val="002060"/>
              </a:buClr>
              <a:buSzPct val="85000"/>
              <a:buFont typeface="Wingdings" pitchFamily="2" charset="2"/>
              <a:buChar char="v"/>
            </a:pPr>
            <a:endParaRPr lang="en-US" dirty="0">
              <a:solidFill>
                <a:schemeClr val="bg2">
                  <a:lumMod val="50000"/>
                </a:schemeClr>
              </a:solidFill>
            </a:endParaRPr>
          </a:p>
          <a:p>
            <a:pPr marL="342900" indent="-342900">
              <a:spcBef>
                <a:spcPts val="600"/>
              </a:spcBef>
              <a:spcAft>
                <a:spcPts val="600"/>
              </a:spcAft>
            </a:pPr>
            <a:r>
              <a:rPr lang="en-US" dirty="0" smtClean="0">
                <a:solidFill>
                  <a:schemeClr val="tx2">
                    <a:lumMod val="60000"/>
                    <a:lumOff val="40000"/>
                  </a:schemeClr>
                </a:solidFill>
              </a:rPr>
              <a:t>Question 6</a:t>
            </a:r>
            <a:r>
              <a:rPr lang="en-US" dirty="0" smtClean="0">
                <a:solidFill>
                  <a:schemeClr val="bg2">
                    <a:lumMod val="50000"/>
                  </a:schemeClr>
                </a:solidFill>
              </a:rPr>
              <a:t> asks </a:t>
            </a:r>
            <a:r>
              <a:rPr lang="en-US" dirty="0">
                <a:solidFill>
                  <a:schemeClr val="bg2">
                    <a:lumMod val="50000"/>
                  </a:schemeClr>
                </a:solidFill>
              </a:rPr>
              <a:t>whether facilities are able to provide the same level of service as under normal </a:t>
            </a:r>
            <a:r>
              <a:rPr lang="en-US" dirty="0" smtClean="0">
                <a:solidFill>
                  <a:schemeClr val="bg2">
                    <a:lumMod val="50000"/>
                  </a:schemeClr>
                </a:solidFill>
              </a:rPr>
              <a:t>operations </a:t>
            </a:r>
            <a:r>
              <a:rPr lang="en-US" u="sng" dirty="0" smtClean="0">
                <a:solidFill>
                  <a:schemeClr val="bg2">
                    <a:lumMod val="50000"/>
                  </a:schemeClr>
                </a:solidFill>
              </a:rPr>
              <a:t>when backup </a:t>
            </a:r>
            <a:r>
              <a:rPr lang="en-US" u="sng" dirty="0">
                <a:solidFill>
                  <a:schemeClr val="bg2">
                    <a:lumMod val="50000"/>
                  </a:schemeClr>
                </a:solidFill>
              </a:rPr>
              <a:t>generation </a:t>
            </a:r>
            <a:r>
              <a:rPr lang="en-US" u="sng" dirty="0" smtClean="0">
                <a:solidFill>
                  <a:schemeClr val="bg2">
                    <a:lumMod val="50000"/>
                  </a:schemeClr>
                </a:solidFill>
              </a:rPr>
              <a:t>is not available</a:t>
            </a:r>
            <a:r>
              <a:rPr lang="en-US" dirty="0" smtClean="0">
                <a:solidFill>
                  <a:schemeClr val="bg2">
                    <a:lumMod val="50000"/>
                  </a:schemeClr>
                </a:solidFill>
              </a:rPr>
              <a:t>.</a:t>
            </a:r>
            <a:endParaRPr lang="en-US" dirty="0"/>
          </a:p>
          <a:p>
            <a:pPr marL="685800" lvl="1" indent="-342900">
              <a:spcBef>
                <a:spcPts val="0"/>
              </a:spcBef>
              <a:spcAft>
                <a:spcPts val="600"/>
              </a:spcAft>
              <a:buClr>
                <a:srgbClr val="3399FF">
                  <a:lumMod val="50000"/>
                </a:srgbClr>
              </a:buClr>
              <a:buSzPct val="100000"/>
              <a:buFont typeface="Wingdings" pitchFamily="2" charset="2"/>
              <a:buChar char="§"/>
            </a:pPr>
            <a:r>
              <a:rPr lang="en-US" dirty="0">
                <a:solidFill>
                  <a:schemeClr val="bg2">
                    <a:lumMod val="50000"/>
                  </a:schemeClr>
                </a:solidFill>
              </a:rPr>
              <a:t>If not, estimate the percent loss in the level of service provided</a:t>
            </a:r>
            <a:r>
              <a:rPr lang="en-US" dirty="0" smtClean="0">
                <a:solidFill>
                  <a:schemeClr val="bg2">
                    <a:lumMod val="50000"/>
                  </a:schemeClr>
                </a:solidFill>
              </a:rPr>
              <a:t>.</a:t>
            </a:r>
            <a:endParaRPr lang="en-US" dirty="0">
              <a:solidFill>
                <a:schemeClr val="bg2">
                  <a:lumMod val="50000"/>
                </a:schemeClr>
              </a:solidFill>
            </a:endParaRPr>
          </a:p>
        </p:txBody>
      </p:sp>
      <p:sp>
        <p:nvSpPr>
          <p:cNvPr id="4" name="Slide Number Placeholder 3"/>
          <p:cNvSpPr>
            <a:spLocks noGrp="1"/>
          </p:cNvSpPr>
          <p:nvPr>
            <p:ph type="sldNum" sz="quarter" idx="10"/>
          </p:nvPr>
        </p:nvSpPr>
        <p:spPr/>
        <p:txBody>
          <a:bodyPr/>
          <a:lstStyle/>
          <a:p>
            <a:pPr>
              <a:defRPr/>
            </a:pPr>
            <a:fld id="{289DBC9D-41ED-4F27-8E5C-6B122BFAFECD}" type="slidenum">
              <a:rPr lang="en-US" smtClean="0">
                <a:solidFill>
                  <a:srgbClr val="FFFFFF"/>
                </a:solidFill>
              </a:rPr>
              <a:pPr>
                <a:defRPr/>
              </a:pPr>
              <a:t>15</a:t>
            </a:fld>
            <a:endParaRPr lang="en-US" dirty="0">
              <a:solidFill>
                <a:srgbClr val="FFFFFF"/>
              </a:solidFill>
            </a:endParaRPr>
          </a:p>
        </p:txBody>
      </p:sp>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344" t="1" b="51775"/>
          <a:stretch/>
        </p:blipFill>
        <p:spPr bwMode="auto">
          <a:xfrm>
            <a:off x="1981200" y="2819400"/>
            <a:ext cx="5593058" cy="912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1" b="52615"/>
          <a:stretch/>
        </p:blipFill>
        <p:spPr bwMode="auto">
          <a:xfrm>
            <a:off x="1885647" y="5257800"/>
            <a:ext cx="5681663" cy="849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65197665"/>
      </p:ext>
    </p:extLst>
  </p:cSld>
  <p:clrMapOvr>
    <a:masterClrMapping/>
  </p:clrMapOvr>
  <mc:AlternateContent xmlns:mc="http://schemas.openxmlformats.org/markup-compatibility/2006" xmlns:p14="http://schemas.microsoft.com/office/powerpoint/2010/main">
    <mc:Choice Requires="p14">
      <p:transition spd="slow" p14:dur="2000" advTm="35343"/>
    </mc:Choice>
    <mc:Fallback xmlns="">
      <p:transition spd="slow" advTm="35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7848600" cy="609600"/>
          </a:xfrm>
        </p:spPr>
        <p:txBody>
          <a:bodyPr/>
          <a:lstStyle/>
          <a:p>
            <a:r>
              <a:rPr lang="en-CA" sz="2600" dirty="0" smtClean="0"/>
              <a:t>Services Provided: Questions 7, 8, and 9</a:t>
            </a:r>
            <a:endParaRPr lang="en-CA" sz="2600" dirty="0"/>
          </a:p>
        </p:txBody>
      </p:sp>
      <p:sp>
        <p:nvSpPr>
          <p:cNvPr id="3" name="Content Placeholder 2"/>
          <p:cNvSpPr>
            <a:spLocks noGrp="1"/>
          </p:cNvSpPr>
          <p:nvPr>
            <p:ph idx="1"/>
          </p:nvPr>
        </p:nvSpPr>
        <p:spPr>
          <a:xfrm>
            <a:off x="838200" y="1066800"/>
            <a:ext cx="8077200" cy="5334000"/>
          </a:xfrm>
        </p:spPr>
        <p:txBody>
          <a:bodyPr/>
          <a:lstStyle/>
          <a:p>
            <a:pPr marL="342900" indent="-342900">
              <a:spcBef>
                <a:spcPts val="600"/>
              </a:spcBef>
              <a:spcAft>
                <a:spcPts val="600"/>
              </a:spcAft>
              <a:buClr>
                <a:srgbClr val="002060"/>
              </a:buClr>
              <a:buSzPct val="85000"/>
              <a:buFont typeface="Wingdings" pitchFamily="2" charset="2"/>
              <a:buChar char="v"/>
            </a:pPr>
            <a:r>
              <a:rPr lang="en-US" dirty="0" smtClean="0">
                <a:solidFill>
                  <a:schemeClr val="tx2">
                    <a:lumMod val="60000"/>
                    <a:lumOff val="40000"/>
                  </a:schemeClr>
                </a:solidFill>
              </a:rPr>
              <a:t>Questions 7, 8, and 9 </a:t>
            </a:r>
            <a:r>
              <a:rPr lang="en-US" dirty="0" smtClean="0">
                <a:solidFill>
                  <a:schemeClr val="bg2">
                    <a:lumMod val="50000"/>
                  </a:schemeClr>
                </a:solidFill>
              </a:rPr>
              <a:t>apply only to facilities that provide </a:t>
            </a:r>
            <a:r>
              <a:rPr lang="en-US" b="1" dirty="0" smtClean="0">
                <a:solidFill>
                  <a:schemeClr val="bg2">
                    <a:lumMod val="50000"/>
                  </a:schemeClr>
                </a:solidFill>
              </a:rPr>
              <a:t>fire services</a:t>
            </a:r>
            <a:r>
              <a:rPr lang="en-US" dirty="0" smtClean="0">
                <a:solidFill>
                  <a:schemeClr val="bg2">
                    <a:lumMod val="50000"/>
                  </a:schemeClr>
                </a:solidFill>
              </a:rPr>
              <a:t>.</a:t>
            </a:r>
          </a:p>
          <a:p>
            <a:pPr marL="342900" indent="-342900">
              <a:spcBef>
                <a:spcPts val="600"/>
              </a:spcBef>
              <a:spcAft>
                <a:spcPts val="600"/>
              </a:spcAft>
              <a:buClr>
                <a:srgbClr val="002060"/>
              </a:buClr>
              <a:buSzPct val="85000"/>
              <a:buFont typeface="Wingdings" pitchFamily="2" charset="2"/>
              <a:buChar char="v"/>
            </a:pPr>
            <a:r>
              <a:rPr lang="en-US" dirty="0" smtClean="0">
                <a:solidFill>
                  <a:schemeClr val="bg2">
                    <a:lumMod val="50000"/>
                  </a:schemeClr>
                </a:solidFill>
              </a:rPr>
              <a:t>If you are unable to answer both </a:t>
            </a:r>
            <a:r>
              <a:rPr lang="en-US" dirty="0" smtClean="0">
                <a:solidFill>
                  <a:schemeClr val="tx2">
                    <a:lumMod val="60000"/>
                    <a:lumOff val="40000"/>
                  </a:schemeClr>
                </a:solidFill>
              </a:rPr>
              <a:t>Question 8</a:t>
            </a:r>
            <a:r>
              <a:rPr lang="en-US" dirty="0" smtClean="0">
                <a:solidFill>
                  <a:schemeClr val="bg2">
                    <a:lumMod val="50000"/>
                  </a:schemeClr>
                </a:solidFill>
              </a:rPr>
              <a:t> and </a:t>
            </a:r>
            <a:r>
              <a:rPr lang="en-US" dirty="0" smtClean="0">
                <a:solidFill>
                  <a:schemeClr val="tx2">
                    <a:lumMod val="60000"/>
                    <a:lumOff val="40000"/>
                  </a:schemeClr>
                </a:solidFill>
              </a:rPr>
              <a:t>Question 9</a:t>
            </a:r>
            <a:r>
              <a:rPr lang="en-US" dirty="0" smtClean="0">
                <a:solidFill>
                  <a:schemeClr val="bg2">
                    <a:lumMod val="50000"/>
                  </a:schemeClr>
                </a:solidFill>
              </a:rPr>
              <a:t>, answering only one of the two is sufficient.</a:t>
            </a:r>
          </a:p>
          <a:p>
            <a:pPr marL="342900" indent="-342900">
              <a:spcBef>
                <a:spcPts val="600"/>
              </a:spcBef>
              <a:spcAft>
                <a:spcPts val="600"/>
              </a:spcAft>
              <a:buClr>
                <a:srgbClr val="002060"/>
              </a:buClr>
              <a:buSzPct val="85000"/>
              <a:buFont typeface="Wingdings" pitchFamily="2" charset="2"/>
              <a:buChar char="v"/>
            </a:pPr>
            <a:endParaRPr lang="en-US" dirty="0" smtClean="0">
              <a:solidFill>
                <a:schemeClr val="bg2">
                  <a:lumMod val="50000"/>
                </a:schemeClr>
              </a:solidFill>
            </a:endParaRPr>
          </a:p>
          <a:p>
            <a:pPr marL="342900" indent="-342900">
              <a:spcBef>
                <a:spcPts val="600"/>
              </a:spcBef>
              <a:spcAft>
                <a:spcPts val="600"/>
              </a:spcAft>
              <a:buClr>
                <a:srgbClr val="002060"/>
              </a:buClr>
              <a:buSzPct val="85000"/>
              <a:buFont typeface="Wingdings" pitchFamily="2" charset="2"/>
              <a:buChar char="v"/>
            </a:pPr>
            <a:endParaRPr lang="en-US" dirty="0">
              <a:solidFill>
                <a:schemeClr val="bg2">
                  <a:lumMod val="50000"/>
                </a:schemeClr>
              </a:solidFill>
            </a:endParaRPr>
          </a:p>
          <a:p>
            <a:pPr marL="228600" indent="-342900">
              <a:spcBef>
                <a:spcPts val="0"/>
              </a:spcBef>
              <a:spcAft>
                <a:spcPts val="600"/>
              </a:spcAft>
              <a:buClr>
                <a:srgbClr val="3399FF">
                  <a:lumMod val="50000"/>
                </a:srgbClr>
              </a:buClr>
              <a:buSzPct val="100000"/>
              <a:buFont typeface="Wingdings" pitchFamily="2" charset="2"/>
              <a:buChar char="§"/>
            </a:pPr>
            <a:endParaRPr lang="en-US" dirty="0" smtClean="0">
              <a:solidFill>
                <a:schemeClr val="bg2">
                  <a:lumMod val="50000"/>
                </a:schemeClr>
              </a:solidFill>
            </a:endParaRPr>
          </a:p>
        </p:txBody>
      </p:sp>
      <p:sp>
        <p:nvSpPr>
          <p:cNvPr id="4" name="Slide Number Placeholder 3"/>
          <p:cNvSpPr>
            <a:spLocks noGrp="1"/>
          </p:cNvSpPr>
          <p:nvPr>
            <p:ph type="sldNum" sz="quarter" idx="10"/>
          </p:nvPr>
        </p:nvSpPr>
        <p:spPr/>
        <p:txBody>
          <a:bodyPr/>
          <a:lstStyle/>
          <a:p>
            <a:pPr>
              <a:defRPr/>
            </a:pPr>
            <a:fld id="{289DBC9D-41ED-4F27-8E5C-6B122BFAFECD}" type="slidenum">
              <a:rPr lang="en-US" smtClean="0">
                <a:solidFill>
                  <a:srgbClr val="FFFFFF"/>
                </a:solidFill>
              </a:rPr>
              <a:pPr>
                <a:defRPr/>
              </a:pPr>
              <a:t>16</a:t>
            </a:fld>
            <a:endParaRPr lang="en-US" dirty="0">
              <a:solidFill>
                <a:srgbClr val="FFFFFF"/>
              </a:solidFill>
            </a:endParaRPr>
          </a:p>
        </p:txBody>
      </p:sp>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6293" y="2665782"/>
            <a:ext cx="7419975" cy="343021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73514813"/>
      </p:ext>
    </p:extLst>
  </p:cSld>
  <p:clrMapOvr>
    <a:masterClrMapping/>
  </p:clrMapOvr>
  <mc:AlternateContent xmlns:mc="http://schemas.openxmlformats.org/markup-compatibility/2006" xmlns:p14="http://schemas.microsoft.com/office/powerpoint/2010/main">
    <mc:Choice Requires="p14">
      <p:transition spd="slow" p14:dur="2000" advTm="17609"/>
    </mc:Choice>
    <mc:Fallback xmlns="">
      <p:transition spd="slow" advTm="17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7848600" cy="609600"/>
          </a:xfrm>
        </p:spPr>
        <p:txBody>
          <a:bodyPr/>
          <a:lstStyle/>
          <a:p>
            <a:r>
              <a:rPr lang="en-CA" sz="2600" dirty="0" smtClean="0"/>
              <a:t>Services Provided: Questions 10, 11, 12, and 13</a:t>
            </a:r>
            <a:endParaRPr lang="en-CA" sz="2600" dirty="0"/>
          </a:p>
        </p:txBody>
      </p:sp>
      <p:sp>
        <p:nvSpPr>
          <p:cNvPr id="3" name="Content Placeholder 2"/>
          <p:cNvSpPr>
            <a:spLocks noGrp="1"/>
          </p:cNvSpPr>
          <p:nvPr>
            <p:ph idx="1"/>
          </p:nvPr>
        </p:nvSpPr>
        <p:spPr>
          <a:xfrm>
            <a:off x="838200" y="1066800"/>
            <a:ext cx="8077200" cy="5334000"/>
          </a:xfrm>
        </p:spPr>
        <p:txBody>
          <a:bodyPr/>
          <a:lstStyle/>
          <a:p>
            <a:pPr marL="342900" indent="-342900">
              <a:spcBef>
                <a:spcPts val="600"/>
              </a:spcBef>
              <a:spcAft>
                <a:spcPts val="600"/>
              </a:spcAft>
              <a:buClr>
                <a:srgbClr val="002060"/>
              </a:buClr>
              <a:buSzPct val="85000"/>
              <a:buFont typeface="Wingdings" pitchFamily="2" charset="2"/>
              <a:buChar char="v"/>
            </a:pPr>
            <a:r>
              <a:rPr lang="en-US" dirty="0" smtClean="0">
                <a:solidFill>
                  <a:schemeClr val="tx2">
                    <a:lumMod val="60000"/>
                    <a:lumOff val="40000"/>
                  </a:schemeClr>
                </a:solidFill>
              </a:rPr>
              <a:t>Questions 10, 11, 12, and 13 </a:t>
            </a:r>
            <a:r>
              <a:rPr lang="en-US" dirty="0" smtClean="0">
                <a:solidFill>
                  <a:schemeClr val="bg2">
                    <a:lumMod val="50000"/>
                  </a:schemeClr>
                </a:solidFill>
              </a:rPr>
              <a:t>apply only to facilities that provide </a:t>
            </a:r>
            <a:r>
              <a:rPr lang="en-US" b="1" dirty="0" smtClean="0">
                <a:solidFill>
                  <a:schemeClr val="bg2">
                    <a:lumMod val="50000"/>
                  </a:schemeClr>
                </a:solidFill>
              </a:rPr>
              <a:t>emergency medical services (EMS)</a:t>
            </a:r>
            <a:r>
              <a:rPr lang="en-US" dirty="0" smtClean="0">
                <a:solidFill>
                  <a:schemeClr val="bg2">
                    <a:lumMod val="50000"/>
                  </a:schemeClr>
                </a:solidFill>
              </a:rPr>
              <a:t>.</a:t>
            </a:r>
          </a:p>
          <a:p>
            <a:pPr marL="342900" indent="-342900">
              <a:spcBef>
                <a:spcPts val="600"/>
              </a:spcBef>
              <a:spcAft>
                <a:spcPts val="600"/>
              </a:spcAft>
            </a:pPr>
            <a:r>
              <a:rPr lang="en-US" dirty="0">
                <a:solidFill>
                  <a:schemeClr val="bg2">
                    <a:lumMod val="50000"/>
                  </a:schemeClr>
                </a:solidFill>
              </a:rPr>
              <a:t>If you are unable to answer both </a:t>
            </a:r>
            <a:r>
              <a:rPr lang="en-US" dirty="0">
                <a:solidFill>
                  <a:schemeClr val="tx2">
                    <a:lumMod val="60000"/>
                    <a:lumOff val="40000"/>
                  </a:schemeClr>
                </a:solidFill>
              </a:rPr>
              <a:t>Question </a:t>
            </a:r>
            <a:r>
              <a:rPr lang="en-US" dirty="0" smtClean="0">
                <a:solidFill>
                  <a:schemeClr val="tx2">
                    <a:lumMod val="60000"/>
                    <a:lumOff val="40000"/>
                  </a:schemeClr>
                </a:solidFill>
              </a:rPr>
              <a:t>12</a:t>
            </a:r>
            <a:r>
              <a:rPr lang="en-US" dirty="0" smtClean="0">
                <a:solidFill>
                  <a:schemeClr val="bg2">
                    <a:lumMod val="50000"/>
                  </a:schemeClr>
                </a:solidFill>
              </a:rPr>
              <a:t> </a:t>
            </a:r>
            <a:r>
              <a:rPr lang="en-US" dirty="0">
                <a:solidFill>
                  <a:schemeClr val="bg2">
                    <a:lumMod val="50000"/>
                  </a:schemeClr>
                </a:solidFill>
              </a:rPr>
              <a:t>and </a:t>
            </a:r>
            <a:r>
              <a:rPr lang="en-US" dirty="0">
                <a:solidFill>
                  <a:schemeClr val="tx2">
                    <a:lumMod val="60000"/>
                    <a:lumOff val="40000"/>
                  </a:schemeClr>
                </a:solidFill>
              </a:rPr>
              <a:t>Question </a:t>
            </a:r>
            <a:r>
              <a:rPr lang="en-US" dirty="0" smtClean="0">
                <a:solidFill>
                  <a:schemeClr val="tx2">
                    <a:lumMod val="60000"/>
                    <a:lumOff val="40000"/>
                  </a:schemeClr>
                </a:solidFill>
              </a:rPr>
              <a:t>13</a:t>
            </a:r>
            <a:r>
              <a:rPr lang="en-US" dirty="0" smtClean="0">
                <a:solidFill>
                  <a:schemeClr val="bg2">
                    <a:lumMod val="50000"/>
                  </a:schemeClr>
                </a:solidFill>
              </a:rPr>
              <a:t>, </a:t>
            </a:r>
            <a:r>
              <a:rPr lang="en-US" dirty="0">
                <a:solidFill>
                  <a:schemeClr val="bg2">
                    <a:lumMod val="50000"/>
                  </a:schemeClr>
                </a:solidFill>
              </a:rPr>
              <a:t>answering only one of the two is sufficient</a:t>
            </a:r>
            <a:r>
              <a:rPr lang="en-US" dirty="0" smtClean="0">
                <a:solidFill>
                  <a:schemeClr val="bg2">
                    <a:lumMod val="50000"/>
                  </a:schemeClr>
                </a:solidFill>
              </a:rPr>
              <a:t>.</a:t>
            </a:r>
            <a:endParaRPr lang="en-US" dirty="0">
              <a:solidFill>
                <a:schemeClr val="bg2">
                  <a:lumMod val="50000"/>
                </a:schemeClr>
              </a:solidFill>
            </a:endParaRPr>
          </a:p>
        </p:txBody>
      </p:sp>
      <p:sp>
        <p:nvSpPr>
          <p:cNvPr id="4" name="Slide Number Placeholder 3"/>
          <p:cNvSpPr>
            <a:spLocks noGrp="1"/>
          </p:cNvSpPr>
          <p:nvPr>
            <p:ph type="sldNum" sz="quarter" idx="10"/>
          </p:nvPr>
        </p:nvSpPr>
        <p:spPr/>
        <p:txBody>
          <a:bodyPr/>
          <a:lstStyle/>
          <a:p>
            <a:pPr>
              <a:defRPr/>
            </a:pPr>
            <a:fld id="{289DBC9D-41ED-4F27-8E5C-6B122BFAFECD}" type="slidenum">
              <a:rPr lang="en-US" smtClean="0">
                <a:solidFill>
                  <a:srgbClr val="FFFFFF"/>
                </a:solidFill>
              </a:rPr>
              <a:pPr>
                <a:defRPr/>
              </a:pPr>
              <a:t>17</a:t>
            </a:fld>
            <a:endParaRPr lang="en-US" dirty="0">
              <a:solidFill>
                <a:srgbClr val="FFFFFF"/>
              </a:solidFill>
            </a:endParaRPr>
          </a:p>
        </p:txBody>
      </p:sp>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2553596"/>
            <a:ext cx="5867400" cy="377369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3155649"/>
      </p:ext>
    </p:extLst>
  </p:cSld>
  <p:clrMapOvr>
    <a:masterClrMapping/>
  </p:clrMapOvr>
  <mc:AlternateContent xmlns:mc="http://schemas.openxmlformats.org/markup-compatibility/2006" xmlns:p14="http://schemas.microsoft.com/office/powerpoint/2010/main">
    <mc:Choice Requires="p14">
      <p:transition spd="slow" p14:dur="2000" advTm="19296"/>
    </mc:Choice>
    <mc:Fallback xmlns="">
      <p:transition spd="slow" advTm="19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7848600" cy="609600"/>
          </a:xfrm>
        </p:spPr>
        <p:txBody>
          <a:bodyPr/>
          <a:lstStyle/>
          <a:p>
            <a:r>
              <a:rPr lang="en-CA" sz="2600" dirty="0" smtClean="0"/>
              <a:t>Services Provided: Questions 14, 15, and 16</a:t>
            </a:r>
            <a:endParaRPr lang="en-CA" sz="2600" dirty="0"/>
          </a:p>
        </p:txBody>
      </p:sp>
      <p:sp>
        <p:nvSpPr>
          <p:cNvPr id="3" name="Content Placeholder 2"/>
          <p:cNvSpPr>
            <a:spLocks noGrp="1"/>
          </p:cNvSpPr>
          <p:nvPr>
            <p:ph idx="1"/>
          </p:nvPr>
        </p:nvSpPr>
        <p:spPr>
          <a:xfrm>
            <a:off x="838200" y="1066800"/>
            <a:ext cx="8077200" cy="5334000"/>
          </a:xfrm>
        </p:spPr>
        <p:txBody>
          <a:bodyPr/>
          <a:lstStyle/>
          <a:p>
            <a:pPr marL="342900" indent="-342900">
              <a:spcBef>
                <a:spcPts val="600"/>
              </a:spcBef>
              <a:spcAft>
                <a:spcPts val="600"/>
              </a:spcAft>
              <a:buClr>
                <a:srgbClr val="002060"/>
              </a:buClr>
              <a:buSzPct val="85000"/>
              <a:buFont typeface="Wingdings" pitchFamily="2" charset="2"/>
              <a:buChar char="v"/>
            </a:pPr>
            <a:r>
              <a:rPr lang="en-US" dirty="0" smtClean="0">
                <a:solidFill>
                  <a:schemeClr val="tx2">
                    <a:lumMod val="60000"/>
                    <a:lumOff val="40000"/>
                  </a:schemeClr>
                </a:solidFill>
              </a:rPr>
              <a:t>Questions 14, 15, and 16 </a:t>
            </a:r>
            <a:r>
              <a:rPr lang="en-US" dirty="0" smtClean="0">
                <a:solidFill>
                  <a:schemeClr val="bg2">
                    <a:lumMod val="50000"/>
                  </a:schemeClr>
                </a:solidFill>
              </a:rPr>
              <a:t>apply only to facilities that provide </a:t>
            </a:r>
            <a:r>
              <a:rPr lang="en-US" b="1" dirty="0" smtClean="0">
                <a:solidFill>
                  <a:schemeClr val="bg2">
                    <a:lumMod val="50000"/>
                  </a:schemeClr>
                </a:solidFill>
              </a:rPr>
              <a:t>hospital services</a:t>
            </a:r>
            <a:r>
              <a:rPr lang="en-US" dirty="0" smtClean="0">
                <a:solidFill>
                  <a:schemeClr val="bg2">
                    <a:lumMod val="50000"/>
                  </a:schemeClr>
                </a:solidFill>
              </a:rPr>
              <a:t>.</a:t>
            </a:r>
          </a:p>
        </p:txBody>
      </p:sp>
      <p:sp>
        <p:nvSpPr>
          <p:cNvPr id="4" name="Slide Number Placeholder 3"/>
          <p:cNvSpPr>
            <a:spLocks noGrp="1"/>
          </p:cNvSpPr>
          <p:nvPr>
            <p:ph type="sldNum" sz="quarter" idx="10"/>
          </p:nvPr>
        </p:nvSpPr>
        <p:spPr/>
        <p:txBody>
          <a:bodyPr/>
          <a:lstStyle/>
          <a:p>
            <a:pPr>
              <a:defRPr/>
            </a:pPr>
            <a:fld id="{289DBC9D-41ED-4F27-8E5C-6B122BFAFECD}" type="slidenum">
              <a:rPr lang="en-US" smtClean="0">
                <a:solidFill>
                  <a:srgbClr val="FFFFFF"/>
                </a:solidFill>
              </a:rPr>
              <a:pPr>
                <a:defRPr/>
              </a:pPr>
              <a:t>18</a:t>
            </a:fld>
            <a:endParaRPr lang="en-US" dirty="0">
              <a:solidFill>
                <a:srgbClr val="FFFFFF"/>
              </a:solidFill>
            </a:endParaRPr>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209800"/>
            <a:ext cx="7867650" cy="331089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5937333"/>
      </p:ext>
    </p:extLst>
  </p:cSld>
  <p:clrMapOvr>
    <a:masterClrMapping/>
  </p:clrMapOvr>
  <mc:AlternateContent xmlns:mc="http://schemas.openxmlformats.org/markup-compatibility/2006" xmlns:p14="http://schemas.microsoft.com/office/powerpoint/2010/main">
    <mc:Choice Requires="p14">
      <p:transition spd="slow" p14:dur="2000" advTm="8380"/>
    </mc:Choice>
    <mc:Fallback xmlns="">
      <p:transition spd="slow" advTm="8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7848600" cy="609600"/>
          </a:xfrm>
        </p:spPr>
        <p:txBody>
          <a:bodyPr/>
          <a:lstStyle/>
          <a:p>
            <a:r>
              <a:rPr lang="en-CA" sz="2600" dirty="0" smtClean="0"/>
              <a:t>Facility Questionnaire Overview</a:t>
            </a:r>
            <a:endParaRPr lang="en-CA" sz="2600" dirty="0"/>
          </a:p>
        </p:txBody>
      </p:sp>
      <p:sp>
        <p:nvSpPr>
          <p:cNvPr id="3" name="Content Placeholder 2"/>
          <p:cNvSpPr>
            <a:spLocks noGrp="1"/>
          </p:cNvSpPr>
          <p:nvPr>
            <p:ph idx="1"/>
          </p:nvPr>
        </p:nvSpPr>
        <p:spPr>
          <a:xfrm>
            <a:off x="838200" y="1066800"/>
            <a:ext cx="7848600" cy="5334000"/>
          </a:xfrm>
        </p:spPr>
        <p:txBody>
          <a:bodyPr/>
          <a:lstStyle/>
          <a:p>
            <a:pPr marL="342900" indent="-342900">
              <a:spcBef>
                <a:spcPts val="600"/>
              </a:spcBef>
              <a:spcAft>
                <a:spcPts val="600"/>
              </a:spcAft>
              <a:buClr>
                <a:srgbClr val="002060"/>
              </a:buClr>
              <a:buSzPct val="85000"/>
              <a:buFont typeface="Wingdings" pitchFamily="2" charset="2"/>
              <a:buChar char="v"/>
            </a:pPr>
            <a:r>
              <a:rPr lang="en-US" dirty="0" smtClean="0">
                <a:solidFill>
                  <a:schemeClr val="bg2">
                    <a:lumMod val="50000"/>
                  </a:schemeClr>
                </a:solidFill>
              </a:rPr>
              <a:t>Why do we collect information about facilities served by the microgrid?</a:t>
            </a:r>
          </a:p>
          <a:p>
            <a:pPr marL="685800" lvl="1" indent="-342900">
              <a:spcBef>
                <a:spcPts val="0"/>
              </a:spcBef>
              <a:spcAft>
                <a:spcPts val="600"/>
              </a:spcAft>
              <a:buClr>
                <a:srgbClr val="3399FF">
                  <a:lumMod val="50000"/>
                </a:srgbClr>
              </a:buClr>
              <a:buSzPct val="100000"/>
              <a:buFont typeface="Wingdings" pitchFamily="2" charset="2"/>
              <a:buChar char="§"/>
            </a:pPr>
            <a:r>
              <a:rPr lang="en-CA" dirty="0" smtClean="0"/>
              <a:t>A key function of a microgrid is improving the resiliency of electric service during severe storms</a:t>
            </a:r>
            <a:r>
              <a:rPr lang="en-CA" dirty="0"/>
              <a:t> </a:t>
            </a:r>
            <a:r>
              <a:rPr lang="en-CA" dirty="0" smtClean="0"/>
              <a:t>or other events typically considered beyond a utility’s control.</a:t>
            </a:r>
            <a:endParaRPr lang="en-CA" dirty="0"/>
          </a:p>
          <a:p>
            <a:pPr marL="685800" lvl="1" indent="-342900">
              <a:spcBef>
                <a:spcPts val="0"/>
              </a:spcBef>
              <a:spcAft>
                <a:spcPts val="600"/>
              </a:spcAft>
              <a:buClr>
                <a:srgbClr val="3399FF">
                  <a:lumMod val="50000"/>
                </a:srgbClr>
              </a:buClr>
              <a:buSzPct val="100000"/>
              <a:buFont typeface="Wingdings" pitchFamily="2" charset="2"/>
              <a:buChar char="§"/>
            </a:pPr>
            <a:r>
              <a:rPr lang="en-CA" dirty="0" smtClean="0"/>
              <a:t>For this reason, the BCA model estimates the benefits of preventing economic losses from major power outages.</a:t>
            </a:r>
          </a:p>
          <a:p>
            <a:pPr marL="685800" lvl="1" indent="-342900">
              <a:spcBef>
                <a:spcPts val="0"/>
              </a:spcBef>
              <a:spcAft>
                <a:spcPts val="600"/>
              </a:spcAft>
              <a:buClr>
                <a:srgbClr val="3399FF">
                  <a:lumMod val="50000"/>
                </a:srgbClr>
              </a:buClr>
              <a:buSzPct val="100000"/>
              <a:buFont typeface="Wingdings" pitchFamily="2" charset="2"/>
              <a:buChar char="§"/>
            </a:pPr>
            <a:r>
              <a:rPr lang="en-CA" dirty="0" smtClean="0"/>
              <a:t>The analysis of your microgrid project will present results assuming:</a:t>
            </a:r>
          </a:p>
          <a:p>
            <a:pPr marL="1081088" lvl="2" indent="-342900">
              <a:spcBef>
                <a:spcPts val="0"/>
              </a:spcBef>
              <a:spcAft>
                <a:spcPts val="600"/>
              </a:spcAft>
              <a:buClr>
                <a:srgbClr val="3399FF">
                  <a:lumMod val="50000"/>
                </a:srgbClr>
              </a:buClr>
              <a:buSzPct val="100000"/>
              <a:buFont typeface="+mj-lt"/>
              <a:buAutoNum type="arabicPeriod"/>
            </a:pPr>
            <a:r>
              <a:rPr lang="en-US" dirty="0">
                <a:solidFill>
                  <a:schemeClr val="bg2">
                    <a:lumMod val="50000"/>
                  </a:schemeClr>
                </a:solidFill>
              </a:rPr>
              <a:t>No major power outages over the 20-year operating period (average annual rates of “routine” power outages only).</a:t>
            </a:r>
          </a:p>
          <a:p>
            <a:pPr marL="1081088" lvl="2" indent="-342900">
              <a:spcBef>
                <a:spcPts val="0"/>
              </a:spcBef>
              <a:spcAft>
                <a:spcPts val="600"/>
              </a:spcAft>
              <a:buClr>
                <a:srgbClr val="3399FF">
                  <a:lumMod val="50000"/>
                </a:srgbClr>
              </a:buClr>
              <a:buSzPct val="100000"/>
              <a:buFont typeface="+mj-lt"/>
              <a:buAutoNum type="arabicPeriod"/>
            </a:pPr>
            <a:r>
              <a:rPr lang="en-US" dirty="0">
                <a:solidFill>
                  <a:schemeClr val="bg2">
                    <a:lumMod val="50000"/>
                  </a:schemeClr>
                </a:solidFill>
              </a:rPr>
              <a:t>The expected </a:t>
            </a:r>
            <a:r>
              <a:rPr lang="en-US" dirty="0" smtClean="0">
                <a:solidFill>
                  <a:schemeClr val="bg2">
                    <a:lumMod val="50000"/>
                  </a:schemeClr>
                </a:solidFill>
              </a:rPr>
              <a:t>frequency and duration </a:t>
            </a:r>
            <a:r>
              <a:rPr lang="en-US" dirty="0">
                <a:solidFill>
                  <a:schemeClr val="bg2">
                    <a:lumMod val="50000"/>
                  </a:schemeClr>
                </a:solidFill>
              </a:rPr>
              <a:t>of major power outages required </a:t>
            </a:r>
            <a:r>
              <a:rPr lang="en-US" dirty="0" smtClean="0">
                <a:solidFill>
                  <a:schemeClr val="bg2">
                    <a:lumMod val="50000"/>
                  </a:schemeClr>
                </a:solidFill>
              </a:rPr>
              <a:t>for </a:t>
            </a:r>
            <a:r>
              <a:rPr lang="en-US" dirty="0">
                <a:solidFill>
                  <a:schemeClr val="bg2">
                    <a:lumMod val="50000"/>
                  </a:schemeClr>
                </a:solidFill>
              </a:rPr>
              <a:t>project benefits to equal costs.</a:t>
            </a:r>
          </a:p>
          <a:p>
            <a:pPr marL="342900" indent="-342900">
              <a:spcBef>
                <a:spcPts val="600"/>
              </a:spcBef>
              <a:spcAft>
                <a:spcPts val="600"/>
              </a:spcAft>
              <a:buClr>
                <a:srgbClr val="002060"/>
              </a:buClr>
              <a:buSzPct val="85000"/>
              <a:buFont typeface="Wingdings" pitchFamily="2" charset="2"/>
              <a:buChar char="v"/>
            </a:pPr>
            <a:r>
              <a:rPr lang="en-US" dirty="0" smtClean="0">
                <a:solidFill>
                  <a:schemeClr val="bg2">
                    <a:lumMod val="50000"/>
                  </a:schemeClr>
                </a:solidFill>
              </a:rPr>
              <a:t>Categories of economic losses from power outages include:</a:t>
            </a:r>
          </a:p>
          <a:p>
            <a:pPr marL="685800" lvl="1" indent="-342900">
              <a:spcBef>
                <a:spcPts val="0"/>
              </a:spcBef>
              <a:spcAft>
                <a:spcPts val="600"/>
              </a:spcAft>
              <a:buClr>
                <a:srgbClr val="3399FF">
                  <a:lumMod val="50000"/>
                </a:srgbClr>
              </a:buClr>
              <a:buSzPct val="100000"/>
              <a:buFont typeface="Wingdings" pitchFamily="2" charset="2"/>
              <a:buChar char="§"/>
            </a:pPr>
            <a:r>
              <a:rPr lang="en-US" dirty="0" smtClean="0"/>
              <a:t>Measures taken to maintain service (e.g., renting, installing, and running a generator).</a:t>
            </a:r>
          </a:p>
          <a:p>
            <a:pPr marL="685800" lvl="1" indent="-342900">
              <a:spcBef>
                <a:spcPts val="0"/>
              </a:spcBef>
              <a:spcAft>
                <a:spcPts val="600"/>
              </a:spcAft>
              <a:buClr>
                <a:srgbClr val="3399FF">
                  <a:lumMod val="50000"/>
                </a:srgbClr>
              </a:buClr>
              <a:buSzPct val="100000"/>
              <a:buFont typeface="Wingdings" pitchFamily="2" charset="2"/>
              <a:buChar char="§"/>
            </a:pPr>
            <a:r>
              <a:rPr lang="en-US" dirty="0" smtClean="0"/>
              <a:t>The value of any service that would be lost if backup measures fail.</a:t>
            </a:r>
            <a:endParaRPr lang="en-US" dirty="0"/>
          </a:p>
        </p:txBody>
      </p:sp>
      <p:sp>
        <p:nvSpPr>
          <p:cNvPr id="4" name="Slide Number Placeholder 3"/>
          <p:cNvSpPr>
            <a:spLocks noGrp="1"/>
          </p:cNvSpPr>
          <p:nvPr>
            <p:ph type="sldNum" sz="quarter" idx="10"/>
          </p:nvPr>
        </p:nvSpPr>
        <p:spPr/>
        <p:txBody>
          <a:bodyPr/>
          <a:lstStyle/>
          <a:p>
            <a:pPr>
              <a:defRPr/>
            </a:pPr>
            <a:fld id="{289DBC9D-41ED-4F27-8E5C-6B122BFAFECD}" type="slidenum">
              <a:rPr lang="en-US" smtClean="0">
                <a:solidFill>
                  <a:srgbClr val="FFFFFF"/>
                </a:solidFill>
              </a:rPr>
              <a:pPr>
                <a:defRPr/>
              </a:pPr>
              <a:t>1</a:t>
            </a:fld>
            <a:endParaRPr lang="en-US" dirty="0">
              <a:solidFill>
                <a:srgbClr val="FFFFFF"/>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28572231"/>
      </p:ext>
    </p:extLst>
  </p:cSld>
  <p:clrMapOvr>
    <a:masterClrMapping/>
  </p:clrMapOvr>
  <mc:AlternateContent xmlns:mc="http://schemas.openxmlformats.org/markup-compatibility/2006" xmlns:p14="http://schemas.microsoft.com/office/powerpoint/2010/main">
    <mc:Choice Requires="p14">
      <p:transition spd="slow" p14:dur="2000" advTm="67891"/>
    </mc:Choice>
    <mc:Fallback xmlns="">
      <p:transition spd="slow" advTm="67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7848600" cy="609600"/>
          </a:xfrm>
        </p:spPr>
        <p:txBody>
          <a:bodyPr/>
          <a:lstStyle/>
          <a:p>
            <a:r>
              <a:rPr lang="en-CA" sz="2600" dirty="0" smtClean="0"/>
              <a:t>Services Provided: Questions 17, 18, and 19</a:t>
            </a:r>
            <a:endParaRPr lang="en-CA" sz="2600" dirty="0"/>
          </a:p>
        </p:txBody>
      </p:sp>
      <p:sp>
        <p:nvSpPr>
          <p:cNvPr id="3" name="Content Placeholder 2"/>
          <p:cNvSpPr>
            <a:spLocks noGrp="1"/>
          </p:cNvSpPr>
          <p:nvPr>
            <p:ph idx="1"/>
          </p:nvPr>
        </p:nvSpPr>
        <p:spPr>
          <a:xfrm>
            <a:off x="838200" y="1066800"/>
            <a:ext cx="8077200" cy="5334000"/>
          </a:xfrm>
        </p:spPr>
        <p:txBody>
          <a:bodyPr/>
          <a:lstStyle/>
          <a:p>
            <a:pPr marL="342900" indent="-342900">
              <a:spcBef>
                <a:spcPts val="600"/>
              </a:spcBef>
              <a:spcAft>
                <a:spcPts val="600"/>
              </a:spcAft>
              <a:buClr>
                <a:srgbClr val="002060"/>
              </a:buClr>
              <a:buSzPct val="85000"/>
              <a:buFont typeface="Wingdings" pitchFamily="2" charset="2"/>
              <a:buChar char="v"/>
            </a:pPr>
            <a:r>
              <a:rPr lang="en-US" dirty="0" smtClean="0">
                <a:solidFill>
                  <a:schemeClr val="tx2">
                    <a:lumMod val="60000"/>
                    <a:lumOff val="40000"/>
                  </a:schemeClr>
                </a:solidFill>
              </a:rPr>
              <a:t>Questions 17, 18, and 19 </a:t>
            </a:r>
            <a:r>
              <a:rPr lang="en-US" dirty="0" smtClean="0">
                <a:solidFill>
                  <a:schemeClr val="bg2">
                    <a:lumMod val="50000"/>
                  </a:schemeClr>
                </a:solidFill>
              </a:rPr>
              <a:t>apply only to facilities that provide </a:t>
            </a:r>
            <a:r>
              <a:rPr lang="en-US" b="1" dirty="0" smtClean="0">
                <a:solidFill>
                  <a:schemeClr val="bg2">
                    <a:lumMod val="50000"/>
                  </a:schemeClr>
                </a:solidFill>
              </a:rPr>
              <a:t>police services</a:t>
            </a:r>
            <a:r>
              <a:rPr lang="en-US" dirty="0" smtClean="0">
                <a:solidFill>
                  <a:schemeClr val="bg2">
                    <a:lumMod val="50000"/>
                  </a:schemeClr>
                </a:solidFill>
              </a:rPr>
              <a:t>.</a:t>
            </a:r>
          </a:p>
        </p:txBody>
      </p:sp>
      <p:sp>
        <p:nvSpPr>
          <p:cNvPr id="4" name="Slide Number Placeholder 3"/>
          <p:cNvSpPr>
            <a:spLocks noGrp="1"/>
          </p:cNvSpPr>
          <p:nvPr>
            <p:ph type="sldNum" sz="quarter" idx="10"/>
          </p:nvPr>
        </p:nvSpPr>
        <p:spPr/>
        <p:txBody>
          <a:bodyPr/>
          <a:lstStyle/>
          <a:p>
            <a:pPr>
              <a:defRPr/>
            </a:pPr>
            <a:fld id="{289DBC9D-41ED-4F27-8E5C-6B122BFAFECD}" type="slidenum">
              <a:rPr lang="en-US" smtClean="0">
                <a:solidFill>
                  <a:srgbClr val="FFFFFF"/>
                </a:solidFill>
              </a:rPr>
              <a:pPr>
                <a:defRPr/>
              </a:pPr>
              <a:t>19</a:t>
            </a:fld>
            <a:endParaRPr lang="en-US" dirty="0">
              <a:solidFill>
                <a:srgbClr val="FFFFFF"/>
              </a:solidFill>
            </a:endParaRP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5635" y="1828799"/>
            <a:ext cx="6176765" cy="439487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31687583"/>
      </p:ext>
    </p:extLst>
  </p:cSld>
  <p:clrMapOvr>
    <a:masterClrMapping/>
  </p:clrMapOvr>
  <mc:AlternateContent xmlns:mc="http://schemas.openxmlformats.org/markup-compatibility/2006" xmlns:p14="http://schemas.microsoft.com/office/powerpoint/2010/main">
    <mc:Choice Requires="p14">
      <p:transition spd="slow" p14:dur="2000" advTm="8172"/>
    </mc:Choice>
    <mc:Fallback xmlns="">
      <p:transition spd="slow" advTm="8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7848600" cy="609600"/>
          </a:xfrm>
        </p:spPr>
        <p:txBody>
          <a:bodyPr/>
          <a:lstStyle/>
          <a:p>
            <a:r>
              <a:rPr lang="en-CA" sz="2600" dirty="0" smtClean="0"/>
              <a:t>Services Provided: Questions 20 and 21</a:t>
            </a:r>
            <a:endParaRPr lang="en-CA" sz="2600" dirty="0"/>
          </a:p>
        </p:txBody>
      </p:sp>
      <p:sp>
        <p:nvSpPr>
          <p:cNvPr id="3" name="Content Placeholder 2"/>
          <p:cNvSpPr>
            <a:spLocks noGrp="1"/>
          </p:cNvSpPr>
          <p:nvPr>
            <p:ph idx="1"/>
          </p:nvPr>
        </p:nvSpPr>
        <p:spPr>
          <a:xfrm>
            <a:off x="838200" y="1066800"/>
            <a:ext cx="8077200" cy="5334000"/>
          </a:xfrm>
        </p:spPr>
        <p:txBody>
          <a:bodyPr/>
          <a:lstStyle/>
          <a:p>
            <a:pPr marL="342900" indent="-342900">
              <a:spcBef>
                <a:spcPts val="600"/>
              </a:spcBef>
              <a:spcAft>
                <a:spcPts val="600"/>
              </a:spcAft>
              <a:buClr>
                <a:srgbClr val="002060"/>
              </a:buClr>
              <a:buSzPct val="85000"/>
              <a:buFont typeface="Wingdings" pitchFamily="2" charset="2"/>
              <a:buChar char="v"/>
            </a:pPr>
            <a:r>
              <a:rPr lang="en-US" dirty="0" smtClean="0">
                <a:solidFill>
                  <a:schemeClr val="tx2">
                    <a:lumMod val="60000"/>
                    <a:lumOff val="40000"/>
                  </a:schemeClr>
                </a:solidFill>
              </a:rPr>
              <a:t>Questions 20 and 21 </a:t>
            </a:r>
            <a:r>
              <a:rPr lang="en-US" dirty="0" smtClean="0">
                <a:solidFill>
                  <a:schemeClr val="bg2">
                    <a:lumMod val="50000"/>
                  </a:schemeClr>
                </a:solidFill>
              </a:rPr>
              <a:t>apply only to facilities that provide </a:t>
            </a:r>
            <a:r>
              <a:rPr lang="en-US" b="1" dirty="0" smtClean="0">
                <a:solidFill>
                  <a:schemeClr val="bg2">
                    <a:lumMod val="50000"/>
                  </a:schemeClr>
                </a:solidFill>
              </a:rPr>
              <a:t>wastewater services</a:t>
            </a:r>
            <a:r>
              <a:rPr lang="en-US" dirty="0" smtClean="0">
                <a:solidFill>
                  <a:schemeClr val="bg2">
                    <a:lumMod val="50000"/>
                  </a:schemeClr>
                </a:solidFill>
              </a:rPr>
              <a:t>.</a:t>
            </a:r>
          </a:p>
        </p:txBody>
      </p:sp>
      <p:sp>
        <p:nvSpPr>
          <p:cNvPr id="4" name="Slide Number Placeholder 3"/>
          <p:cNvSpPr>
            <a:spLocks noGrp="1"/>
          </p:cNvSpPr>
          <p:nvPr>
            <p:ph type="sldNum" sz="quarter" idx="10"/>
          </p:nvPr>
        </p:nvSpPr>
        <p:spPr/>
        <p:txBody>
          <a:bodyPr/>
          <a:lstStyle/>
          <a:p>
            <a:pPr>
              <a:defRPr/>
            </a:pPr>
            <a:fld id="{289DBC9D-41ED-4F27-8E5C-6B122BFAFECD}" type="slidenum">
              <a:rPr lang="en-US" smtClean="0">
                <a:solidFill>
                  <a:srgbClr val="FFFFFF"/>
                </a:solidFill>
              </a:rPr>
              <a:pPr>
                <a:defRPr/>
              </a:pPr>
              <a:t>20</a:t>
            </a:fld>
            <a:endParaRPr lang="en-US" dirty="0">
              <a:solidFill>
                <a:srgbClr val="FFFFFF"/>
              </a:solidFill>
            </a:endParaRPr>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743200"/>
            <a:ext cx="7519988" cy="261997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5361409"/>
      </p:ext>
    </p:extLst>
  </p:cSld>
  <p:clrMapOvr>
    <a:masterClrMapping/>
  </p:clrMapOvr>
  <mc:AlternateContent xmlns:mc="http://schemas.openxmlformats.org/markup-compatibility/2006" xmlns:p14="http://schemas.microsoft.com/office/powerpoint/2010/main">
    <mc:Choice Requires="p14">
      <p:transition spd="slow" p14:dur="2000" advTm="7771"/>
    </mc:Choice>
    <mc:Fallback xmlns="">
      <p:transition spd="slow" advTm="7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7848600" cy="609600"/>
          </a:xfrm>
        </p:spPr>
        <p:txBody>
          <a:bodyPr/>
          <a:lstStyle/>
          <a:p>
            <a:r>
              <a:rPr lang="en-CA" sz="2600" dirty="0" smtClean="0"/>
              <a:t>Services Provided: Questions 22 and 23</a:t>
            </a:r>
            <a:endParaRPr lang="en-CA" sz="2600" dirty="0"/>
          </a:p>
        </p:txBody>
      </p:sp>
      <p:sp>
        <p:nvSpPr>
          <p:cNvPr id="3" name="Content Placeholder 2"/>
          <p:cNvSpPr>
            <a:spLocks noGrp="1"/>
          </p:cNvSpPr>
          <p:nvPr>
            <p:ph idx="1"/>
          </p:nvPr>
        </p:nvSpPr>
        <p:spPr>
          <a:xfrm>
            <a:off x="838200" y="1066800"/>
            <a:ext cx="8077200" cy="5334000"/>
          </a:xfrm>
        </p:spPr>
        <p:txBody>
          <a:bodyPr/>
          <a:lstStyle/>
          <a:p>
            <a:pPr marL="342900" indent="-342900">
              <a:spcBef>
                <a:spcPts val="600"/>
              </a:spcBef>
              <a:spcAft>
                <a:spcPts val="600"/>
              </a:spcAft>
              <a:buClr>
                <a:srgbClr val="002060"/>
              </a:buClr>
              <a:buSzPct val="85000"/>
              <a:buFont typeface="Wingdings" pitchFamily="2" charset="2"/>
              <a:buChar char="v"/>
            </a:pPr>
            <a:r>
              <a:rPr lang="en-US" dirty="0" smtClean="0">
                <a:solidFill>
                  <a:schemeClr val="tx2">
                    <a:lumMod val="60000"/>
                    <a:lumOff val="40000"/>
                  </a:schemeClr>
                </a:solidFill>
              </a:rPr>
              <a:t>Questions 22 and 23 </a:t>
            </a:r>
            <a:r>
              <a:rPr lang="en-US" dirty="0" smtClean="0">
                <a:solidFill>
                  <a:schemeClr val="bg2">
                    <a:lumMod val="50000"/>
                  </a:schemeClr>
                </a:solidFill>
              </a:rPr>
              <a:t>apply only to facilities that provide </a:t>
            </a:r>
            <a:r>
              <a:rPr lang="en-US" b="1" dirty="0" smtClean="0">
                <a:solidFill>
                  <a:schemeClr val="bg2">
                    <a:lumMod val="50000"/>
                  </a:schemeClr>
                </a:solidFill>
              </a:rPr>
              <a:t>water services</a:t>
            </a:r>
            <a:r>
              <a:rPr lang="en-US" dirty="0" smtClean="0">
                <a:solidFill>
                  <a:schemeClr val="bg2">
                    <a:lumMod val="50000"/>
                  </a:schemeClr>
                </a:solidFill>
              </a:rPr>
              <a:t>.</a:t>
            </a:r>
          </a:p>
        </p:txBody>
      </p:sp>
      <p:sp>
        <p:nvSpPr>
          <p:cNvPr id="4" name="Slide Number Placeholder 3"/>
          <p:cNvSpPr>
            <a:spLocks noGrp="1"/>
          </p:cNvSpPr>
          <p:nvPr>
            <p:ph type="sldNum" sz="quarter" idx="10"/>
          </p:nvPr>
        </p:nvSpPr>
        <p:spPr/>
        <p:txBody>
          <a:bodyPr/>
          <a:lstStyle/>
          <a:p>
            <a:pPr>
              <a:defRPr/>
            </a:pPr>
            <a:fld id="{289DBC9D-41ED-4F27-8E5C-6B122BFAFECD}" type="slidenum">
              <a:rPr lang="en-US" smtClean="0">
                <a:solidFill>
                  <a:srgbClr val="FFFFFF"/>
                </a:solidFill>
              </a:rPr>
              <a:pPr>
                <a:defRPr/>
              </a:pPr>
              <a:t>21</a:t>
            </a:fld>
            <a:endParaRPr lang="en-US" dirty="0">
              <a:solidFill>
                <a:srgbClr val="FFFFFF"/>
              </a:solidFill>
            </a:endParaRPr>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743200"/>
            <a:ext cx="7600950" cy="26241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71194599"/>
      </p:ext>
    </p:extLst>
  </p:cSld>
  <p:clrMapOvr>
    <a:masterClrMapping/>
  </p:clrMapOvr>
  <mc:AlternateContent xmlns:mc="http://schemas.openxmlformats.org/markup-compatibility/2006" xmlns:p14="http://schemas.microsoft.com/office/powerpoint/2010/main">
    <mc:Choice Requires="p14">
      <p:transition spd="slow" p14:dur="2000" advTm="8254"/>
    </mc:Choice>
    <mc:Fallback xmlns="">
      <p:transition spd="slow" advTm="8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7848600" cy="609600"/>
          </a:xfrm>
        </p:spPr>
        <p:txBody>
          <a:bodyPr/>
          <a:lstStyle/>
          <a:p>
            <a:r>
              <a:rPr lang="en-CA" sz="2600" dirty="0" smtClean="0"/>
              <a:t>Services Provided: Questions 24 and 25</a:t>
            </a:r>
            <a:endParaRPr lang="en-CA" sz="2600" dirty="0"/>
          </a:p>
        </p:txBody>
      </p:sp>
      <p:sp>
        <p:nvSpPr>
          <p:cNvPr id="3" name="Content Placeholder 2"/>
          <p:cNvSpPr>
            <a:spLocks noGrp="1"/>
          </p:cNvSpPr>
          <p:nvPr>
            <p:ph idx="1"/>
          </p:nvPr>
        </p:nvSpPr>
        <p:spPr>
          <a:xfrm>
            <a:off x="838200" y="1066800"/>
            <a:ext cx="8077200" cy="5334000"/>
          </a:xfrm>
        </p:spPr>
        <p:txBody>
          <a:bodyPr/>
          <a:lstStyle/>
          <a:p>
            <a:pPr marL="342900" indent="-342900">
              <a:spcBef>
                <a:spcPts val="600"/>
              </a:spcBef>
              <a:spcAft>
                <a:spcPts val="600"/>
              </a:spcAft>
              <a:buClr>
                <a:srgbClr val="002060"/>
              </a:buClr>
              <a:buSzPct val="85000"/>
              <a:buFont typeface="Wingdings" pitchFamily="2" charset="2"/>
              <a:buChar char="v"/>
            </a:pPr>
            <a:r>
              <a:rPr lang="en-US" dirty="0" smtClean="0">
                <a:solidFill>
                  <a:schemeClr val="tx2">
                    <a:lumMod val="60000"/>
                    <a:lumOff val="40000"/>
                  </a:schemeClr>
                </a:solidFill>
              </a:rPr>
              <a:t>Questions 24 and 25 </a:t>
            </a:r>
            <a:r>
              <a:rPr lang="en-US" dirty="0" smtClean="0">
                <a:solidFill>
                  <a:schemeClr val="bg2">
                    <a:lumMod val="50000"/>
                  </a:schemeClr>
                </a:solidFill>
              </a:rPr>
              <a:t>apply only to </a:t>
            </a:r>
            <a:r>
              <a:rPr lang="en-US" b="1" dirty="0" smtClean="0">
                <a:solidFill>
                  <a:schemeClr val="bg2">
                    <a:lumMod val="50000"/>
                  </a:schemeClr>
                </a:solidFill>
              </a:rPr>
              <a:t>residential facilities </a:t>
            </a:r>
            <a:r>
              <a:rPr lang="en-US" dirty="0" smtClean="0">
                <a:solidFill>
                  <a:schemeClr val="bg2">
                    <a:lumMod val="50000"/>
                  </a:schemeClr>
                </a:solidFill>
              </a:rPr>
              <a:t>(e.g., group housing, apartments, dormitories, nursing homes, assisted living facilities, single family homes).</a:t>
            </a:r>
          </a:p>
        </p:txBody>
      </p:sp>
      <p:sp>
        <p:nvSpPr>
          <p:cNvPr id="4" name="Slide Number Placeholder 3"/>
          <p:cNvSpPr>
            <a:spLocks noGrp="1"/>
          </p:cNvSpPr>
          <p:nvPr>
            <p:ph type="sldNum" sz="quarter" idx="10"/>
          </p:nvPr>
        </p:nvSpPr>
        <p:spPr/>
        <p:txBody>
          <a:bodyPr/>
          <a:lstStyle/>
          <a:p>
            <a:pPr>
              <a:defRPr/>
            </a:pPr>
            <a:fld id="{289DBC9D-41ED-4F27-8E5C-6B122BFAFECD}" type="slidenum">
              <a:rPr lang="en-US" smtClean="0">
                <a:solidFill>
                  <a:srgbClr val="FFFFFF"/>
                </a:solidFill>
              </a:rPr>
              <a:pPr>
                <a:defRPr/>
              </a:pPr>
              <a:t>22</a:t>
            </a:fld>
            <a:endParaRPr lang="en-US" dirty="0">
              <a:solidFill>
                <a:srgbClr val="FFFFFF"/>
              </a:solidFill>
            </a:endParaRPr>
          </a:p>
        </p:txBody>
      </p:sp>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819400"/>
            <a:ext cx="7486650" cy="29178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36533794"/>
      </p:ext>
    </p:extLst>
  </p:cSld>
  <p:clrMapOvr>
    <a:masterClrMapping/>
  </p:clrMapOvr>
  <mc:AlternateContent xmlns:mc="http://schemas.openxmlformats.org/markup-compatibility/2006" xmlns:p14="http://schemas.microsoft.com/office/powerpoint/2010/main">
    <mc:Choice Requires="p14">
      <p:transition spd="slow" p14:dur="2000" advTm="12957"/>
    </mc:Choice>
    <mc:Fallback xmlns="">
      <p:transition spd="slow" advTm="12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7848600" cy="609600"/>
          </a:xfrm>
        </p:spPr>
        <p:txBody>
          <a:bodyPr/>
          <a:lstStyle/>
          <a:p>
            <a:r>
              <a:rPr lang="en-CA" sz="2600" dirty="0" smtClean="0"/>
              <a:t>For Additional Information</a:t>
            </a:r>
            <a:endParaRPr lang="en-CA" sz="2600" dirty="0"/>
          </a:p>
        </p:txBody>
      </p:sp>
      <p:sp>
        <p:nvSpPr>
          <p:cNvPr id="3" name="Content Placeholder 2"/>
          <p:cNvSpPr>
            <a:spLocks noGrp="1"/>
          </p:cNvSpPr>
          <p:nvPr>
            <p:ph idx="1"/>
          </p:nvPr>
        </p:nvSpPr>
        <p:spPr>
          <a:xfrm>
            <a:off x="838200" y="1066800"/>
            <a:ext cx="7848600" cy="5334000"/>
          </a:xfrm>
        </p:spPr>
        <p:txBody>
          <a:bodyPr/>
          <a:lstStyle/>
          <a:p>
            <a:pPr marL="342900" lvl="0" indent="-342900">
              <a:spcBef>
                <a:spcPts val="600"/>
              </a:spcBef>
              <a:spcAft>
                <a:spcPts val="600"/>
              </a:spcAft>
              <a:buClr>
                <a:srgbClr val="002060"/>
              </a:buClr>
              <a:buSzPct val="85000"/>
              <a:buFont typeface="Wingdings" pitchFamily="2" charset="2"/>
              <a:buChar char="v"/>
            </a:pPr>
            <a:r>
              <a:rPr lang="en-US" dirty="0"/>
              <a:t>Questions?</a:t>
            </a:r>
          </a:p>
          <a:p>
            <a:pPr marL="685800" lvl="1" indent="-342900">
              <a:spcBef>
                <a:spcPts val="0"/>
              </a:spcBef>
              <a:spcAft>
                <a:spcPts val="600"/>
              </a:spcAft>
              <a:buClr>
                <a:srgbClr val="3399FF">
                  <a:lumMod val="50000"/>
                </a:srgbClr>
              </a:buClr>
              <a:buSzPct val="100000"/>
              <a:buFont typeface="Wingdings" pitchFamily="2" charset="2"/>
              <a:buChar char="§"/>
            </a:pPr>
            <a:r>
              <a:rPr lang="en-US" dirty="0"/>
              <a:t>NYPrize@indecon.com</a:t>
            </a:r>
          </a:p>
          <a:p>
            <a:pPr marL="685800" lvl="1" indent="-342900">
              <a:spcBef>
                <a:spcPts val="0"/>
              </a:spcBef>
              <a:spcAft>
                <a:spcPts val="600"/>
              </a:spcAft>
              <a:buClr>
                <a:srgbClr val="3399FF">
                  <a:lumMod val="50000"/>
                </a:srgbClr>
              </a:buClr>
              <a:buSzPct val="100000"/>
            </a:pPr>
            <a:r>
              <a:rPr lang="en-US" dirty="0"/>
              <a:t>(929) 445-7641</a:t>
            </a:r>
          </a:p>
          <a:p>
            <a:pPr marL="342900" lvl="0" indent="-342900">
              <a:spcBef>
                <a:spcPts val="600"/>
              </a:spcBef>
              <a:spcAft>
                <a:spcPts val="600"/>
              </a:spcAft>
              <a:buClr>
                <a:srgbClr val="002060"/>
              </a:buClr>
              <a:buSzPct val="85000"/>
              <a:buFont typeface="Wingdings" pitchFamily="2" charset="2"/>
              <a:buChar char="v"/>
            </a:pPr>
            <a:r>
              <a:rPr lang="en-CA" dirty="0" smtClean="0"/>
              <a:t>For </a:t>
            </a:r>
            <a:r>
              <a:rPr lang="en-CA" dirty="0"/>
              <a:t>additional information, see materials posted at: http://www.nyserda.ny.gov/All-Programs/Programs/NY-Prize/Resources-for-applicants</a:t>
            </a:r>
          </a:p>
          <a:p>
            <a:pPr marL="685800" lvl="1" indent="-342900">
              <a:spcBef>
                <a:spcPts val="0"/>
              </a:spcBef>
              <a:spcAft>
                <a:spcPts val="600"/>
              </a:spcAft>
              <a:buClr>
                <a:srgbClr val="3399FF">
                  <a:lumMod val="50000"/>
                </a:srgbClr>
              </a:buClr>
              <a:buSzPct val="100000"/>
              <a:buFont typeface="Wingdings" pitchFamily="2" charset="2"/>
              <a:buChar char="§"/>
            </a:pPr>
            <a:r>
              <a:rPr lang="en-US" dirty="0"/>
              <a:t>Microgrid questionnaire</a:t>
            </a:r>
            <a:r>
              <a:rPr lang="en-US" dirty="0" smtClean="0"/>
              <a:t>.</a:t>
            </a:r>
            <a:endParaRPr lang="en-US" dirty="0"/>
          </a:p>
          <a:p>
            <a:pPr marL="685800" lvl="1" indent="-342900">
              <a:spcBef>
                <a:spcPts val="0"/>
              </a:spcBef>
              <a:spcAft>
                <a:spcPts val="600"/>
              </a:spcAft>
              <a:buClr>
                <a:srgbClr val="3399FF">
                  <a:lumMod val="50000"/>
                </a:srgbClr>
              </a:buClr>
              <a:buSzPct val="100000"/>
              <a:buFont typeface="Wingdings" pitchFamily="2" charset="2"/>
              <a:buChar char="§"/>
            </a:pPr>
            <a:r>
              <a:rPr lang="en-US" dirty="0"/>
              <a:t>Facility questionnaire.</a:t>
            </a:r>
          </a:p>
          <a:p>
            <a:pPr marL="685800" lvl="1" indent="-342900">
              <a:spcBef>
                <a:spcPts val="0"/>
              </a:spcBef>
              <a:spcAft>
                <a:spcPts val="600"/>
              </a:spcAft>
              <a:buClr>
                <a:srgbClr val="3399FF">
                  <a:lumMod val="50000"/>
                </a:srgbClr>
              </a:buClr>
              <a:buSzPct val="100000"/>
              <a:buFont typeface="Wingdings" pitchFamily="2" charset="2"/>
              <a:buChar char="§"/>
            </a:pPr>
            <a:r>
              <a:rPr lang="en-US" dirty="0"/>
              <a:t>BCA model.</a:t>
            </a:r>
          </a:p>
          <a:p>
            <a:pPr marL="685800" lvl="1" indent="-342900">
              <a:spcBef>
                <a:spcPts val="0"/>
              </a:spcBef>
              <a:spcAft>
                <a:spcPts val="600"/>
              </a:spcAft>
              <a:buClr>
                <a:srgbClr val="3399FF">
                  <a:lumMod val="50000"/>
                </a:srgbClr>
              </a:buClr>
              <a:buSzPct val="100000"/>
              <a:buFont typeface="Wingdings" pitchFamily="2" charset="2"/>
              <a:buChar char="§"/>
            </a:pPr>
            <a:r>
              <a:rPr lang="en-US" dirty="0"/>
              <a:t>User’s guide for BCA model.</a:t>
            </a:r>
          </a:p>
          <a:p>
            <a:pPr marL="342900" lvl="0" indent="-342900">
              <a:spcBef>
                <a:spcPts val="600"/>
              </a:spcBef>
              <a:spcAft>
                <a:spcPts val="600"/>
              </a:spcAft>
            </a:pPr>
            <a:r>
              <a:rPr lang="en-CA" dirty="0"/>
              <a:t>Note:  questionnaires posted to NYSERDA’s website are for reference only. If you need questionnaires to fill out, please contact NYSERDA or </a:t>
            </a:r>
            <a:r>
              <a:rPr lang="en-CA" dirty="0" err="1"/>
              <a:t>IEc</a:t>
            </a:r>
            <a:r>
              <a:rPr lang="en-CA" dirty="0"/>
              <a:t> for formatted, up-to-date versions</a:t>
            </a:r>
            <a:r>
              <a:rPr lang="en-CA" dirty="0" smtClean="0"/>
              <a:t>.</a:t>
            </a:r>
            <a:endParaRPr lang="en-US" dirty="0"/>
          </a:p>
        </p:txBody>
      </p:sp>
      <p:sp>
        <p:nvSpPr>
          <p:cNvPr id="4" name="Slide Number Placeholder 3"/>
          <p:cNvSpPr>
            <a:spLocks noGrp="1"/>
          </p:cNvSpPr>
          <p:nvPr>
            <p:ph type="sldNum" sz="quarter" idx="10"/>
          </p:nvPr>
        </p:nvSpPr>
        <p:spPr/>
        <p:txBody>
          <a:bodyPr/>
          <a:lstStyle/>
          <a:p>
            <a:pPr>
              <a:defRPr/>
            </a:pPr>
            <a:fld id="{289DBC9D-41ED-4F27-8E5C-6B122BFAFECD}" type="slidenum">
              <a:rPr lang="en-US" smtClean="0">
                <a:solidFill>
                  <a:srgbClr val="FFFFFF"/>
                </a:solidFill>
              </a:rPr>
              <a:pPr>
                <a:defRPr/>
              </a:pPr>
              <a:t>23</a:t>
            </a:fld>
            <a:endParaRPr lang="en-US" dirty="0">
              <a:solidFill>
                <a:srgbClr val="FFFFFF"/>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71459785"/>
      </p:ext>
    </p:extLst>
  </p:cSld>
  <p:clrMapOvr>
    <a:masterClrMapping/>
  </p:clrMapOvr>
  <mc:AlternateContent xmlns:mc="http://schemas.openxmlformats.org/markup-compatibility/2006" xmlns:p14="http://schemas.microsoft.com/office/powerpoint/2010/main">
    <mc:Choice Requires="p14">
      <p:transition spd="slow" p14:dur="2000" advTm="52877"/>
    </mc:Choice>
    <mc:Fallback xmlns="">
      <p:transition spd="slow" advTm="52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15"/>
          <p:cNvGrpSpPr>
            <a:grpSpLocks/>
          </p:cNvGrpSpPr>
          <p:nvPr/>
        </p:nvGrpSpPr>
        <p:grpSpPr bwMode="auto">
          <a:xfrm>
            <a:off x="0" y="0"/>
            <a:ext cx="12268200" cy="8212138"/>
            <a:chOff x="0" y="0"/>
            <a:chExt cx="7728" cy="5173"/>
          </a:xfrm>
        </p:grpSpPr>
        <p:grpSp>
          <p:nvGrpSpPr>
            <p:cNvPr id="11268" name="Group 10"/>
            <p:cNvGrpSpPr>
              <a:grpSpLocks/>
            </p:cNvGrpSpPr>
            <p:nvPr/>
          </p:nvGrpSpPr>
          <p:grpSpPr bwMode="auto">
            <a:xfrm>
              <a:off x="0" y="0"/>
              <a:ext cx="7728" cy="5173"/>
              <a:chOff x="0" y="0"/>
              <a:chExt cx="7728" cy="5173"/>
            </a:xfrm>
          </p:grpSpPr>
          <p:pic>
            <p:nvPicPr>
              <p:cNvPr id="11273" name="Picture 8"/>
              <p:cNvPicPr>
                <a:picLocks noChangeAspect="1" noChangeArrowheads="1"/>
              </p:cNvPicPr>
              <p:nvPr/>
            </p:nvPicPr>
            <p:blipFill>
              <a:blip r:embed="rId4">
                <a:lum contrast="-72000"/>
                <a:extLst>
                  <a:ext uri="{28A0092B-C50C-407E-A947-70E740481C1C}">
                    <a14:useLocalDpi xmlns:a14="http://schemas.microsoft.com/office/drawing/2010/main" val="0"/>
                  </a:ext>
                </a:extLst>
              </a:blip>
              <a:srcRect/>
              <a:stretch>
                <a:fillRect/>
              </a:stretch>
            </p:blipFill>
            <p:spPr bwMode="auto">
              <a:xfrm>
                <a:off x="0" y="0"/>
                <a:ext cx="7728" cy="5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4" name="Rectangle 9"/>
              <p:cNvSpPr>
                <a:spLocks noChangeArrowheads="1"/>
              </p:cNvSpPr>
              <p:nvPr/>
            </p:nvSpPr>
            <p:spPr bwMode="auto">
              <a:xfrm>
                <a:off x="0" y="0"/>
                <a:ext cx="5760" cy="4320"/>
              </a:xfrm>
              <a:prstGeom prst="rect">
                <a:avLst/>
              </a:prstGeom>
              <a:solidFill>
                <a:srgbClr val="2E709C">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grpSp>
        <p:grpSp>
          <p:nvGrpSpPr>
            <p:cNvPr id="11269" name="Group 11"/>
            <p:cNvGrpSpPr>
              <a:grpSpLocks/>
            </p:cNvGrpSpPr>
            <p:nvPr/>
          </p:nvGrpSpPr>
          <p:grpSpPr bwMode="auto">
            <a:xfrm>
              <a:off x="384" y="634"/>
              <a:ext cx="3744" cy="3456"/>
              <a:chOff x="384" y="634"/>
              <a:chExt cx="3744" cy="3456"/>
            </a:xfrm>
          </p:grpSpPr>
          <p:sp>
            <p:nvSpPr>
              <p:cNvPr id="11270" name="Text Box 12"/>
              <p:cNvSpPr txBox="1">
                <a:spLocks noChangeArrowheads="1"/>
              </p:cNvSpPr>
              <p:nvPr/>
            </p:nvSpPr>
            <p:spPr bwMode="auto">
              <a:xfrm>
                <a:off x="384" y="634"/>
                <a:ext cx="1008" cy="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65" charset="0"/>
                    <a:ea typeface="ＭＳ Ｐゴシック" pitchFamily="-65" charset="-128"/>
                  </a:defRPr>
                </a:lvl1pPr>
                <a:lvl2pPr marL="742950" indent="-285750">
                  <a:defRPr sz="2400">
                    <a:solidFill>
                      <a:schemeClr val="tx1"/>
                    </a:solidFill>
                    <a:latin typeface="Times New Roman" pitchFamily="-65" charset="0"/>
                    <a:ea typeface="ＭＳ Ｐゴシック" pitchFamily="-65" charset="-128"/>
                  </a:defRPr>
                </a:lvl2pPr>
                <a:lvl3pPr marL="1143000" indent="-228600">
                  <a:defRPr sz="2400">
                    <a:solidFill>
                      <a:schemeClr val="tx1"/>
                    </a:solidFill>
                    <a:latin typeface="Times New Roman" pitchFamily="-65" charset="0"/>
                    <a:ea typeface="ＭＳ Ｐゴシック" pitchFamily="-65" charset="-128"/>
                  </a:defRPr>
                </a:lvl3pPr>
                <a:lvl4pPr marL="1600200" indent="-228600">
                  <a:defRPr sz="2400">
                    <a:solidFill>
                      <a:schemeClr val="tx1"/>
                    </a:solidFill>
                    <a:latin typeface="Times New Roman" pitchFamily="-65" charset="0"/>
                    <a:ea typeface="ＭＳ Ｐゴシック" pitchFamily="-65" charset="-128"/>
                  </a:defRPr>
                </a:lvl4pPr>
                <a:lvl5pPr marL="2057400" indent="-228600">
                  <a:defRPr sz="2400">
                    <a:solidFill>
                      <a:schemeClr val="tx1"/>
                    </a:solidFill>
                    <a:latin typeface="Times New Roman" pitchFamily="-65"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Times New Roman" pitchFamily="-65"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Times New Roman" pitchFamily="-65"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Times New Roman" pitchFamily="-65"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Times New Roman" pitchFamily="-65" charset="0"/>
                    <a:ea typeface="ＭＳ Ｐゴシック" pitchFamily="-65" charset="-128"/>
                  </a:defRPr>
                </a:lvl9pPr>
              </a:lstStyle>
              <a:p>
                <a:r>
                  <a:rPr lang="en-US" sz="7500" dirty="0">
                    <a:solidFill>
                      <a:schemeClr val="bg1"/>
                    </a:solidFill>
                    <a:latin typeface="Trebuchet MS" pitchFamily="-65" charset="0"/>
                  </a:rPr>
                  <a:t>IEc</a:t>
                </a:r>
                <a:endParaRPr lang="en-US" sz="7500" dirty="0">
                  <a:solidFill>
                    <a:schemeClr val="bg1"/>
                  </a:solidFill>
                  <a:latin typeface="Times" pitchFamily="-65" charset="0"/>
                </a:endParaRPr>
              </a:p>
            </p:txBody>
          </p:sp>
          <p:sp>
            <p:nvSpPr>
              <p:cNvPr id="11271" name="Text Box 13"/>
              <p:cNvSpPr txBox="1">
                <a:spLocks noChangeArrowheads="1"/>
              </p:cNvSpPr>
              <p:nvPr/>
            </p:nvSpPr>
            <p:spPr bwMode="auto">
              <a:xfrm>
                <a:off x="912" y="1344"/>
                <a:ext cx="321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sz="2400">
                    <a:solidFill>
                      <a:schemeClr val="tx1"/>
                    </a:solidFill>
                    <a:latin typeface="Times New Roman" pitchFamily="-65" charset="0"/>
                    <a:ea typeface="ＭＳ Ｐゴシック" pitchFamily="-65" charset="-128"/>
                  </a:defRPr>
                </a:lvl1pPr>
                <a:lvl2pPr marL="742950" indent="-285750">
                  <a:defRPr sz="2400">
                    <a:solidFill>
                      <a:schemeClr val="tx1"/>
                    </a:solidFill>
                    <a:latin typeface="Times New Roman" pitchFamily="-65" charset="0"/>
                    <a:ea typeface="ＭＳ Ｐゴシック" pitchFamily="-65" charset="-128"/>
                  </a:defRPr>
                </a:lvl2pPr>
                <a:lvl3pPr marL="1143000" indent="-228600">
                  <a:defRPr sz="2400">
                    <a:solidFill>
                      <a:schemeClr val="tx1"/>
                    </a:solidFill>
                    <a:latin typeface="Times New Roman" pitchFamily="-65" charset="0"/>
                    <a:ea typeface="ＭＳ Ｐゴシック" pitchFamily="-65" charset="-128"/>
                  </a:defRPr>
                </a:lvl3pPr>
                <a:lvl4pPr marL="1600200" indent="-228600">
                  <a:defRPr sz="2400">
                    <a:solidFill>
                      <a:schemeClr val="tx1"/>
                    </a:solidFill>
                    <a:latin typeface="Times New Roman" pitchFamily="-65" charset="0"/>
                    <a:ea typeface="ＭＳ Ｐゴシック" pitchFamily="-65" charset="-128"/>
                  </a:defRPr>
                </a:lvl4pPr>
                <a:lvl5pPr marL="2057400" indent="-228600">
                  <a:defRPr sz="2400">
                    <a:solidFill>
                      <a:schemeClr val="tx1"/>
                    </a:solidFill>
                    <a:latin typeface="Times New Roman" pitchFamily="-65"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Times New Roman" pitchFamily="-65"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Times New Roman" pitchFamily="-65"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Times New Roman" pitchFamily="-65"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Times New Roman" pitchFamily="-65" charset="0"/>
                    <a:ea typeface="ＭＳ Ｐゴシック" pitchFamily="-65" charset="-128"/>
                  </a:defRPr>
                </a:lvl9pPr>
              </a:lstStyle>
              <a:p>
                <a:r>
                  <a:rPr lang="en-US" sz="2000" dirty="0">
                    <a:solidFill>
                      <a:srgbClr val="DCB026"/>
                    </a:solidFill>
                    <a:latin typeface="Trebuchet MS" pitchFamily="-65" charset="0"/>
                  </a:rPr>
                  <a:t>INDUSTRIAL ECONOMICS, INCORPORATED</a:t>
                </a:r>
              </a:p>
            </p:txBody>
          </p:sp>
          <p:sp>
            <p:nvSpPr>
              <p:cNvPr id="11272" name="Text Box 14"/>
              <p:cNvSpPr txBox="1">
                <a:spLocks noChangeArrowheads="1"/>
              </p:cNvSpPr>
              <p:nvPr/>
            </p:nvSpPr>
            <p:spPr bwMode="auto">
              <a:xfrm>
                <a:off x="912" y="3840"/>
                <a:ext cx="124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65" charset="0"/>
                    <a:ea typeface="ＭＳ Ｐゴシック" pitchFamily="-65" charset="-128"/>
                  </a:defRPr>
                </a:lvl1pPr>
                <a:lvl2pPr marL="742950" indent="-285750">
                  <a:defRPr sz="2400">
                    <a:solidFill>
                      <a:schemeClr val="tx1"/>
                    </a:solidFill>
                    <a:latin typeface="Times New Roman" pitchFamily="-65" charset="0"/>
                    <a:ea typeface="ＭＳ Ｐゴシック" pitchFamily="-65" charset="-128"/>
                  </a:defRPr>
                </a:lvl2pPr>
                <a:lvl3pPr marL="1143000" indent="-228600">
                  <a:defRPr sz="2400">
                    <a:solidFill>
                      <a:schemeClr val="tx1"/>
                    </a:solidFill>
                    <a:latin typeface="Times New Roman" pitchFamily="-65" charset="0"/>
                    <a:ea typeface="ＭＳ Ｐゴシック" pitchFamily="-65" charset="-128"/>
                  </a:defRPr>
                </a:lvl3pPr>
                <a:lvl4pPr marL="1600200" indent="-228600">
                  <a:defRPr sz="2400">
                    <a:solidFill>
                      <a:schemeClr val="tx1"/>
                    </a:solidFill>
                    <a:latin typeface="Times New Roman" pitchFamily="-65" charset="0"/>
                    <a:ea typeface="ＭＳ Ｐゴシック" pitchFamily="-65" charset="-128"/>
                  </a:defRPr>
                </a:lvl4pPr>
                <a:lvl5pPr marL="2057400" indent="-228600">
                  <a:defRPr sz="2400">
                    <a:solidFill>
                      <a:schemeClr val="tx1"/>
                    </a:solidFill>
                    <a:latin typeface="Times New Roman" pitchFamily="-65" charset="0"/>
                    <a:ea typeface="ＭＳ Ｐゴシック" pitchFamily="-65" charset="-128"/>
                  </a:defRPr>
                </a:lvl5pPr>
                <a:lvl6pPr marL="2514600" indent="-228600" eaLnBrk="0" fontAlgn="base" hangingPunct="0">
                  <a:spcBef>
                    <a:spcPct val="0"/>
                  </a:spcBef>
                  <a:spcAft>
                    <a:spcPct val="0"/>
                  </a:spcAft>
                  <a:defRPr sz="2400">
                    <a:solidFill>
                      <a:schemeClr val="tx1"/>
                    </a:solidFill>
                    <a:latin typeface="Times New Roman" pitchFamily="-65" charset="0"/>
                    <a:ea typeface="ＭＳ Ｐゴシック" pitchFamily="-65" charset="-128"/>
                  </a:defRPr>
                </a:lvl6pPr>
                <a:lvl7pPr marL="2971800" indent="-228600" eaLnBrk="0" fontAlgn="base" hangingPunct="0">
                  <a:spcBef>
                    <a:spcPct val="0"/>
                  </a:spcBef>
                  <a:spcAft>
                    <a:spcPct val="0"/>
                  </a:spcAft>
                  <a:defRPr sz="2400">
                    <a:solidFill>
                      <a:schemeClr val="tx1"/>
                    </a:solidFill>
                    <a:latin typeface="Times New Roman" pitchFamily="-65" charset="0"/>
                    <a:ea typeface="ＭＳ Ｐゴシック" pitchFamily="-65" charset="-128"/>
                  </a:defRPr>
                </a:lvl7pPr>
                <a:lvl8pPr marL="3429000" indent="-228600" eaLnBrk="0" fontAlgn="base" hangingPunct="0">
                  <a:spcBef>
                    <a:spcPct val="0"/>
                  </a:spcBef>
                  <a:spcAft>
                    <a:spcPct val="0"/>
                  </a:spcAft>
                  <a:defRPr sz="2400">
                    <a:solidFill>
                      <a:schemeClr val="tx1"/>
                    </a:solidFill>
                    <a:latin typeface="Times New Roman" pitchFamily="-65" charset="0"/>
                    <a:ea typeface="ＭＳ Ｐゴシック" pitchFamily="-65" charset="-128"/>
                  </a:defRPr>
                </a:lvl8pPr>
                <a:lvl9pPr marL="3886200" indent="-228600" eaLnBrk="0" fontAlgn="base" hangingPunct="0">
                  <a:spcBef>
                    <a:spcPct val="0"/>
                  </a:spcBef>
                  <a:spcAft>
                    <a:spcPct val="0"/>
                  </a:spcAft>
                  <a:defRPr sz="2400">
                    <a:solidFill>
                      <a:schemeClr val="tx1"/>
                    </a:solidFill>
                    <a:latin typeface="Times New Roman" pitchFamily="-65" charset="0"/>
                    <a:ea typeface="ＭＳ Ｐゴシック" pitchFamily="-65" charset="-128"/>
                  </a:defRPr>
                </a:lvl9pPr>
              </a:lstStyle>
              <a:p>
                <a:pPr>
                  <a:spcBef>
                    <a:spcPct val="50000"/>
                  </a:spcBef>
                </a:pPr>
                <a:r>
                  <a:rPr lang="en-US" sz="2000" dirty="0">
                    <a:solidFill>
                      <a:srgbClr val="B3CCDC"/>
                    </a:solidFill>
                    <a:latin typeface="Trebuchet MS" pitchFamily="-65" charset="0"/>
                  </a:rPr>
                  <a:t>617.354.0074</a:t>
                </a:r>
              </a:p>
            </p:txBody>
          </p:sp>
        </p:grpSp>
      </p:gr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34342644"/>
      </p:ext>
    </p:extLst>
  </p:cSld>
  <p:clrMapOvr>
    <a:masterClrMapping/>
  </p:clrMapOvr>
  <mc:AlternateContent xmlns:mc="http://schemas.openxmlformats.org/markup-compatibility/2006" xmlns:p14="http://schemas.microsoft.com/office/powerpoint/2010/main">
    <mc:Choice Requires="p14">
      <p:transition spd="slow" p14:dur="2000" advTm="7704"/>
    </mc:Choice>
    <mc:Fallback xmlns="">
      <p:transition spd="slow" advTm="7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7848600" cy="609600"/>
          </a:xfrm>
        </p:spPr>
        <p:txBody>
          <a:bodyPr/>
          <a:lstStyle/>
          <a:p>
            <a:r>
              <a:rPr lang="en-CA" sz="2600" dirty="0" smtClean="0"/>
              <a:t>Facility Questionnaire Overview (cont.)</a:t>
            </a:r>
            <a:endParaRPr lang="en-CA" sz="2600" dirty="0"/>
          </a:p>
        </p:txBody>
      </p:sp>
      <p:sp>
        <p:nvSpPr>
          <p:cNvPr id="3" name="Content Placeholder 2"/>
          <p:cNvSpPr>
            <a:spLocks noGrp="1"/>
          </p:cNvSpPr>
          <p:nvPr>
            <p:ph idx="1"/>
          </p:nvPr>
        </p:nvSpPr>
        <p:spPr>
          <a:xfrm>
            <a:off x="838200" y="1066800"/>
            <a:ext cx="7848600" cy="5334000"/>
          </a:xfrm>
        </p:spPr>
        <p:txBody>
          <a:bodyPr/>
          <a:lstStyle/>
          <a:p>
            <a:pPr marL="342900" indent="-342900">
              <a:spcBef>
                <a:spcPts val="600"/>
              </a:spcBef>
              <a:spcAft>
                <a:spcPts val="600"/>
              </a:spcAft>
              <a:buClr>
                <a:srgbClr val="002060"/>
              </a:buClr>
              <a:buSzPct val="85000"/>
              <a:buFont typeface="Wingdings" pitchFamily="2" charset="2"/>
              <a:buChar char="v"/>
            </a:pPr>
            <a:r>
              <a:rPr lang="en-US" dirty="0" smtClean="0">
                <a:solidFill>
                  <a:schemeClr val="bg2">
                    <a:lumMod val="50000"/>
                  </a:schemeClr>
                </a:solidFill>
              </a:rPr>
              <a:t>The facility questionnaire focuses on three categories of information for each facility:</a:t>
            </a:r>
          </a:p>
          <a:p>
            <a:pPr marL="742950" lvl="1" indent="-400050">
              <a:spcBef>
                <a:spcPts val="0"/>
              </a:spcBef>
              <a:spcAft>
                <a:spcPts val="600"/>
              </a:spcAft>
              <a:buClr>
                <a:srgbClr val="3399FF">
                  <a:lumMod val="50000"/>
                </a:srgbClr>
              </a:buClr>
              <a:buSzPct val="100000"/>
              <a:buFont typeface="+mj-lt"/>
              <a:buAutoNum type="romanUcPeriod"/>
            </a:pPr>
            <a:r>
              <a:rPr lang="en-CA" dirty="0" smtClean="0"/>
              <a:t>Current backup generation capabilities.</a:t>
            </a:r>
          </a:p>
          <a:p>
            <a:pPr marL="742950" lvl="1" indent="-400050">
              <a:spcBef>
                <a:spcPts val="0"/>
              </a:spcBef>
              <a:spcAft>
                <a:spcPts val="600"/>
              </a:spcAft>
              <a:buClr>
                <a:srgbClr val="3399FF">
                  <a:lumMod val="50000"/>
                </a:srgbClr>
              </a:buClr>
              <a:buSzPct val="100000"/>
              <a:buFont typeface="+mj-lt"/>
              <a:buAutoNum type="romanUcPeriod"/>
            </a:pPr>
            <a:r>
              <a:rPr lang="en-CA" dirty="0" smtClean="0"/>
              <a:t>Costs that would be incurred to maintain service during a power outage (both when operating on backup power and when backup power is unavailable).</a:t>
            </a:r>
          </a:p>
          <a:p>
            <a:pPr marL="742950" lvl="1" indent="-400050">
              <a:spcBef>
                <a:spcPts val="0"/>
              </a:spcBef>
              <a:spcAft>
                <a:spcPts val="600"/>
              </a:spcAft>
              <a:buClr>
                <a:srgbClr val="3399FF">
                  <a:lumMod val="50000"/>
                </a:srgbClr>
              </a:buClr>
              <a:buSzPct val="100000"/>
              <a:buFont typeface="+mj-lt"/>
              <a:buAutoNum type="romanUcPeriod"/>
            </a:pPr>
            <a:r>
              <a:rPr lang="en-CA" dirty="0" smtClean="0"/>
              <a:t>The types of services the facility provides (used to estimate the value of any services lost during a major power outage).</a:t>
            </a:r>
            <a:endParaRPr lang="en-CA" dirty="0"/>
          </a:p>
        </p:txBody>
      </p:sp>
      <p:sp>
        <p:nvSpPr>
          <p:cNvPr id="4" name="Slide Number Placeholder 3"/>
          <p:cNvSpPr>
            <a:spLocks noGrp="1"/>
          </p:cNvSpPr>
          <p:nvPr>
            <p:ph type="sldNum" sz="quarter" idx="10"/>
          </p:nvPr>
        </p:nvSpPr>
        <p:spPr/>
        <p:txBody>
          <a:bodyPr/>
          <a:lstStyle/>
          <a:p>
            <a:pPr>
              <a:defRPr/>
            </a:pPr>
            <a:fld id="{289DBC9D-41ED-4F27-8E5C-6B122BFAFECD}" type="slidenum">
              <a:rPr lang="en-US" smtClean="0">
                <a:solidFill>
                  <a:srgbClr val="FFFFFF"/>
                </a:solidFill>
              </a:rPr>
              <a:pPr>
                <a:defRPr/>
              </a:pPr>
              <a:t>2</a:t>
            </a:fld>
            <a:endParaRPr lang="en-US" dirty="0">
              <a:solidFill>
                <a:srgbClr val="FFFFFF"/>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57015244"/>
      </p:ext>
    </p:extLst>
  </p:cSld>
  <p:clrMapOvr>
    <a:masterClrMapping/>
  </p:clrMapOvr>
  <mc:AlternateContent xmlns:mc="http://schemas.openxmlformats.org/markup-compatibility/2006" xmlns:p14="http://schemas.microsoft.com/office/powerpoint/2010/main">
    <mc:Choice Requires="p14">
      <p:transition spd="slow" p14:dur="2000" advTm="25832"/>
    </mc:Choice>
    <mc:Fallback xmlns="">
      <p:transition spd="slow" advTm="25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7848600" cy="609600"/>
          </a:xfrm>
        </p:spPr>
        <p:txBody>
          <a:bodyPr/>
          <a:lstStyle/>
          <a:p>
            <a:r>
              <a:rPr lang="en-CA" sz="2600" dirty="0" smtClean="0"/>
              <a:t>Site Identification and Contact Information</a:t>
            </a:r>
            <a:endParaRPr lang="en-CA" sz="2600" dirty="0"/>
          </a:p>
        </p:txBody>
      </p:sp>
      <p:sp>
        <p:nvSpPr>
          <p:cNvPr id="3" name="Content Placeholder 2"/>
          <p:cNvSpPr>
            <a:spLocks noGrp="1"/>
          </p:cNvSpPr>
          <p:nvPr>
            <p:ph idx="1"/>
          </p:nvPr>
        </p:nvSpPr>
        <p:spPr>
          <a:xfrm>
            <a:off x="838200" y="1066800"/>
            <a:ext cx="7848600" cy="5334000"/>
          </a:xfrm>
        </p:spPr>
        <p:txBody>
          <a:bodyPr/>
          <a:lstStyle/>
          <a:p>
            <a:pPr marL="342900" indent="-342900">
              <a:spcBef>
                <a:spcPts val="600"/>
              </a:spcBef>
              <a:spcAft>
                <a:spcPts val="600"/>
              </a:spcAft>
              <a:buClr>
                <a:srgbClr val="002060"/>
              </a:buClr>
              <a:buSzPct val="85000"/>
              <a:buFont typeface="Wingdings" pitchFamily="2" charset="2"/>
              <a:buChar char="v"/>
            </a:pPr>
            <a:r>
              <a:rPr lang="en-US" dirty="0" smtClean="0">
                <a:solidFill>
                  <a:schemeClr val="bg2">
                    <a:lumMod val="50000"/>
                  </a:schemeClr>
                </a:solidFill>
              </a:rPr>
              <a:t>To begin, identify your site using the dropdown list.</a:t>
            </a:r>
          </a:p>
          <a:p>
            <a:pPr marL="685800" lvl="1" indent="-342900">
              <a:spcBef>
                <a:spcPts val="0"/>
              </a:spcBef>
              <a:spcAft>
                <a:spcPts val="600"/>
              </a:spcAft>
              <a:buClr>
                <a:srgbClr val="3399FF">
                  <a:lumMod val="50000"/>
                </a:srgbClr>
              </a:buClr>
              <a:buSzPct val="100000"/>
              <a:buFont typeface="Wingdings" pitchFamily="2" charset="2"/>
              <a:buChar char="§"/>
            </a:pPr>
            <a:r>
              <a:rPr lang="en-US" dirty="0">
                <a:solidFill>
                  <a:schemeClr val="bg2">
                    <a:lumMod val="50000"/>
                  </a:schemeClr>
                </a:solidFill>
              </a:rPr>
              <a:t>For consistency, the questionnaires use NYSERDA’s site naming convention</a:t>
            </a:r>
            <a:r>
              <a:rPr lang="en-US" dirty="0" smtClean="0">
                <a:solidFill>
                  <a:schemeClr val="bg2">
                    <a:lumMod val="50000"/>
                  </a:schemeClr>
                </a:solidFill>
              </a:rPr>
              <a:t>.</a:t>
            </a:r>
            <a:endParaRPr lang="en-US" dirty="0">
              <a:solidFill>
                <a:schemeClr val="bg2">
                  <a:lumMod val="50000"/>
                </a:schemeClr>
              </a:solidFill>
            </a:endParaRPr>
          </a:p>
          <a:p>
            <a:pPr marL="685800" lvl="1" indent="-342900">
              <a:spcBef>
                <a:spcPts val="0"/>
              </a:spcBef>
              <a:spcAft>
                <a:spcPts val="600"/>
              </a:spcAft>
              <a:buClr>
                <a:srgbClr val="3399FF">
                  <a:lumMod val="50000"/>
                </a:srgbClr>
              </a:buClr>
              <a:buSzPct val="100000"/>
              <a:buFont typeface="Wingdings" pitchFamily="2" charset="2"/>
              <a:buChar char="§"/>
            </a:pPr>
            <a:r>
              <a:rPr lang="en-US" dirty="0" smtClean="0">
                <a:solidFill>
                  <a:schemeClr val="bg2">
                    <a:lumMod val="50000"/>
                  </a:schemeClr>
                </a:solidFill>
              </a:rPr>
              <a:t>For </a:t>
            </a:r>
            <a:r>
              <a:rPr lang="en-US" dirty="0">
                <a:solidFill>
                  <a:schemeClr val="bg2">
                    <a:lumMod val="50000"/>
                  </a:schemeClr>
                </a:solidFill>
              </a:rPr>
              <a:t>example: “1. Village of Babylon”</a:t>
            </a:r>
          </a:p>
          <a:p>
            <a:pPr marL="342900" indent="-342900">
              <a:spcBef>
                <a:spcPts val="600"/>
              </a:spcBef>
              <a:spcAft>
                <a:spcPts val="600"/>
              </a:spcAft>
              <a:buClr>
                <a:srgbClr val="002060"/>
              </a:buClr>
              <a:buSzPct val="85000"/>
              <a:buFont typeface="Wingdings" pitchFamily="2" charset="2"/>
              <a:buChar char="v"/>
            </a:pPr>
            <a:r>
              <a:rPr lang="en-US" dirty="0" smtClean="0">
                <a:solidFill>
                  <a:schemeClr val="bg2">
                    <a:lumMod val="50000"/>
                  </a:schemeClr>
                </a:solidFill>
              </a:rPr>
              <a:t>Identify a point of contact who can answer questions regarding the information provided in the questionnaire.</a:t>
            </a:r>
          </a:p>
          <a:p>
            <a:pPr marL="685800" lvl="1" indent="-342900">
              <a:spcBef>
                <a:spcPts val="0"/>
              </a:spcBef>
              <a:spcAft>
                <a:spcPts val="600"/>
              </a:spcAft>
              <a:buClr>
                <a:srgbClr val="3399FF">
                  <a:lumMod val="50000"/>
                </a:srgbClr>
              </a:buClr>
              <a:buSzPct val="100000"/>
              <a:buFont typeface="Wingdings" pitchFamily="2" charset="2"/>
              <a:buChar char="§"/>
            </a:pPr>
            <a:r>
              <a:rPr lang="en-US" dirty="0" smtClean="0">
                <a:solidFill>
                  <a:schemeClr val="bg2">
                    <a:lumMod val="50000"/>
                  </a:schemeClr>
                </a:solidFill>
              </a:rPr>
              <a:t>IEc will follow up with this point of contact as necessary.</a:t>
            </a:r>
            <a:endParaRPr lang="en-US" dirty="0">
              <a:solidFill>
                <a:schemeClr val="bg2">
                  <a:lumMod val="50000"/>
                </a:schemeClr>
              </a:solidFill>
            </a:endParaRPr>
          </a:p>
        </p:txBody>
      </p:sp>
      <p:sp>
        <p:nvSpPr>
          <p:cNvPr id="4" name="Slide Number Placeholder 3"/>
          <p:cNvSpPr>
            <a:spLocks noGrp="1"/>
          </p:cNvSpPr>
          <p:nvPr>
            <p:ph type="sldNum" sz="quarter" idx="10"/>
          </p:nvPr>
        </p:nvSpPr>
        <p:spPr/>
        <p:txBody>
          <a:bodyPr/>
          <a:lstStyle/>
          <a:p>
            <a:pPr>
              <a:defRPr/>
            </a:pPr>
            <a:fld id="{289DBC9D-41ED-4F27-8E5C-6B122BFAFECD}" type="slidenum">
              <a:rPr lang="en-US" smtClean="0">
                <a:solidFill>
                  <a:srgbClr val="FFFFFF"/>
                </a:solidFill>
              </a:rPr>
              <a:pPr>
                <a:defRPr/>
              </a:pPr>
              <a:t>3</a:t>
            </a:fld>
            <a:endParaRPr lang="en-US" dirty="0">
              <a:solidFill>
                <a:srgbClr val="FFFFFF"/>
              </a:solidFill>
            </a:endParaRP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1474"/>
          <a:stretch/>
        </p:blipFill>
        <p:spPr bwMode="auto">
          <a:xfrm>
            <a:off x="1295401" y="3810000"/>
            <a:ext cx="6742814" cy="226184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29224436"/>
      </p:ext>
    </p:extLst>
  </p:cSld>
  <p:clrMapOvr>
    <a:masterClrMapping/>
  </p:clrMapOvr>
  <mc:AlternateContent xmlns:mc="http://schemas.openxmlformats.org/markup-compatibility/2006" xmlns:p14="http://schemas.microsoft.com/office/powerpoint/2010/main">
    <mc:Choice Requires="p14">
      <p:transition spd="slow" p14:dur="2000" advTm="23044"/>
    </mc:Choice>
    <mc:Fallback xmlns="">
      <p:transition spd="slow" advTm="23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7924800" cy="609600"/>
          </a:xfrm>
        </p:spPr>
        <p:txBody>
          <a:bodyPr/>
          <a:lstStyle/>
          <a:p>
            <a:r>
              <a:rPr lang="en-CA" sz="2600" dirty="0" smtClean="0"/>
              <a:t>Backup Generation Capabilities: Question 1</a:t>
            </a:r>
            <a:endParaRPr lang="en-CA" sz="2600" dirty="0"/>
          </a:p>
        </p:txBody>
      </p:sp>
      <p:sp>
        <p:nvSpPr>
          <p:cNvPr id="3" name="Content Placeholder 2"/>
          <p:cNvSpPr>
            <a:spLocks noGrp="1"/>
          </p:cNvSpPr>
          <p:nvPr>
            <p:ph idx="1"/>
          </p:nvPr>
        </p:nvSpPr>
        <p:spPr>
          <a:xfrm>
            <a:off x="838200" y="1066800"/>
            <a:ext cx="7848600" cy="5334000"/>
          </a:xfrm>
        </p:spPr>
        <p:txBody>
          <a:bodyPr/>
          <a:lstStyle/>
          <a:p>
            <a:pPr marL="342900" indent="-342900">
              <a:spcBef>
                <a:spcPts val="600"/>
              </a:spcBef>
              <a:spcAft>
                <a:spcPts val="600"/>
              </a:spcAft>
              <a:buClr>
                <a:srgbClr val="002060"/>
              </a:buClr>
              <a:buSzPct val="85000"/>
              <a:buFont typeface="Wingdings" pitchFamily="2" charset="2"/>
              <a:buChar char="v"/>
            </a:pPr>
            <a:r>
              <a:rPr lang="en-US" dirty="0" smtClean="0">
                <a:solidFill>
                  <a:schemeClr val="tx2">
                    <a:lumMod val="60000"/>
                    <a:lumOff val="40000"/>
                  </a:schemeClr>
                </a:solidFill>
              </a:rPr>
              <a:t>Section I </a:t>
            </a:r>
            <a:r>
              <a:rPr lang="en-US" dirty="0" smtClean="0"/>
              <a:t>is designed </a:t>
            </a:r>
            <a:r>
              <a:rPr lang="en-US" dirty="0"/>
              <a:t>to gather </a:t>
            </a:r>
            <a:r>
              <a:rPr lang="en-US" dirty="0" smtClean="0"/>
              <a:t>information about the backup generation capabilities of the facilities your </a:t>
            </a:r>
            <a:r>
              <a:rPr lang="en-US" dirty="0"/>
              <a:t>microgrid would </a:t>
            </a:r>
            <a:r>
              <a:rPr lang="en-US" dirty="0" smtClean="0"/>
              <a:t>serve.</a:t>
            </a:r>
          </a:p>
          <a:p>
            <a:pPr marL="685800" lvl="1" indent="-342900">
              <a:spcBef>
                <a:spcPts val="0"/>
              </a:spcBef>
              <a:spcAft>
                <a:spcPts val="600"/>
              </a:spcAft>
              <a:buClr>
                <a:srgbClr val="3399FF">
                  <a:lumMod val="50000"/>
                </a:srgbClr>
              </a:buClr>
              <a:buSzPct val="100000"/>
              <a:buFont typeface="Wingdings" pitchFamily="2" charset="2"/>
              <a:buChar char="§"/>
            </a:pPr>
            <a:r>
              <a:rPr lang="en-US" dirty="0">
                <a:solidFill>
                  <a:schemeClr val="bg2">
                    <a:lumMod val="50000"/>
                  </a:schemeClr>
                </a:solidFill>
              </a:rPr>
              <a:t>If none of </a:t>
            </a:r>
            <a:r>
              <a:rPr lang="en-US" dirty="0" smtClean="0">
                <a:solidFill>
                  <a:schemeClr val="bg2">
                    <a:lumMod val="50000"/>
                  </a:schemeClr>
                </a:solidFill>
              </a:rPr>
              <a:t>the </a:t>
            </a:r>
            <a:r>
              <a:rPr lang="en-US" dirty="0">
                <a:solidFill>
                  <a:schemeClr val="bg2">
                    <a:lumMod val="50000"/>
                  </a:schemeClr>
                </a:solidFill>
              </a:rPr>
              <a:t>facilities have backup </a:t>
            </a:r>
            <a:r>
              <a:rPr lang="en-US" dirty="0" smtClean="0">
                <a:solidFill>
                  <a:schemeClr val="bg2">
                    <a:lumMod val="50000"/>
                  </a:schemeClr>
                </a:solidFill>
              </a:rPr>
              <a:t>generation, </a:t>
            </a:r>
            <a:r>
              <a:rPr lang="en-US" dirty="0">
                <a:solidFill>
                  <a:schemeClr val="bg2">
                    <a:lumMod val="50000"/>
                  </a:schemeClr>
                </a:solidFill>
              </a:rPr>
              <a:t>answer “No” to </a:t>
            </a:r>
            <a:r>
              <a:rPr lang="en-US" dirty="0">
                <a:solidFill>
                  <a:schemeClr val="tx2">
                    <a:lumMod val="60000"/>
                    <a:lumOff val="40000"/>
                  </a:schemeClr>
                </a:solidFill>
              </a:rPr>
              <a:t>Question 1</a:t>
            </a:r>
            <a:r>
              <a:rPr lang="en-US" dirty="0">
                <a:solidFill>
                  <a:schemeClr val="bg2">
                    <a:lumMod val="50000"/>
                  </a:schemeClr>
                </a:solidFill>
              </a:rPr>
              <a:t> and skip to </a:t>
            </a:r>
            <a:r>
              <a:rPr lang="en-US" dirty="0">
                <a:solidFill>
                  <a:schemeClr val="tx2">
                    <a:lumMod val="60000"/>
                    <a:lumOff val="40000"/>
                  </a:schemeClr>
                </a:solidFill>
              </a:rPr>
              <a:t>Section II, Question 4: Costs of Maintaining Service while Backup Power is Not Available</a:t>
            </a:r>
            <a:r>
              <a:rPr lang="en-US" i="1" dirty="0">
                <a:solidFill>
                  <a:schemeClr val="bg2">
                    <a:lumMod val="50000"/>
                  </a:schemeClr>
                </a:solidFill>
              </a:rPr>
              <a:t>.</a:t>
            </a:r>
          </a:p>
          <a:p>
            <a:pPr marL="685800" lvl="1" indent="-342900">
              <a:spcBef>
                <a:spcPts val="0"/>
              </a:spcBef>
              <a:spcAft>
                <a:spcPts val="600"/>
              </a:spcAft>
              <a:buClr>
                <a:srgbClr val="3399FF">
                  <a:lumMod val="50000"/>
                </a:srgbClr>
              </a:buClr>
              <a:buSzPct val="100000"/>
              <a:buFont typeface="Wingdings" pitchFamily="2" charset="2"/>
              <a:buChar char="§"/>
            </a:pPr>
            <a:r>
              <a:rPr lang="en-US" dirty="0">
                <a:solidFill>
                  <a:schemeClr val="bg2">
                    <a:lumMod val="50000"/>
                  </a:schemeClr>
                </a:solidFill>
              </a:rPr>
              <a:t>For facilities that do have backup </a:t>
            </a:r>
            <a:r>
              <a:rPr lang="en-US" dirty="0" smtClean="0">
                <a:solidFill>
                  <a:schemeClr val="bg2">
                    <a:lumMod val="50000"/>
                  </a:schemeClr>
                </a:solidFill>
              </a:rPr>
              <a:t>generation, </a:t>
            </a:r>
            <a:r>
              <a:rPr lang="en-US" dirty="0">
                <a:solidFill>
                  <a:schemeClr val="bg2">
                    <a:lumMod val="50000"/>
                  </a:schemeClr>
                </a:solidFill>
              </a:rPr>
              <a:t>please fill out the information in the table in </a:t>
            </a:r>
            <a:r>
              <a:rPr lang="en-US" dirty="0">
                <a:solidFill>
                  <a:schemeClr val="tx2">
                    <a:lumMod val="60000"/>
                    <a:lumOff val="40000"/>
                  </a:schemeClr>
                </a:solidFill>
              </a:rPr>
              <a:t>Question 2</a:t>
            </a:r>
            <a:r>
              <a:rPr lang="en-US" dirty="0" smtClean="0">
                <a:solidFill>
                  <a:schemeClr val="bg2">
                    <a:lumMod val="50000"/>
                  </a:schemeClr>
                </a:solidFill>
              </a:rPr>
              <a:t>.</a:t>
            </a:r>
            <a:endParaRPr lang="en-US" dirty="0">
              <a:solidFill>
                <a:schemeClr val="bg2">
                  <a:lumMod val="50000"/>
                </a:schemeClr>
              </a:solidFill>
            </a:endParaRPr>
          </a:p>
        </p:txBody>
      </p:sp>
      <p:sp>
        <p:nvSpPr>
          <p:cNvPr id="4" name="Slide Number Placeholder 3"/>
          <p:cNvSpPr>
            <a:spLocks noGrp="1"/>
          </p:cNvSpPr>
          <p:nvPr>
            <p:ph type="sldNum" sz="quarter" idx="10"/>
          </p:nvPr>
        </p:nvSpPr>
        <p:spPr/>
        <p:txBody>
          <a:bodyPr/>
          <a:lstStyle/>
          <a:p>
            <a:pPr>
              <a:defRPr/>
            </a:pPr>
            <a:fld id="{289DBC9D-41ED-4F27-8E5C-6B122BFAFECD}" type="slidenum">
              <a:rPr lang="en-US" smtClean="0">
                <a:solidFill>
                  <a:srgbClr val="FFFFFF"/>
                </a:solidFill>
              </a:rPr>
              <a:pPr>
                <a:defRPr/>
              </a:pPr>
              <a:t>4</a:t>
            </a:fld>
            <a:endParaRPr lang="en-US" dirty="0">
              <a:solidFill>
                <a:srgbClr val="FFFFFF"/>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0098" y="3886200"/>
            <a:ext cx="7810500" cy="12670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11521245"/>
      </p:ext>
    </p:extLst>
  </p:cSld>
  <p:clrMapOvr>
    <a:masterClrMapping/>
  </p:clrMapOvr>
  <mc:AlternateContent xmlns:mc="http://schemas.openxmlformats.org/markup-compatibility/2006">
    <mc:Choice xmlns:p14="http://schemas.microsoft.com/office/powerpoint/2010/main" Requires="p14">
      <p:transition spd="slow" p14:dur="2000" advTm="29230"/>
    </mc:Choice>
    <mc:Fallback>
      <p:transition spd="slow" advTm="29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7848600" cy="609600"/>
          </a:xfrm>
        </p:spPr>
        <p:txBody>
          <a:bodyPr/>
          <a:lstStyle/>
          <a:p>
            <a:r>
              <a:rPr lang="en-CA" sz="2600" dirty="0" smtClean="0"/>
              <a:t>Backup Generation Capabilities: Question 2</a:t>
            </a:r>
            <a:endParaRPr lang="en-CA" sz="2600" dirty="0"/>
          </a:p>
        </p:txBody>
      </p:sp>
      <p:sp>
        <p:nvSpPr>
          <p:cNvPr id="3" name="Content Placeholder 2"/>
          <p:cNvSpPr>
            <a:spLocks noGrp="1"/>
          </p:cNvSpPr>
          <p:nvPr>
            <p:ph idx="1"/>
          </p:nvPr>
        </p:nvSpPr>
        <p:spPr>
          <a:xfrm>
            <a:off x="838200" y="1066800"/>
            <a:ext cx="7848600" cy="5334000"/>
          </a:xfrm>
        </p:spPr>
        <p:txBody>
          <a:bodyPr/>
          <a:lstStyle/>
          <a:p>
            <a:pPr marL="342900" indent="-342900">
              <a:spcBef>
                <a:spcPts val="600"/>
              </a:spcBef>
              <a:spcAft>
                <a:spcPts val="600"/>
              </a:spcAft>
              <a:buClr>
                <a:srgbClr val="002060"/>
              </a:buClr>
              <a:buSzPct val="85000"/>
              <a:buFont typeface="Wingdings" pitchFamily="2" charset="2"/>
              <a:buChar char="v"/>
            </a:pPr>
            <a:r>
              <a:rPr lang="en-US" dirty="0" smtClean="0">
                <a:solidFill>
                  <a:schemeClr val="tx2">
                    <a:lumMod val="60000"/>
                    <a:lumOff val="40000"/>
                  </a:schemeClr>
                </a:solidFill>
              </a:rPr>
              <a:t>Question 2</a:t>
            </a:r>
            <a:r>
              <a:rPr lang="en-US" dirty="0" smtClean="0">
                <a:solidFill>
                  <a:schemeClr val="bg2">
                    <a:lumMod val="50000"/>
                  </a:schemeClr>
                </a:solidFill>
              </a:rPr>
              <a:t> asks for information to be provided in 10 fields for each backup generator.</a:t>
            </a:r>
          </a:p>
          <a:p>
            <a:pPr marL="685800" lvl="1" indent="-342900">
              <a:spcBef>
                <a:spcPts val="0"/>
              </a:spcBef>
              <a:spcAft>
                <a:spcPts val="600"/>
              </a:spcAft>
              <a:buClr>
                <a:srgbClr val="3399FF">
                  <a:lumMod val="50000"/>
                </a:srgbClr>
              </a:buClr>
              <a:buSzPct val="100000"/>
              <a:buFont typeface="Wingdings" pitchFamily="2" charset="2"/>
              <a:buChar char="§"/>
            </a:pPr>
            <a:endParaRPr lang="en-US" dirty="0" smtClean="0">
              <a:solidFill>
                <a:schemeClr val="bg2">
                  <a:lumMod val="50000"/>
                </a:schemeClr>
              </a:solidFill>
            </a:endParaRPr>
          </a:p>
        </p:txBody>
      </p:sp>
      <p:sp>
        <p:nvSpPr>
          <p:cNvPr id="4" name="Slide Number Placeholder 3"/>
          <p:cNvSpPr>
            <a:spLocks noGrp="1"/>
          </p:cNvSpPr>
          <p:nvPr>
            <p:ph type="sldNum" sz="quarter" idx="10"/>
          </p:nvPr>
        </p:nvSpPr>
        <p:spPr/>
        <p:txBody>
          <a:bodyPr/>
          <a:lstStyle/>
          <a:p>
            <a:pPr>
              <a:defRPr/>
            </a:pPr>
            <a:fld id="{289DBC9D-41ED-4F27-8E5C-6B122BFAFECD}" type="slidenum">
              <a:rPr lang="en-US" smtClean="0">
                <a:solidFill>
                  <a:srgbClr val="FFFFFF"/>
                </a:solidFill>
              </a:rPr>
              <a:pPr>
                <a:defRPr/>
              </a:pPr>
              <a:t>5</a:t>
            </a:fld>
            <a:endParaRPr lang="en-US" dirty="0">
              <a:solidFill>
                <a:srgbClr val="FFFFFF"/>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938" y="1905000"/>
            <a:ext cx="8620125" cy="414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95747660"/>
      </p:ext>
    </p:extLst>
  </p:cSld>
  <p:clrMapOvr>
    <a:masterClrMapping/>
  </p:clrMapOvr>
  <mc:AlternateContent xmlns:mc="http://schemas.openxmlformats.org/markup-compatibility/2006" xmlns:p14="http://schemas.microsoft.com/office/powerpoint/2010/main">
    <mc:Choice Requires="p14">
      <p:transition spd="slow" p14:dur="2000" advTm="11445"/>
    </mc:Choice>
    <mc:Fallback xmlns="">
      <p:transition spd="slow" advTm="114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7848600" cy="609600"/>
          </a:xfrm>
        </p:spPr>
        <p:txBody>
          <a:bodyPr/>
          <a:lstStyle/>
          <a:p>
            <a:r>
              <a:rPr lang="en-CA" sz="2600" dirty="0" smtClean="0"/>
              <a:t>Backup Generation Capabilities: Question 2 (cont.)</a:t>
            </a:r>
            <a:endParaRPr lang="en-CA" sz="2600" dirty="0"/>
          </a:p>
        </p:txBody>
      </p:sp>
      <p:sp>
        <p:nvSpPr>
          <p:cNvPr id="3" name="Content Placeholder 2"/>
          <p:cNvSpPr>
            <a:spLocks noGrp="1"/>
          </p:cNvSpPr>
          <p:nvPr>
            <p:ph idx="1"/>
          </p:nvPr>
        </p:nvSpPr>
        <p:spPr>
          <a:xfrm>
            <a:off x="838200" y="1066800"/>
            <a:ext cx="7848600" cy="5334000"/>
          </a:xfrm>
        </p:spPr>
        <p:txBody>
          <a:bodyPr/>
          <a:lstStyle/>
          <a:p>
            <a:pPr marL="342900" indent="-342900">
              <a:spcBef>
                <a:spcPts val="600"/>
              </a:spcBef>
              <a:spcAft>
                <a:spcPts val="600"/>
              </a:spcAft>
              <a:buClr>
                <a:srgbClr val="002060"/>
              </a:buClr>
              <a:buSzPct val="85000"/>
              <a:buFont typeface="Wingdings" pitchFamily="2" charset="2"/>
              <a:buChar char="v"/>
            </a:pPr>
            <a:r>
              <a:rPr lang="en-US" dirty="0" smtClean="0">
                <a:solidFill>
                  <a:schemeClr val="bg2">
                    <a:lumMod val="50000"/>
                  </a:schemeClr>
                </a:solidFill>
              </a:rPr>
              <a:t>The information requested includes:</a:t>
            </a:r>
          </a:p>
          <a:p>
            <a:pPr marL="685800" lvl="1" indent="-342900">
              <a:spcBef>
                <a:spcPts val="0"/>
              </a:spcBef>
              <a:spcAft>
                <a:spcPts val="600"/>
              </a:spcAft>
              <a:buClr>
                <a:srgbClr val="3399FF">
                  <a:lumMod val="50000"/>
                </a:srgbClr>
              </a:buClr>
              <a:buSzPct val="100000"/>
              <a:buFont typeface="Wingdings" pitchFamily="2" charset="2"/>
              <a:buChar char="§"/>
            </a:pPr>
            <a:r>
              <a:rPr lang="en-US" b="1" dirty="0" smtClean="0">
                <a:solidFill>
                  <a:schemeClr val="bg2">
                    <a:lumMod val="50000"/>
                  </a:schemeClr>
                </a:solidFill>
              </a:rPr>
              <a:t>Facility name</a:t>
            </a:r>
            <a:r>
              <a:rPr lang="en-US" dirty="0" smtClean="0">
                <a:solidFill>
                  <a:schemeClr val="bg2">
                    <a:lumMod val="50000"/>
                  </a:schemeClr>
                </a:solidFill>
              </a:rPr>
              <a:t>: Note that a single facility may include multiple generators. Please list each generator on a separate row.</a:t>
            </a:r>
          </a:p>
          <a:p>
            <a:pPr marL="685800" lvl="1" indent="-342900">
              <a:spcBef>
                <a:spcPts val="0"/>
              </a:spcBef>
              <a:spcAft>
                <a:spcPts val="600"/>
              </a:spcAft>
              <a:buClr>
                <a:srgbClr val="3399FF">
                  <a:lumMod val="50000"/>
                </a:srgbClr>
              </a:buClr>
              <a:buSzPct val="100000"/>
              <a:buFont typeface="Wingdings" pitchFamily="2" charset="2"/>
              <a:buChar char="§"/>
            </a:pPr>
            <a:r>
              <a:rPr lang="en-US" b="1" dirty="0" smtClean="0">
                <a:solidFill>
                  <a:schemeClr val="bg2">
                    <a:lumMod val="50000"/>
                  </a:schemeClr>
                </a:solidFill>
              </a:rPr>
              <a:t>Generator ID</a:t>
            </a:r>
            <a:r>
              <a:rPr lang="en-US" dirty="0" smtClean="0">
                <a:solidFill>
                  <a:schemeClr val="bg2">
                    <a:lumMod val="50000"/>
                  </a:schemeClr>
                </a:solidFill>
              </a:rPr>
              <a:t>: Please assign each generator a separate ID.</a:t>
            </a:r>
          </a:p>
          <a:p>
            <a:pPr marL="685800" lvl="1" indent="-342900">
              <a:spcBef>
                <a:spcPts val="0"/>
              </a:spcBef>
              <a:spcAft>
                <a:spcPts val="600"/>
              </a:spcAft>
              <a:buClr>
                <a:srgbClr val="3399FF">
                  <a:lumMod val="50000"/>
                </a:srgbClr>
              </a:buClr>
              <a:buSzPct val="100000"/>
              <a:buFont typeface="Wingdings" pitchFamily="2" charset="2"/>
              <a:buChar char="§"/>
            </a:pPr>
            <a:r>
              <a:rPr lang="en-US" b="1" dirty="0" smtClean="0">
                <a:solidFill>
                  <a:schemeClr val="bg2">
                    <a:lumMod val="50000"/>
                  </a:schemeClr>
                </a:solidFill>
              </a:rPr>
              <a:t>Energy source</a:t>
            </a:r>
            <a:r>
              <a:rPr lang="en-US" dirty="0" smtClean="0">
                <a:solidFill>
                  <a:schemeClr val="bg2">
                    <a:lumMod val="50000"/>
                  </a:schemeClr>
                </a:solidFill>
              </a:rPr>
              <a:t>: The fuel used by each generator (e.g., diesel or natural gas). This field uses a dropdown list, so if you select “other,” please also type in the energy source used.</a:t>
            </a:r>
          </a:p>
          <a:p>
            <a:pPr marL="685800" lvl="1" indent="-342900">
              <a:spcBef>
                <a:spcPts val="0"/>
              </a:spcBef>
              <a:spcAft>
                <a:spcPts val="600"/>
              </a:spcAft>
              <a:buClr>
                <a:srgbClr val="3399FF">
                  <a:lumMod val="50000"/>
                </a:srgbClr>
              </a:buClr>
              <a:buSzPct val="100000"/>
              <a:buFont typeface="Wingdings" pitchFamily="2" charset="2"/>
              <a:buChar char="§"/>
            </a:pPr>
            <a:r>
              <a:rPr lang="en-US" b="1" dirty="0" smtClean="0">
                <a:solidFill>
                  <a:schemeClr val="bg2">
                    <a:lumMod val="50000"/>
                  </a:schemeClr>
                </a:solidFill>
              </a:rPr>
              <a:t>Nameplate capacity</a:t>
            </a:r>
            <a:r>
              <a:rPr lang="en-US" dirty="0" smtClean="0">
                <a:solidFill>
                  <a:schemeClr val="bg2">
                    <a:lumMod val="50000"/>
                  </a:schemeClr>
                </a:solidFill>
              </a:rPr>
              <a:t>: Installed capacity of each </a:t>
            </a:r>
            <a:r>
              <a:rPr lang="en-US" dirty="0">
                <a:solidFill>
                  <a:schemeClr val="bg2">
                    <a:lumMod val="50000"/>
                  </a:schemeClr>
                </a:solidFill>
              </a:rPr>
              <a:t>generator (MW</a:t>
            </a:r>
            <a:r>
              <a:rPr lang="en-US" dirty="0" smtClean="0">
                <a:solidFill>
                  <a:schemeClr val="bg2">
                    <a:lumMod val="50000"/>
                  </a:schemeClr>
                </a:solidFill>
              </a:rPr>
              <a:t>).</a:t>
            </a:r>
          </a:p>
          <a:p>
            <a:pPr marL="685800" lvl="1" indent="-342900">
              <a:spcBef>
                <a:spcPts val="0"/>
              </a:spcBef>
              <a:spcAft>
                <a:spcPts val="600"/>
              </a:spcAft>
              <a:buClr>
                <a:srgbClr val="3399FF">
                  <a:lumMod val="50000"/>
                </a:srgbClr>
              </a:buClr>
              <a:buSzPct val="100000"/>
              <a:buFont typeface="Wingdings" pitchFamily="2" charset="2"/>
              <a:buChar char="§"/>
            </a:pPr>
            <a:r>
              <a:rPr lang="en-US" b="1" dirty="0" smtClean="0">
                <a:solidFill>
                  <a:schemeClr val="bg2">
                    <a:lumMod val="50000"/>
                  </a:schemeClr>
                </a:solidFill>
              </a:rPr>
              <a:t>Standard operating capacity</a:t>
            </a:r>
            <a:r>
              <a:rPr lang="en-US" dirty="0" smtClean="0">
                <a:solidFill>
                  <a:schemeClr val="bg2">
                    <a:lumMod val="50000"/>
                  </a:schemeClr>
                </a:solidFill>
              </a:rPr>
              <a:t>: The percentage of nameplate capacity at which the generator is likely to operate during an extended power outage (%).</a:t>
            </a:r>
          </a:p>
          <a:p>
            <a:pPr marL="685800" lvl="1" indent="-342900">
              <a:spcBef>
                <a:spcPts val="0"/>
              </a:spcBef>
              <a:spcAft>
                <a:spcPts val="600"/>
              </a:spcAft>
              <a:buClr>
                <a:srgbClr val="3399FF">
                  <a:lumMod val="50000"/>
                </a:srgbClr>
              </a:buClr>
              <a:buSzPct val="100000"/>
              <a:buFont typeface="Wingdings" pitchFamily="2" charset="2"/>
              <a:buChar char="§"/>
            </a:pPr>
            <a:r>
              <a:rPr lang="en-US" b="1" dirty="0">
                <a:solidFill>
                  <a:schemeClr val="bg2">
                    <a:lumMod val="50000"/>
                  </a:schemeClr>
                </a:solidFill>
              </a:rPr>
              <a:t>Average daily production during </a:t>
            </a:r>
            <a:r>
              <a:rPr lang="en-US" b="1" dirty="0" smtClean="0">
                <a:solidFill>
                  <a:schemeClr val="bg2">
                    <a:lumMod val="50000"/>
                  </a:schemeClr>
                </a:solidFill>
              </a:rPr>
              <a:t>a power </a:t>
            </a:r>
            <a:r>
              <a:rPr lang="en-US" b="1" dirty="0">
                <a:solidFill>
                  <a:schemeClr val="bg2">
                    <a:lumMod val="50000"/>
                  </a:schemeClr>
                </a:solidFill>
              </a:rPr>
              <a:t>outage</a:t>
            </a:r>
            <a:r>
              <a:rPr lang="en-US" dirty="0">
                <a:solidFill>
                  <a:schemeClr val="bg2">
                    <a:lumMod val="50000"/>
                  </a:schemeClr>
                </a:solidFill>
              </a:rPr>
              <a:t>: Please estimate the average daily electricity production </a:t>
            </a:r>
            <a:r>
              <a:rPr lang="en-US" dirty="0" smtClean="0">
                <a:solidFill>
                  <a:schemeClr val="bg2">
                    <a:lumMod val="50000"/>
                  </a:schemeClr>
                </a:solidFill>
              </a:rPr>
              <a:t>(MWh</a:t>
            </a:r>
            <a:r>
              <a:rPr lang="en-US" dirty="0">
                <a:solidFill>
                  <a:schemeClr val="bg2">
                    <a:lumMod val="50000"/>
                  </a:schemeClr>
                </a:solidFill>
              </a:rPr>
              <a:t>/</a:t>
            </a:r>
            <a:r>
              <a:rPr lang="en-US" dirty="0" smtClean="0">
                <a:solidFill>
                  <a:schemeClr val="bg2">
                    <a:lumMod val="50000"/>
                  </a:schemeClr>
                </a:solidFill>
              </a:rPr>
              <a:t>day</a:t>
            </a:r>
            <a:r>
              <a:rPr lang="en-US" dirty="0">
                <a:solidFill>
                  <a:schemeClr val="bg2">
                    <a:lumMod val="50000"/>
                  </a:schemeClr>
                </a:solidFill>
              </a:rPr>
              <a:t>) for the generator in the event of a major power outage, considering (1) the unit’s capacity, (2) the daily demand at the facility it serves, and (3) the hours of service the facility requires</a:t>
            </a:r>
            <a:r>
              <a:rPr lang="en-US" dirty="0" smtClean="0">
                <a:solidFill>
                  <a:schemeClr val="bg2">
                    <a:lumMod val="50000"/>
                  </a:schemeClr>
                </a:solidFill>
              </a:rPr>
              <a:t>.</a:t>
            </a:r>
            <a:endParaRPr lang="en-US" dirty="0">
              <a:solidFill>
                <a:schemeClr val="bg2">
                  <a:lumMod val="50000"/>
                </a:schemeClr>
              </a:solidFill>
            </a:endParaRPr>
          </a:p>
        </p:txBody>
      </p:sp>
      <p:sp>
        <p:nvSpPr>
          <p:cNvPr id="4" name="Slide Number Placeholder 3"/>
          <p:cNvSpPr>
            <a:spLocks noGrp="1"/>
          </p:cNvSpPr>
          <p:nvPr>
            <p:ph type="sldNum" sz="quarter" idx="10"/>
          </p:nvPr>
        </p:nvSpPr>
        <p:spPr/>
        <p:txBody>
          <a:bodyPr/>
          <a:lstStyle/>
          <a:p>
            <a:pPr>
              <a:defRPr/>
            </a:pPr>
            <a:fld id="{289DBC9D-41ED-4F27-8E5C-6B122BFAFECD}" type="slidenum">
              <a:rPr lang="en-US" smtClean="0">
                <a:solidFill>
                  <a:srgbClr val="FFFFFF"/>
                </a:solidFill>
              </a:rPr>
              <a:pPr>
                <a:defRPr/>
              </a:pPr>
              <a:t>6</a:t>
            </a:fld>
            <a:endParaRPr lang="en-US" dirty="0">
              <a:solidFill>
                <a:srgbClr val="FFFFFF"/>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4771680"/>
      </p:ext>
    </p:extLst>
  </p:cSld>
  <p:clrMapOvr>
    <a:masterClrMapping/>
  </p:clrMapOvr>
  <mc:AlternateContent xmlns:mc="http://schemas.openxmlformats.org/markup-compatibility/2006">
    <mc:Choice xmlns:p14="http://schemas.microsoft.com/office/powerpoint/2010/main" Requires="p14">
      <p:transition spd="slow" p14:dur="2000" advTm="58104"/>
    </mc:Choice>
    <mc:Fallback>
      <p:transition spd="slow" advTm="58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7848600" cy="609600"/>
          </a:xfrm>
        </p:spPr>
        <p:txBody>
          <a:bodyPr/>
          <a:lstStyle/>
          <a:p>
            <a:r>
              <a:rPr lang="en-CA" sz="2600" dirty="0" smtClean="0"/>
              <a:t>Backup Generation Capabilities: Question 2 (cont.)</a:t>
            </a:r>
            <a:endParaRPr lang="en-CA" sz="2600" dirty="0"/>
          </a:p>
        </p:txBody>
      </p:sp>
      <p:sp>
        <p:nvSpPr>
          <p:cNvPr id="3" name="Content Placeholder 2"/>
          <p:cNvSpPr>
            <a:spLocks noGrp="1"/>
          </p:cNvSpPr>
          <p:nvPr>
            <p:ph idx="1"/>
          </p:nvPr>
        </p:nvSpPr>
        <p:spPr>
          <a:xfrm>
            <a:off x="838200" y="1066800"/>
            <a:ext cx="7848600" cy="5334000"/>
          </a:xfrm>
        </p:spPr>
        <p:txBody>
          <a:bodyPr/>
          <a:lstStyle/>
          <a:p>
            <a:pPr marL="685800" lvl="1" indent="-342900">
              <a:spcBef>
                <a:spcPts val="0"/>
              </a:spcBef>
              <a:spcAft>
                <a:spcPts val="600"/>
              </a:spcAft>
              <a:buClr>
                <a:srgbClr val="3399FF">
                  <a:lumMod val="50000"/>
                </a:srgbClr>
              </a:buClr>
              <a:buSzPct val="100000"/>
              <a:buFont typeface="Wingdings" pitchFamily="2" charset="2"/>
              <a:buChar char="§"/>
            </a:pPr>
            <a:r>
              <a:rPr lang="en-US" b="1" dirty="0" smtClean="0">
                <a:solidFill>
                  <a:schemeClr val="bg2">
                    <a:lumMod val="50000"/>
                  </a:schemeClr>
                </a:solidFill>
              </a:rPr>
              <a:t>Fuel consumption per day</a:t>
            </a:r>
            <a:r>
              <a:rPr lang="en-US" dirty="0" smtClean="0">
                <a:solidFill>
                  <a:schemeClr val="bg2">
                    <a:lumMod val="50000"/>
                  </a:schemeClr>
                </a:solidFill>
              </a:rPr>
              <a:t>: Estimate the quantity of fuel required per day to generate the amount of electricity specified above, and indicate the appropriate unit. This question does not apply to renewable energy resources, such as wind and solar.</a:t>
            </a:r>
          </a:p>
          <a:p>
            <a:pPr marL="685800" lvl="1" indent="-342900">
              <a:spcBef>
                <a:spcPts val="0"/>
              </a:spcBef>
              <a:spcAft>
                <a:spcPts val="600"/>
              </a:spcAft>
              <a:buClr>
                <a:srgbClr val="3399FF">
                  <a:lumMod val="50000"/>
                </a:srgbClr>
              </a:buClr>
              <a:buSzPct val="100000"/>
              <a:buFont typeface="Wingdings" pitchFamily="2" charset="2"/>
              <a:buChar char="§"/>
            </a:pPr>
            <a:r>
              <a:rPr lang="en-US" b="1" dirty="0" smtClean="0">
                <a:solidFill>
                  <a:schemeClr val="bg2">
                    <a:lumMod val="50000"/>
                  </a:schemeClr>
                </a:solidFill>
              </a:rPr>
              <a:t>One-time operating costs</a:t>
            </a:r>
            <a:r>
              <a:rPr lang="en-US" dirty="0" smtClean="0">
                <a:solidFill>
                  <a:schemeClr val="bg2">
                    <a:lumMod val="50000"/>
                  </a:schemeClr>
                </a:solidFill>
              </a:rPr>
              <a:t>: Identify any one-time costs (e.g., labor or contract service costs) associated with connecting and starting the backup generator ($).</a:t>
            </a:r>
          </a:p>
          <a:p>
            <a:pPr marL="685800" lvl="1" indent="-342900">
              <a:spcBef>
                <a:spcPts val="0"/>
              </a:spcBef>
              <a:spcAft>
                <a:spcPts val="600"/>
              </a:spcAft>
              <a:buClr>
                <a:srgbClr val="3399FF">
                  <a:lumMod val="50000"/>
                </a:srgbClr>
              </a:buClr>
              <a:buSzPct val="100000"/>
              <a:buFont typeface="Wingdings" pitchFamily="2" charset="2"/>
              <a:buChar char="§"/>
            </a:pPr>
            <a:r>
              <a:rPr lang="en-US" b="1" dirty="0" smtClean="0">
                <a:solidFill>
                  <a:schemeClr val="bg2">
                    <a:lumMod val="50000"/>
                  </a:schemeClr>
                </a:solidFill>
              </a:rPr>
              <a:t>Ongoing operating costs</a:t>
            </a:r>
            <a:r>
              <a:rPr lang="en-US" dirty="0" smtClean="0">
                <a:solidFill>
                  <a:schemeClr val="bg2">
                    <a:lumMod val="50000"/>
                  </a:schemeClr>
                </a:solidFill>
              </a:rPr>
              <a:t>: Estimate the average daily costs (e.g., maintenance costs) associated with operating the backup generator, excluding fuel costs ($/day).</a:t>
            </a:r>
          </a:p>
        </p:txBody>
      </p:sp>
      <p:sp>
        <p:nvSpPr>
          <p:cNvPr id="4" name="Slide Number Placeholder 3"/>
          <p:cNvSpPr>
            <a:spLocks noGrp="1"/>
          </p:cNvSpPr>
          <p:nvPr>
            <p:ph type="sldNum" sz="quarter" idx="10"/>
          </p:nvPr>
        </p:nvSpPr>
        <p:spPr/>
        <p:txBody>
          <a:bodyPr/>
          <a:lstStyle/>
          <a:p>
            <a:pPr>
              <a:defRPr/>
            </a:pPr>
            <a:fld id="{289DBC9D-41ED-4F27-8E5C-6B122BFAFECD}" type="slidenum">
              <a:rPr lang="en-US" smtClean="0">
                <a:solidFill>
                  <a:srgbClr val="FFFFFF"/>
                </a:solidFill>
              </a:rPr>
              <a:pPr>
                <a:defRPr/>
              </a:pPr>
              <a:t>7</a:t>
            </a:fld>
            <a:endParaRPr lang="en-US" dirty="0">
              <a:solidFill>
                <a:srgbClr val="FFFFFF"/>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78789133"/>
      </p:ext>
    </p:extLst>
  </p:cSld>
  <p:clrMapOvr>
    <a:masterClrMapping/>
  </p:clrMapOvr>
  <mc:AlternateContent xmlns:mc="http://schemas.openxmlformats.org/markup-compatibility/2006" xmlns:p14="http://schemas.microsoft.com/office/powerpoint/2010/main">
    <mc:Choice Requires="p14">
      <p:transition spd="slow" p14:dur="2000" advTm="35036"/>
    </mc:Choice>
    <mc:Fallback xmlns="">
      <p:transition spd="slow" advTm="35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7848600" cy="609600"/>
          </a:xfrm>
        </p:spPr>
        <p:txBody>
          <a:bodyPr/>
          <a:lstStyle/>
          <a:p>
            <a:r>
              <a:rPr lang="en-CA" sz="2600" dirty="0" smtClean="0"/>
              <a:t>Cost of Emergency Measures</a:t>
            </a:r>
            <a:endParaRPr lang="en-CA" sz="2600" dirty="0"/>
          </a:p>
        </p:txBody>
      </p:sp>
      <p:sp>
        <p:nvSpPr>
          <p:cNvPr id="3" name="Content Placeholder 2"/>
          <p:cNvSpPr>
            <a:spLocks noGrp="1"/>
          </p:cNvSpPr>
          <p:nvPr>
            <p:ph idx="1"/>
          </p:nvPr>
        </p:nvSpPr>
        <p:spPr>
          <a:xfrm>
            <a:off x="838200" y="1066800"/>
            <a:ext cx="8077200" cy="5334000"/>
          </a:xfrm>
        </p:spPr>
        <p:txBody>
          <a:bodyPr/>
          <a:lstStyle/>
          <a:p>
            <a:pPr marL="342900" indent="-342900">
              <a:spcBef>
                <a:spcPts val="600"/>
              </a:spcBef>
              <a:spcAft>
                <a:spcPts val="600"/>
              </a:spcAft>
              <a:buClr>
                <a:srgbClr val="002060"/>
              </a:buClr>
              <a:buSzPct val="85000"/>
              <a:buFont typeface="Wingdings" pitchFamily="2" charset="2"/>
              <a:buChar char="v"/>
            </a:pPr>
            <a:r>
              <a:rPr lang="en-US" dirty="0" smtClean="0">
                <a:solidFill>
                  <a:schemeClr val="tx2">
                    <a:lumMod val="60000"/>
                    <a:lumOff val="40000"/>
                  </a:schemeClr>
                </a:solidFill>
              </a:rPr>
              <a:t>Section II </a:t>
            </a:r>
            <a:r>
              <a:rPr lang="en-US" dirty="0" smtClean="0">
                <a:solidFill>
                  <a:schemeClr val="bg2">
                    <a:lumMod val="50000"/>
                  </a:schemeClr>
                </a:solidFill>
              </a:rPr>
              <a:t>asks for information that can be used to estimate the costs of any emergency measures required to maintain service during a major power outage, defined as a total loss of power for at least 24 hours.</a:t>
            </a:r>
            <a:endParaRPr lang="en-US" dirty="0" smtClean="0"/>
          </a:p>
          <a:p>
            <a:pPr marL="685800" lvl="1" indent="-342900">
              <a:spcBef>
                <a:spcPts val="0"/>
              </a:spcBef>
              <a:spcAft>
                <a:spcPts val="600"/>
              </a:spcAft>
              <a:buClr>
                <a:srgbClr val="3399FF">
                  <a:lumMod val="50000"/>
                </a:srgbClr>
              </a:buClr>
              <a:buSzPct val="100000"/>
              <a:buFont typeface="Wingdings" pitchFamily="2" charset="2"/>
              <a:buChar char="§"/>
            </a:pPr>
            <a:r>
              <a:rPr lang="en-US" dirty="0" smtClean="0">
                <a:solidFill>
                  <a:schemeClr val="tx2">
                    <a:lumMod val="60000"/>
                    <a:lumOff val="40000"/>
                  </a:schemeClr>
                </a:solidFill>
              </a:rPr>
              <a:t>Question 3</a:t>
            </a:r>
            <a:r>
              <a:rPr lang="en-US" dirty="0" smtClean="0">
                <a:solidFill>
                  <a:schemeClr val="bg2">
                    <a:lumMod val="50000"/>
                  </a:schemeClr>
                </a:solidFill>
              </a:rPr>
              <a:t> focuses on the costs of maintaining service while operating on backup power.</a:t>
            </a:r>
          </a:p>
          <a:p>
            <a:pPr marL="685800" lvl="1" indent="-342900">
              <a:spcBef>
                <a:spcPts val="0"/>
              </a:spcBef>
              <a:spcAft>
                <a:spcPts val="600"/>
              </a:spcAft>
              <a:buClr>
                <a:srgbClr val="3399FF">
                  <a:lumMod val="50000"/>
                </a:srgbClr>
              </a:buClr>
              <a:buSzPct val="100000"/>
              <a:buFont typeface="Wingdings" pitchFamily="2" charset="2"/>
              <a:buChar char="§"/>
            </a:pPr>
            <a:r>
              <a:rPr lang="en-US" dirty="0" smtClean="0">
                <a:solidFill>
                  <a:schemeClr val="tx2">
                    <a:lumMod val="60000"/>
                    <a:lumOff val="40000"/>
                  </a:schemeClr>
                </a:solidFill>
              </a:rPr>
              <a:t>Question 4</a:t>
            </a:r>
            <a:r>
              <a:rPr lang="en-US" dirty="0" smtClean="0">
                <a:solidFill>
                  <a:schemeClr val="bg2">
                    <a:lumMod val="50000"/>
                  </a:schemeClr>
                </a:solidFill>
              </a:rPr>
              <a:t> focuses on the costs of maintaining service in the absence of backup power or while backup power is not available.</a:t>
            </a:r>
            <a:endParaRPr lang="en-US" dirty="0">
              <a:solidFill>
                <a:schemeClr val="bg2">
                  <a:lumMod val="50000"/>
                </a:schemeClr>
              </a:solidFill>
            </a:endParaRPr>
          </a:p>
          <a:p>
            <a:pPr marL="342900" indent="-342900">
              <a:spcBef>
                <a:spcPts val="600"/>
              </a:spcBef>
              <a:spcAft>
                <a:spcPts val="600"/>
              </a:spcAft>
              <a:buClr>
                <a:srgbClr val="002060"/>
              </a:buClr>
              <a:buSzPct val="85000"/>
              <a:buFont typeface="Wingdings" pitchFamily="2" charset="2"/>
              <a:buChar char="v"/>
            </a:pPr>
            <a:r>
              <a:rPr lang="en-US" dirty="0">
                <a:solidFill>
                  <a:schemeClr val="bg2">
                    <a:lumMod val="50000"/>
                  </a:schemeClr>
                </a:solidFill>
              </a:rPr>
              <a:t>These costs include both:</a:t>
            </a:r>
          </a:p>
          <a:p>
            <a:pPr marL="685800" lvl="1" indent="-342900">
              <a:spcBef>
                <a:spcPts val="0"/>
              </a:spcBef>
              <a:spcAft>
                <a:spcPts val="600"/>
              </a:spcAft>
              <a:buClr>
                <a:srgbClr val="3399FF">
                  <a:lumMod val="50000"/>
                </a:srgbClr>
              </a:buClr>
              <a:buSzPct val="100000"/>
              <a:buFont typeface="Wingdings" pitchFamily="2" charset="2"/>
              <a:buChar char="§"/>
            </a:pPr>
            <a:r>
              <a:rPr lang="en-US" dirty="0">
                <a:solidFill>
                  <a:schemeClr val="bg2">
                    <a:lumMod val="50000"/>
                  </a:schemeClr>
                </a:solidFill>
              </a:rPr>
              <a:t>One-time expenditures (e.g., the cost of evacuating and relocating residents); </a:t>
            </a:r>
            <a:r>
              <a:rPr lang="en-US" dirty="0" smtClean="0">
                <a:solidFill>
                  <a:schemeClr val="bg2">
                    <a:lumMod val="50000"/>
                  </a:schemeClr>
                </a:solidFill>
              </a:rPr>
              <a:t>and</a:t>
            </a:r>
            <a:endParaRPr lang="en-US" dirty="0">
              <a:solidFill>
                <a:schemeClr val="bg2">
                  <a:lumMod val="50000"/>
                </a:schemeClr>
              </a:solidFill>
            </a:endParaRPr>
          </a:p>
          <a:p>
            <a:pPr marL="685800" lvl="1" indent="-342900">
              <a:spcBef>
                <a:spcPts val="0"/>
              </a:spcBef>
              <a:spcAft>
                <a:spcPts val="600"/>
              </a:spcAft>
              <a:buClr>
                <a:srgbClr val="3399FF">
                  <a:lumMod val="50000"/>
                </a:srgbClr>
              </a:buClr>
              <a:buSzPct val="100000"/>
              <a:buFont typeface="Wingdings" pitchFamily="2" charset="2"/>
              <a:buChar char="§"/>
            </a:pPr>
            <a:r>
              <a:rPr lang="en-US" dirty="0">
                <a:solidFill>
                  <a:schemeClr val="bg2">
                    <a:lumMod val="50000"/>
                  </a:schemeClr>
                </a:solidFill>
              </a:rPr>
              <a:t>Ongoing costs (e.g., the daily expense of renting a portable generator</a:t>
            </a:r>
            <a:r>
              <a:rPr lang="en-US" dirty="0" smtClean="0">
                <a:solidFill>
                  <a:schemeClr val="bg2">
                    <a:lumMod val="50000"/>
                  </a:schemeClr>
                </a:solidFill>
              </a:rPr>
              <a:t>).</a:t>
            </a:r>
            <a:endParaRPr lang="en-US" dirty="0">
              <a:solidFill>
                <a:schemeClr val="bg2">
                  <a:lumMod val="50000"/>
                </a:schemeClr>
              </a:solidFill>
            </a:endParaRPr>
          </a:p>
        </p:txBody>
      </p:sp>
      <p:sp>
        <p:nvSpPr>
          <p:cNvPr id="4" name="Slide Number Placeholder 3"/>
          <p:cNvSpPr>
            <a:spLocks noGrp="1"/>
          </p:cNvSpPr>
          <p:nvPr>
            <p:ph type="sldNum" sz="quarter" idx="10"/>
          </p:nvPr>
        </p:nvSpPr>
        <p:spPr/>
        <p:txBody>
          <a:bodyPr/>
          <a:lstStyle/>
          <a:p>
            <a:pPr>
              <a:defRPr/>
            </a:pPr>
            <a:fld id="{289DBC9D-41ED-4F27-8E5C-6B122BFAFECD}" type="slidenum">
              <a:rPr lang="en-US" smtClean="0">
                <a:solidFill>
                  <a:srgbClr val="FFFFFF"/>
                </a:solidFill>
              </a:rPr>
              <a:pPr>
                <a:defRPr/>
              </a:pPr>
              <a:t>8</a:t>
            </a:fld>
            <a:endParaRPr lang="en-US" dirty="0">
              <a:solidFill>
                <a:srgbClr val="FFFFFF"/>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07180176"/>
      </p:ext>
    </p:extLst>
  </p:cSld>
  <p:clrMapOvr>
    <a:masterClrMapping/>
  </p:clrMapOvr>
  <mc:AlternateContent xmlns:mc="http://schemas.openxmlformats.org/markup-compatibility/2006" xmlns:p14="http://schemas.microsoft.com/office/powerpoint/2010/main">
    <mc:Choice Requires="p14">
      <p:transition spd="slow" p14:dur="2000" advTm="35571"/>
    </mc:Choice>
    <mc:Fallback xmlns="">
      <p:transition spd="slow" advTm="35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IEc Presentation Format">
  <a:themeElements>
    <a:clrScheme name="IEc Presentation Format 5">
      <a:dk1>
        <a:srgbClr val="000000"/>
      </a:dk1>
      <a:lt1>
        <a:srgbClr val="FFFFFF"/>
      </a:lt1>
      <a:dk2>
        <a:srgbClr val="003366"/>
      </a:dk2>
      <a:lt2>
        <a:srgbClr val="808080"/>
      </a:lt2>
      <a:accent1>
        <a:srgbClr val="003366"/>
      </a:accent1>
      <a:accent2>
        <a:srgbClr val="3399FF"/>
      </a:accent2>
      <a:accent3>
        <a:srgbClr val="FFFFFF"/>
      </a:accent3>
      <a:accent4>
        <a:srgbClr val="000000"/>
      </a:accent4>
      <a:accent5>
        <a:srgbClr val="AAADB8"/>
      </a:accent5>
      <a:accent6>
        <a:srgbClr val="2D8AE7"/>
      </a:accent6>
      <a:hlink>
        <a:srgbClr val="DDEBF9"/>
      </a:hlink>
      <a:folHlink>
        <a:srgbClr val="B2B2B2"/>
      </a:folHlink>
    </a:clrScheme>
    <a:fontScheme name="IEc Presentation Format">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IEc Presentation Format 1">
        <a:dk1>
          <a:srgbClr val="000000"/>
        </a:dk1>
        <a:lt1>
          <a:srgbClr val="FFFFFF"/>
        </a:lt1>
        <a:dk2>
          <a:srgbClr val="6600CC"/>
        </a:dk2>
        <a:lt2>
          <a:srgbClr val="CCECFF"/>
        </a:lt2>
        <a:accent1>
          <a:srgbClr val="00FFCC"/>
        </a:accent1>
        <a:accent2>
          <a:srgbClr val="9933FF"/>
        </a:accent2>
        <a:accent3>
          <a:srgbClr val="B8AAE2"/>
        </a:accent3>
        <a:accent4>
          <a:srgbClr val="DADADA"/>
        </a:accent4>
        <a:accent5>
          <a:srgbClr val="AAFFE2"/>
        </a:accent5>
        <a:accent6>
          <a:srgbClr val="8A2DE7"/>
        </a:accent6>
        <a:hlink>
          <a:srgbClr val="660066"/>
        </a:hlink>
        <a:folHlink>
          <a:srgbClr val="006699"/>
        </a:folHlink>
      </a:clrScheme>
      <a:clrMap bg1="dk2" tx1="lt1" bg2="dk1" tx2="lt2" accent1="accent1" accent2="accent2" accent3="accent3" accent4="accent4" accent5="accent5" accent6="accent6" hlink="hlink" folHlink="folHlink"/>
    </a:extraClrScheme>
    <a:extraClrScheme>
      <a:clrScheme name="IEc Presentation Format 2">
        <a:dk1>
          <a:srgbClr val="660066"/>
        </a:dk1>
        <a:lt1>
          <a:srgbClr val="FFFFFF"/>
        </a:lt1>
        <a:dk2>
          <a:srgbClr val="FF00FF"/>
        </a:dk2>
        <a:lt2>
          <a:srgbClr val="FFCC99"/>
        </a:lt2>
        <a:accent1>
          <a:srgbClr val="99FF99"/>
        </a:accent1>
        <a:accent2>
          <a:srgbClr val="CC66FF"/>
        </a:accent2>
        <a:accent3>
          <a:srgbClr val="FFFFFF"/>
        </a:accent3>
        <a:accent4>
          <a:srgbClr val="560056"/>
        </a:accent4>
        <a:accent5>
          <a:srgbClr val="CAFFCA"/>
        </a:accent5>
        <a:accent6>
          <a:srgbClr val="B95CE7"/>
        </a:accent6>
        <a:hlink>
          <a:srgbClr val="FF99CC"/>
        </a:hlink>
        <a:folHlink>
          <a:srgbClr val="006600"/>
        </a:folHlink>
      </a:clrScheme>
      <a:clrMap bg1="lt1" tx1="dk1" bg2="lt2" tx2="dk2" accent1="accent1" accent2="accent2" accent3="accent3" accent4="accent4" accent5="accent5" accent6="accent6" hlink="hlink" folHlink="folHlink"/>
    </a:extraClrScheme>
    <a:extraClrScheme>
      <a:clrScheme name="IEc Presentation Forma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Ec Presentation Format 4">
        <a:dk1>
          <a:srgbClr val="000000"/>
        </a:dk1>
        <a:lt1>
          <a:srgbClr val="FFFFFF"/>
        </a:lt1>
        <a:dk2>
          <a:srgbClr val="CC0099"/>
        </a:dk2>
        <a:lt2>
          <a:srgbClr val="FFCCFF"/>
        </a:lt2>
        <a:accent1>
          <a:srgbClr val="00FF00"/>
        </a:accent1>
        <a:accent2>
          <a:srgbClr val="9933FF"/>
        </a:accent2>
        <a:accent3>
          <a:srgbClr val="E2AACA"/>
        </a:accent3>
        <a:accent4>
          <a:srgbClr val="DADADA"/>
        </a:accent4>
        <a:accent5>
          <a:srgbClr val="AAFFAA"/>
        </a:accent5>
        <a:accent6>
          <a:srgbClr val="8A2DE7"/>
        </a:accent6>
        <a:hlink>
          <a:srgbClr val="660066"/>
        </a:hlink>
        <a:folHlink>
          <a:srgbClr val="006600"/>
        </a:folHlink>
      </a:clrScheme>
      <a:clrMap bg1="dk2" tx1="lt1" bg2="dk1" tx2="lt2" accent1="accent1" accent2="accent2" accent3="accent3" accent4="accent4" accent5="accent5" accent6="accent6" hlink="hlink" folHlink="folHlink"/>
    </a:extraClrScheme>
    <a:extraClrScheme>
      <a:clrScheme name="IEc Presentation Format 5">
        <a:dk1>
          <a:srgbClr val="000000"/>
        </a:dk1>
        <a:lt1>
          <a:srgbClr val="FFFFFF"/>
        </a:lt1>
        <a:dk2>
          <a:srgbClr val="003366"/>
        </a:dk2>
        <a:lt2>
          <a:srgbClr val="808080"/>
        </a:lt2>
        <a:accent1>
          <a:srgbClr val="003366"/>
        </a:accent1>
        <a:accent2>
          <a:srgbClr val="3399FF"/>
        </a:accent2>
        <a:accent3>
          <a:srgbClr val="FFFFFF"/>
        </a:accent3>
        <a:accent4>
          <a:srgbClr val="000000"/>
        </a:accent4>
        <a:accent5>
          <a:srgbClr val="AAADB8"/>
        </a:accent5>
        <a:accent6>
          <a:srgbClr val="2D8AE7"/>
        </a:accent6>
        <a:hlink>
          <a:srgbClr val="DDEBF9"/>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9096</TotalTime>
  <Words>1684</Words>
  <Application>Microsoft Office PowerPoint</Application>
  <PresentationFormat>On-screen Show (4:3)</PresentationFormat>
  <Paragraphs>158</Paragraphs>
  <Slides>25</Slides>
  <Notes>1</Notes>
  <HiddenSlides>0</HiddenSlides>
  <MMClips>25</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IEc Presentation Format</vt:lpstr>
      <vt:lpstr>NY Prize Community Microgrid Benefit-Cost Analysis:  Facility Questionnaire</vt:lpstr>
      <vt:lpstr>Facility Questionnaire Overview</vt:lpstr>
      <vt:lpstr>Facility Questionnaire Overview (cont.)</vt:lpstr>
      <vt:lpstr>Site Identification and Contact Information</vt:lpstr>
      <vt:lpstr>Backup Generation Capabilities: Question 1</vt:lpstr>
      <vt:lpstr>Backup Generation Capabilities: Question 2</vt:lpstr>
      <vt:lpstr>Backup Generation Capabilities: Question 2 (cont.)</vt:lpstr>
      <vt:lpstr>Backup Generation Capabilities: Question 2 (cont.)</vt:lpstr>
      <vt:lpstr>Cost of Emergency Measures</vt:lpstr>
      <vt:lpstr>Cost of Emergency Measures: Question 3</vt:lpstr>
      <vt:lpstr>Cost of Emergency Measures: Question 3 (cont.)</vt:lpstr>
      <vt:lpstr>Cost of Emergency Measures: Question 4</vt:lpstr>
      <vt:lpstr>Cost of Emergency Measures: Question 4 (cont.)</vt:lpstr>
      <vt:lpstr>Services Provided</vt:lpstr>
      <vt:lpstr>Services Provided (cont.)</vt:lpstr>
      <vt:lpstr>Services Provided: Questions 5 and 6</vt:lpstr>
      <vt:lpstr>Services Provided: Questions 7, 8, and 9</vt:lpstr>
      <vt:lpstr>Services Provided: Questions 10, 11, 12, and 13</vt:lpstr>
      <vt:lpstr>Services Provided: Questions 14, 15, and 16</vt:lpstr>
      <vt:lpstr>Services Provided: Questions 17, 18, and 19</vt:lpstr>
      <vt:lpstr>Services Provided: Questions 20 and 21</vt:lpstr>
      <vt:lpstr>Services Provided: Questions 22 and 23</vt:lpstr>
      <vt:lpstr>Services Provided: Questions 24 and 25</vt:lpstr>
      <vt:lpstr>For Additional Information</vt:lpstr>
      <vt:lpstr>PowerPoint Presentation</vt:lpstr>
    </vt:vector>
  </TitlesOfParts>
  <Company>Industrial Economics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Nadav Tanners</dc:creator>
  <cp:lastModifiedBy>Nadav Tanners</cp:lastModifiedBy>
  <cp:revision>697</cp:revision>
  <cp:lastPrinted>2013-10-16T22:22:16Z</cp:lastPrinted>
  <dcterms:created xsi:type="dcterms:W3CDTF">2013-03-04T22:40:41Z</dcterms:created>
  <dcterms:modified xsi:type="dcterms:W3CDTF">2015-11-09T22:26:30Z</dcterms:modified>
</cp:coreProperties>
</file>