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60" r:id="rId1"/>
  </p:sldMasterIdLst>
  <p:notesMasterIdLst>
    <p:notesMasterId r:id="rId9"/>
  </p:notesMasterIdLst>
  <p:sldIdLst>
    <p:sldId id="267" r:id="rId2"/>
    <p:sldId id="456" r:id="rId3"/>
    <p:sldId id="364" r:id="rId4"/>
    <p:sldId id="507" r:id="rId5"/>
    <p:sldId id="508" r:id="rId6"/>
    <p:sldId id="458" r:id="rId7"/>
    <p:sldId id="314" r:id="rId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adav Tanners" initials="NT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E7F5"/>
    <a:srgbClr val="DA9E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 autoAdjust="0"/>
    <p:restoredTop sz="92624" autoAdjust="0"/>
  </p:normalViewPr>
  <p:slideViewPr>
    <p:cSldViewPr>
      <p:cViewPr>
        <p:scale>
          <a:sx n="90" d="100"/>
          <a:sy n="90" d="100"/>
        </p:scale>
        <p:origin x="-132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5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E932AD9-6811-4D0B-A181-CBEC4C8AE758}" type="datetimeFigureOut">
              <a:rPr lang="en-US" smtClean="0"/>
              <a:t>11/6/2015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A1FA9B8-4EC3-47CB-BFB6-4274C0EB33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62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9pPr>
          </a:lstStyle>
          <a:p>
            <a:fld id="{109FD2E6-ACE1-499E-8009-8C75EAEFB263}" type="datetime1">
              <a:rPr lang="en-US" sz="1200">
                <a:solidFill>
                  <a:prstClr val="black"/>
                </a:solidFill>
              </a:rPr>
              <a:pPr/>
              <a:t>11/6/2015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536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9pPr>
          </a:lstStyle>
          <a:p>
            <a:fld id="{F7F0090B-F6E2-4070-82F5-FEDDA92FA024}" type="slidenum">
              <a:rPr lang="en-US" sz="1200">
                <a:solidFill>
                  <a:prstClr val="black"/>
                </a:solidFill>
              </a:rPr>
              <a:pPr/>
              <a:t>0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5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Times New Roman" pitchFamily="-65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6" descr="report_cover_high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" t="19049" r="9886" b="1587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1155700" y="381000"/>
            <a:ext cx="9779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rgbClr val="0F235E"/>
                </a:solidFill>
                <a:latin typeface="Trebuchet MS" pitchFamily="-65" charset="0"/>
              </a:rPr>
              <a:t>IEc</a:t>
            </a:r>
            <a:endParaRPr lang="en-US" dirty="0" smtClean="0">
              <a:solidFill>
                <a:srgbClr val="000000"/>
              </a:solidFill>
              <a:latin typeface="Times" pitchFamily="-65" charset="0"/>
            </a:endParaRPr>
          </a:p>
        </p:txBody>
      </p:sp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1295400" y="6337300"/>
            <a:ext cx="25019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 smtClean="0">
                <a:solidFill>
                  <a:srgbClr val="781E07"/>
                </a:solidFill>
                <a:latin typeface="Trebuchet MS" pitchFamily="-65" charset="0"/>
              </a:rPr>
              <a:t>INDUSTRIAL ECONOMICS, INCORPORATED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2057400"/>
            <a:ext cx="4114800" cy="1600200"/>
          </a:xfrm>
          <a:extLst/>
        </p:spPr>
        <p:txBody>
          <a:bodyPr/>
          <a:lstStyle>
            <a:lvl1pPr>
              <a:defRPr sz="1600" b="1">
                <a:solidFill>
                  <a:srgbClr val="0F235E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7010400" y="3886200"/>
            <a:ext cx="1828800" cy="1752600"/>
          </a:xfrm>
        </p:spPr>
        <p:txBody>
          <a:bodyPr/>
          <a:lstStyle>
            <a:lvl1pPr marL="0" indent="0">
              <a:buFontTx/>
              <a:buNone/>
              <a:defRPr sz="1000">
                <a:solidFill>
                  <a:srgbClr val="808080"/>
                </a:solidFill>
              </a:defRPr>
            </a:lvl1pPr>
          </a:lstStyle>
          <a:p>
            <a:pPr lvl="0"/>
            <a:r>
              <a:rPr lang="en-US" noProof="0" smtClean="0"/>
              <a:t>Click to Edit Presentor Names</a:t>
            </a:r>
          </a:p>
        </p:txBody>
      </p:sp>
      <p:sp>
        <p:nvSpPr>
          <p:cNvPr id="7" name="Rectangle 30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2057400" y="3657600"/>
            <a:ext cx="1905000" cy="30480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578AAE"/>
                </a:solidFill>
                <a:latin typeface="Trebuchet MS" pitchFamily="-65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319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19C7D-A85A-4C1D-88A6-DDB724BF2CC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675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5150" y="228600"/>
            <a:ext cx="177165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228600"/>
            <a:ext cx="516255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995A2-3C4E-48F0-B1A1-2CC24A12C2A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8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DBC9D-41ED-4F27-8E5C-6B122BFAFEC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28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04D6A-B7A4-4343-8C1E-B6659B5946E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600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371600"/>
            <a:ext cx="3467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371600"/>
            <a:ext cx="3467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DA1C5-E621-40F0-AA32-C1EE37F611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80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A53CD-297E-429B-9C86-AFA8101F37C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827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BD0CB-90FE-4F45-B00C-EC49E758F5A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655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6AF98-8464-4006-9A2D-6EDD15E06C5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551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E3A2F-2BC5-46AB-9D39-1931F137481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071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856C4-27DD-4E13-92E6-4C5604BC6A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745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7"/>
          <p:cNvSpPr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solidFill>
            <a:srgbClr val="578AAE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  <a:latin typeface="Times New Roman" pitchFamily="-65" charset="0"/>
              <a:ea typeface="ＭＳ Ｐゴシック" pitchFamily="-65" charset="-128"/>
            </a:endParaRPr>
          </a:p>
        </p:txBody>
      </p:sp>
      <p:sp>
        <p:nvSpPr>
          <p:cNvPr id="1027" name="Rectangle 26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578AAE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  <a:latin typeface="Times New Roman" pitchFamily="-65" charset="0"/>
              <a:ea typeface="ＭＳ Ｐゴシック" pitchFamily="-65" charset="-128"/>
            </a:endParaRPr>
          </a:p>
        </p:txBody>
      </p:sp>
      <p:sp>
        <p:nvSpPr>
          <p:cNvPr id="1028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228600"/>
            <a:ext cx="7086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64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77000"/>
            <a:ext cx="1905000" cy="3810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000" smtClean="0">
                <a:solidFill>
                  <a:schemeClr val="bg1"/>
                </a:solidFill>
                <a:latin typeface="Trebuchet MS" pitchFamily="-65" charset="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B6974807-EAC7-4660-A24B-08201E14E46A}" type="slidenum">
              <a:rPr lang="en-US">
                <a:solidFill>
                  <a:srgbClr val="FFFFFF"/>
                </a:solidFill>
                <a:ea typeface="ＭＳ Ｐゴシック" pitchFamily="-65" charset="-128"/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  <a:ea typeface="ＭＳ Ｐゴシック" pitchFamily="-65" charset="-128"/>
            </a:endParaRPr>
          </a:p>
        </p:txBody>
      </p:sp>
      <p:sp>
        <p:nvSpPr>
          <p:cNvPr id="1030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371600"/>
            <a:ext cx="7086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031" name="Text Box 28"/>
          <p:cNvSpPr txBox="1">
            <a:spLocks noChangeArrowheads="1"/>
          </p:cNvSpPr>
          <p:nvPr/>
        </p:nvSpPr>
        <p:spPr bwMode="auto">
          <a:xfrm>
            <a:off x="622300" y="6477000"/>
            <a:ext cx="25019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 smtClean="0">
                <a:solidFill>
                  <a:srgbClr val="FFFFFF"/>
                </a:solidFill>
                <a:latin typeface="Trebuchet MS" pitchFamily="-65" charset="0"/>
              </a:rPr>
              <a:t>INDUSTRIAL ECONOMICS, INCORPORATED</a:t>
            </a:r>
          </a:p>
        </p:txBody>
      </p:sp>
    </p:spTree>
    <p:extLst>
      <p:ext uri="{BB962C8B-B14F-4D97-AF65-F5344CB8AC3E}">
        <p14:creationId xmlns:p14="http://schemas.microsoft.com/office/powerpoint/2010/main" val="266158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200">
          <a:solidFill>
            <a:schemeClr val="bg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200">
          <a:solidFill>
            <a:schemeClr val="bg1"/>
          </a:solidFill>
          <a:latin typeface="Trebuchet MS" pitchFamily="34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200">
          <a:solidFill>
            <a:schemeClr val="bg1"/>
          </a:solidFill>
          <a:latin typeface="Trebuchet MS" pitchFamily="34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200">
          <a:solidFill>
            <a:schemeClr val="bg1"/>
          </a:solidFill>
          <a:latin typeface="Trebuchet MS" pitchFamily="34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200">
          <a:solidFill>
            <a:schemeClr val="bg1"/>
          </a:solidFill>
          <a:latin typeface="Trebuchet MS" pitchFamily="34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2200">
          <a:solidFill>
            <a:schemeClr val="bg1"/>
          </a:solidFill>
          <a:latin typeface="Trebuchet MS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2200">
          <a:solidFill>
            <a:schemeClr val="bg1"/>
          </a:solidFill>
          <a:latin typeface="Trebuchet MS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2200">
          <a:solidFill>
            <a:schemeClr val="bg1"/>
          </a:solidFill>
          <a:latin typeface="Trebuchet MS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2200">
          <a:solidFill>
            <a:schemeClr val="bg1"/>
          </a:solidFill>
          <a:latin typeface="Trebuchet MS" pitchFamily="34" charset="0"/>
        </a:defRPr>
      </a:lvl9pPr>
    </p:titleStyle>
    <p:bodyStyle>
      <a:lvl1pPr marL="225425" indent="-225425" algn="l" rtl="0" eaLnBrk="0" fontAlgn="base" hangingPunct="0">
        <a:spcBef>
          <a:spcPct val="20000"/>
        </a:spcBef>
        <a:spcAft>
          <a:spcPct val="0"/>
        </a:spcAft>
        <a:buSzPct val="120000"/>
        <a:buChar char="•"/>
        <a:defRPr kumimoji="1" sz="2000">
          <a:solidFill>
            <a:srgbClr val="3D3D3D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682625" indent="-234950" algn="l" rtl="0" eaLnBrk="0" fontAlgn="base" hangingPunct="0">
        <a:spcBef>
          <a:spcPct val="20000"/>
        </a:spcBef>
        <a:spcAft>
          <a:spcPct val="0"/>
        </a:spcAft>
        <a:buClr>
          <a:srgbClr val="660033"/>
        </a:buClr>
        <a:buSzPct val="130000"/>
        <a:buChar char="•"/>
        <a:defRPr kumimoji="1">
          <a:solidFill>
            <a:srgbClr val="3D3D3D"/>
          </a:solidFill>
          <a:latin typeface="+mn-lt"/>
          <a:ea typeface="ＭＳ Ｐゴシック" pitchFamily="-65" charset="-128"/>
        </a:defRPr>
      </a:lvl2pPr>
      <a:lvl3pPr marL="1077913" indent="-165100" algn="l" rtl="0" eaLnBrk="0" fontAlgn="base" hangingPunct="0">
        <a:spcBef>
          <a:spcPct val="20000"/>
        </a:spcBef>
        <a:spcAft>
          <a:spcPct val="0"/>
        </a:spcAft>
        <a:buClr>
          <a:srgbClr val="42688F"/>
        </a:buClr>
        <a:buSzPct val="135000"/>
        <a:buChar char="•"/>
        <a:defRPr kumimoji="1" sz="1600">
          <a:solidFill>
            <a:srgbClr val="3D3D3D"/>
          </a:solidFill>
          <a:latin typeface="+mn-lt"/>
          <a:ea typeface="ＭＳ Ｐゴシック" pitchFamily="-65" charset="-128"/>
        </a:defRPr>
      </a:lvl3pPr>
      <a:lvl4pPr marL="1539875" indent="-222250" algn="l" rtl="0" eaLnBrk="0" fontAlgn="base" hangingPunct="0">
        <a:spcBef>
          <a:spcPct val="20000"/>
        </a:spcBef>
        <a:spcAft>
          <a:spcPct val="0"/>
        </a:spcAft>
        <a:buClr>
          <a:srgbClr val="0F235E"/>
        </a:buClr>
        <a:buSzPct val="125000"/>
        <a:buChar char="•"/>
        <a:defRPr kumimoji="1" sz="1400">
          <a:solidFill>
            <a:srgbClr val="3D3D3D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rgbClr val="660033"/>
          </a:solidFill>
          <a:latin typeface="Arial" charset="0"/>
          <a:ea typeface="ＭＳ Ｐゴシック" pitchFamily="-65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rgbClr val="660033"/>
          </a:solidFill>
          <a:latin typeface="Arial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rgbClr val="660033"/>
          </a:solidFill>
          <a:latin typeface="Arial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rgbClr val="660033"/>
          </a:solidFill>
          <a:latin typeface="Arial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rgbClr val="660033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2057400"/>
            <a:ext cx="4724400" cy="2209800"/>
          </a:xfrm>
        </p:spPr>
        <p:txBody>
          <a:bodyPr anchor="t"/>
          <a:lstStyle/>
          <a:p>
            <a:r>
              <a:rPr lang="en-US" sz="2400" dirty="0" smtClean="0">
                <a:latin typeface="Arial" charset="0"/>
              </a:rPr>
              <a:t>NY Prize Community Microgrid Benefit-Cost Analysis:</a:t>
            </a:r>
            <a:br>
              <a:rPr lang="en-US" sz="2400" dirty="0" smtClean="0">
                <a:latin typeface="Arial" charset="0"/>
              </a:rPr>
            </a:br>
            <a:r>
              <a:rPr lang="en-US" sz="2400" dirty="0">
                <a:latin typeface="Arial" charset="0"/>
              </a:rPr>
              <a:t/>
            </a:r>
            <a:br>
              <a:rPr lang="en-US" sz="2400" dirty="0">
                <a:latin typeface="Arial" charset="0"/>
              </a:rPr>
            </a:br>
            <a:r>
              <a:rPr lang="en-US" sz="2400" dirty="0" smtClean="0">
                <a:latin typeface="Arial" charset="0"/>
              </a:rPr>
              <a:t>Overview</a:t>
            </a:r>
            <a:endParaRPr lang="en-CA" sz="240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477000" y="2743200"/>
            <a:ext cx="2286000" cy="3124200"/>
          </a:xfrm>
        </p:spPr>
        <p:txBody>
          <a:bodyPr/>
          <a:lstStyle/>
          <a:p>
            <a:r>
              <a:rPr lang="en-CA" dirty="0" smtClean="0"/>
              <a:t>Prepared for:</a:t>
            </a:r>
            <a:br>
              <a:rPr lang="en-CA" dirty="0" smtClean="0"/>
            </a:br>
            <a:endParaRPr lang="en-CA" dirty="0" smtClean="0"/>
          </a:p>
          <a:p>
            <a:r>
              <a:rPr lang="en-CA" dirty="0" smtClean="0"/>
              <a:t>New </a:t>
            </a:r>
            <a:r>
              <a:rPr lang="en-CA" dirty="0"/>
              <a:t>York State </a:t>
            </a:r>
            <a:r>
              <a:rPr lang="en-CA" dirty="0" smtClean="0"/>
              <a:t>Energy Research and Development Authority (NYSERDA)</a:t>
            </a:r>
          </a:p>
          <a:p>
            <a:endParaRPr lang="en-CA" dirty="0" smtClean="0"/>
          </a:p>
          <a:p>
            <a:r>
              <a:rPr lang="en-CA" dirty="0" smtClean="0"/>
              <a:t>Prepared by:</a:t>
            </a:r>
          </a:p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Industrial Economics, Incorporated</a:t>
            </a:r>
          </a:p>
          <a:p>
            <a:r>
              <a:rPr lang="en-CA" dirty="0" smtClean="0"/>
              <a:t>2067 Massachusetts Ave.</a:t>
            </a:r>
          </a:p>
          <a:p>
            <a:r>
              <a:rPr lang="en-CA" dirty="0" smtClean="0"/>
              <a:t>Cambridge, MA  02140</a:t>
            </a:r>
          </a:p>
          <a:p>
            <a:r>
              <a:rPr lang="en-CA" dirty="0" smtClean="0"/>
              <a:t>USA</a:t>
            </a:r>
          </a:p>
          <a:p>
            <a:r>
              <a:rPr lang="en-CA" dirty="0" smtClean="0"/>
              <a:t>617/354-0074</a:t>
            </a:r>
          </a:p>
          <a:p>
            <a:endParaRPr lang="en-CA" dirty="0" smtClean="0"/>
          </a:p>
          <a:p>
            <a:r>
              <a:rPr lang="en-CA" dirty="0" smtClean="0">
                <a:solidFill>
                  <a:schemeClr val="bg2"/>
                </a:solidFill>
              </a:rPr>
              <a:t>November 2015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4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61"/>
    </mc:Choice>
    <mc:Fallback xmlns="">
      <p:transition spd="slow" advTm="20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7772400" cy="5334000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NY Prize Stage 1 feasibility studies require preliminary analysis of each project’s potential costs and benefits.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IEc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will conduct the benefit-cost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analysis (BCA)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for each project using an Excel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model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developed in collaboration with NYSERDA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, DPS, and DHSES.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Key features of the model: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Perspective:  costs and benefits to society as a whole.</a:t>
            </a:r>
            <a:endParaRPr lang="en-CA" dirty="0">
              <a:solidFill>
                <a:schemeClr val="bg2">
                  <a:lumMod val="50000"/>
                </a:schemeClr>
              </a:solidFill>
            </a:endParaRP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Analyzes discrete, user-specified operating scenarios.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Considers project impacts over a 20-year operating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period: 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2016-2035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Results reported on both a discounted present value and an annualized basis, in 2014 dollars.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9DBC9D-41ED-4F27-8E5C-6B122BFAFEC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848600" cy="609600"/>
          </a:xfrm>
        </p:spPr>
        <p:txBody>
          <a:bodyPr/>
          <a:lstStyle/>
          <a:p>
            <a:r>
              <a:rPr lang="en-CA" sz="2800" dirty="0" smtClean="0"/>
              <a:t>BCA Model Overview</a:t>
            </a:r>
            <a:endParaRPr lang="en-CA" sz="28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7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055"/>
    </mc:Choice>
    <mc:Fallback xmlns="">
      <p:transition spd="slow" advTm="114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848600" cy="609600"/>
          </a:xfrm>
        </p:spPr>
        <p:txBody>
          <a:bodyPr/>
          <a:lstStyle/>
          <a:p>
            <a:r>
              <a:rPr lang="en-CA" sz="2800" dirty="0" smtClean="0"/>
              <a:t>Data Collection Questionnaires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7848600" cy="5334000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Information required to run the BCA model will be collected using two questionnaires.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The </a:t>
            </a:r>
            <a:r>
              <a:rPr lang="en-US" i="1" dirty="0">
                <a:solidFill>
                  <a:schemeClr val="bg2">
                    <a:lumMod val="50000"/>
                  </a:schemeClr>
                </a:solidFill>
              </a:rPr>
              <a:t>microgrid questionnaire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collects information on the project’s design and operation.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The </a:t>
            </a:r>
            <a:r>
              <a:rPr lang="en-US" i="1" dirty="0">
                <a:solidFill>
                  <a:schemeClr val="bg2">
                    <a:lumMod val="50000"/>
                  </a:schemeClr>
                </a:solidFill>
              </a:rPr>
              <a:t>facility questionnaire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collects information on the facilities served by the microgrid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CA" dirty="0" smtClean="0">
                <a:solidFill>
                  <a:schemeClr val="bg2">
                    <a:lumMod val="50000"/>
                  </a:schemeClr>
                </a:solidFill>
              </a:rPr>
              <a:t>NYSERDA will distribute these questionnaires to all 83 Stage 1 NY Prize recipients.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CA" dirty="0" smtClean="0">
                <a:solidFill>
                  <a:schemeClr val="bg2">
                    <a:lumMod val="50000"/>
                  </a:schemeClr>
                </a:solidFill>
              </a:rPr>
              <a:t>Both </a:t>
            </a:r>
            <a:r>
              <a:rPr lang="en-CA" dirty="0">
                <a:solidFill>
                  <a:schemeClr val="bg2">
                    <a:lumMod val="50000"/>
                  </a:schemeClr>
                </a:solidFill>
              </a:rPr>
              <a:t>questionnaires may be filled out based on educated estimates of </a:t>
            </a:r>
            <a:r>
              <a:rPr lang="en-CA" dirty="0" smtClean="0">
                <a:solidFill>
                  <a:schemeClr val="bg2">
                    <a:lumMod val="50000"/>
                  </a:schemeClr>
                </a:solidFill>
              </a:rPr>
              <a:t>project costs</a:t>
            </a:r>
            <a:r>
              <a:rPr lang="en-CA" dirty="0">
                <a:solidFill>
                  <a:schemeClr val="bg2">
                    <a:lumMod val="50000"/>
                  </a:schemeClr>
                </a:solidFill>
              </a:rPr>
              <a:t>, benefits, and operations</a:t>
            </a:r>
            <a:r>
              <a:rPr lang="en-CA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IEc will conduct the BCA for each proposed microgrid based on the site team’s response to these questionnaires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Note: 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IEc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will treat all completed questionnaires as confidential.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9DBC9D-41ED-4F27-8E5C-6B122BFAFEC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79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69"/>
    </mc:Choice>
    <mc:Fallback xmlns="">
      <p:transition spd="slow" advTm="87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848600" cy="609600"/>
          </a:xfrm>
        </p:spPr>
        <p:txBody>
          <a:bodyPr/>
          <a:lstStyle/>
          <a:p>
            <a:r>
              <a:rPr lang="en-CA" sz="2800" dirty="0" smtClean="0"/>
              <a:t>Process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7848600" cy="5334000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Review the questionnaires and take advantage of the instructional presentations available on NYSERDA’s website.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Complete the questionnaires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to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the best of your ability and forward them to us.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Save the completed questionnaires as Word files.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Email them to NYPrize@indecon.com.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We will acknowledge receipt and follow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up with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you,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as necessary, to review/clarify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your response.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We will then conduct the BCA, examining two scenarios: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rgbClr val="808080">
                    <a:lumMod val="50000"/>
                  </a:srgbClr>
                </a:solidFill>
              </a:rPr>
              <a:t>No major power outages over the 20-year operating period.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rgbClr val="808080">
                    <a:lumMod val="50000"/>
                  </a:srgbClr>
                </a:solidFill>
              </a:rPr>
              <a:t>If necessary:  the expected </a:t>
            </a:r>
            <a:r>
              <a:rPr lang="en-US" dirty="0" smtClean="0">
                <a:solidFill>
                  <a:srgbClr val="808080">
                    <a:lumMod val="50000"/>
                  </a:srgbClr>
                </a:solidFill>
              </a:rPr>
              <a:t>frequency and duration </a:t>
            </a:r>
            <a:r>
              <a:rPr lang="en-US" dirty="0">
                <a:solidFill>
                  <a:srgbClr val="808080">
                    <a:lumMod val="50000"/>
                  </a:srgbClr>
                </a:solidFill>
              </a:rPr>
              <a:t>of major power outages required for project benefits to equal costs.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We will email a written summary of the analysis to you and your NYSERDA Project Manager, for incorporation into your feasibility study.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9DBC9D-41ED-4F27-8E5C-6B122BFAFEC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75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517"/>
    </mc:Choice>
    <mc:Fallback xmlns="">
      <p:transition spd="slow" advTm="108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848600" cy="609600"/>
          </a:xfrm>
        </p:spPr>
        <p:txBody>
          <a:bodyPr/>
          <a:lstStyle/>
          <a:p>
            <a:r>
              <a:rPr lang="en-CA" sz="2800" dirty="0" smtClean="0"/>
              <a:t>Schedule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7848600" cy="5334000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We are ready to analyze your data as soon as it’s available.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Turnaround: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 smtClean="0">
                <a:solidFill>
                  <a:srgbClr val="808080">
                    <a:lumMod val="50000"/>
                  </a:srgbClr>
                </a:solidFill>
              </a:rPr>
              <a:t>Three weeks for model runs.</a:t>
            </a:r>
            <a:endParaRPr lang="en-US" dirty="0">
              <a:solidFill>
                <a:srgbClr val="808080">
                  <a:lumMod val="50000"/>
                </a:srgbClr>
              </a:solidFill>
            </a:endParaRP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 smtClean="0">
                <a:solidFill>
                  <a:srgbClr val="808080">
                    <a:lumMod val="50000"/>
                  </a:srgbClr>
                </a:solidFill>
              </a:rPr>
              <a:t>Two additional weeks for written summaries.</a:t>
            </a:r>
            <a:endParaRPr lang="en-US" dirty="0">
              <a:solidFill>
                <a:srgbClr val="808080">
                  <a:lumMod val="50000"/>
                </a:srgbClr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Turnaround is contingent on submission of complete and accurate questionnaires.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To ensure the BCA is complete and available for inclusion in your feasibility study by the March 1 deadline, please send your completed questionnaires to us </a:t>
            </a:r>
            <a:r>
              <a:rPr lang="en-US" b="1" i="1" dirty="0" smtClean="0">
                <a:solidFill>
                  <a:schemeClr val="bg2">
                    <a:lumMod val="50000"/>
                  </a:schemeClr>
                </a:solidFill>
              </a:rPr>
              <a:t>no later than January 22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Early submission is encouraged to avoid delays due to errors or major omissions in completing the questionnaires.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The sooner we receive your questionnaires, the sooner we’ll be able to get back to you with a completed analysis.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9DBC9D-41ED-4F27-8E5C-6B122BFAFEC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5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13"/>
    </mc:Choice>
    <mc:Fallback xmlns="">
      <p:transition spd="slow" advTm="63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848600" cy="609600"/>
          </a:xfrm>
        </p:spPr>
        <p:txBody>
          <a:bodyPr/>
          <a:lstStyle/>
          <a:p>
            <a:r>
              <a:rPr lang="en-CA" sz="2800" dirty="0" smtClean="0"/>
              <a:t>For Additional Information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7848600" cy="5334000"/>
          </a:xfrm>
        </p:spPr>
        <p:txBody>
          <a:bodyPr/>
          <a:lstStyle/>
          <a:p>
            <a:pPr marL="342900" lvl="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/>
              <a:t>IEc is available to answer any questions regarding the questionnaires or the BCA process.</a:t>
            </a:r>
            <a:endParaRPr lang="en-US" dirty="0"/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 smtClean="0"/>
              <a:t>NYPrize@indecon.com or (929</a:t>
            </a:r>
            <a:r>
              <a:rPr lang="en-US" dirty="0"/>
              <a:t>) </a:t>
            </a:r>
            <a:r>
              <a:rPr lang="en-US" dirty="0" smtClean="0"/>
              <a:t>445-7641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 smtClean="0"/>
              <a:t>Online Q&amp;A session, to be held in mid-November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CA" dirty="0"/>
              <a:t>For additional information, see materials posted at: http://www.nyserda.ny.gov/All-Programs/Programs/NY-Prize/Resources-for-applicants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 smtClean="0"/>
              <a:t>Instructional presentations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 err="1" smtClean="0"/>
              <a:t>Microgrid</a:t>
            </a:r>
            <a:r>
              <a:rPr lang="en-US" dirty="0" smtClean="0"/>
              <a:t> questionnaire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 smtClean="0"/>
              <a:t>Facility questionnaire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 smtClean="0"/>
              <a:t>BCA model</a:t>
            </a:r>
            <a:endParaRPr lang="en-US" dirty="0"/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 smtClean="0"/>
              <a:t>User’s guide for BCA </a:t>
            </a:r>
            <a:r>
              <a:rPr lang="en-US" dirty="0" smtClean="0"/>
              <a:t>model</a:t>
            </a:r>
            <a:endParaRPr lang="en-US" dirty="0" smtClean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CA" dirty="0" smtClean="0"/>
              <a:t>Note:  questionnaires posted to NYSERDA’s website are for reference only. If you need questionnaires to fill out, please contact NYSERDA or IEc for formatted, up-to-date versions.</a:t>
            </a:r>
            <a:endParaRPr lang="en-US" dirty="0" smtClean="0"/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None/>
            </a:pPr>
            <a:endParaRPr lang="en-CA" sz="3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9DBC9D-41ED-4F27-8E5C-6B122BFAFEC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5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90"/>
    </mc:Choice>
    <mc:Fallback xmlns="">
      <p:transition spd="slow" advTm="105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15"/>
          <p:cNvGrpSpPr>
            <a:grpSpLocks/>
          </p:cNvGrpSpPr>
          <p:nvPr/>
        </p:nvGrpSpPr>
        <p:grpSpPr bwMode="auto">
          <a:xfrm>
            <a:off x="0" y="0"/>
            <a:ext cx="12268200" cy="8212138"/>
            <a:chOff x="0" y="0"/>
            <a:chExt cx="7728" cy="5173"/>
          </a:xfrm>
        </p:grpSpPr>
        <p:grpSp>
          <p:nvGrpSpPr>
            <p:cNvPr id="11268" name="Group 10"/>
            <p:cNvGrpSpPr>
              <a:grpSpLocks/>
            </p:cNvGrpSpPr>
            <p:nvPr/>
          </p:nvGrpSpPr>
          <p:grpSpPr bwMode="auto">
            <a:xfrm>
              <a:off x="0" y="0"/>
              <a:ext cx="7728" cy="5173"/>
              <a:chOff x="0" y="0"/>
              <a:chExt cx="7728" cy="5173"/>
            </a:xfrm>
          </p:grpSpPr>
          <p:pic>
            <p:nvPicPr>
              <p:cNvPr id="11273" name="Picture 8"/>
              <p:cNvPicPr>
                <a:picLocks noChangeAspect="1" noChangeArrowheads="1"/>
              </p:cNvPicPr>
              <p:nvPr/>
            </p:nvPicPr>
            <p:blipFill>
              <a:blip r:embed="rId4">
                <a:lum contrast="-7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728" cy="5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274" name="Rectangle 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4320"/>
              </a:xfrm>
              <a:prstGeom prst="rect">
                <a:avLst/>
              </a:prstGeom>
              <a:solidFill>
                <a:srgbClr val="2E709C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11269" name="Group 11"/>
            <p:cNvGrpSpPr>
              <a:grpSpLocks/>
            </p:cNvGrpSpPr>
            <p:nvPr/>
          </p:nvGrpSpPr>
          <p:grpSpPr bwMode="auto">
            <a:xfrm>
              <a:off x="384" y="634"/>
              <a:ext cx="3744" cy="3456"/>
              <a:chOff x="384" y="634"/>
              <a:chExt cx="3744" cy="3456"/>
            </a:xfrm>
          </p:grpSpPr>
          <p:sp>
            <p:nvSpPr>
              <p:cNvPr id="11270" name="Text Box 12"/>
              <p:cNvSpPr txBox="1">
                <a:spLocks noChangeArrowheads="1"/>
              </p:cNvSpPr>
              <p:nvPr/>
            </p:nvSpPr>
            <p:spPr bwMode="auto">
              <a:xfrm>
                <a:off x="384" y="634"/>
                <a:ext cx="1008" cy="7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9pPr>
              </a:lstStyle>
              <a:p>
                <a:r>
                  <a:rPr lang="en-US" sz="7500" dirty="0">
                    <a:solidFill>
                      <a:schemeClr val="bg1"/>
                    </a:solidFill>
                    <a:latin typeface="Trebuchet MS" pitchFamily="-65" charset="0"/>
                  </a:rPr>
                  <a:t>IEc</a:t>
                </a:r>
                <a:endParaRPr lang="en-US" sz="7500" dirty="0">
                  <a:solidFill>
                    <a:schemeClr val="bg1"/>
                  </a:solidFill>
                  <a:latin typeface="Times" pitchFamily="-65" charset="0"/>
                </a:endParaRPr>
              </a:p>
            </p:txBody>
          </p:sp>
          <p:sp>
            <p:nvSpPr>
              <p:cNvPr id="11271" name="Text Box 13"/>
              <p:cNvSpPr txBox="1">
                <a:spLocks noChangeArrowheads="1"/>
              </p:cNvSpPr>
              <p:nvPr/>
            </p:nvSpPr>
            <p:spPr bwMode="auto">
              <a:xfrm>
                <a:off x="912" y="1344"/>
                <a:ext cx="321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b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9pPr>
              </a:lstStyle>
              <a:p>
                <a:r>
                  <a:rPr lang="en-US" sz="2000" dirty="0">
                    <a:solidFill>
                      <a:srgbClr val="DCB026"/>
                    </a:solidFill>
                    <a:latin typeface="Trebuchet MS" pitchFamily="-65" charset="0"/>
                  </a:rPr>
                  <a:t>INDUSTRIAL ECONOMICS, INCORPORATED</a:t>
                </a:r>
              </a:p>
            </p:txBody>
          </p:sp>
          <p:sp>
            <p:nvSpPr>
              <p:cNvPr id="11272" name="Text Box 14"/>
              <p:cNvSpPr txBox="1">
                <a:spLocks noChangeArrowheads="1"/>
              </p:cNvSpPr>
              <p:nvPr/>
            </p:nvSpPr>
            <p:spPr bwMode="auto">
              <a:xfrm>
                <a:off x="912" y="3840"/>
                <a:ext cx="124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000" dirty="0">
                    <a:solidFill>
                      <a:srgbClr val="B3CCDC"/>
                    </a:solidFill>
                    <a:latin typeface="Trebuchet MS" pitchFamily="-65" charset="0"/>
                  </a:rPr>
                  <a:t>617.354.0074</a:t>
                </a:r>
              </a:p>
            </p:txBody>
          </p:sp>
        </p:grp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4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48"/>
    </mc:Choice>
    <mc:Fallback xmlns="">
      <p:transition spd="slow" advTm="39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IEc Presentation Format">
  <a:themeElements>
    <a:clrScheme name="IEc Presentation Format 5">
      <a:dk1>
        <a:srgbClr val="000000"/>
      </a:dk1>
      <a:lt1>
        <a:srgbClr val="FFFFFF"/>
      </a:lt1>
      <a:dk2>
        <a:srgbClr val="003366"/>
      </a:dk2>
      <a:lt2>
        <a:srgbClr val="808080"/>
      </a:lt2>
      <a:accent1>
        <a:srgbClr val="003366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ADB8"/>
      </a:accent5>
      <a:accent6>
        <a:srgbClr val="2D8AE7"/>
      </a:accent6>
      <a:hlink>
        <a:srgbClr val="DDEBF9"/>
      </a:hlink>
      <a:folHlink>
        <a:srgbClr val="B2B2B2"/>
      </a:folHlink>
    </a:clrScheme>
    <a:fontScheme name="IEc Presentation Forma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IEc Presentation Format 1">
        <a:dk1>
          <a:srgbClr val="000000"/>
        </a:dk1>
        <a:lt1>
          <a:srgbClr val="FFFFFF"/>
        </a:lt1>
        <a:dk2>
          <a:srgbClr val="6600CC"/>
        </a:dk2>
        <a:lt2>
          <a:srgbClr val="CCECFF"/>
        </a:lt2>
        <a:accent1>
          <a:srgbClr val="00FFCC"/>
        </a:accent1>
        <a:accent2>
          <a:srgbClr val="9933FF"/>
        </a:accent2>
        <a:accent3>
          <a:srgbClr val="B8AAE2"/>
        </a:accent3>
        <a:accent4>
          <a:srgbClr val="DADADA"/>
        </a:accent4>
        <a:accent5>
          <a:srgbClr val="AAFFE2"/>
        </a:accent5>
        <a:accent6>
          <a:srgbClr val="8A2DE7"/>
        </a:accent6>
        <a:hlink>
          <a:srgbClr val="660066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Ec Presentation Format 2">
        <a:dk1>
          <a:srgbClr val="660066"/>
        </a:dk1>
        <a:lt1>
          <a:srgbClr val="FFFFFF"/>
        </a:lt1>
        <a:dk2>
          <a:srgbClr val="FF00FF"/>
        </a:dk2>
        <a:lt2>
          <a:srgbClr val="FFCC99"/>
        </a:lt2>
        <a:accent1>
          <a:srgbClr val="99FF99"/>
        </a:accent1>
        <a:accent2>
          <a:srgbClr val="CC66FF"/>
        </a:accent2>
        <a:accent3>
          <a:srgbClr val="FFFFFF"/>
        </a:accent3>
        <a:accent4>
          <a:srgbClr val="560056"/>
        </a:accent4>
        <a:accent5>
          <a:srgbClr val="CAFFCA"/>
        </a:accent5>
        <a:accent6>
          <a:srgbClr val="B95CE7"/>
        </a:accent6>
        <a:hlink>
          <a:srgbClr val="FF99CC"/>
        </a:hlink>
        <a:folHlink>
          <a:srgbClr val="00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Ec Presentation Forma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Ec Presentation Format 4">
        <a:dk1>
          <a:srgbClr val="000000"/>
        </a:dk1>
        <a:lt1>
          <a:srgbClr val="FFFFFF"/>
        </a:lt1>
        <a:dk2>
          <a:srgbClr val="CC0099"/>
        </a:dk2>
        <a:lt2>
          <a:srgbClr val="FFCCFF"/>
        </a:lt2>
        <a:accent1>
          <a:srgbClr val="00FF00"/>
        </a:accent1>
        <a:accent2>
          <a:srgbClr val="9933FF"/>
        </a:accent2>
        <a:accent3>
          <a:srgbClr val="E2AACA"/>
        </a:accent3>
        <a:accent4>
          <a:srgbClr val="DADADA"/>
        </a:accent4>
        <a:accent5>
          <a:srgbClr val="AAFFAA"/>
        </a:accent5>
        <a:accent6>
          <a:srgbClr val="8A2DE7"/>
        </a:accent6>
        <a:hlink>
          <a:srgbClr val="660066"/>
        </a:hlink>
        <a:folHlink>
          <a:srgbClr val="00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Ec Presentation Format 5">
        <a:dk1>
          <a:srgbClr val="000000"/>
        </a:dk1>
        <a:lt1>
          <a:srgbClr val="FFFFFF"/>
        </a:lt1>
        <a:dk2>
          <a:srgbClr val="003366"/>
        </a:dk2>
        <a:lt2>
          <a:srgbClr val="808080"/>
        </a:lt2>
        <a:accent1>
          <a:srgbClr val="003366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ADB8"/>
        </a:accent5>
        <a:accent6>
          <a:srgbClr val="2D8AE7"/>
        </a:accent6>
        <a:hlink>
          <a:srgbClr val="DDEBF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8743</TotalTime>
  <Words>556</Words>
  <Application>Microsoft Office PowerPoint</Application>
  <PresentationFormat>On-screen Show (4:3)</PresentationFormat>
  <Paragraphs>68</Paragraphs>
  <Slides>7</Slides>
  <Notes>1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IEc Presentation Format</vt:lpstr>
      <vt:lpstr>NY Prize Community Microgrid Benefit-Cost Analysis:  Overview</vt:lpstr>
      <vt:lpstr>BCA Model Overview</vt:lpstr>
      <vt:lpstr>Data Collection Questionnaires</vt:lpstr>
      <vt:lpstr>Process</vt:lpstr>
      <vt:lpstr>Schedule</vt:lpstr>
      <vt:lpstr>For Additional Information</vt:lpstr>
      <vt:lpstr>PowerPoint Presentation</vt:lpstr>
    </vt:vector>
  </TitlesOfParts>
  <Company>Industrial Economics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Nadav Tanners</dc:creator>
  <cp:lastModifiedBy>Claire Santoro</cp:lastModifiedBy>
  <cp:revision>686</cp:revision>
  <cp:lastPrinted>2013-10-16T22:22:16Z</cp:lastPrinted>
  <dcterms:created xsi:type="dcterms:W3CDTF">2013-03-04T22:40:41Z</dcterms:created>
  <dcterms:modified xsi:type="dcterms:W3CDTF">2015-11-06T17:44:10Z</dcterms:modified>
</cp:coreProperties>
</file>