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37"/>
  </p:notesMasterIdLst>
  <p:sldIdLst>
    <p:sldId id="267" r:id="rId2"/>
    <p:sldId id="478" r:id="rId3"/>
    <p:sldId id="479" r:id="rId4"/>
    <p:sldId id="480" r:id="rId5"/>
    <p:sldId id="507" r:id="rId6"/>
    <p:sldId id="482" r:id="rId7"/>
    <p:sldId id="483" r:id="rId8"/>
    <p:sldId id="508" r:id="rId9"/>
    <p:sldId id="485" r:id="rId10"/>
    <p:sldId id="509" r:id="rId11"/>
    <p:sldId id="486" r:id="rId12"/>
    <p:sldId id="487" r:id="rId13"/>
    <p:sldId id="488" r:id="rId14"/>
    <p:sldId id="489" r:id="rId15"/>
    <p:sldId id="510" r:id="rId16"/>
    <p:sldId id="491" r:id="rId17"/>
    <p:sldId id="492" r:id="rId18"/>
    <p:sldId id="494" r:id="rId19"/>
    <p:sldId id="495" r:id="rId20"/>
    <p:sldId id="496" r:id="rId21"/>
    <p:sldId id="497" r:id="rId22"/>
    <p:sldId id="498" r:id="rId23"/>
    <p:sldId id="499" r:id="rId24"/>
    <p:sldId id="500" r:id="rId25"/>
    <p:sldId id="501" r:id="rId26"/>
    <p:sldId id="502" r:id="rId27"/>
    <p:sldId id="503" r:id="rId28"/>
    <p:sldId id="504" r:id="rId29"/>
    <p:sldId id="505" r:id="rId30"/>
    <p:sldId id="512" r:id="rId31"/>
    <p:sldId id="513" r:id="rId32"/>
    <p:sldId id="514" r:id="rId33"/>
    <p:sldId id="511" r:id="rId34"/>
    <p:sldId id="458" r:id="rId35"/>
    <p:sldId id="314" r:id="rId3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dav Tanners" initials="N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7F5"/>
    <a:srgbClr val="DA9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1" autoAdjust="0"/>
    <p:restoredTop sz="92624" autoAdjust="0"/>
  </p:normalViewPr>
  <p:slideViewPr>
    <p:cSldViewPr>
      <p:cViewPr>
        <p:scale>
          <a:sx n="90" d="100"/>
          <a:sy n="90" d="100"/>
        </p:scale>
        <p:origin x="-131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E932AD9-6811-4D0B-A181-CBEC4C8AE758}" type="datetimeFigureOut">
              <a:rPr lang="en-US" smtClean="0"/>
              <a:t>11/9/2015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1FA9B8-4EC3-47CB-BFB6-4274C0EB33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62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9pPr>
          </a:lstStyle>
          <a:p>
            <a:fld id="{109FD2E6-ACE1-499E-8009-8C75EAEFB263}" type="datetime1">
              <a:rPr lang="en-US" sz="1200">
                <a:solidFill>
                  <a:prstClr val="black"/>
                </a:solidFill>
              </a:rPr>
              <a:pPr/>
              <a:t>11/9/2015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53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9pPr>
          </a:lstStyle>
          <a:p>
            <a:fld id="{F7F0090B-F6E2-4070-82F5-FEDDA92FA024}" type="slidenum">
              <a:rPr lang="en-US" sz="1200">
                <a:solidFill>
                  <a:prstClr val="black"/>
                </a:solidFill>
              </a:rPr>
              <a:pPr/>
              <a:t>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 descr="report_cover_high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" t="19049" r="9886" b="158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1155700" y="381000"/>
            <a:ext cx="977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smtClean="0">
                <a:solidFill>
                  <a:srgbClr val="0F235E"/>
                </a:solidFill>
                <a:latin typeface="Trebuchet MS" pitchFamily="-65" charset="0"/>
              </a:rPr>
              <a:t>IEc</a:t>
            </a:r>
            <a:endParaRPr lang="en-US" dirty="0" smtClean="0">
              <a:solidFill>
                <a:srgbClr val="000000"/>
              </a:solidFill>
              <a:latin typeface="Times" pitchFamily="-65" charset="0"/>
            </a:endParaRPr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295400" y="6337300"/>
            <a:ext cx="2501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781E07"/>
                </a:solidFill>
                <a:latin typeface="Trebuchet MS" pitchFamily="-65" charset="0"/>
              </a:rPr>
              <a:t>INDUSTRIAL ECONOMICS, INCORPORATED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2057400"/>
            <a:ext cx="4114800" cy="1600200"/>
          </a:xfrm>
          <a:extLst/>
        </p:spPr>
        <p:txBody>
          <a:bodyPr/>
          <a:lstStyle>
            <a:lvl1pPr>
              <a:defRPr sz="1600" b="1">
                <a:solidFill>
                  <a:srgbClr val="0F235E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010400" y="3886200"/>
            <a:ext cx="1828800" cy="1752600"/>
          </a:xfrm>
        </p:spPr>
        <p:txBody>
          <a:bodyPr/>
          <a:lstStyle>
            <a:lvl1pPr marL="0" indent="0">
              <a:buFontTx/>
              <a:buNone/>
              <a:defRPr sz="1000">
                <a:solidFill>
                  <a:srgbClr val="808080"/>
                </a:solidFill>
              </a:defRPr>
            </a:lvl1pPr>
          </a:lstStyle>
          <a:p>
            <a:pPr lvl="0"/>
            <a:r>
              <a:rPr lang="en-US" noProof="0" smtClean="0"/>
              <a:t>Click to Edit Presentor Names</a:t>
            </a:r>
          </a:p>
        </p:txBody>
      </p:sp>
      <p:sp>
        <p:nvSpPr>
          <p:cNvPr id="7" name="Rectangle 30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2057400" y="3657600"/>
            <a:ext cx="1905000" cy="30480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578AAE"/>
                </a:solidFill>
                <a:latin typeface="Trebuchet MS" pitchFamily="-65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31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19C7D-A85A-4C1D-88A6-DDB724BF2C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7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228600"/>
            <a:ext cx="17716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228600"/>
            <a:ext cx="51625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995A2-3C4E-48F0-B1A1-2CC24A12C2A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DBC9D-41ED-4F27-8E5C-6B122BFAFEC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04D6A-B7A4-4343-8C1E-B6659B5946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00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371600"/>
            <a:ext cx="3467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371600"/>
            <a:ext cx="3467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DA1C5-E621-40F0-AA32-C1EE37F611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A53CD-297E-429B-9C86-AFA8101F37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2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BD0CB-90FE-4F45-B00C-EC49E758F5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5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6AF98-8464-4006-9A2D-6EDD15E06C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51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E3A2F-2BC5-46AB-9D39-1931F13748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71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856C4-27DD-4E13-92E6-4C5604BC6A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4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7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578AAE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Times New Roman" pitchFamily="-65" charset="0"/>
              <a:ea typeface="ＭＳ Ｐゴシック" pitchFamily="-65" charset="-128"/>
            </a:endParaRPr>
          </a:p>
        </p:txBody>
      </p:sp>
      <p:sp>
        <p:nvSpPr>
          <p:cNvPr id="1027" name="Rectangle 26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578AAE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Times New Roman" pitchFamily="-65" charset="0"/>
              <a:ea typeface="ＭＳ Ｐゴシック" pitchFamily="-65" charset="-128"/>
            </a:endParaRPr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086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77000"/>
            <a:ext cx="1905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000" smtClean="0">
                <a:solidFill>
                  <a:schemeClr val="bg1"/>
                </a:solidFill>
                <a:latin typeface="Trebuchet MS" pitchFamily="-65" charset="0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B6974807-EAC7-4660-A24B-08201E14E46A}" type="slidenum">
              <a:rPr lang="en-US">
                <a:solidFill>
                  <a:srgbClr val="FFFFFF"/>
                </a:solidFill>
                <a:ea typeface="ＭＳ Ｐゴシック" pitchFamily="-65" charset="-128"/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ea typeface="ＭＳ Ｐゴシック" pitchFamily="-65" charset="-128"/>
            </a:endParaRPr>
          </a:p>
        </p:txBody>
      </p:sp>
      <p:sp>
        <p:nvSpPr>
          <p:cNvPr id="1030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371600"/>
            <a:ext cx="7086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31" name="Text Box 28"/>
          <p:cNvSpPr txBox="1">
            <a:spLocks noChangeArrowheads="1"/>
          </p:cNvSpPr>
          <p:nvPr/>
        </p:nvSpPr>
        <p:spPr bwMode="auto">
          <a:xfrm>
            <a:off x="622300" y="6477000"/>
            <a:ext cx="2501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65" charset="0"/>
                <a:ea typeface="ＭＳ Ｐゴシック" pitchFamily="-65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 smtClean="0">
                <a:solidFill>
                  <a:srgbClr val="FFFFFF"/>
                </a:solidFill>
                <a:latin typeface="Trebuchet MS" pitchFamily="-65" charset="0"/>
              </a:rPr>
              <a:t>INDUSTRIAL ECONOMICS, INCORPORATED</a:t>
            </a:r>
          </a:p>
        </p:txBody>
      </p:sp>
    </p:spTree>
    <p:extLst>
      <p:ext uri="{BB962C8B-B14F-4D97-AF65-F5344CB8AC3E}">
        <p14:creationId xmlns:p14="http://schemas.microsoft.com/office/powerpoint/2010/main" val="26615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Trebuchet MS" pitchFamily="34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Trebuchet MS" pitchFamily="34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Trebuchet MS" pitchFamily="34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Trebuchet MS" pitchFamily="34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200">
          <a:solidFill>
            <a:schemeClr val="bg1"/>
          </a:solidFill>
          <a:latin typeface="Trebuchet MS" pitchFamily="34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SzPct val="120000"/>
        <a:buChar char="•"/>
        <a:defRPr kumimoji="1" sz="2000">
          <a:solidFill>
            <a:srgbClr val="3D3D3D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682625" indent="-23495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SzPct val="130000"/>
        <a:buChar char="•"/>
        <a:defRPr kumimoji="1">
          <a:solidFill>
            <a:srgbClr val="3D3D3D"/>
          </a:solidFill>
          <a:latin typeface="+mn-lt"/>
          <a:ea typeface="ＭＳ Ｐゴシック" pitchFamily="-65" charset="-128"/>
        </a:defRPr>
      </a:lvl2pPr>
      <a:lvl3pPr marL="1077913" indent="-165100" algn="l" rtl="0" eaLnBrk="0" fontAlgn="base" hangingPunct="0">
        <a:spcBef>
          <a:spcPct val="20000"/>
        </a:spcBef>
        <a:spcAft>
          <a:spcPct val="0"/>
        </a:spcAft>
        <a:buClr>
          <a:srgbClr val="42688F"/>
        </a:buClr>
        <a:buSzPct val="135000"/>
        <a:buChar char="•"/>
        <a:defRPr kumimoji="1" sz="1600">
          <a:solidFill>
            <a:srgbClr val="3D3D3D"/>
          </a:solidFill>
          <a:latin typeface="+mn-lt"/>
          <a:ea typeface="ＭＳ Ｐゴシック" pitchFamily="-65" charset="-128"/>
        </a:defRPr>
      </a:lvl3pPr>
      <a:lvl4pPr marL="1539875" indent="-222250" algn="l" rtl="0" eaLnBrk="0" fontAlgn="base" hangingPunct="0">
        <a:spcBef>
          <a:spcPct val="20000"/>
        </a:spcBef>
        <a:spcAft>
          <a:spcPct val="0"/>
        </a:spcAft>
        <a:buClr>
          <a:srgbClr val="0F235E"/>
        </a:buClr>
        <a:buSzPct val="125000"/>
        <a:buChar char="•"/>
        <a:defRPr kumimoji="1" sz="1400">
          <a:solidFill>
            <a:srgbClr val="3D3D3D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rgbClr val="660033"/>
          </a:solidFill>
          <a:latin typeface="Arial" charset="0"/>
          <a:ea typeface="ＭＳ Ｐゴシック" pitchFamily="-6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rgbClr val="660033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rgbClr val="660033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rgbClr val="660033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rgbClr val="660033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2057400"/>
            <a:ext cx="4724400" cy="2209800"/>
          </a:xfrm>
        </p:spPr>
        <p:txBody>
          <a:bodyPr anchor="t"/>
          <a:lstStyle/>
          <a:p>
            <a:r>
              <a:rPr lang="en-US" sz="2400" dirty="0" smtClean="0">
                <a:latin typeface="Arial" charset="0"/>
              </a:rPr>
              <a:t>NY Prize Community Microgrid Benefit-Cost Analysis:</a:t>
            </a:r>
            <a:br>
              <a:rPr lang="en-US" sz="2400" dirty="0" smtClean="0">
                <a:latin typeface="Arial" charset="0"/>
              </a:rPr>
            </a:br>
            <a:r>
              <a:rPr lang="en-US" sz="2400" dirty="0">
                <a:latin typeface="Arial" charset="0"/>
              </a:rPr>
              <a:t/>
            </a:r>
            <a:br>
              <a:rPr lang="en-US" sz="2400" dirty="0">
                <a:latin typeface="Arial" charset="0"/>
              </a:rPr>
            </a:br>
            <a:r>
              <a:rPr lang="en-US" sz="2400" dirty="0" smtClean="0">
                <a:latin typeface="Arial" charset="0"/>
              </a:rPr>
              <a:t>Microgrid Questionnaire</a:t>
            </a:r>
            <a:endParaRPr lang="en-CA" sz="24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77000" y="2743200"/>
            <a:ext cx="2286000" cy="3124200"/>
          </a:xfrm>
        </p:spPr>
        <p:txBody>
          <a:bodyPr/>
          <a:lstStyle/>
          <a:p>
            <a:r>
              <a:rPr lang="en-CA" dirty="0" smtClean="0"/>
              <a:t>Prepared for:</a:t>
            </a:r>
            <a:br>
              <a:rPr lang="en-CA" dirty="0" smtClean="0"/>
            </a:br>
            <a:endParaRPr lang="en-CA" dirty="0" smtClean="0"/>
          </a:p>
          <a:p>
            <a:r>
              <a:rPr lang="en-CA" dirty="0" smtClean="0"/>
              <a:t>New </a:t>
            </a:r>
            <a:r>
              <a:rPr lang="en-CA" dirty="0"/>
              <a:t>York State </a:t>
            </a:r>
            <a:r>
              <a:rPr lang="en-CA" dirty="0" smtClean="0"/>
              <a:t>Energy Research and Development Authority (NYSERDA)</a:t>
            </a:r>
          </a:p>
          <a:p>
            <a:endParaRPr lang="en-CA" dirty="0" smtClean="0"/>
          </a:p>
          <a:p>
            <a:r>
              <a:rPr lang="en-CA" dirty="0" smtClean="0"/>
              <a:t>Prepared by:</a:t>
            </a:r>
          </a:p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Industrial Economics, Incorporated</a:t>
            </a:r>
          </a:p>
          <a:p>
            <a:r>
              <a:rPr lang="en-CA" dirty="0" smtClean="0"/>
              <a:t>2067 Massachusetts Ave.</a:t>
            </a:r>
          </a:p>
          <a:p>
            <a:r>
              <a:rPr lang="en-CA" dirty="0" smtClean="0"/>
              <a:t>Cambridge, MA  02140</a:t>
            </a:r>
          </a:p>
          <a:p>
            <a:r>
              <a:rPr lang="en-CA" dirty="0" smtClean="0"/>
              <a:t>USA</a:t>
            </a:r>
          </a:p>
          <a:p>
            <a:r>
              <a:rPr lang="en-CA" dirty="0" smtClean="0"/>
              <a:t>617/354-0074</a:t>
            </a:r>
          </a:p>
          <a:p>
            <a:endParaRPr lang="en-CA" dirty="0" smtClean="0"/>
          </a:p>
          <a:p>
            <a:r>
              <a:rPr lang="en-CA" dirty="0"/>
              <a:t>November 2015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5"/>
    </mc:Choice>
    <mc:Fallback xmlns="">
      <p:transition spd="slow" advTm="14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Capacity Impacts: </a:t>
            </a:r>
            <a:r>
              <a:rPr lang="en-CA" sz="2800" dirty="0"/>
              <a:t>Question </a:t>
            </a:r>
            <a:r>
              <a:rPr lang="en-CA" sz="2800" dirty="0" smtClean="0"/>
              <a:t>3 (cont.)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/>
              <a:t>As the question indicates, a microgrid could reduce the need for bulk energy suppliers to expand generating capacity by: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Directly providing peak load support;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Enabling the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microgrid’s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customers to participate in a demand response program; or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Both.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Based on your answer to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3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you should proceed to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4, 5, or 6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using the hyperlinks in the questionnaire.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This information is used to estimate generation capacity benefits.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This information may best be estimated by the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microgrid’s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design engineers and/or utility partners.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0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26"/>
    </mc:Choice>
    <mc:Fallback xmlns="">
      <p:transition spd="slow" advTm="44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Capacity Impacts: </a:t>
            </a:r>
            <a:r>
              <a:rPr lang="en-CA" sz="2800" dirty="0"/>
              <a:t>Question </a:t>
            </a:r>
            <a:r>
              <a:rPr lang="en-CA" sz="2800" dirty="0" smtClean="0"/>
              <a:t>4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4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/>
              <a:t>applies to </a:t>
            </a:r>
            <a:r>
              <a:rPr lang="en-US" dirty="0" err="1" smtClean="0"/>
              <a:t>microgrids</a:t>
            </a:r>
            <a:r>
              <a:rPr lang="en-US" dirty="0" smtClean="0"/>
              <a:t> that are expected to reduce the </a:t>
            </a:r>
            <a:r>
              <a:rPr lang="en-US" dirty="0"/>
              <a:t>need for bulk energy suppliers to expand generating </a:t>
            </a:r>
            <a:r>
              <a:rPr lang="en-US" dirty="0" smtClean="0"/>
              <a:t>capacity by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providing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peak load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support.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The question asks for information on the capacity expected to be available for peak load support, by DER (MW/year).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In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your response, please use the same unique DER and facility names from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2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The question also asks whether the DER currently provides peak load support (absent the development of the microgrid). This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information will allow us to estimate the incremental effect of the microgrid on generating capacity requirements.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60"/>
          <a:stretch/>
        </p:blipFill>
        <p:spPr bwMode="auto">
          <a:xfrm>
            <a:off x="1066800" y="2819400"/>
            <a:ext cx="7772400" cy="135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64"/>
    </mc:Choice>
    <mc:Fallback xmlns="">
      <p:transition spd="slow" advTm="46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5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/>
              <a:t>applies to </a:t>
            </a:r>
            <a:r>
              <a:rPr lang="en-US" dirty="0" err="1" smtClean="0"/>
              <a:t>microgrids</a:t>
            </a:r>
            <a:r>
              <a:rPr lang="en-US" dirty="0" smtClean="0"/>
              <a:t> that are expected to reduce the </a:t>
            </a:r>
            <a:r>
              <a:rPr lang="en-US" dirty="0"/>
              <a:t>need for bulk energy suppliers to expand generating </a:t>
            </a:r>
            <a:r>
              <a:rPr lang="en-US" dirty="0" smtClean="0"/>
              <a:t>capacity by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enabling customers to participate in a demand response program.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The question asks for information on the capacity available for participation in a demand response program, by facility (MW/year):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Following development of the microgrid.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Currently (absent development of the microgrid).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This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information will allow us to estimate the incremental effect of the microgrid on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potential participation in a demand response program.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489" b="46399"/>
          <a:stretch/>
        </p:blipFill>
        <p:spPr bwMode="auto">
          <a:xfrm>
            <a:off x="1066800" y="3810000"/>
            <a:ext cx="7779488" cy="146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Capacity Impacts: </a:t>
            </a:r>
            <a:r>
              <a:rPr lang="en-CA" sz="2800" dirty="0"/>
              <a:t>Question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2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26"/>
    </mc:Choice>
    <mc:Fallback>
      <p:transition spd="slow" advTm="39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Capacity Impacts: </a:t>
            </a:r>
            <a:r>
              <a:rPr lang="en-CA" sz="2800" dirty="0"/>
              <a:t>Question </a:t>
            </a:r>
            <a:r>
              <a:rPr lang="en-CA" sz="2800" dirty="0" smtClean="0"/>
              <a:t>6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6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/>
              <a:t>asks whether development of the microgrid is expected to enable utilities to avoid or defer expansion of their transmission or distribution networks.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This information is used to estimate transmission and distribution capacity benefits.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This information may best be provided by the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microgrid’s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utility partners.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r="8265"/>
          <a:stretch/>
        </p:blipFill>
        <p:spPr bwMode="auto">
          <a:xfrm>
            <a:off x="1070343" y="2286000"/>
            <a:ext cx="7612913" cy="14149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7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83"/>
    </mc:Choice>
    <mc:Fallback xmlns="">
      <p:transition spd="slow" advTm="22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Capacity Impacts: Questions 7 and 8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7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/>
              <a:t>asks you to estimate the </a:t>
            </a:r>
            <a:r>
              <a:rPr lang="en-US" dirty="0" err="1" smtClean="0"/>
              <a:t>microgrid’s</a:t>
            </a:r>
            <a:r>
              <a:rPr lang="en-US" dirty="0" smtClean="0"/>
              <a:t> impact on utility </a:t>
            </a:r>
            <a:r>
              <a:rPr lang="en-US" i="1" dirty="0" smtClean="0"/>
              <a:t>transmission</a:t>
            </a:r>
            <a:r>
              <a:rPr lang="en-US" dirty="0" smtClean="0"/>
              <a:t> capacity requirements (MW/year).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8 </a:t>
            </a:r>
            <a:r>
              <a:rPr lang="en-US" dirty="0"/>
              <a:t>asks you to estimate the </a:t>
            </a:r>
            <a:r>
              <a:rPr lang="en-US" dirty="0" err="1"/>
              <a:t>microgrid’s</a:t>
            </a:r>
            <a:r>
              <a:rPr lang="en-US" dirty="0"/>
              <a:t> impact on </a:t>
            </a:r>
            <a:r>
              <a:rPr lang="en-US" dirty="0" smtClean="0"/>
              <a:t>utility </a:t>
            </a:r>
            <a:r>
              <a:rPr lang="en-US" i="1" dirty="0" smtClean="0"/>
              <a:t>distribution </a:t>
            </a:r>
            <a:r>
              <a:rPr lang="en-US" dirty="0" smtClean="0"/>
              <a:t>capacity </a:t>
            </a:r>
            <a:r>
              <a:rPr lang="en-US" dirty="0"/>
              <a:t>requirements (MW/year</a:t>
            </a:r>
            <a:r>
              <a:rPr lang="en-US" dirty="0" smtClean="0"/>
              <a:t>).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4" y="1905000"/>
            <a:ext cx="52863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4" y="4495800"/>
            <a:ext cx="52959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56"/>
    </mc:Choice>
    <mc:Fallback xmlns="">
      <p:transition spd="slow" advTm="26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Capacity Impacts: Questions 7 and 8 (cont.)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Impacts on transmission or distribution capacity requirements could be either positive or negative.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Such impacts generally are not anticipated, but are possible.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This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information may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best be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estimated by the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microgrid’s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utility partners.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26"/>
    </mc:Choice>
    <mc:Fallback>
      <p:transition spd="slow" advTm="19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Project Costs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Section C, Project Costs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asks a series of questions designed to develop a year-by-year profile of project costs over a 20-year operating period.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The questions in this section are organized by cost category:</a:t>
            </a:r>
            <a:endParaRPr lang="en-US" dirty="0" smtClean="0"/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Capital costs.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Initial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design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and planning costs.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Fixed operations and maintenance (O&amp;M) costs.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Variable O&amp;M costs, excluding fuel costs.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Fuel costs.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Emissions control costs.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The information in this section can probably best be estimated by the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microgrid’s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design engineers.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3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16"/>
    </mc:Choice>
    <mc:Fallback xmlns="">
      <p:transition spd="slow" advTm="39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Project Costs: Question 9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9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asks you to estimate the fully installed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capital cost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and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lifespan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of all equipment associated with the microgrid, including: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Power generation systems (e.g., DER, CHP).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Energy storage systems.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New distribution infrastructure.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Interconnection with the local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utility.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Equipment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with the same lifespan may be grouped together into a single line item (e.g., microgrid controls).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In this case, use the “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Description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” field to indicate what is included.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29"/>
          <a:stretch/>
        </p:blipFill>
        <p:spPr bwMode="auto">
          <a:xfrm>
            <a:off x="457200" y="3124200"/>
            <a:ext cx="8401050" cy="1690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4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54"/>
    </mc:Choice>
    <mc:Fallback xmlns="">
      <p:transition spd="slow" advTm="45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Project Costs: Question 10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10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asks for an estimate of initial design and planning costs, including costs associated with: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Project design.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Securing building and development permits.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Efforts to secure financing (but not interest expenses).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Marketing the project.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Negotiating contracts.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This estimate should include costs borne by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all parties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not just the project’s potential developers, and should be estimated as a lump-sum expense.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876800"/>
            <a:ext cx="59721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4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16"/>
    </mc:Choice>
    <mc:Fallback xmlns="">
      <p:transition spd="slow" advTm="29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Project Costs: Question 11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Questions 11, 12, and 13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ask for information on fixed O&amp;M costs.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These are costs associated with operating and maintaining the microgrid that are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 unlikely to vary with the amount of energy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produced each year.</a:t>
            </a:r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For example: software licenses, technical support, operator training.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11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asks whether there is likely to be any year-to-year variation in these costs for other reasons (e.g., maintenance cycles).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" r="1867"/>
          <a:stretch/>
        </p:blipFill>
        <p:spPr bwMode="auto">
          <a:xfrm>
            <a:off x="1219200" y="4114800"/>
            <a:ext cx="7311656" cy="16456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3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58"/>
    </mc:Choice>
    <mc:Fallback xmlns="">
      <p:transition spd="slow" advTm="34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Microgrid Questionnaire Overview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8486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The microgrid questionnaire is organized into seven sections: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+mj-lt"/>
              <a:buAutoNum type="alphaU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Project Overview, Energy Production, and Fuel Use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+mj-lt"/>
              <a:buAutoNum type="alphaU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Capacity Impacts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+mj-lt"/>
              <a:buAutoNum type="alphaU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Project Costs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+mj-lt"/>
              <a:buAutoNum type="alphaU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Environmental Impacts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+mj-lt"/>
              <a:buAutoNum type="alphaU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Ancillary Services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+mj-lt"/>
              <a:buAutoNum type="alphaU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Power Quality and Reliability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+mj-lt"/>
              <a:buAutoNum type="alphaUcPeriod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Other Information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CA" dirty="0" smtClean="0">
                <a:solidFill>
                  <a:schemeClr val="bg2">
                    <a:lumMod val="50000"/>
                  </a:schemeClr>
                </a:solidFill>
              </a:rPr>
              <a:t>The questionnaire uses dropdown lists, checkboxes, and other form features to ensure that each site provides consistent information in a format that can be used in the model.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CA" dirty="0" smtClean="0">
                <a:solidFill>
                  <a:schemeClr val="bg2">
                    <a:lumMod val="50000"/>
                  </a:schemeClr>
                </a:solidFill>
              </a:rPr>
              <a:t>Some questions only apply when you have answered a previous question a certain way. In these cases, hyperlinks direct you to the next applicable question.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7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29"/>
    </mc:Choice>
    <mc:Fallback xmlns="">
      <p:transition spd="slow" advTm="29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Project Costs: Question 12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Based on your answer to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11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you should proceed to either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12 or 13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using the hyperlinks in the questionnaire.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12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asks for an estimate of annual fixed O&amp;M costs (no year-to-year variation).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00400"/>
            <a:ext cx="6076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0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5"/>
    </mc:Choice>
    <mc:Fallback xmlns="">
      <p:transition spd="slow" advTm="1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Project Costs: Question 13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13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asks for an estimate of fixed O&amp;M costs for each year of the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microgrid’s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assumed 20-year operating life.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799"/>
            <a:ext cx="4943474" cy="452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5"/>
    </mc:Choice>
    <mc:Fallback xmlns="">
      <p:transition spd="slow" advTm="1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Project Costs: Question 14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14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asks for an estimate of variable O&amp;M costs.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These are costs associated with operating and maintaining the microgrid that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will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vary with the amount of energy produced (e.g., labor, materials).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This estimate should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not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include fuel costs; for consistency across sites, the model estimates fuel costs separately using price projections developed for the State Energy Plan.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Estimates may be provided separately for each DER or as a single value for the microgrid as a whole, in $/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MWh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28663"/>
            <a:ext cx="5804823" cy="217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45"/>
    </mc:Choice>
    <mc:Fallback xmlns="">
      <p:transition spd="slow" advTm="43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Project Costs: Question 15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15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asks for information on fuel use for each fuel-consuming DER that will be incorporated into the microgrid: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Duration of design event: the maximum period of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time (in days) the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DER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would be able to operate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 islanded mode without replenishing its fuel supply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Fuel consumption: quantity of fuel the DER would consume if it operated in islanded mode for the duration of the design event.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7329488" cy="277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39"/>
    </mc:Choice>
    <mc:Fallback xmlns="">
      <p:transition spd="slow" advTm="38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Project Costs: Questions 16 and 17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Questions 16 and 17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ask for information on the development of combined heat and power (CHP) systems.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16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asks if the microgrid will include development of a CHP system.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17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asks for an estimate of the annual energy savings relative to the current heating system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(in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MMBtu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or gallons)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for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microgrids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that will incorporate a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CHP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" r="1590"/>
          <a:stretch/>
        </p:blipFill>
        <p:spPr bwMode="auto">
          <a:xfrm>
            <a:off x="1111434" y="2665428"/>
            <a:ext cx="7316202" cy="10493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83"/>
          <a:stretch/>
        </p:blipFill>
        <p:spPr bwMode="auto">
          <a:xfrm>
            <a:off x="1524000" y="4876800"/>
            <a:ext cx="6650227" cy="135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42"/>
    </mc:Choice>
    <mc:Fallback xmlns="">
      <p:transition spd="slow" advTm="28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Project Costs: Question 18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18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asks for information on the costs of installing and operating emissions control equipment, as well as the engineering lifespan of this equipment,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if these costs were not incorporated into your responses to previous questions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If emissions control costs were incorporated into overall project costs,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18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can be left blank.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657600"/>
            <a:ext cx="834390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46"/>
    </mc:Choice>
    <mc:Fallback xmlns="">
      <p:transition spd="slow" advTm="30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Project Costs: Question 19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19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asks whether the microgrid will be subject to environmental regulations mandating the purchase of emissions allowances (for example, due to system size thresholds).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If you answer “yes,” the model will estimate costs associated with emissions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from the microgrid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based on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their associated allowance price (for capped pollutants like CO</a:t>
            </a:r>
            <a:r>
              <a:rPr lang="en-US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Otherwise, the model will estimate costs associated with emissions based on the pollutant’s social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damage value.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" r="2632" b="7196"/>
          <a:stretch/>
        </p:blipFill>
        <p:spPr bwMode="auto">
          <a:xfrm>
            <a:off x="685800" y="4074715"/>
            <a:ext cx="7919484" cy="13904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6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87"/>
    </mc:Choice>
    <mc:Fallback xmlns="">
      <p:transition spd="slow" advTm="30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Environmental Impacts: Question 20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20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asks you to estimate the emissions rate (tons/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MWh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) for the microgrid as a whole, for CO</a:t>
            </a:r>
            <a:r>
              <a:rPr lang="en-US" baseline="-2500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SO</a:t>
            </a:r>
            <a:r>
              <a:rPr lang="en-US" baseline="-25000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NO</a:t>
            </a:r>
            <a:r>
              <a:rPr lang="en-US" baseline="-25000" dirty="0" smtClean="0">
                <a:solidFill>
                  <a:schemeClr val="bg2">
                    <a:lumMod val="50000"/>
                  </a:schemeClr>
                </a:solidFill>
              </a:rPr>
              <a:t>x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and particulate matter (PM).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This information is used to estimate environmental costs associated with emissions from the microgrid.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 resulting costs will be compared to the model’s estimate of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environmental costs avoided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by the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microgrid’s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electricity and CHP production.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This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information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can probably best be provided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by the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microgrid’s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design engineers.</a:t>
            </a: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24916"/>
            <a:ext cx="71437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8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99"/>
    </mc:Choice>
    <mc:Fallback xmlns="">
      <p:transition spd="slow" advTm="41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Ancillary Services: Question 21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21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asks you to identify any ancillary services that the microgrid will provide.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If the microgrid will provide any of these services, IEc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will follow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up with you for more information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This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information may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best be provided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by the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microgrid’s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design engineers.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657600"/>
            <a:ext cx="66294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0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0"/>
    </mc:Choice>
    <mc:Fallback xmlns="">
      <p:transition spd="slow" advTm="2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Power Quality: Questions 22 and 23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Questions 22 and 23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ask for information on potential power quality improvements that may result from development of the microgrid.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sz="2000" dirty="0">
              <a:solidFill>
                <a:schemeClr val="bg2">
                  <a:lumMod val="50000"/>
                </a:schemeClr>
              </a:solidFill>
              <a:cs typeface="ＭＳ Ｐゴシック" pitchFamily="-65" charset="-128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2200"/>
            <a:ext cx="7777163" cy="3151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2"/>
    </mc:Choice>
    <mc:Fallback xmlns="">
      <p:transition spd="slow" advTm="18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Site Identification and Contact Information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8486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To begin, identify your site using the dropdown list.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For consistency, the questionnaires use NYSERDA’s site naming convention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For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example: “1. Village of Babylon”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Identify a point of contact who can answer questions regarding the information provided in the questionnaire.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IEc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will follow up with this point of contact as necessary.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"/>
          <a:stretch/>
        </p:blipFill>
        <p:spPr bwMode="auto">
          <a:xfrm>
            <a:off x="1295401" y="3810000"/>
            <a:ext cx="6742814" cy="22618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2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1"/>
    </mc:Choice>
    <mc:Fallback xmlns="">
      <p:transition spd="slow" advTm="38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Power Quality: Questions 22 and 23 (cont.)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22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asks whether the microgrid is likely to provide any power quality improvement for the facilities it serves.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cs typeface="ＭＳ Ｐゴシック" pitchFamily="-65" charset="-128"/>
              </a:rPr>
              <a:t>If you answer “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cs typeface="ＭＳ Ｐゴシック" pitchFamily="-65" charset="-128"/>
              </a:rPr>
              <a:t>yes” to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ＭＳ Ｐゴシック" pitchFamily="-65" charset="-128"/>
              </a:rPr>
              <a:t>Question 22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cs typeface="ＭＳ Ｐゴシック" pitchFamily="-65" charset="-128"/>
              </a:rPr>
              <a:t>,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ＭＳ Ｐゴシック" pitchFamily="-65" charset="-128"/>
              </a:rPr>
              <a:t>Question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cs typeface="ＭＳ Ｐゴシック" pitchFamily="-65" charset="-128"/>
              </a:rPr>
              <a:t>23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cs typeface="ＭＳ Ｐゴシック" pitchFamily="-65" charset="-128"/>
              </a:rPr>
              <a:t>asks you to estimate the number of power quality events (e.g., voltage sags, swells, momentary outages) that the microgrid will avoid each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cs typeface="ＭＳ Ｐゴシック" pitchFamily="-65" charset="-128"/>
              </a:rPr>
              <a:t>year.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23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also asks you to identify which facilities will experience these improvements.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Information on such improvements may not be available in all cases.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If available, this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information may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best be provided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by the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microgrid’s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design engineers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 sz="2000" dirty="0">
              <a:solidFill>
                <a:schemeClr val="bg2">
                  <a:lumMod val="50000"/>
                </a:schemeClr>
              </a:solidFill>
              <a:cs typeface="ＭＳ Ｐゴシック" pitchFamily="-6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4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74"/>
    </mc:Choice>
    <mc:Fallback xmlns="">
      <p:transition spd="slow" advTm="39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Reliability: Question 24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24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asks for information on standard reliability metrics for your local utility: 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b="1" dirty="0" smtClean="0"/>
              <a:t>Average</a:t>
            </a:r>
            <a:r>
              <a:rPr lang="en-US" dirty="0" smtClean="0"/>
              <a:t> </a:t>
            </a:r>
            <a:r>
              <a:rPr lang="en-US" b="1" dirty="0"/>
              <a:t>outage frequency per customer </a:t>
            </a:r>
            <a:r>
              <a:rPr lang="en-US" dirty="0"/>
              <a:t>(system average interruption frequency index, or SAIFI, in events per customer per year</a:t>
            </a:r>
            <a:r>
              <a:rPr lang="en-US" dirty="0" smtClean="0"/>
              <a:t>).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b="1" dirty="0" smtClean="0"/>
              <a:t>Average</a:t>
            </a:r>
            <a:r>
              <a:rPr lang="en-US" dirty="0" smtClean="0"/>
              <a:t> </a:t>
            </a:r>
            <a:r>
              <a:rPr lang="en-US" b="1" dirty="0"/>
              <a:t>outage duration per customer </a:t>
            </a:r>
            <a:r>
              <a:rPr lang="en-US" dirty="0"/>
              <a:t>(customer average interruption duration index, or CAIDI, in hours per event per customer</a:t>
            </a:r>
            <a:r>
              <a:rPr lang="en-US" dirty="0" smtClean="0"/>
              <a:t>).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This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information will be used to estimate reliability improvements that may result from development of the microgrid.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0"/>
            <a:ext cx="535305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1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22"/>
    </mc:Choice>
    <mc:Fallback xmlns="">
      <p:transition spd="slow" advTm="43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Reliability: Question 24 (cont.)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lvl="1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cs typeface="ＭＳ Ｐゴシック" pitchFamily="-65" charset="-128"/>
              </a:rPr>
              <a:t>For reference, the question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cs typeface="ＭＳ Ｐゴシック" pitchFamily="-65" charset="-128"/>
              </a:rPr>
              <a:t>provides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cs typeface="ＭＳ Ｐゴシック" pitchFamily="-65" charset="-128"/>
              </a:rPr>
              <a:t>the values cited in Department of Public Service’s 2014 Electric Reliability Performance Report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cs typeface="ＭＳ Ｐゴシック" pitchFamily="-65" charset="-128"/>
              </a:rPr>
              <a:t>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For </a:t>
            </a:r>
            <a:r>
              <a:rPr lang="en-US" dirty="0" err="1" smtClean="0"/>
              <a:t>microgrids</a:t>
            </a:r>
            <a:r>
              <a:rPr lang="en-US" dirty="0" smtClean="0"/>
              <a:t> served by one of the utilities listed, use the values provided for that utility.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For </a:t>
            </a:r>
            <a:r>
              <a:rPr lang="en-US" dirty="0" err="1" smtClean="0"/>
              <a:t>microgrids</a:t>
            </a:r>
            <a:r>
              <a:rPr lang="en-US" dirty="0" smtClean="0"/>
              <a:t> served by a utility that is not listed, provide your best estimate of SAIFI and CAIDI for the utility that serves your area.  For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cs typeface="ＭＳ Ｐゴシック" pitchFamily="-65" charset="-128"/>
              </a:rPr>
              <a:t>consistency with reported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cs typeface="ＭＳ Ｐゴシック" pitchFamily="-65" charset="-128"/>
              </a:rPr>
              <a:t>values, please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cs typeface="ＭＳ Ｐゴシック" pitchFamily="-65" charset="-128"/>
              </a:rPr>
              <a:t>exclude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cs typeface="ＭＳ Ｐゴシック" pitchFamily="-65" charset="-128"/>
              </a:rPr>
              <a:t> outages caused by major storms.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endParaRPr lang="en-US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sz="2000" dirty="0">
              <a:solidFill>
                <a:schemeClr val="bg2">
                  <a:lumMod val="50000"/>
                </a:schemeClr>
              </a:solidFill>
              <a:cs typeface="ＭＳ Ｐゴシック" pitchFamily="-65" charset="-128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31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020" y="3918098"/>
            <a:ext cx="4315158" cy="24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1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53"/>
    </mc:Choice>
    <mc:Fallback xmlns="">
      <p:transition spd="slow" advTm="36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Other Information: Question 25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25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offers you the opportunity to provide additional information on the proposed microgrid, including any clarifications or supplemental information that you believe may be helpful in developing the BCA.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None/>
            </a:pP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74023"/>
            <a:ext cx="7853363" cy="12169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32"/>
    </mc:Choice>
    <mc:Fallback xmlns="">
      <p:transition spd="slow" advTm="22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For Additional Information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848600" cy="5334000"/>
          </a:xfrm>
        </p:spPr>
        <p:txBody>
          <a:bodyPr/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/>
              <a:t>Questions?</a:t>
            </a:r>
            <a:endParaRPr lang="en-US" dirty="0"/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/>
              <a:t>NYPrize@indecon.com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(929) 445-7641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CA" dirty="0" smtClean="0"/>
              <a:t>For additional information, see materials posted at: http</a:t>
            </a:r>
            <a:r>
              <a:rPr lang="en-CA" dirty="0"/>
              <a:t>://</a:t>
            </a:r>
            <a:r>
              <a:rPr lang="en-CA" dirty="0" smtClean="0"/>
              <a:t>www.nyserda.ny.gov/All-Programs/Programs/NY-Prize/Resources-for-applicants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Microgrid questionnaire. 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Facility questionnaire.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BCA model.</a:t>
            </a:r>
            <a:endParaRPr lang="en-US" dirty="0"/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User’s guide for BCA model.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CA" dirty="0"/>
              <a:t>Note:  questionnaires posted to NYSERDA’s website are for reference only. If you need questionnaires to fill out, please contact NYSERDA or </a:t>
            </a:r>
            <a:r>
              <a:rPr lang="en-CA" dirty="0" err="1"/>
              <a:t>IEc</a:t>
            </a:r>
            <a:r>
              <a:rPr lang="en-CA" dirty="0"/>
              <a:t> for formatted, up-to-date versions.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5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02"/>
    </mc:Choice>
    <mc:Fallback xmlns="">
      <p:transition spd="slow" advTm="54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5"/>
          <p:cNvGrpSpPr>
            <a:grpSpLocks/>
          </p:cNvGrpSpPr>
          <p:nvPr/>
        </p:nvGrpSpPr>
        <p:grpSpPr bwMode="auto">
          <a:xfrm>
            <a:off x="0" y="0"/>
            <a:ext cx="12268200" cy="8212138"/>
            <a:chOff x="0" y="0"/>
            <a:chExt cx="7728" cy="5173"/>
          </a:xfrm>
        </p:grpSpPr>
        <p:grpSp>
          <p:nvGrpSpPr>
            <p:cNvPr id="11268" name="Group 10"/>
            <p:cNvGrpSpPr>
              <a:grpSpLocks/>
            </p:cNvGrpSpPr>
            <p:nvPr/>
          </p:nvGrpSpPr>
          <p:grpSpPr bwMode="auto">
            <a:xfrm>
              <a:off x="0" y="0"/>
              <a:ext cx="7728" cy="5173"/>
              <a:chOff x="0" y="0"/>
              <a:chExt cx="7728" cy="5173"/>
            </a:xfrm>
          </p:grpSpPr>
          <p:pic>
            <p:nvPicPr>
              <p:cNvPr id="11273" name="Picture 8"/>
              <p:cNvPicPr>
                <a:picLocks noChangeAspect="1" noChangeArrowheads="1"/>
              </p:cNvPicPr>
              <p:nvPr/>
            </p:nvPicPr>
            <p:blipFill>
              <a:blip r:embed="rId4">
                <a:lum contrast="-7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728" cy="5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274" name="Rectangle 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solidFill>
                <a:srgbClr val="2E709C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11269" name="Group 11"/>
            <p:cNvGrpSpPr>
              <a:grpSpLocks/>
            </p:cNvGrpSpPr>
            <p:nvPr/>
          </p:nvGrpSpPr>
          <p:grpSpPr bwMode="auto">
            <a:xfrm>
              <a:off x="384" y="634"/>
              <a:ext cx="3744" cy="3456"/>
              <a:chOff x="384" y="634"/>
              <a:chExt cx="3744" cy="3456"/>
            </a:xfrm>
          </p:grpSpPr>
          <p:sp>
            <p:nvSpPr>
              <p:cNvPr id="11270" name="Text Box 12"/>
              <p:cNvSpPr txBox="1">
                <a:spLocks noChangeArrowheads="1"/>
              </p:cNvSpPr>
              <p:nvPr/>
            </p:nvSpPr>
            <p:spPr bwMode="auto">
              <a:xfrm>
                <a:off x="384" y="634"/>
                <a:ext cx="1008" cy="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9pPr>
              </a:lstStyle>
              <a:p>
                <a:r>
                  <a:rPr lang="en-US" sz="7500" dirty="0">
                    <a:solidFill>
                      <a:schemeClr val="bg1"/>
                    </a:solidFill>
                    <a:latin typeface="Trebuchet MS" pitchFamily="-65" charset="0"/>
                  </a:rPr>
                  <a:t>IEc</a:t>
                </a:r>
                <a:endParaRPr lang="en-US" sz="7500" dirty="0">
                  <a:solidFill>
                    <a:schemeClr val="bg1"/>
                  </a:solidFill>
                  <a:latin typeface="Times" pitchFamily="-65" charset="0"/>
                </a:endParaRPr>
              </a:p>
            </p:txBody>
          </p:sp>
          <p:sp>
            <p:nvSpPr>
              <p:cNvPr id="11271" name="Text Box 13"/>
              <p:cNvSpPr txBox="1">
                <a:spLocks noChangeArrowheads="1"/>
              </p:cNvSpPr>
              <p:nvPr/>
            </p:nvSpPr>
            <p:spPr bwMode="auto">
              <a:xfrm>
                <a:off x="912" y="1344"/>
                <a:ext cx="321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9pPr>
              </a:lstStyle>
              <a:p>
                <a:r>
                  <a:rPr lang="en-US" sz="2000" dirty="0">
                    <a:solidFill>
                      <a:srgbClr val="DCB026"/>
                    </a:solidFill>
                    <a:latin typeface="Trebuchet MS" pitchFamily="-65" charset="0"/>
                  </a:rPr>
                  <a:t>INDUSTRIAL ECONOMICS, INCORPORATED</a:t>
                </a:r>
              </a:p>
            </p:txBody>
          </p:sp>
          <p:sp>
            <p:nvSpPr>
              <p:cNvPr id="11272" name="Text Box 14"/>
              <p:cNvSpPr txBox="1">
                <a:spLocks noChangeArrowheads="1"/>
              </p:cNvSpPr>
              <p:nvPr/>
            </p:nvSpPr>
            <p:spPr bwMode="auto">
              <a:xfrm>
                <a:off x="912" y="3840"/>
                <a:ext cx="124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-65" charset="0"/>
                    <a:ea typeface="ＭＳ Ｐゴシック" pitchFamily="-65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B3CCDC"/>
                    </a:solidFill>
                    <a:latin typeface="Trebuchet MS" pitchFamily="-65" charset="0"/>
                  </a:rPr>
                  <a:t>617.354.0074</a:t>
                </a:r>
              </a:p>
            </p:txBody>
          </p:sp>
        </p:grp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9"/>
    </mc:Choice>
    <mc:Fallback>
      <p:transition spd="slow" advTm="7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Project Overview: Question 1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8486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1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/>
              <a:t>is </a:t>
            </a:r>
            <a:r>
              <a:rPr lang="en-US" dirty="0" smtClean="0"/>
              <a:t>designed </a:t>
            </a:r>
            <a:r>
              <a:rPr lang="en-US" dirty="0"/>
              <a:t>to gather </a:t>
            </a:r>
            <a:r>
              <a:rPr lang="en-US" dirty="0" smtClean="0"/>
              <a:t>general background </a:t>
            </a:r>
            <a:r>
              <a:rPr lang="en-US" dirty="0"/>
              <a:t>information on the facilities your microgrid would </a:t>
            </a:r>
            <a:r>
              <a:rPr lang="en-US" dirty="0" smtClean="0"/>
              <a:t>serve. 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534400" cy="422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2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69"/>
    </mc:Choice>
    <mc:Fallback xmlns="">
      <p:transition spd="slow" advTm="21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Project Overview: Question 1 (cont.)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8486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The first several columns of the table are used in the estimation of reliability benefits: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Facility name: Note that a single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facility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may include multiple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customers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(e.g., multi-family apartment buildings).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Rate class: Residential, small commercial/industrial (defined as a facility using less than 50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MWh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of electricity per year), or large commercial/industrial (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defined as a facility using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more than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50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MWh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of electricity per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year).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Facility/customer description: A brief description of the facility, including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 number of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customers at the facility if more than one.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Economic sector: Residential, construction, manufacturing, or all other industries.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Average annual usage: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MWh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annual electricity usage per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 customer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not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facility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29"/>
    </mc:Choice>
    <mc:Fallback xmlns="">
      <p:transition spd="slow" advTm="78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/>
              <a:t>Project Overview: Question </a:t>
            </a:r>
            <a:r>
              <a:rPr lang="en-CA" sz="2800" dirty="0" smtClean="0"/>
              <a:t>1 (cont.)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8486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Other columns are used in the estimation of major power outage benefits: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Peak demand: MW peak electricity demand per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customer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not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facility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Percent of the facility’s average usage the microgrid could support in the event of a major power outage.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Hours of electricity supply the facility would require each day in the event of a major power outage: This value may be less than 24 hours for some facilities; for example, some commercial facilities may require electricity during business hours only.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This information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may be estimated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by the facilities the microgrid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will support and/or the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microgrid’s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design engineers.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5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57"/>
    </mc:Choice>
    <mc:Fallback>
      <p:transition spd="slow" advTm="57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/>
              <a:t>Project Overview: Question </a:t>
            </a:r>
            <a:r>
              <a:rPr lang="en-CA" sz="2800" dirty="0" smtClean="0"/>
              <a:t>2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8486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/>
              <a:t>asks you to provide information </a:t>
            </a:r>
            <a:r>
              <a:rPr lang="en-US" dirty="0"/>
              <a:t>on the </a:t>
            </a:r>
            <a:r>
              <a:rPr lang="en-US" dirty="0" smtClean="0"/>
              <a:t>distributed energy resources (DER) the microgrid will incorporate.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Throughout the questionnaire, note that many dropdown menus allow you to select “other – please specify.” If you select this option, please also type in the information requested.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8709980" cy="263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4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07"/>
    </mc:Choice>
    <mc:Fallback xmlns="">
      <p:transition spd="slow" advTm="25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/>
              <a:t>Project Overview: Question </a:t>
            </a:r>
            <a:r>
              <a:rPr lang="en-CA" sz="2800" dirty="0" smtClean="0"/>
              <a:t>2 (cont.)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78486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This information is used in the analysis of fuel costs, avoided electricity generating costs, and major power outage benefits: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DER name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: Unique identifier for each resource.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Facility name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: Facility where the resource will be based.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Energy source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: Natural gas, diesel, wind, solar, hydro, other.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Nameplate capacity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: Installed capacity (MW).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Average annual production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: Estimated electricity production under normal operating conditions (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MWh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per year). If the resource will operate only in the event of an outage, enter zero.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Average daily production in the event of a major power outage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: Estimated electricity production during a major power outage (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MWh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per day).</a:t>
            </a:r>
          </a:p>
          <a:p>
            <a:pPr marL="685800" lvl="1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Fuel consumption per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</a:rPr>
              <a:t>MWh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: For fuel-based DER, the amount of fuel required to generate one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MWh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of electricity (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MMBtu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MWh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).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 information requested in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2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can probably best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be estimated by the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microgrid’s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design engineers.</a:t>
            </a:r>
          </a:p>
          <a:p>
            <a:pPr marL="228600" indent="-342900">
              <a:spcBef>
                <a:spcPts val="0"/>
              </a:spcBef>
              <a:spcAft>
                <a:spcPts val="600"/>
              </a:spcAft>
              <a:buClr>
                <a:srgbClr val="3399FF">
                  <a:lumMod val="50000"/>
                </a:srgbClr>
              </a:buClr>
              <a:buSzPct val="100000"/>
              <a:buFont typeface="Wingdings" pitchFamily="2" charset="2"/>
              <a:buChar char="§"/>
            </a:pP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17"/>
    </mc:Choice>
    <mc:Fallback xmlns="">
      <p:transition spd="slow" advTm="107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848600" cy="609600"/>
          </a:xfrm>
        </p:spPr>
        <p:txBody>
          <a:bodyPr/>
          <a:lstStyle/>
          <a:p>
            <a:r>
              <a:rPr lang="en-CA" sz="2800" dirty="0" smtClean="0"/>
              <a:t>Capacity Impacts: </a:t>
            </a:r>
            <a:r>
              <a:rPr lang="en-CA" sz="2800" dirty="0"/>
              <a:t>Question </a:t>
            </a:r>
            <a:r>
              <a:rPr lang="en-CA" sz="2800" dirty="0" smtClean="0"/>
              <a:t>3</a:t>
            </a:r>
            <a:endParaRPr lang="en-CA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8077200" cy="5334000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85000"/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Question 3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/>
              <a:t>asks whether development of the microgrid is expected to reduce the </a:t>
            </a:r>
            <a:r>
              <a:rPr lang="en-US" dirty="0"/>
              <a:t>need for bulk energy suppliers to expand generating </a:t>
            </a:r>
            <a:r>
              <a:rPr lang="en-US" dirty="0" smtClean="0"/>
              <a:t>capacity.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9DBC9D-41ED-4F27-8E5C-6B122BFAFE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3"/>
          <a:stretch/>
        </p:blipFill>
        <p:spPr bwMode="auto">
          <a:xfrm>
            <a:off x="409353" y="2438400"/>
            <a:ext cx="8388202" cy="3257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8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25"/>
    </mc:Choice>
    <mc:Fallback>
      <p:transition spd="slow" advTm="14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Ec Presentation Format">
  <a:themeElements>
    <a:clrScheme name="IEc Presentation Format 5">
      <a:dk1>
        <a:srgbClr val="000000"/>
      </a:dk1>
      <a:lt1>
        <a:srgbClr val="FFFFFF"/>
      </a:lt1>
      <a:dk2>
        <a:srgbClr val="003366"/>
      </a:dk2>
      <a:lt2>
        <a:srgbClr val="808080"/>
      </a:lt2>
      <a:accent1>
        <a:srgbClr val="003366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ADB8"/>
      </a:accent5>
      <a:accent6>
        <a:srgbClr val="2D8AE7"/>
      </a:accent6>
      <a:hlink>
        <a:srgbClr val="DDEBF9"/>
      </a:hlink>
      <a:folHlink>
        <a:srgbClr val="B2B2B2"/>
      </a:folHlink>
    </a:clrScheme>
    <a:fontScheme name="IEc Presentation Forma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IEc Presentation Format 1">
        <a:dk1>
          <a:srgbClr val="000000"/>
        </a:dk1>
        <a:lt1>
          <a:srgbClr val="FFFFFF"/>
        </a:lt1>
        <a:dk2>
          <a:srgbClr val="6600CC"/>
        </a:dk2>
        <a:lt2>
          <a:srgbClr val="CCECFF"/>
        </a:lt2>
        <a:accent1>
          <a:srgbClr val="00FFCC"/>
        </a:accent1>
        <a:accent2>
          <a:srgbClr val="9933FF"/>
        </a:accent2>
        <a:accent3>
          <a:srgbClr val="B8AAE2"/>
        </a:accent3>
        <a:accent4>
          <a:srgbClr val="DADADA"/>
        </a:accent4>
        <a:accent5>
          <a:srgbClr val="AAFFE2"/>
        </a:accent5>
        <a:accent6>
          <a:srgbClr val="8A2DE7"/>
        </a:accent6>
        <a:hlink>
          <a:srgbClr val="660066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Ec Presentation Format 2">
        <a:dk1>
          <a:srgbClr val="660066"/>
        </a:dk1>
        <a:lt1>
          <a:srgbClr val="FFFFFF"/>
        </a:lt1>
        <a:dk2>
          <a:srgbClr val="FF00FF"/>
        </a:dk2>
        <a:lt2>
          <a:srgbClr val="FFCC99"/>
        </a:lt2>
        <a:accent1>
          <a:srgbClr val="99FF99"/>
        </a:accent1>
        <a:accent2>
          <a:srgbClr val="CC66FF"/>
        </a:accent2>
        <a:accent3>
          <a:srgbClr val="FFFFFF"/>
        </a:accent3>
        <a:accent4>
          <a:srgbClr val="560056"/>
        </a:accent4>
        <a:accent5>
          <a:srgbClr val="CAFFCA"/>
        </a:accent5>
        <a:accent6>
          <a:srgbClr val="B95CE7"/>
        </a:accent6>
        <a:hlink>
          <a:srgbClr val="FF99CC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Ec Presentation Forma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Ec Presentation Format 4">
        <a:dk1>
          <a:srgbClr val="000000"/>
        </a:dk1>
        <a:lt1>
          <a:srgbClr val="FFFFFF"/>
        </a:lt1>
        <a:dk2>
          <a:srgbClr val="CC0099"/>
        </a:dk2>
        <a:lt2>
          <a:srgbClr val="FFCCFF"/>
        </a:lt2>
        <a:accent1>
          <a:srgbClr val="00FF00"/>
        </a:accent1>
        <a:accent2>
          <a:srgbClr val="9933FF"/>
        </a:accent2>
        <a:accent3>
          <a:srgbClr val="E2AACA"/>
        </a:accent3>
        <a:accent4>
          <a:srgbClr val="DADADA"/>
        </a:accent4>
        <a:accent5>
          <a:srgbClr val="AAFFAA"/>
        </a:accent5>
        <a:accent6>
          <a:srgbClr val="8A2DE7"/>
        </a:accent6>
        <a:hlink>
          <a:srgbClr val="660066"/>
        </a:hlink>
        <a:folHlink>
          <a:srgbClr val="00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Ec Presentation Format 5">
        <a:dk1>
          <a:srgbClr val="000000"/>
        </a:dk1>
        <a:lt1>
          <a:srgbClr val="FFFFFF"/>
        </a:lt1>
        <a:dk2>
          <a:srgbClr val="003366"/>
        </a:dk2>
        <a:lt2>
          <a:srgbClr val="808080"/>
        </a:lt2>
        <a:accent1>
          <a:srgbClr val="003366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ADB8"/>
        </a:accent5>
        <a:accent6>
          <a:srgbClr val="2D8AE7"/>
        </a:accent6>
        <a:hlink>
          <a:srgbClr val="DDEBF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8750</TotalTime>
  <Words>2529</Words>
  <Application>Microsoft Office PowerPoint</Application>
  <PresentationFormat>On-screen Show (4:3)</PresentationFormat>
  <Paragraphs>269</Paragraphs>
  <Slides>35</Slides>
  <Notes>1</Notes>
  <HiddenSlides>0</HiddenSlides>
  <MMClips>35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IEc Presentation Format</vt:lpstr>
      <vt:lpstr>NY Prize Community Microgrid Benefit-Cost Analysis:  Microgrid Questionnaire</vt:lpstr>
      <vt:lpstr>Microgrid Questionnaire Overview</vt:lpstr>
      <vt:lpstr>Site Identification and Contact Information</vt:lpstr>
      <vt:lpstr>Project Overview: Question 1</vt:lpstr>
      <vt:lpstr>Project Overview: Question 1 (cont.)</vt:lpstr>
      <vt:lpstr>Project Overview: Question 1 (cont.)</vt:lpstr>
      <vt:lpstr>Project Overview: Question 2</vt:lpstr>
      <vt:lpstr>Project Overview: Question 2 (cont.)</vt:lpstr>
      <vt:lpstr>Capacity Impacts: Question 3</vt:lpstr>
      <vt:lpstr>Capacity Impacts: Question 3 (cont.)</vt:lpstr>
      <vt:lpstr>Capacity Impacts: Question 4</vt:lpstr>
      <vt:lpstr>Capacity Impacts: Question 5</vt:lpstr>
      <vt:lpstr>Capacity Impacts: Question 6</vt:lpstr>
      <vt:lpstr>Capacity Impacts: Questions 7 and 8</vt:lpstr>
      <vt:lpstr>Capacity Impacts: Questions 7 and 8 (cont.)</vt:lpstr>
      <vt:lpstr>Project Costs</vt:lpstr>
      <vt:lpstr>Project Costs: Question 9</vt:lpstr>
      <vt:lpstr>Project Costs: Question 10</vt:lpstr>
      <vt:lpstr>Project Costs: Question 11</vt:lpstr>
      <vt:lpstr>Project Costs: Question 12</vt:lpstr>
      <vt:lpstr>Project Costs: Question 13</vt:lpstr>
      <vt:lpstr>Project Costs: Question 14</vt:lpstr>
      <vt:lpstr>Project Costs: Question 15</vt:lpstr>
      <vt:lpstr>Project Costs: Questions 16 and 17</vt:lpstr>
      <vt:lpstr>Project Costs: Question 18</vt:lpstr>
      <vt:lpstr>Project Costs: Question 19</vt:lpstr>
      <vt:lpstr>Environmental Impacts: Question 20</vt:lpstr>
      <vt:lpstr>Ancillary Services: Question 21</vt:lpstr>
      <vt:lpstr>Power Quality: Questions 22 and 23</vt:lpstr>
      <vt:lpstr>Power Quality: Questions 22 and 23 (cont.)</vt:lpstr>
      <vt:lpstr>Reliability: Question 24</vt:lpstr>
      <vt:lpstr>Reliability: Question 24 (cont.)</vt:lpstr>
      <vt:lpstr>Other Information: Question 25</vt:lpstr>
      <vt:lpstr>For Additional Information</vt:lpstr>
      <vt:lpstr>PowerPoint Presentation</vt:lpstr>
    </vt:vector>
  </TitlesOfParts>
  <Company>Industrial Economics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Nadav Tanners</dc:creator>
  <cp:lastModifiedBy>Nadav Tanners</cp:lastModifiedBy>
  <cp:revision>685</cp:revision>
  <cp:lastPrinted>2013-10-16T22:22:16Z</cp:lastPrinted>
  <dcterms:created xsi:type="dcterms:W3CDTF">2013-03-04T22:40:41Z</dcterms:created>
  <dcterms:modified xsi:type="dcterms:W3CDTF">2015-11-09T18:17:24Z</dcterms:modified>
</cp:coreProperties>
</file>