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Lst>
  <p:notesMasterIdLst>
    <p:notesMasterId r:id="rId35"/>
  </p:notesMasterIdLst>
  <p:sldIdLst>
    <p:sldId id="256" r:id="rId8"/>
    <p:sldId id="257" r:id="rId9"/>
    <p:sldId id="258" r:id="rId10"/>
    <p:sldId id="260" r:id="rId11"/>
    <p:sldId id="282" r:id="rId12"/>
    <p:sldId id="261" r:id="rId13"/>
    <p:sldId id="262" r:id="rId14"/>
    <p:sldId id="263" r:id="rId15"/>
    <p:sldId id="264" r:id="rId16"/>
    <p:sldId id="265" r:id="rId17"/>
    <p:sldId id="281" r:id="rId18"/>
    <p:sldId id="267" r:id="rId19"/>
    <p:sldId id="268" r:id="rId20"/>
    <p:sldId id="269" r:id="rId21"/>
    <p:sldId id="270" r:id="rId22"/>
    <p:sldId id="271" r:id="rId23"/>
    <p:sldId id="272" r:id="rId24"/>
    <p:sldId id="273" r:id="rId25"/>
    <p:sldId id="274" r:id="rId26"/>
    <p:sldId id="286" r:id="rId27"/>
    <p:sldId id="287" r:id="rId28"/>
    <p:sldId id="278" r:id="rId29"/>
    <p:sldId id="279" r:id="rId30"/>
    <p:sldId id="280" r:id="rId31"/>
    <p:sldId id="283" r:id="rId32"/>
    <p:sldId id="284" r:id="rId33"/>
    <p:sldId id="285" r:id="rId34"/>
  </p:sldIdLst>
  <p:sldSz cx="9144000" cy="5143500" type="screen16x9"/>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3261"/>
    <a:srgbClr val="0069A6"/>
    <a:srgbClr val="002D73"/>
    <a:srgbClr val="646569"/>
    <a:srgbClr val="00768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8" autoAdjust="0"/>
    <p:restoredTop sz="85151" autoAdjust="0"/>
  </p:normalViewPr>
  <p:slideViewPr>
    <p:cSldViewPr>
      <p:cViewPr varScale="1">
        <p:scale>
          <a:sx n="81" d="100"/>
          <a:sy n="81" d="100"/>
        </p:scale>
        <p:origin x="108" y="6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F2C164A-7038-42D0-953C-2EB4816D4C81}" type="datetimeFigureOut">
              <a:rPr lang="en-US" smtClean="0"/>
              <a:pPr/>
              <a:t>11/9/2015</a:t>
            </a:fld>
            <a:endParaRPr lang="en-US"/>
          </a:p>
        </p:txBody>
      </p:sp>
      <p:sp>
        <p:nvSpPr>
          <p:cNvPr id="4" name="Slide Image Placeholder 3"/>
          <p:cNvSpPr>
            <a:spLocks noGrp="1" noRot="1" noChangeAspect="1"/>
          </p:cNvSpPr>
          <p:nvPr>
            <p:ph type="sldImg" idx="2"/>
          </p:nvPr>
        </p:nvSpPr>
        <p:spPr>
          <a:xfrm>
            <a:off x="425450" y="692150"/>
            <a:ext cx="6159500" cy="3463925"/>
          </a:xfrm>
          <a:prstGeom prst="rect">
            <a:avLst/>
          </a:prstGeom>
          <a:noFill/>
          <a:ln w="12700">
            <a:solidFill>
              <a:prstClr val="black"/>
            </a:solidFill>
          </a:ln>
        </p:spPr>
        <p:txBody>
          <a:bodyPr vert="horz" lIns="92830" tIns="46415" rIns="92830" bIns="46415" rtlCol="0" anchor="ctr"/>
          <a:lstStyle/>
          <a:p>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F6DA9C80-B631-4EC4-8253-F63CFD0157DF}" type="slidenum">
              <a:rPr lang="en-US" smtClean="0"/>
              <a:pPr/>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pPr/>
              <a:t>1</a:t>
            </a:fld>
            <a:endParaRPr lang="en-US"/>
          </a:p>
        </p:txBody>
      </p:sp>
    </p:spTree>
    <p:extLst>
      <p:ext uri="{BB962C8B-B14F-4D97-AF65-F5344CB8AC3E}">
        <p14:creationId xmlns:p14="http://schemas.microsoft.com/office/powerpoint/2010/main" val="240643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r>
              <a:rPr lang="en-US" dirty="0" smtClean="0"/>
              <a:t>Best supports business</a:t>
            </a:r>
            <a:r>
              <a:rPr lang="en-US" baseline="0" dirty="0" smtClean="0"/>
              <a:t> process, manages risk, supported by IT = holly grail</a:t>
            </a:r>
          </a:p>
          <a:p>
            <a:endParaRPr lang="en-US" baseline="0" dirty="0" smtClean="0"/>
          </a:p>
          <a:p>
            <a:r>
              <a:rPr lang="en-US" baseline="0" dirty="0" smtClean="0"/>
              <a:t>Difficult to crack password</a:t>
            </a:r>
          </a:p>
          <a:p>
            <a:r>
              <a:rPr lang="en-US" baseline="0" dirty="0" smtClean="0"/>
              <a:t>Dual authentication </a:t>
            </a:r>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10</a:t>
            </a:fld>
            <a:endParaRPr lang="en-US"/>
          </a:p>
        </p:txBody>
      </p:sp>
    </p:spTree>
    <p:extLst>
      <p:ext uri="{BB962C8B-B14F-4D97-AF65-F5344CB8AC3E}">
        <p14:creationId xmlns:p14="http://schemas.microsoft.com/office/powerpoint/2010/main" val="2253704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pPr defTabSz="928299">
              <a:defRPr/>
            </a:pPr>
            <a:r>
              <a:rPr lang="en-US" dirty="0" smtClean="0"/>
              <a:t>More examples</a:t>
            </a:r>
          </a:p>
          <a:p>
            <a:endParaRPr lang="en-US" baseline="0" dirty="0" smtClean="0"/>
          </a:p>
          <a:p>
            <a:endParaRPr lang="en-US" baseline="0" dirty="0" smtClean="0"/>
          </a:p>
          <a:p>
            <a:r>
              <a:rPr lang="en-US" baseline="0" dirty="0" smtClean="0"/>
              <a:t>A system generated data and action can also take place of a signature… </a:t>
            </a:r>
            <a:r>
              <a:rPr lang="en-US" baseline="0" dirty="0" err="1" smtClean="0"/>
              <a:t>ie</a:t>
            </a:r>
            <a:r>
              <a:rPr lang="en-US" baseline="0" dirty="0" smtClean="0"/>
              <a:t> PeopleSoft approval with users / time / date stamp</a:t>
            </a:r>
          </a:p>
          <a:p>
            <a:endParaRPr lang="en-US" baseline="0"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pPr/>
              <a:t>11</a:t>
            </a:fld>
            <a:endParaRPr lang="en-US"/>
          </a:p>
        </p:txBody>
      </p:sp>
    </p:spTree>
    <p:extLst>
      <p:ext uri="{BB962C8B-B14F-4D97-AF65-F5344CB8AC3E}">
        <p14:creationId xmlns:p14="http://schemas.microsoft.com/office/powerpoint/2010/main" val="3860308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r>
              <a:rPr lang="en-US" dirty="0" smtClean="0"/>
              <a:t>Can’t be a floating thing, has to be attached to the record,</a:t>
            </a:r>
            <a:r>
              <a:rPr lang="en-US" baseline="0" dirty="0" smtClean="0"/>
              <a:t> the same way a signature is attached to record.</a:t>
            </a:r>
          </a:p>
          <a:p>
            <a:r>
              <a:rPr lang="en-US" baseline="0" dirty="0" smtClean="0"/>
              <a:t>Understand a requirement—</a:t>
            </a:r>
          </a:p>
          <a:p>
            <a:r>
              <a:rPr lang="en-US" baseline="0" dirty="0" smtClean="0"/>
              <a:t>When retrieved, </a:t>
            </a:r>
            <a:r>
              <a:rPr lang="en-US" baseline="0" dirty="0" err="1" smtClean="0"/>
              <a:t>ie</a:t>
            </a:r>
            <a:r>
              <a:rPr lang="en-US" baseline="0" dirty="0" smtClean="0"/>
              <a:t> signed piece of paper and a separate contract.  </a:t>
            </a:r>
          </a:p>
          <a:p>
            <a:endParaRPr lang="en-US" baseline="0" dirty="0" smtClean="0"/>
          </a:p>
          <a:p>
            <a:r>
              <a:rPr lang="en-US" baseline="0" dirty="0" smtClean="0"/>
              <a:t>Need to twin signature with record in question.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12</a:t>
            </a:fld>
            <a:endParaRPr lang="en-US"/>
          </a:p>
        </p:txBody>
      </p:sp>
    </p:spTree>
    <p:extLst>
      <p:ext uri="{BB962C8B-B14F-4D97-AF65-F5344CB8AC3E}">
        <p14:creationId xmlns:p14="http://schemas.microsoft.com/office/powerpoint/2010/main" val="1075607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87136"/>
            <a:ext cx="5608320" cy="4156234"/>
          </a:xfrm>
          <a:prstGeom prst="rect">
            <a:avLst/>
          </a:prstGeom>
        </p:spPr>
        <p:txBody>
          <a:bodyPr lIns="92830" tIns="46415" rIns="92830" bIns="46415">
            <a:normAutofit/>
          </a:bodyPr>
          <a:lstStyle/>
          <a:p>
            <a:r>
              <a:rPr lang="en-US" dirty="0" smtClean="0"/>
              <a:t>Theme, meets needs, in technology toolkit,</a:t>
            </a:r>
            <a:r>
              <a:rPr lang="en-US" baseline="0" dirty="0" smtClean="0"/>
              <a:t> but flexibility within to best meets their needs</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13</a:t>
            </a:fld>
            <a:endParaRPr lang="en-US"/>
          </a:p>
        </p:txBody>
      </p:sp>
    </p:spTree>
    <p:extLst>
      <p:ext uri="{BB962C8B-B14F-4D97-AF65-F5344CB8AC3E}">
        <p14:creationId xmlns:p14="http://schemas.microsoft.com/office/powerpoint/2010/main" val="491723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14</a:t>
            </a:fld>
            <a:endParaRPr lang="en-US"/>
          </a:p>
        </p:txBody>
      </p:sp>
    </p:spTree>
    <p:extLst>
      <p:ext uri="{BB962C8B-B14F-4D97-AF65-F5344CB8AC3E}">
        <p14:creationId xmlns:p14="http://schemas.microsoft.com/office/powerpoint/2010/main" val="2342489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r>
              <a:rPr lang="en-US" dirty="0" smtClean="0"/>
              <a:t>Record is last in list</a:t>
            </a:r>
          </a:p>
          <a:p>
            <a:endParaRPr lang="en-US" dirty="0" smtClean="0"/>
          </a:p>
          <a:p>
            <a:r>
              <a:rPr lang="en-US" dirty="0" smtClean="0"/>
              <a:t>Big paragraph summarize</a:t>
            </a:r>
            <a:r>
              <a:rPr lang="en-US" baseline="0" dirty="0" smtClean="0"/>
              <a:t> them all together into multi-component affirmation statement.  Only thing missing is date/time stamp</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15</a:t>
            </a:fld>
            <a:endParaRPr lang="en-US"/>
          </a:p>
        </p:txBody>
      </p:sp>
    </p:spTree>
    <p:extLst>
      <p:ext uri="{BB962C8B-B14F-4D97-AF65-F5344CB8AC3E}">
        <p14:creationId xmlns:p14="http://schemas.microsoft.com/office/powerpoint/2010/main" val="1899563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16</a:t>
            </a:fld>
            <a:endParaRPr lang="en-US"/>
          </a:p>
        </p:txBody>
      </p:sp>
    </p:spTree>
    <p:extLst>
      <p:ext uri="{BB962C8B-B14F-4D97-AF65-F5344CB8AC3E}">
        <p14:creationId xmlns:p14="http://schemas.microsoft.com/office/powerpoint/2010/main" val="4180075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r>
              <a:rPr lang="en-US" dirty="0" smtClean="0"/>
              <a:t>Want simplest</a:t>
            </a:r>
            <a:r>
              <a:rPr lang="en-US" baseline="0" dirty="0" smtClean="0"/>
              <a:t> solution that will fit your risk profile.</a:t>
            </a:r>
          </a:p>
          <a:p>
            <a:endParaRPr lang="en-US" baseline="0" dirty="0" smtClean="0"/>
          </a:p>
          <a:p>
            <a:r>
              <a:rPr lang="en-US" baseline="0" dirty="0" smtClean="0"/>
              <a:t>Need all players involved—program, legal, IT, contracts, do in right sequence</a:t>
            </a:r>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17</a:t>
            </a:fld>
            <a:endParaRPr lang="en-US"/>
          </a:p>
        </p:txBody>
      </p:sp>
    </p:spTree>
    <p:extLst>
      <p:ext uri="{BB962C8B-B14F-4D97-AF65-F5344CB8AC3E}">
        <p14:creationId xmlns:p14="http://schemas.microsoft.com/office/powerpoint/2010/main" val="2121855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r>
              <a:rPr lang="en-US" dirty="0" smtClean="0"/>
              <a:t>Now, we will shift into the “how to” </a:t>
            </a:r>
          </a:p>
          <a:p>
            <a:endParaRPr lang="en-US" dirty="0" smtClean="0"/>
          </a:p>
          <a:p>
            <a:r>
              <a:rPr lang="en-US" dirty="0" smtClean="0"/>
              <a:t>Do one analysis at a time</a:t>
            </a:r>
          </a:p>
          <a:p>
            <a:r>
              <a:rPr lang="en-US" dirty="0" smtClean="0"/>
              <a:t>Start with something easy</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18</a:t>
            </a:fld>
            <a:endParaRPr lang="en-US"/>
          </a:p>
        </p:txBody>
      </p:sp>
    </p:spTree>
    <p:extLst>
      <p:ext uri="{BB962C8B-B14F-4D97-AF65-F5344CB8AC3E}">
        <p14:creationId xmlns:p14="http://schemas.microsoft.com/office/powerpoint/2010/main" val="2987249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19</a:t>
            </a:fld>
            <a:endParaRPr lang="en-US"/>
          </a:p>
        </p:txBody>
      </p:sp>
    </p:spTree>
    <p:extLst>
      <p:ext uri="{BB962C8B-B14F-4D97-AF65-F5344CB8AC3E}">
        <p14:creationId xmlns:p14="http://schemas.microsoft.com/office/powerpoint/2010/main" val="2191468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87136"/>
            <a:ext cx="5608320" cy="4156234"/>
          </a:xfrm>
          <a:prstGeom prst="rect">
            <a:avLst/>
          </a:prstGeom>
        </p:spPr>
        <p:txBody>
          <a:bodyPr lIns="92830" tIns="46415" rIns="92830" bIns="46415">
            <a:normAutofit/>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a:t>
            </a:fld>
            <a:endParaRPr lang="en-US"/>
          </a:p>
        </p:txBody>
      </p:sp>
    </p:spTree>
    <p:extLst>
      <p:ext uri="{BB962C8B-B14F-4D97-AF65-F5344CB8AC3E}">
        <p14:creationId xmlns:p14="http://schemas.microsoft.com/office/powerpoint/2010/main" val="2312142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r>
              <a:rPr lang="en-US" dirty="0" smtClean="0"/>
              <a:t>Legal and business</a:t>
            </a:r>
            <a:r>
              <a:rPr lang="en-US" baseline="0" dirty="0" smtClean="0"/>
              <a:t> basis may be the same</a:t>
            </a:r>
            <a:endParaRPr lang="en-US" dirty="0" smtClean="0"/>
          </a:p>
          <a:p>
            <a:r>
              <a:rPr lang="en-US" dirty="0" smtClean="0"/>
              <a:t>Does it have to be ink, or just obtained</a:t>
            </a:r>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20</a:t>
            </a:fld>
            <a:endParaRPr lang="en-US"/>
          </a:p>
        </p:txBody>
      </p:sp>
    </p:spTree>
    <p:extLst>
      <p:ext uri="{BB962C8B-B14F-4D97-AF65-F5344CB8AC3E}">
        <p14:creationId xmlns:p14="http://schemas.microsoft.com/office/powerpoint/2010/main" val="30220389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21</a:t>
            </a:fld>
            <a:endParaRPr lang="en-US"/>
          </a:p>
        </p:txBody>
      </p:sp>
    </p:spTree>
    <p:extLst>
      <p:ext uri="{BB962C8B-B14F-4D97-AF65-F5344CB8AC3E}">
        <p14:creationId xmlns:p14="http://schemas.microsoft.com/office/powerpoint/2010/main" val="626849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endParaRPr lang="en-US" dirty="0" smtClean="0"/>
          </a:p>
        </p:txBody>
      </p:sp>
      <p:sp>
        <p:nvSpPr>
          <p:cNvPr id="4" name="Slide Number Placeholder 3"/>
          <p:cNvSpPr>
            <a:spLocks noGrp="1"/>
          </p:cNvSpPr>
          <p:nvPr>
            <p:ph type="sldNum" sz="quarter" idx="10"/>
          </p:nvPr>
        </p:nvSpPr>
        <p:spPr/>
        <p:txBody>
          <a:bodyPr/>
          <a:lstStyle/>
          <a:p>
            <a:fld id="{8869FEA0-B750-4CE1-8A93-76F8DB401995}" type="slidenum">
              <a:rPr lang="en-US" smtClean="0"/>
              <a:pPr/>
              <a:t>22</a:t>
            </a:fld>
            <a:endParaRPr lang="en-US"/>
          </a:p>
        </p:txBody>
      </p:sp>
    </p:spTree>
    <p:extLst>
      <p:ext uri="{BB962C8B-B14F-4D97-AF65-F5344CB8AC3E}">
        <p14:creationId xmlns:p14="http://schemas.microsoft.com/office/powerpoint/2010/main" val="21585606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87136"/>
            <a:ext cx="5608320" cy="4156234"/>
          </a:xfrm>
          <a:prstGeom prst="rect">
            <a:avLst/>
          </a:prstGeom>
        </p:spPr>
        <p:txBody>
          <a:bodyPr lIns="92830" tIns="46415" rIns="92830" bIns="46415">
            <a:normAutofit/>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23</a:t>
            </a:fld>
            <a:endParaRPr lang="en-US"/>
          </a:p>
        </p:txBody>
      </p:sp>
    </p:spTree>
    <p:extLst>
      <p:ext uri="{BB962C8B-B14F-4D97-AF65-F5344CB8AC3E}">
        <p14:creationId xmlns:p14="http://schemas.microsoft.com/office/powerpoint/2010/main" val="34141629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87136"/>
            <a:ext cx="5608320" cy="4156234"/>
          </a:xfrm>
          <a:prstGeom prst="rect">
            <a:avLst/>
          </a:prstGeom>
        </p:spPr>
        <p:txBody>
          <a:bodyPr lIns="92830" tIns="46415" rIns="92830" bIns="46415">
            <a:normAutofit/>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24</a:t>
            </a:fld>
            <a:endParaRPr lang="en-US"/>
          </a:p>
        </p:txBody>
      </p:sp>
    </p:spTree>
    <p:extLst>
      <p:ext uri="{BB962C8B-B14F-4D97-AF65-F5344CB8AC3E}">
        <p14:creationId xmlns:p14="http://schemas.microsoft.com/office/powerpoint/2010/main" val="4615432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pPr/>
              <a:t>25</a:t>
            </a:fld>
            <a:endParaRPr lang="en-US"/>
          </a:p>
        </p:txBody>
      </p:sp>
    </p:spTree>
    <p:extLst>
      <p:ext uri="{BB962C8B-B14F-4D97-AF65-F5344CB8AC3E}">
        <p14:creationId xmlns:p14="http://schemas.microsoft.com/office/powerpoint/2010/main" val="480306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pPr/>
              <a:t>26</a:t>
            </a:fld>
            <a:endParaRPr lang="en-US"/>
          </a:p>
        </p:txBody>
      </p:sp>
    </p:spTree>
    <p:extLst>
      <p:ext uri="{BB962C8B-B14F-4D97-AF65-F5344CB8AC3E}">
        <p14:creationId xmlns:p14="http://schemas.microsoft.com/office/powerpoint/2010/main" val="3870201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pPr/>
              <a:t>27</a:t>
            </a:fld>
            <a:endParaRPr lang="en-US"/>
          </a:p>
        </p:txBody>
      </p:sp>
    </p:spTree>
    <p:extLst>
      <p:ext uri="{BB962C8B-B14F-4D97-AF65-F5344CB8AC3E}">
        <p14:creationId xmlns:p14="http://schemas.microsoft.com/office/powerpoint/2010/main" val="725085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87136"/>
            <a:ext cx="5608320" cy="4156234"/>
          </a:xfrm>
          <a:prstGeom prst="rect">
            <a:avLst/>
          </a:prstGeom>
        </p:spPr>
        <p:txBody>
          <a:bodyPr lIns="92830" tIns="46415" rIns="92830" bIns="46415">
            <a:normAutofit/>
          </a:bodyPr>
          <a:lstStyle/>
          <a:p>
            <a:endParaRPr lang="en-US"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pPr/>
              <a:t>3</a:t>
            </a:fld>
            <a:endParaRPr lang="en-US"/>
          </a:p>
        </p:txBody>
      </p:sp>
    </p:spTree>
    <p:extLst>
      <p:ext uri="{BB962C8B-B14F-4D97-AF65-F5344CB8AC3E}">
        <p14:creationId xmlns:p14="http://schemas.microsoft.com/office/powerpoint/2010/main" val="153793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pPr marL="174056" indent="-174056"/>
            <a:endParaRPr lang="en-US" baseline="0" dirty="0" smtClean="0"/>
          </a:p>
        </p:txBody>
      </p:sp>
      <p:sp>
        <p:nvSpPr>
          <p:cNvPr id="4" name="Slide Number Placeholder 3"/>
          <p:cNvSpPr>
            <a:spLocks noGrp="1"/>
          </p:cNvSpPr>
          <p:nvPr>
            <p:ph type="sldNum" sz="quarter" idx="10"/>
          </p:nvPr>
        </p:nvSpPr>
        <p:spPr/>
        <p:txBody>
          <a:bodyPr/>
          <a:lstStyle/>
          <a:p>
            <a:fld id="{F6DA9C80-B631-4EC4-8253-F63CFD0157DF}" type="slidenum">
              <a:rPr lang="en-US" smtClean="0"/>
              <a:pPr/>
              <a:t>4</a:t>
            </a:fld>
            <a:endParaRPr lang="en-US"/>
          </a:p>
        </p:txBody>
      </p:sp>
    </p:spTree>
    <p:extLst>
      <p:ext uri="{BB962C8B-B14F-4D97-AF65-F5344CB8AC3E}">
        <p14:creationId xmlns:p14="http://schemas.microsoft.com/office/powerpoint/2010/main" val="198724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5</a:t>
            </a:fld>
            <a:endParaRPr lang="en-US"/>
          </a:p>
        </p:txBody>
      </p:sp>
    </p:spTree>
    <p:extLst>
      <p:ext uri="{BB962C8B-B14F-4D97-AF65-F5344CB8AC3E}">
        <p14:creationId xmlns:p14="http://schemas.microsoft.com/office/powerpoint/2010/main" val="2195404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pPr defTabSz="928299">
              <a:defRPr/>
            </a:pPr>
            <a:r>
              <a:rPr lang="en-US" dirty="0" smtClean="0"/>
              <a:t>2</a:t>
            </a:r>
            <a:r>
              <a:rPr lang="en-US" baseline="30000" dirty="0" smtClean="0"/>
              <a:t>nd</a:t>
            </a:r>
            <a:r>
              <a:rPr lang="en-US" dirty="0" smtClean="0"/>
              <a:t> bullet, haven’t run into at NSYERDA, but there are other</a:t>
            </a:r>
            <a:r>
              <a:rPr lang="en-US" baseline="0" dirty="0" smtClean="0"/>
              <a:t> bank transactions, bond issues, big dollar transaction, risky things, filing conflict of interest, set up electronically (Conflict of interest/HR training) a good example.</a:t>
            </a:r>
            <a:endParaRPr lang="en-US" dirty="0" smtClean="0"/>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6</a:t>
            </a:fld>
            <a:endParaRPr lang="en-US"/>
          </a:p>
        </p:txBody>
      </p:sp>
    </p:spTree>
    <p:extLst>
      <p:ext uri="{BB962C8B-B14F-4D97-AF65-F5344CB8AC3E}">
        <p14:creationId xmlns:p14="http://schemas.microsoft.com/office/powerpoint/2010/main" val="4224163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r>
              <a:rPr lang="en-US" dirty="0" smtClean="0"/>
              <a:t>Keep in</a:t>
            </a:r>
            <a:r>
              <a:rPr lang="en-US" baseline="0" dirty="0" smtClean="0"/>
              <a:t> mind, legal requirement for wet signature—separate out from signature in general.  Emphasize wet.  Some laws writing in 70’s and 80’s that has language left over that was normal at the time.  Ex.  Must sign in ink.</a:t>
            </a:r>
          </a:p>
          <a:p>
            <a:endParaRPr lang="en-US" baseline="0" dirty="0" smtClean="0"/>
          </a:p>
          <a:p>
            <a:r>
              <a:rPr lang="en-US" baseline="0" dirty="0" smtClean="0"/>
              <a:t>If all it says is verify information is true, or sign, or agree to conditions, you are fine in switching to electronic, as long as solution manages risk and tech can support.</a:t>
            </a:r>
          </a:p>
          <a:p>
            <a:endParaRPr lang="en-US" dirty="0" smtClean="0"/>
          </a:p>
          <a:p>
            <a:r>
              <a:rPr lang="en-US" dirty="0" smtClean="0"/>
              <a:t>One baby</a:t>
            </a:r>
            <a:r>
              <a:rPr lang="en-US" baseline="0" dirty="0" smtClean="0"/>
              <a:t> step in right direction is to accept scanned or fax copies</a:t>
            </a:r>
            <a:endParaRPr lang="en-US" dirty="0" smtClean="0"/>
          </a:p>
          <a:p>
            <a:endParaRPr lang="en-US" baseline="0" dirty="0" smtClean="0"/>
          </a:p>
          <a:p>
            <a:pPr marL="174056" indent="-174056"/>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69FEA0-B750-4CE1-8A93-76F8DB401995}" type="slidenum">
              <a:rPr lang="en-US" smtClean="0"/>
              <a:pPr/>
              <a:t>7</a:t>
            </a:fld>
            <a:endParaRPr lang="en-US"/>
          </a:p>
        </p:txBody>
      </p:sp>
    </p:spTree>
    <p:extLst>
      <p:ext uri="{BB962C8B-B14F-4D97-AF65-F5344CB8AC3E}">
        <p14:creationId xmlns:p14="http://schemas.microsoft.com/office/powerpoint/2010/main" val="2165778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6" y="4386507"/>
            <a:ext cx="5609588" cy="4156548"/>
          </a:xfrm>
          <a:prstGeom prst="rect">
            <a:avLst/>
          </a:prstGeom>
        </p:spPr>
        <p:txBody>
          <a:bodyPr lIns="90946" tIns="45473" rIns="90946" bIns="45473">
            <a:normAutofit/>
          </a:bodyPr>
          <a:lstStyle/>
          <a:p>
            <a:endParaRPr lang="en-US" baseline="0" dirty="0" smtClean="0"/>
          </a:p>
        </p:txBody>
      </p:sp>
      <p:sp>
        <p:nvSpPr>
          <p:cNvPr id="4" name="Slide Number Placeholder 3"/>
          <p:cNvSpPr>
            <a:spLocks noGrp="1"/>
          </p:cNvSpPr>
          <p:nvPr>
            <p:ph type="sldNum" sz="quarter" idx="10"/>
          </p:nvPr>
        </p:nvSpPr>
        <p:spPr/>
        <p:txBody>
          <a:bodyPr/>
          <a:lstStyle/>
          <a:p>
            <a:fld id="{8869FEA0-B750-4CE1-8A93-76F8DB401995}" type="slidenum">
              <a:rPr lang="en-US" smtClean="0"/>
              <a:pPr/>
              <a:t>8</a:t>
            </a:fld>
            <a:endParaRPr lang="en-US"/>
          </a:p>
        </p:txBody>
      </p:sp>
    </p:spTree>
    <p:extLst>
      <p:ext uri="{BB962C8B-B14F-4D97-AF65-F5344CB8AC3E}">
        <p14:creationId xmlns:p14="http://schemas.microsoft.com/office/powerpoint/2010/main" val="2957932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44861"/>
            <a:ext cx="5608320" cy="3636705"/>
          </a:xfrm>
          <a:prstGeom prst="rect">
            <a:avLst/>
          </a:prstGeom>
        </p:spPr>
        <p:txBody>
          <a:bodyPr lIns="92830" tIns="46415" rIns="92830" bIns="46415"/>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9</a:t>
            </a:fld>
            <a:endParaRPr lang="en-US"/>
          </a:p>
        </p:txBody>
      </p:sp>
    </p:spTree>
    <p:extLst>
      <p:ext uri="{BB962C8B-B14F-4D97-AF65-F5344CB8AC3E}">
        <p14:creationId xmlns:p14="http://schemas.microsoft.com/office/powerpoint/2010/main" val="174219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392114"/>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92114"/>
            <a:ext cx="5111750" cy="41608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1263651"/>
            <a:ext cx="3008313" cy="3289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1"/>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9815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4"/>
            <a:ext cx="7772400" cy="11017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4985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87475"/>
            <a:ext cx="8229600" cy="31654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87475"/>
            <a:ext cx="4038600" cy="316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87475"/>
            <a:ext cx="4038600" cy="316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66864"/>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47876"/>
            <a:ext cx="4040188" cy="2505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566864"/>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047876"/>
            <a:ext cx="4041775" cy="2505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19100"/>
            <a:ext cx="8229600" cy="857250"/>
          </a:xfrm>
        </p:spPr>
        <p:txBody>
          <a:bodyPr/>
          <a:lstStyle/>
          <a:p>
            <a:r>
              <a:rPr lang="en-US" dirty="0" smtClean="0"/>
              <a:t>Click to edit Master title style</a:t>
            </a:r>
            <a:endParaRPr lang="en-US" dirty="0"/>
          </a:p>
        </p:txBody>
      </p:sp>
      <p:sp>
        <p:nvSpPr>
          <p:cNvPr id="4" name="Content Placeholder 2"/>
          <p:cNvSpPr>
            <a:spLocks noGrp="1"/>
          </p:cNvSpPr>
          <p:nvPr>
            <p:ph idx="1"/>
          </p:nvPr>
        </p:nvSpPr>
        <p:spPr>
          <a:xfrm>
            <a:off x="457200" y="1504950"/>
            <a:ext cx="8229600" cy="3048000"/>
          </a:xfrm>
        </p:spPr>
        <p:txBody>
          <a:bodyPr/>
          <a:lstStyle>
            <a:lvl1pPr marL="0" indent="0">
              <a:buFontTx/>
              <a:buNone/>
              <a:defRPr sz="2800"/>
            </a:lvl1pPr>
            <a:lvl2pPr>
              <a:buFontTx/>
              <a:buNone/>
              <a:defRPr sz="2800"/>
            </a:lvl2pPr>
            <a:lvl3pPr>
              <a:buFontTx/>
              <a:buNone/>
              <a:defRPr sz="2400"/>
            </a:lvl3pPr>
            <a:lvl4pPr>
              <a:buFontTx/>
              <a:buNone/>
              <a:defRPr sz="2000"/>
            </a:lvl4pPr>
            <a:lvl5pPr>
              <a:buFontTx/>
              <a:buNone/>
              <a:defRPr sz="2000"/>
            </a:lvl5pPr>
            <a:lvl6pPr>
              <a:defRPr sz="2000"/>
            </a:lvl6pPr>
            <a:lvl7pPr>
              <a:defRPr sz="2000"/>
            </a:lvl7pPr>
            <a:lvl8pPr>
              <a:defRPr sz="2000"/>
            </a:lvl8pPr>
            <a:lvl9pPr>
              <a:defRPr sz="2000"/>
            </a:lvl9pPr>
          </a:lstStyle>
          <a:p>
            <a:pPr lvl="0"/>
            <a:r>
              <a:rPr lang="en-US" dirty="0" smtClean="0"/>
              <a:t>Click to edit Master text styles</a:t>
            </a:r>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image" Target="../media/image1.png"/><Relationship Id="rId4" Type="http://schemas.openxmlformats.org/officeDocument/2006/relationships/slideLayout" Target="../slideLayouts/slideLayout7.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0"/>
            <a:ext cx="9144000" cy="371475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NYSERDA Logo.png"/>
          <p:cNvPicPr>
            <a:picLocks noChangeAspect="1"/>
          </p:cNvPicPr>
          <p:nvPr userDrawn="1"/>
        </p:nvPicPr>
        <p:blipFill>
          <a:blip r:embed="rId3" cstate="print"/>
          <a:stretch>
            <a:fillRect/>
          </a:stretch>
        </p:blipFill>
        <p:spPr>
          <a:xfrm>
            <a:off x="533400" y="287104"/>
            <a:ext cx="3405540" cy="820253"/>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4"/>
            <a:ext cx="5334000" cy="81394"/>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3"/>
          <p:cNvSpPr txBox="1">
            <a:spLocks/>
          </p:cNvSpPr>
          <p:nvPr userDrawn="1"/>
        </p:nvSpPr>
        <p:spPr>
          <a:xfrm>
            <a:off x="8305800" y="88106"/>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DF52EC2-2C0B-4C03-9888-0B25156ED88D}" type="slidenum">
              <a:rPr lang="en-US" sz="1200" smtClean="0">
                <a:solidFill>
                  <a:srgbClr val="002D73"/>
                </a:solidFill>
              </a:rPr>
              <a:pPr algn="r"/>
              <a:t>‹#›</a:t>
            </a:fld>
            <a:endParaRPr lang="en-US" sz="1200" dirty="0">
              <a:solidFill>
                <a:srgbClr val="002D73"/>
              </a:solidFill>
            </a:endParaRPr>
          </a:p>
        </p:txBody>
      </p:sp>
      <p:pic>
        <p:nvPicPr>
          <p:cNvPr id="8" name="Picture 7" descr="NYSERDA Logo.png"/>
          <p:cNvPicPr>
            <a:picLocks noChangeAspect="1"/>
          </p:cNvPicPr>
          <p:nvPr userDrawn="1"/>
        </p:nvPicPr>
        <p:blipFill>
          <a:blip r:embed="rId3" cstate="print"/>
          <a:stretch>
            <a:fillRect/>
          </a:stretch>
        </p:blipFill>
        <p:spPr>
          <a:xfrm>
            <a:off x="7391400" y="4552950"/>
            <a:ext cx="1513584" cy="365760"/>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p:cNvSpPr/>
          <p:nvPr userDrawn="1"/>
        </p:nvSpPr>
        <p:spPr>
          <a:xfrm>
            <a:off x="0" y="361951"/>
            <a:ext cx="9144000" cy="478155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3"/>
          <p:cNvSpPr txBox="1">
            <a:spLocks/>
          </p:cNvSpPr>
          <p:nvPr userDrawn="1"/>
        </p:nvSpPr>
        <p:spPr>
          <a:xfrm>
            <a:off x="8305800" y="88106"/>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DF52EC2-2C0B-4C03-9888-0B25156ED88D}" type="slidenum">
              <a:rPr lang="en-US" sz="1200" smtClean="0">
                <a:solidFill>
                  <a:srgbClr val="1F3261"/>
                </a:solidFill>
              </a:rPr>
              <a:pPr algn="r"/>
              <a:t>‹#›</a:t>
            </a:fld>
            <a:endParaRPr lang="en-US" sz="1200" dirty="0">
              <a:solidFill>
                <a:srgbClr val="1F3261"/>
              </a:solidFill>
            </a:endParaRPr>
          </a:p>
        </p:txBody>
      </p:sp>
      <p:sp>
        <p:nvSpPr>
          <p:cNvPr id="25" name="Rectangle 24"/>
          <p:cNvSpPr/>
          <p:nvPr userDrawn="1"/>
        </p:nvSpPr>
        <p:spPr>
          <a:xfrm>
            <a:off x="0" y="-19050"/>
            <a:ext cx="9144000" cy="81394"/>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NYSERDA Logo.png"/>
          <p:cNvPicPr>
            <a:picLocks noChangeAspect="1"/>
          </p:cNvPicPr>
          <p:nvPr userDrawn="1"/>
        </p:nvPicPr>
        <p:blipFill>
          <a:blip r:embed="rId3" cstate="print"/>
          <a:stretch>
            <a:fillRect/>
          </a:stretch>
        </p:blipFill>
        <p:spPr>
          <a:xfrm>
            <a:off x="7391400" y="4553551"/>
            <a:ext cx="1513584" cy="364559"/>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361951"/>
            <a:ext cx="9144000" cy="478155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393700"/>
            <a:ext cx="8229600" cy="85725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87475"/>
            <a:ext cx="8229600" cy="3165475"/>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3"/>
          <p:cNvSpPr txBox="1">
            <a:spLocks/>
          </p:cNvSpPr>
          <p:nvPr userDrawn="1"/>
        </p:nvSpPr>
        <p:spPr>
          <a:xfrm>
            <a:off x="8305800" y="88106"/>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DF52EC2-2C0B-4C03-9888-0B25156ED88D}" type="slidenum">
              <a:rPr lang="en-US" sz="1200" smtClean="0">
                <a:solidFill>
                  <a:srgbClr val="1F3261"/>
                </a:solidFill>
              </a:rPr>
              <a:pPr algn="r"/>
              <a:t>‹#›</a:t>
            </a:fld>
            <a:endParaRPr lang="en-US" sz="1200" dirty="0">
              <a:solidFill>
                <a:srgbClr val="1F3261"/>
              </a:solidFill>
            </a:endParaRPr>
          </a:p>
        </p:txBody>
      </p:sp>
      <p:sp>
        <p:nvSpPr>
          <p:cNvPr id="10" name="Rectangle 9"/>
          <p:cNvSpPr/>
          <p:nvPr userDrawn="1"/>
        </p:nvSpPr>
        <p:spPr>
          <a:xfrm>
            <a:off x="0" y="-19050"/>
            <a:ext cx="9144000" cy="81394"/>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NYSERDA Logo.png"/>
          <p:cNvPicPr>
            <a:picLocks noChangeAspect="1"/>
          </p:cNvPicPr>
          <p:nvPr userDrawn="1"/>
        </p:nvPicPr>
        <p:blipFill>
          <a:blip r:embed="rId10" cstate="print"/>
          <a:stretch>
            <a:fillRect/>
          </a:stretch>
        </p:blipFill>
        <p:spPr>
          <a:xfrm>
            <a:off x="7391400" y="4553551"/>
            <a:ext cx="1513584" cy="364559"/>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8" r:id="rId3"/>
    <p:sldLayoutId id="2147483679" r:id="rId4"/>
    <p:sldLayoutId id="2147483680" r:id="rId5"/>
    <p:sldLayoutId id="2147483681" r:id="rId6"/>
    <p:sldLayoutId id="2147483682" r:id="rId7"/>
    <p:sldLayoutId id="2147483683" r:id="rId8"/>
  </p:sldLayoutIdLst>
  <p:txStyles>
    <p:titleStyle>
      <a:lvl1pPr algn="l" defTabSz="914400" rtl="0" eaLnBrk="1" latinLnBrk="0" hangingPunct="1">
        <a:spcBef>
          <a:spcPct val="0"/>
        </a:spcBef>
        <a:buNone/>
        <a:defRPr sz="3200" b="1"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5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www.its.ny.gov/document/revised-electronic-signatures-and-records-act-esra-guidelines" TargetMode="External"/><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9600" y="1809750"/>
            <a:ext cx="7696200" cy="584775"/>
          </a:xfrm>
          <a:prstGeom prst="rect">
            <a:avLst/>
          </a:prstGeom>
          <a:noFill/>
          <a:ln>
            <a:noFill/>
          </a:ln>
        </p:spPr>
        <p:txBody>
          <a:bodyPr wrap="square" rtlCol="0">
            <a:spAutoFit/>
          </a:bodyPr>
          <a:lstStyle/>
          <a:p>
            <a:r>
              <a:rPr lang="en-US" sz="3200" dirty="0">
                <a:solidFill>
                  <a:schemeClr val="bg1"/>
                </a:solidFill>
                <a:latin typeface="Arial" panose="020B0604020202020204" pitchFamily="34" charset="0"/>
                <a:cs typeface="Arial" panose="020B0604020202020204" pitchFamily="34" charset="0"/>
              </a:rPr>
              <a:t>Implementing</a:t>
            </a:r>
            <a:r>
              <a:rPr lang="en-US" sz="3200" dirty="0">
                <a:solidFill>
                  <a:schemeClr val="bg1"/>
                </a:solidFill>
              </a:rPr>
              <a:t> Electronic Signature Solutions</a:t>
            </a:r>
            <a:endParaRPr lang="en-US" sz="3200" b="1" dirty="0">
              <a:solidFill>
                <a:schemeClr val="bg1"/>
              </a:solidFill>
              <a:latin typeface="Arial" panose="020B0604020202020204" pitchFamily="34" charset="0"/>
              <a:cs typeface="Arial" panose="020B0604020202020204" pitchFamily="34" charset="0"/>
            </a:endParaRPr>
          </a:p>
        </p:txBody>
      </p:sp>
      <p:sp>
        <p:nvSpPr>
          <p:cNvPr id="4" name="TextBox 3"/>
          <p:cNvSpPr txBox="1"/>
          <p:nvPr/>
        </p:nvSpPr>
        <p:spPr>
          <a:xfrm>
            <a:off x="457200" y="3943351"/>
            <a:ext cx="2438400" cy="523220"/>
          </a:xfrm>
          <a:prstGeom prst="rect">
            <a:avLst/>
          </a:prstGeom>
          <a:noFill/>
        </p:spPr>
        <p:txBody>
          <a:bodyPr wrap="square" rtlCol="0">
            <a:spAutoFit/>
          </a:bodyPr>
          <a:lstStyle/>
          <a:p>
            <a:r>
              <a:rPr lang="en-US" sz="2800" b="1" dirty="0" smtClean="0">
                <a:solidFill>
                  <a:srgbClr val="1F3261"/>
                </a:solidFill>
                <a:latin typeface="Arial" pitchFamily="34" charset="0"/>
                <a:cs typeface="Arial" pitchFamily="34" charset="0"/>
              </a:rPr>
              <a:t>11/10/</a:t>
            </a:r>
            <a:r>
              <a:rPr lang="en-US" sz="2800" b="1" baseline="0" dirty="0" smtClean="0">
                <a:solidFill>
                  <a:srgbClr val="1F3261"/>
                </a:solidFill>
                <a:latin typeface="Arial" pitchFamily="34" charset="0"/>
                <a:cs typeface="Arial" pitchFamily="34" charset="0"/>
              </a:rPr>
              <a:t>2015</a:t>
            </a:r>
            <a:endParaRPr lang="en-US" sz="2800" b="1" dirty="0">
              <a:solidFill>
                <a:srgbClr val="1F3261"/>
              </a:solidFill>
              <a:latin typeface="Arial" pitchFamily="34" charset="0"/>
              <a:cs typeface="Arial" pitchFamily="34" charset="0"/>
            </a:endParaRPr>
          </a:p>
        </p:txBody>
      </p:sp>
    </p:spTree>
    <p:extLst>
      <p:ext uri="{BB962C8B-B14F-4D97-AF65-F5344CB8AC3E}">
        <p14:creationId xmlns:p14="http://schemas.microsoft.com/office/powerpoint/2010/main" val="20678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What Is An Electronic Signature?</a:t>
            </a:r>
          </a:p>
        </p:txBody>
      </p:sp>
      <p:sp>
        <p:nvSpPr>
          <p:cNvPr id="3" name="Content Placeholder 2"/>
          <p:cNvSpPr>
            <a:spLocks noGrp="1"/>
          </p:cNvSpPr>
          <p:nvPr>
            <p:ph idx="1"/>
          </p:nvPr>
        </p:nvSpPr>
        <p:spPr/>
        <p:txBody>
          <a:bodyPr/>
          <a:lstStyle/>
          <a:p>
            <a:pPr>
              <a:buNone/>
            </a:pPr>
            <a:r>
              <a:rPr lang="en-US" sz="1600" b="1" dirty="0"/>
              <a:t>What is an electronic signature?</a:t>
            </a:r>
          </a:p>
          <a:p>
            <a:pPr>
              <a:spcBef>
                <a:spcPts val="1800"/>
              </a:spcBef>
            </a:pPr>
            <a:r>
              <a:rPr lang="en-US" sz="1600" dirty="0"/>
              <a:t>ESRA, at §302 (3), defines an “electronic signature” as:</a:t>
            </a:r>
          </a:p>
          <a:p>
            <a:pPr lvl="1">
              <a:spcBef>
                <a:spcPts val="1800"/>
              </a:spcBef>
            </a:pPr>
            <a:r>
              <a:rPr lang="en-US" sz="1600" b="1" dirty="0"/>
              <a:t>an electronic sound, symbol, or process</a:t>
            </a:r>
            <a:r>
              <a:rPr lang="en-US" sz="1600" dirty="0"/>
              <a:t>, attached to or logically associated with an electronic record and executed or adopted by a person with the intent to sign the record.</a:t>
            </a:r>
          </a:p>
          <a:p>
            <a:pPr marL="0">
              <a:spcBef>
                <a:spcPts val="1800"/>
              </a:spcBef>
              <a:buNone/>
            </a:pPr>
            <a:r>
              <a:rPr lang="en-US" sz="1600" dirty="0"/>
              <a:t>This definition affords the parties to an electronic transaction the greatest possible flexibility in selecting an appropriate electronic signature solution. </a:t>
            </a:r>
          </a:p>
          <a:p>
            <a:pPr marL="0" indent="0">
              <a:buNone/>
            </a:pPr>
            <a:endParaRPr lang="en-US" dirty="0"/>
          </a:p>
        </p:txBody>
      </p:sp>
    </p:spTree>
    <p:extLst>
      <p:ext uri="{BB962C8B-B14F-4D97-AF65-F5344CB8AC3E}">
        <p14:creationId xmlns:p14="http://schemas.microsoft.com/office/powerpoint/2010/main" val="1761130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What Is An Electronic Signature?</a:t>
            </a:r>
          </a:p>
        </p:txBody>
      </p:sp>
      <p:sp>
        <p:nvSpPr>
          <p:cNvPr id="3" name="Content Placeholder 2"/>
          <p:cNvSpPr>
            <a:spLocks noGrp="1"/>
          </p:cNvSpPr>
          <p:nvPr>
            <p:ph idx="1"/>
          </p:nvPr>
        </p:nvSpPr>
        <p:spPr/>
        <p:txBody>
          <a:bodyPr/>
          <a:lstStyle/>
          <a:p>
            <a:pPr marL="0">
              <a:buNone/>
            </a:pPr>
            <a:r>
              <a:rPr lang="en-US" sz="1600" dirty="0"/>
              <a:t>ESRA also sets some parameters on what constitutes an electronic signature:</a:t>
            </a:r>
          </a:p>
          <a:p>
            <a:pPr marL="0">
              <a:buNone/>
            </a:pPr>
            <a:r>
              <a:rPr lang="en-US" sz="1600" dirty="0" smtClean="0"/>
              <a:t>“An </a:t>
            </a:r>
            <a:r>
              <a:rPr lang="en-US" sz="1600" dirty="0"/>
              <a:t>electronic sound, symbol, or process. . .”</a:t>
            </a:r>
          </a:p>
          <a:p>
            <a:r>
              <a:rPr lang="en-US" sz="1600" b="1" dirty="0"/>
              <a:t>ESRA provides that a very wide range of digital objects may serve as an electronic signature. </a:t>
            </a:r>
            <a:r>
              <a:rPr lang="en-US" sz="1600" dirty="0"/>
              <a:t>These objects can be as simple as a set of keyboarded characters or as sophisticated as an encrypted hash of a document’s contents. </a:t>
            </a:r>
          </a:p>
          <a:p>
            <a:r>
              <a:rPr lang="en-US" sz="1600" b="1" dirty="0"/>
              <a:t>ESRA also allows a process to serve as an electronic signature. </a:t>
            </a:r>
            <a:r>
              <a:rPr lang="en-US" sz="1600" dirty="0"/>
              <a:t>A process can create an electronic signature when a system used to create a signed electronic record associates the recorded events of accessing an application with the content to be signed, thereby creating a virtual record of the signer’s actions and intent. Often such signing processes also utilize a password, PIN, or other digital object </a:t>
            </a:r>
            <a:r>
              <a:rPr lang="en-US" sz="1600" dirty="0" smtClean="0"/>
              <a:t>for authenticating </a:t>
            </a:r>
            <a:r>
              <a:rPr lang="en-US" sz="1600" dirty="0"/>
              <a:t>the signer</a:t>
            </a:r>
            <a:r>
              <a:rPr lang="en-US" sz="1600" dirty="0" smtClean="0"/>
              <a:t>.</a:t>
            </a:r>
            <a:endParaRPr lang="en-US" dirty="0"/>
          </a:p>
          <a:p>
            <a:pPr marL="0"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5750"/>
            <a:ext cx="8382000" cy="857250"/>
          </a:xfrm>
        </p:spPr>
        <p:txBody>
          <a:bodyPr/>
          <a:lstStyle/>
          <a:p>
            <a:pPr algn="ctr"/>
            <a:r>
              <a:rPr lang="en-US" sz="2400" dirty="0"/>
              <a:t>What Is An Electronic Signature?</a:t>
            </a:r>
          </a:p>
        </p:txBody>
      </p:sp>
      <p:sp>
        <p:nvSpPr>
          <p:cNvPr id="5" name="Content Placeholder 2"/>
          <p:cNvSpPr>
            <a:spLocks noGrp="1"/>
          </p:cNvSpPr>
          <p:nvPr>
            <p:ph idx="1"/>
          </p:nvPr>
        </p:nvSpPr>
        <p:spPr>
          <a:xfrm>
            <a:off x="304800" y="1035050"/>
            <a:ext cx="8610600" cy="3441700"/>
          </a:xfrm>
        </p:spPr>
        <p:txBody>
          <a:bodyPr/>
          <a:lstStyle/>
          <a:p>
            <a:pPr marL="0">
              <a:buNone/>
            </a:pPr>
            <a:r>
              <a:rPr lang="en-US" sz="1600" dirty="0" smtClean="0"/>
              <a:t>“Attached </a:t>
            </a:r>
            <a:r>
              <a:rPr lang="en-US" sz="1600" dirty="0"/>
              <a:t>to or logically associated with . . .”</a:t>
            </a:r>
          </a:p>
          <a:p>
            <a:r>
              <a:rPr lang="en-US" sz="1600" dirty="0"/>
              <a:t>A wet, inked signature becomes part of the physical paper document and remains with it during transit and after it is filed. Under ESRA, an </a:t>
            </a:r>
            <a:r>
              <a:rPr lang="en-US" sz="1600" b="1" dirty="0"/>
              <a:t>electronic signature is considered to be “attached to or logically associated with an electronic record” if the electronic signature is linked to the record during transmission and storage</a:t>
            </a:r>
            <a:r>
              <a:rPr lang="en-US" sz="1600" dirty="0"/>
              <a:t>;</a:t>
            </a:r>
            <a:r>
              <a:rPr lang="en-US" sz="1600" b="1" dirty="0"/>
              <a:t> </a:t>
            </a:r>
            <a:r>
              <a:rPr lang="en-US" sz="1600" dirty="0"/>
              <a:t>a digital signature can be a discrete digital object that is part of the document in the same manner as an ink signature or it can be an object associated with the document through an embedded link, or maintained separately but logically associated with the record through a database, index, or other means.</a:t>
            </a:r>
          </a:p>
          <a:p>
            <a:r>
              <a:rPr lang="en-US" sz="1600" b="1" dirty="0"/>
              <a:t>Under ESRA the attachment or logical association between the signed record and signature must be created at the point a record is signed</a:t>
            </a:r>
            <a:r>
              <a:rPr lang="en-US" sz="1600" dirty="0"/>
              <a:t>, maintained during any transmission of the signed record, and retained as long as the signed record is needed and retained.</a:t>
            </a:r>
          </a:p>
          <a:p>
            <a:pPr marL="514350" indent="-514350">
              <a:buNone/>
            </a:pPr>
            <a:endParaRPr lang="en-US" sz="2400"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00150"/>
            <a:ext cx="8229600" cy="3165475"/>
          </a:xfrm>
        </p:spPr>
        <p:txBody>
          <a:bodyPr/>
          <a:lstStyle/>
          <a:p>
            <a:pPr marL="0">
              <a:buNone/>
            </a:pPr>
            <a:r>
              <a:rPr lang="en-US" sz="1600" dirty="0" smtClean="0"/>
              <a:t>“Executed </a:t>
            </a:r>
            <a:r>
              <a:rPr lang="en-US" sz="1600" dirty="0"/>
              <a:t>or adopted by a person with intent to sign the record.”</a:t>
            </a:r>
          </a:p>
          <a:p>
            <a:r>
              <a:rPr lang="en-US" sz="1600" b="1" dirty="0"/>
              <a:t>A signature identifies the signer and signifies that he or she understood and intends to carry out </a:t>
            </a:r>
            <a:r>
              <a:rPr lang="en-US" sz="1600" dirty="0"/>
              <a:t>whatever was stipulated in the signed document, warning the signer that he or she may be making a legally binding commitment. </a:t>
            </a:r>
          </a:p>
          <a:p>
            <a:r>
              <a:rPr lang="en-US" sz="1600" b="1" dirty="0"/>
              <a:t>ESRA requires that an electronic signature be accompanied by the same intent as the use of a signature affixed by hand. </a:t>
            </a:r>
            <a:r>
              <a:rPr lang="en-US" sz="1600" dirty="0"/>
              <a:t>ESRA does not require any specific level or method of signer identification or authentication. Therefore, governmental entities are free to select an identification and authentication method that meets their needs. The selection of an appropriate approach to identify and authenticate signers is one of the considerations in selecting an electronic signature solution.</a:t>
            </a:r>
          </a:p>
          <a:p>
            <a:pPr marL="0" indent="0">
              <a:spcBef>
                <a:spcPts val="600"/>
              </a:spcBef>
              <a:spcAft>
                <a:spcPts val="600"/>
              </a:spcAft>
              <a:buNone/>
            </a:pPr>
            <a:endParaRPr lang="en-US" sz="2400" dirty="0"/>
          </a:p>
        </p:txBody>
      </p:sp>
      <p:sp>
        <p:nvSpPr>
          <p:cNvPr id="4" name="Title 1"/>
          <p:cNvSpPr txBox="1">
            <a:spLocks/>
          </p:cNvSpPr>
          <p:nvPr/>
        </p:nvSpPr>
        <p:spPr>
          <a:xfrm>
            <a:off x="304800" y="400050"/>
            <a:ext cx="8382000" cy="857250"/>
          </a:xfrm>
          <a:prstGeom prst="rect">
            <a:avLst/>
          </a:prstGeom>
        </p:spPr>
        <p:txBody>
          <a:bodyPr vert="horz" lIns="91440" tIns="45720" rIns="91440" bIns="45720" rtlCol="0" anchor="ctr">
            <a:noAutofit/>
          </a:bodyPr>
          <a:lstStyle/>
          <a:p>
            <a:pPr lvl="0" algn="ctr">
              <a:spcBef>
                <a:spcPct val="0"/>
              </a:spcBef>
              <a:defRPr/>
            </a:pPr>
            <a:r>
              <a:rPr lang="en-US" sz="2400" b="1" dirty="0">
                <a:solidFill>
                  <a:schemeClr val="bg1"/>
                </a:solidFill>
                <a:latin typeface="Arial" panose="020B0604020202020204" pitchFamily="34" charset="0"/>
                <a:cs typeface="Arial" panose="020B0604020202020204" pitchFamily="34" charset="0"/>
              </a:rPr>
              <a:t>What Is An Electronic Signature?</a:t>
            </a:r>
            <a:endParaRPr kumimoji="0" lang="en-US" sz="24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400" dirty="0"/>
              <a:t>Ensure Clarity &amp; Capture Of Signer’s Intent</a:t>
            </a:r>
          </a:p>
        </p:txBody>
      </p:sp>
      <p:sp>
        <p:nvSpPr>
          <p:cNvPr id="3" name="Content Placeholder 2"/>
          <p:cNvSpPr>
            <a:spLocks noGrp="1"/>
          </p:cNvSpPr>
          <p:nvPr>
            <p:ph idx="1"/>
          </p:nvPr>
        </p:nvSpPr>
        <p:spPr>
          <a:xfrm>
            <a:off x="474023" y="1047750"/>
            <a:ext cx="8229600" cy="3546475"/>
          </a:xfrm>
        </p:spPr>
        <p:txBody>
          <a:bodyPr/>
          <a:lstStyle/>
          <a:p>
            <a:pPr marL="0">
              <a:buNone/>
            </a:pPr>
            <a:r>
              <a:rPr lang="en-US" sz="1600" b="1" dirty="0"/>
              <a:t>A signer’s intent can be captured in a number of ways. </a:t>
            </a:r>
            <a:r>
              <a:rPr lang="en-US" sz="1600" dirty="0"/>
              <a:t>A number of simple practices can help avoid confusion regarding a signer’s intent:</a:t>
            </a:r>
          </a:p>
          <a:p>
            <a:r>
              <a:rPr lang="en-US" sz="1600" b="1" dirty="0"/>
              <a:t>Afford</a:t>
            </a:r>
            <a:r>
              <a:rPr lang="en-US" sz="1600" dirty="0"/>
              <a:t> the signer an opportunity to review the document, prior to signing.</a:t>
            </a:r>
          </a:p>
          <a:p>
            <a:r>
              <a:rPr lang="en-US" sz="1600" b="1" dirty="0"/>
              <a:t>Make</a:t>
            </a:r>
            <a:r>
              <a:rPr lang="en-US" sz="1600" dirty="0"/>
              <a:t> it impossible for an electronic signature to be applied to a document without the signer having been informed that a signature is being applied.</a:t>
            </a:r>
          </a:p>
          <a:p>
            <a:r>
              <a:rPr lang="en-US" sz="1600" b="1" dirty="0"/>
              <a:t>Format</a:t>
            </a:r>
            <a:r>
              <a:rPr lang="en-US" sz="1600" dirty="0"/>
              <a:t> an electronically signed record to contain the same accepted signature elements captured in a paper record (in the same general position). </a:t>
            </a:r>
          </a:p>
          <a:p>
            <a:r>
              <a:rPr lang="en-US" sz="1600" b="1" dirty="0"/>
              <a:t>Allow</a:t>
            </a:r>
            <a:r>
              <a:rPr lang="en-US" sz="1600" dirty="0"/>
              <a:t> the signer’s intent to be expressed as part of the record or in a certification statement submitted with and linked to the signed record.</a:t>
            </a:r>
          </a:p>
          <a:p>
            <a:r>
              <a:rPr lang="en-US" sz="1600" b="1" dirty="0"/>
              <a:t>Require </a:t>
            </a:r>
            <a:r>
              <a:rPr lang="en-US" sz="1600" dirty="0"/>
              <a:t>the signer to act affirmatively to indicate assent to the document being signed. For example, deploy an "Accept" or “Reject” button. </a:t>
            </a:r>
            <a:endParaRPr lang="en-US" sz="1600" dirty="0" smtClean="0"/>
          </a:p>
          <a:p>
            <a:r>
              <a:rPr lang="en-US" sz="1600" b="1" dirty="0"/>
              <a:t>Record</a:t>
            </a:r>
            <a:r>
              <a:rPr lang="en-US" sz="1600" dirty="0"/>
              <a:t> the date, time, and fact that the signer indicated his or her intent and retain this information for evidentiary purposes. </a:t>
            </a:r>
            <a:endParaRPr lang="en-US" dirty="0" smtClean="0"/>
          </a:p>
          <a:p>
            <a:pPr marL="0" indent="0">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Ensure Clarity &amp; Capture Of Signer’s Intent</a:t>
            </a:r>
          </a:p>
        </p:txBody>
      </p:sp>
      <p:sp>
        <p:nvSpPr>
          <p:cNvPr id="3" name="Content Placeholder 2"/>
          <p:cNvSpPr>
            <a:spLocks noGrp="1"/>
          </p:cNvSpPr>
          <p:nvPr>
            <p:ph idx="1"/>
          </p:nvPr>
        </p:nvSpPr>
        <p:spPr>
          <a:xfrm>
            <a:off x="419100" y="1250950"/>
            <a:ext cx="8229600" cy="3394075"/>
          </a:xfrm>
        </p:spPr>
        <p:txBody>
          <a:bodyPr/>
          <a:lstStyle/>
          <a:p>
            <a:pPr marL="0">
              <a:buNone/>
            </a:pPr>
            <a:r>
              <a:rPr lang="en-US" sz="1600" dirty="0" smtClean="0"/>
              <a:t>Below </a:t>
            </a:r>
            <a:r>
              <a:rPr lang="en-US" sz="1600" dirty="0"/>
              <a:t>is an example of a generic signature attestation / affirmation statement</a:t>
            </a:r>
            <a:r>
              <a:rPr lang="en-US" sz="1600" dirty="0" smtClean="0"/>
              <a:t>:</a:t>
            </a:r>
          </a:p>
          <a:p>
            <a:pPr marL="0">
              <a:buNone/>
            </a:pPr>
            <a:endParaRPr lang="en-US" sz="1600" dirty="0"/>
          </a:p>
          <a:p>
            <a:pPr marL="0">
              <a:buNone/>
            </a:pPr>
            <a:r>
              <a:rPr lang="en-US" sz="1600" i="1" dirty="0"/>
              <a:t>I agree, and it is my intent, to sign this </a:t>
            </a:r>
            <a:r>
              <a:rPr lang="en-US" sz="1600" i="1" dirty="0" smtClean="0"/>
              <a:t>document </a:t>
            </a:r>
            <a:r>
              <a:rPr lang="en-US" sz="1600" i="1" dirty="0"/>
              <a:t>by (describe the electronic signature solution used) and by electronically submitting this </a:t>
            </a:r>
            <a:r>
              <a:rPr lang="en-US" sz="1600" i="1" dirty="0" smtClean="0"/>
              <a:t>document </a:t>
            </a:r>
            <a:r>
              <a:rPr lang="en-US" sz="1600" i="1" dirty="0"/>
              <a:t>to (name of recipient individual or entity). I understand that my signing and submitting this </a:t>
            </a:r>
            <a:r>
              <a:rPr lang="en-US" sz="1600" i="1" dirty="0" smtClean="0"/>
              <a:t>document </a:t>
            </a:r>
            <a:r>
              <a:rPr lang="en-US" sz="1600" i="1" dirty="0"/>
              <a:t>in this fashion is the legal equivalent of having placed my handwritten signature on the submitted </a:t>
            </a:r>
            <a:r>
              <a:rPr lang="en-US" sz="1600" i="1" dirty="0" smtClean="0"/>
              <a:t>document </a:t>
            </a:r>
            <a:r>
              <a:rPr lang="en-US" sz="1600" i="1" dirty="0"/>
              <a:t>and this affirmation. I understand and agree that by electronically signing and submitting this </a:t>
            </a:r>
            <a:r>
              <a:rPr lang="en-US" sz="1600" i="1" dirty="0" smtClean="0"/>
              <a:t>document </a:t>
            </a:r>
            <a:r>
              <a:rPr lang="en-US" sz="1600" i="1" dirty="0"/>
              <a:t>in this fashion I am affirming to the truth of the information contained therein.</a:t>
            </a:r>
          </a:p>
          <a:p>
            <a:pPr marL="0" indent="0">
              <a:buNone/>
            </a:pPr>
            <a:endParaRPr lang="en-US" dirty="0"/>
          </a:p>
        </p:txBody>
      </p:sp>
    </p:spTree>
    <p:extLst>
      <p:ext uri="{BB962C8B-B14F-4D97-AF65-F5344CB8AC3E}">
        <p14:creationId xmlns:p14="http://schemas.microsoft.com/office/powerpoint/2010/main" val="738055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857250"/>
          </a:xfrm>
        </p:spPr>
        <p:txBody>
          <a:bodyPr/>
          <a:lstStyle/>
          <a:p>
            <a:pPr algn="ctr"/>
            <a:r>
              <a:rPr lang="en-US" sz="2400" dirty="0"/>
              <a:t>Electronic Signature Solutions</a:t>
            </a:r>
          </a:p>
        </p:txBody>
      </p:sp>
      <p:sp>
        <p:nvSpPr>
          <p:cNvPr id="3" name="Content Placeholder 2"/>
          <p:cNvSpPr>
            <a:spLocks noGrp="1"/>
          </p:cNvSpPr>
          <p:nvPr>
            <p:ph idx="1"/>
          </p:nvPr>
        </p:nvSpPr>
        <p:spPr>
          <a:xfrm>
            <a:off x="428625" y="971550"/>
            <a:ext cx="8229600" cy="4114800"/>
          </a:xfrm>
        </p:spPr>
        <p:txBody>
          <a:bodyPr/>
          <a:lstStyle/>
          <a:p>
            <a:pPr>
              <a:spcBef>
                <a:spcPts val="1800"/>
              </a:spcBef>
              <a:buNone/>
            </a:pPr>
            <a:r>
              <a:rPr lang="en-US" sz="1600" b="1" dirty="0"/>
              <a:t>Electronic signature solutions:</a:t>
            </a:r>
          </a:p>
          <a:p>
            <a:pPr>
              <a:spcBef>
                <a:spcPts val="600"/>
              </a:spcBef>
              <a:spcAft>
                <a:spcPts val="600"/>
              </a:spcAft>
            </a:pPr>
            <a:r>
              <a:rPr lang="en-US" sz="1600" dirty="0"/>
              <a:t>Click through or click wrap</a:t>
            </a:r>
          </a:p>
          <a:p>
            <a:pPr>
              <a:spcBef>
                <a:spcPts val="600"/>
              </a:spcBef>
              <a:spcAft>
                <a:spcPts val="600"/>
              </a:spcAft>
            </a:pPr>
            <a:r>
              <a:rPr lang="en-US" sz="1600" dirty="0"/>
              <a:t>Personal Identification Number (PIN) or password</a:t>
            </a:r>
          </a:p>
          <a:p>
            <a:pPr>
              <a:spcBef>
                <a:spcPts val="600"/>
              </a:spcBef>
              <a:spcAft>
                <a:spcPts val="600"/>
              </a:spcAft>
            </a:pPr>
            <a:r>
              <a:rPr lang="en-US" sz="1600" dirty="0"/>
              <a:t>Digitized signature / signature dynamics</a:t>
            </a:r>
          </a:p>
          <a:p>
            <a:pPr>
              <a:spcBef>
                <a:spcPts val="600"/>
              </a:spcBef>
              <a:spcAft>
                <a:spcPts val="600"/>
              </a:spcAft>
            </a:pPr>
            <a:r>
              <a:rPr lang="en-US" sz="1600" dirty="0"/>
              <a:t>Biometrics</a:t>
            </a:r>
          </a:p>
          <a:p>
            <a:pPr>
              <a:spcBef>
                <a:spcPts val="600"/>
              </a:spcBef>
              <a:spcAft>
                <a:spcPts val="600"/>
              </a:spcAft>
            </a:pPr>
            <a:r>
              <a:rPr lang="en-US" sz="1600" dirty="0"/>
              <a:t>Shared private key (symmetric) </a:t>
            </a:r>
            <a:r>
              <a:rPr lang="en-US" sz="1600" dirty="0" smtClean="0"/>
              <a:t>cryptography</a:t>
            </a:r>
          </a:p>
          <a:p>
            <a:pPr>
              <a:spcBef>
                <a:spcPts val="600"/>
              </a:spcBef>
              <a:spcAft>
                <a:spcPts val="600"/>
              </a:spcAft>
            </a:pPr>
            <a:r>
              <a:rPr lang="en-US" sz="1600" dirty="0" smtClean="0"/>
              <a:t>Public </a:t>
            </a:r>
            <a:r>
              <a:rPr lang="en-US" sz="1600" dirty="0"/>
              <a:t>/ private key (asymmetric) cryptography</a:t>
            </a:r>
          </a:p>
          <a:p>
            <a:pPr>
              <a:spcBef>
                <a:spcPts val="600"/>
              </a:spcBef>
              <a:spcAft>
                <a:spcPts val="600"/>
              </a:spcAft>
            </a:pPr>
            <a:r>
              <a:rPr lang="en-US" sz="1600" dirty="0"/>
              <a:t>Microchip devices</a:t>
            </a:r>
          </a:p>
          <a:p>
            <a:pPr>
              <a:spcBef>
                <a:spcPts val="600"/>
              </a:spcBef>
              <a:spcAft>
                <a:spcPts val="600"/>
              </a:spcAft>
            </a:pPr>
            <a:r>
              <a:rPr lang="en-US" sz="1600" dirty="0"/>
              <a:t>Hybrid approaches (combining two or more of the above solutions)</a:t>
            </a:r>
          </a:p>
          <a:p>
            <a:pPr marL="0" indent="0">
              <a:buNone/>
            </a:pPr>
            <a:endParaRPr lang="en-US" dirty="0"/>
          </a:p>
        </p:txBody>
      </p:sp>
    </p:spTree>
    <p:extLst>
      <p:ext uri="{BB962C8B-B14F-4D97-AF65-F5344CB8AC3E}">
        <p14:creationId xmlns:p14="http://schemas.microsoft.com/office/powerpoint/2010/main" val="3529448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Electronic Signature Solutions</a:t>
            </a:r>
          </a:p>
        </p:txBody>
      </p:sp>
      <p:sp>
        <p:nvSpPr>
          <p:cNvPr id="4" name="Content Placeholder 5"/>
          <p:cNvSpPr txBox="1">
            <a:spLocks/>
          </p:cNvSpPr>
          <p:nvPr/>
        </p:nvSpPr>
        <p:spPr>
          <a:xfrm>
            <a:off x="304800" y="1250950"/>
            <a:ext cx="8229600" cy="3662541"/>
          </a:xfrm>
          <a:prstGeom prst="rect">
            <a:avLst/>
          </a:prstGeom>
        </p:spPr>
        <p:txBody>
          <a:bodyPr vert="horz" lIns="91440" tIns="45720" rIns="91440" bIns="45720" rtlCol="0">
            <a:spAutoFit/>
          </a:bodyPr>
          <a:lstStyle/>
          <a:p>
            <a:r>
              <a:rPr lang="en-US" sz="1600" b="1" dirty="0" smtClean="0">
                <a:solidFill>
                  <a:schemeClr val="bg1"/>
                </a:solidFill>
                <a:latin typeface="Arial" panose="020B0604020202020204" pitchFamily="34" charset="0"/>
                <a:cs typeface="Arial" panose="020B0604020202020204" pitchFamily="34" charset="0"/>
              </a:rPr>
              <a:t>A </a:t>
            </a:r>
            <a:r>
              <a:rPr lang="en-US" sz="1600" b="1" dirty="0">
                <a:solidFill>
                  <a:schemeClr val="bg1"/>
                </a:solidFill>
                <a:latin typeface="Arial" panose="020B0604020202020204" pitchFamily="34" charset="0"/>
                <a:cs typeface="Arial" panose="020B0604020202020204" pitchFamily="34" charset="0"/>
              </a:rPr>
              <a:t>range of solutions exist to enable electronic </a:t>
            </a:r>
            <a:r>
              <a:rPr lang="en-US" sz="1600" b="1" dirty="0" smtClean="0">
                <a:solidFill>
                  <a:schemeClr val="bg1"/>
                </a:solidFill>
                <a:latin typeface="Arial" panose="020B0604020202020204" pitchFamily="34" charset="0"/>
                <a:cs typeface="Arial" panose="020B0604020202020204" pitchFamily="34" charset="0"/>
              </a:rPr>
              <a:t>signing, most </a:t>
            </a:r>
            <a:r>
              <a:rPr lang="en-US" sz="1600" b="1" dirty="0">
                <a:solidFill>
                  <a:schemeClr val="bg1"/>
                </a:solidFill>
                <a:latin typeface="Arial" panose="020B0604020202020204" pitchFamily="34" charset="0"/>
                <a:cs typeface="Arial" panose="020B0604020202020204" pitchFamily="34" charset="0"/>
              </a:rPr>
              <a:t>methods of creating an electronic signature involve one or more technologies, credentials or digital objects, and processes</a:t>
            </a:r>
            <a:r>
              <a:rPr lang="en-US" sz="1600" dirty="0" smtClean="0">
                <a:solidFill>
                  <a:schemeClr val="bg1"/>
                </a:solidFill>
                <a:latin typeface="Arial" panose="020B0604020202020204" pitchFamily="34" charset="0"/>
                <a:cs typeface="Arial" panose="020B0604020202020204" pitchFamily="34" charset="0"/>
              </a:rPr>
              <a:t>;.</a:t>
            </a:r>
            <a:endParaRPr lang="en-US" sz="1600"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Different solutions provide varying levels of security, authentication, record integrity and protection against repudiation. </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The solutions on the </a:t>
            </a:r>
            <a:r>
              <a:rPr lang="en-US" sz="1600" dirty="0" smtClean="0">
                <a:solidFill>
                  <a:schemeClr val="bg1"/>
                </a:solidFill>
                <a:latin typeface="Arial" panose="020B0604020202020204" pitchFamily="34" charset="0"/>
                <a:cs typeface="Arial" panose="020B0604020202020204" pitchFamily="34" charset="0"/>
              </a:rPr>
              <a:t>previous </a:t>
            </a:r>
            <a:r>
              <a:rPr lang="en-US" sz="1600" dirty="0">
                <a:solidFill>
                  <a:schemeClr val="bg1"/>
                </a:solidFill>
                <a:latin typeface="Arial" panose="020B0604020202020204" pitchFamily="34" charset="0"/>
                <a:cs typeface="Arial" panose="020B0604020202020204" pitchFamily="34" charset="0"/>
              </a:rPr>
              <a:t>slide are roughly organized from the lowest to the highest level of security, authentication, record integrity and </a:t>
            </a:r>
            <a:r>
              <a:rPr lang="en-US" sz="1600" dirty="0" smtClean="0">
                <a:solidFill>
                  <a:schemeClr val="bg1"/>
                </a:solidFill>
                <a:latin typeface="Arial" panose="020B0604020202020204" pitchFamily="34" charset="0"/>
                <a:cs typeface="Arial" panose="020B0604020202020204" pitchFamily="34" charset="0"/>
              </a:rPr>
              <a:t>non-repudiation</a:t>
            </a:r>
          </a:p>
          <a:p>
            <a:pPr marL="285750" indent="-285750">
              <a:buFont typeface="Arial" panose="020B0604020202020204" pitchFamily="34" charset="0"/>
              <a:buChar char="•"/>
            </a:pPr>
            <a:r>
              <a:rPr lang="en-US" sz="1600" dirty="0" smtClean="0">
                <a:solidFill>
                  <a:schemeClr val="bg1"/>
                </a:solidFill>
                <a:latin typeface="Arial" panose="020B0604020202020204" pitchFamily="34" charset="0"/>
                <a:cs typeface="Arial" panose="020B0604020202020204" pitchFamily="34" charset="0"/>
              </a:rPr>
              <a:t>Each </a:t>
            </a:r>
            <a:r>
              <a:rPr lang="en-US" sz="1600" dirty="0">
                <a:solidFill>
                  <a:schemeClr val="bg1"/>
                </a:solidFill>
                <a:latin typeface="Arial" panose="020B0604020202020204" pitchFamily="34" charset="0"/>
                <a:cs typeface="Arial" panose="020B0604020202020204" pitchFamily="34" charset="0"/>
              </a:rPr>
              <a:t>solution can be implemented in various ways and can be combined with techniques from other solutions to increase the strength of desired attributes. </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The ultimate selection of an electronic signature solution or combination of solutions for use in a governmental transaction will involve the weighing of various factors, including public policy and legal concerns that might relate to the use of certain technologies or processes.</a:t>
            </a:r>
            <a:endParaRPr lang="en-US" sz="1600" i="1" dirty="0">
              <a:solidFill>
                <a:schemeClr val="bg1"/>
              </a:solidFill>
              <a:latin typeface="Arial" panose="020B0604020202020204" pitchFamily="34" charset="0"/>
              <a:cs typeface="Arial" panose="020B0604020202020204" pitchFamily="34" charset="0"/>
            </a:endParaRPr>
          </a:p>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smtClean="0">
              <a:ln>
                <a:noFill/>
              </a:ln>
              <a:solidFill>
                <a:schemeClr val="bg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25639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47750"/>
            <a:ext cx="8229600" cy="4095750"/>
          </a:xfrm>
        </p:spPr>
        <p:txBody>
          <a:bodyPr/>
          <a:lstStyle/>
          <a:p>
            <a:pPr marL="457200" indent="-457200">
              <a:spcBef>
                <a:spcPts val="600"/>
              </a:spcBef>
              <a:buFont typeface="+mj-lt"/>
              <a:buAutoNum type="arabicPeriod"/>
            </a:pPr>
            <a:r>
              <a:rPr lang="en-US" sz="1600" b="1" dirty="0"/>
              <a:t>Inventory </a:t>
            </a:r>
            <a:r>
              <a:rPr lang="en-US" sz="1600" dirty="0"/>
              <a:t>existing wet signatures required on forms / applications.</a:t>
            </a:r>
          </a:p>
          <a:p>
            <a:pPr lvl="1">
              <a:lnSpc>
                <a:spcPts val="1700"/>
              </a:lnSpc>
              <a:spcBef>
                <a:spcPts val="1800"/>
              </a:spcBef>
            </a:pPr>
            <a:r>
              <a:rPr lang="en-US" sz="1600" dirty="0"/>
              <a:t>Create a table to keep track of existing wet signatures (+ initials and notarizations) - keep focused on making the inventory complete and exhaustive – rather than on coming up with solutions at this point!</a:t>
            </a:r>
          </a:p>
          <a:p>
            <a:pPr lvl="1">
              <a:lnSpc>
                <a:spcPts val="1700"/>
              </a:lnSpc>
              <a:spcBef>
                <a:spcPts val="1800"/>
              </a:spcBef>
            </a:pPr>
            <a:r>
              <a:rPr lang="en-US" sz="1600" dirty="0"/>
              <a:t>Name of form? Page of form?  Where on form?</a:t>
            </a:r>
          </a:p>
          <a:p>
            <a:pPr lvl="1">
              <a:lnSpc>
                <a:spcPts val="1700"/>
              </a:lnSpc>
              <a:spcBef>
                <a:spcPts val="1800"/>
              </a:spcBef>
            </a:pPr>
            <a:r>
              <a:rPr lang="en-US" sz="1600" dirty="0"/>
              <a:t>Last revised?</a:t>
            </a:r>
          </a:p>
          <a:p>
            <a:pPr lvl="1">
              <a:lnSpc>
                <a:spcPts val="1700"/>
              </a:lnSpc>
              <a:spcBef>
                <a:spcPts val="1800"/>
              </a:spcBef>
            </a:pPr>
            <a:r>
              <a:rPr lang="en-US" sz="1600" dirty="0"/>
              <a:t>Part of what program?</a:t>
            </a:r>
          </a:p>
          <a:p>
            <a:pPr lvl="1">
              <a:lnSpc>
                <a:spcPts val="1700"/>
              </a:lnSpc>
              <a:spcBef>
                <a:spcPts val="1800"/>
              </a:spcBef>
            </a:pPr>
            <a:r>
              <a:rPr lang="en-US" sz="1600" dirty="0"/>
              <a:t>Is it signature only or signature and date?</a:t>
            </a:r>
          </a:p>
          <a:p>
            <a:pPr lvl="1">
              <a:lnSpc>
                <a:spcPts val="1700"/>
              </a:lnSpc>
              <a:spcBef>
                <a:spcPts val="1800"/>
              </a:spcBef>
            </a:pPr>
            <a:r>
              <a:rPr lang="en-US" sz="1600" dirty="0"/>
              <a:t>Initial notation only or signature?</a:t>
            </a:r>
          </a:p>
          <a:p>
            <a:pPr lvl="1">
              <a:lnSpc>
                <a:spcPts val="1700"/>
              </a:lnSpc>
              <a:spcBef>
                <a:spcPts val="1800"/>
              </a:spcBef>
            </a:pPr>
            <a:r>
              <a:rPr lang="en-US" sz="1600" dirty="0"/>
              <a:t>Is there a notarization requirement?</a:t>
            </a:r>
          </a:p>
          <a:p>
            <a:pPr marL="0" indent="0">
              <a:spcBef>
                <a:spcPts val="600"/>
              </a:spcBef>
              <a:spcAft>
                <a:spcPts val="600"/>
              </a:spcAft>
              <a:buNone/>
            </a:pPr>
            <a:endParaRPr lang="en-US" sz="2400" dirty="0"/>
          </a:p>
        </p:txBody>
      </p:sp>
      <p:sp>
        <p:nvSpPr>
          <p:cNvPr id="4" name="Title 1"/>
          <p:cNvSpPr txBox="1">
            <a:spLocks/>
          </p:cNvSpPr>
          <p:nvPr/>
        </p:nvSpPr>
        <p:spPr>
          <a:xfrm>
            <a:off x="304800" y="400050"/>
            <a:ext cx="8382000" cy="857250"/>
          </a:xfrm>
          <a:prstGeom prst="rect">
            <a:avLst/>
          </a:prstGeom>
        </p:spPr>
        <p:txBody>
          <a:bodyPr vert="horz" lIns="91440" tIns="45720" rIns="91440" bIns="45720" rtlCol="0" anchor="ctr">
            <a:noAutofit/>
          </a:bodyPr>
          <a:lstStyle/>
          <a:p>
            <a:pPr lvl="0" algn="ctr">
              <a:spcBef>
                <a:spcPct val="0"/>
              </a:spcBef>
              <a:defRPr/>
            </a:pPr>
            <a:r>
              <a:rPr lang="en-US" sz="2400" b="1" dirty="0">
                <a:solidFill>
                  <a:schemeClr val="bg1"/>
                </a:solidFill>
                <a:latin typeface="Arial" panose="020B0604020202020204" pitchFamily="34" charset="0"/>
                <a:cs typeface="Arial" panose="020B0604020202020204" pitchFamily="34" charset="0"/>
              </a:rPr>
              <a:t>Inventory Existing Wet Signatures</a:t>
            </a:r>
            <a:endParaRPr kumimoji="0" lang="en-US" sz="24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400" dirty="0" smtClean="0"/>
              <a:t>Inventory Existing Wet Signatures</a:t>
            </a:r>
            <a:endParaRPr lang="en-US" sz="2400" dirty="0"/>
          </a:p>
        </p:txBody>
      </p:sp>
      <p:pic>
        <p:nvPicPr>
          <p:cNvPr id="6" name="Content Placeholder 5"/>
          <p:cNvPicPr>
            <a:picLocks noGrp="1" noChangeAspect="1"/>
          </p:cNvPicPr>
          <p:nvPr>
            <p:ph idx="1"/>
          </p:nvPr>
        </p:nvPicPr>
        <p:blipFill>
          <a:blip r:embed="rId3"/>
          <a:stretch>
            <a:fillRect/>
          </a:stretch>
        </p:blipFill>
        <p:spPr>
          <a:xfrm>
            <a:off x="1143000" y="1352550"/>
            <a:ext cx="6848337" cy="31654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38150"/>
            <a:ext cx="8686800" cy="523220"/>
          </a:xfrm>
          <a:prstGeom prst="rect">
            <a:avLst/>
          </a:prstGeom>
          <a:noFill/>
          <a:ln>
            <a:noFill/>
          </a:ln>
        </p:spPr>
        <p:txBody>
          <a:bodyPr wrap="square" rtlCol="0">
            <a:spAutoFit/>
          </a:bodyPr>
          <a:lstStyle/>
          <a:p>
            <a:pPr algn="ctr"/>
            <a:r>
              <a:rPr lang="en-US" sz="2800" b="1" dirty="0" smtClean="0">
                <a:solidFill>
                  <a:schemeClr val="bg1"/>
                </a:solidFill>
                <a:latin typeface="Arial" pitchFamily="34" charset="0"/>
                <a:cs typeface="Arial" pitchFamily="34" charset="0"/>
              </a:rPr>
              <a:t>Agenda</a:t>
            </a:r>
            <a:endParaRPr lang="en-US" sz="2800" b="1" dirty="0">
              <a:solidFill>
                <a:schemeClr val="bg1"/>
              </a:solidFill>
              <a:latin typeface="Arial" pitchFamily="34" charset="0"/>
              <a:cs typeface="Arial" pitchFamily="34" charset="0"/>
            </a:endParaRPr>
          </a:p>
        </p:txBody>
      </p:sp>
      <p:sp>
        <p:nvSpPr>
          <p:cNvPr id="2" name="Rectangle 1"/>
          <p:cNvSpPr/>
          <p:nvPr/>
        </p:nvSpPr>
        <p:spPr>
          <a:xfrm>
            <a:off x="342900" y="951845"/>
            <a:ext cx="8458200" cy="4078039"/>
          </a:xfrm>
          <a:prstGeom prst="rect">
            <a:avLst/>
          </a:prstGeom>
        </p:spPr>
        <p:txBody>
          <a:bodyPr wrap="square">
            <a:spAutoFit/>
          </a:bodyPr>
          <a:lstStyle/>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Methodology, Framework &amp; Approach:  High-Level</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Overarching Parameters Regarding Electronic Service Delivery</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Business Analysis &amp; Risk Assessment Are Required</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Identifying Signature Type</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Is An Electronic Signature Solution?</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Ensure Clarity &amp; Capture Of Signer’s Intent</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Electronic Signature Solutions</a:t>
            </a:r>
          </a:p>
          <a:p>
            <a:pPr marL="457200" indent="-457200">
              <a:spcBef>
                <a:spcPts val="600"/>
              </a:spcBef>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Methodology, Framework &amp; Approach:  Detailed</a:t>
            </a:r>
          </a:p>
          <a:p>
            <a:pPr marL="822960" lvl="1" indent="-457200">
              <a:spcBef>
                <a:spcPts val="0"/>
              </a:spcBef>
              <a:buFont typeface="Courier New" panose="02070309020205020404" pitchFamily="49" charset="0"/>
              <a:buChar char="o"/>
            </a:pPr>
            <a:r>
              <a:rPr lang="en-US" sz="1600" dirty="0">
                <a:solidFill>
                  <a:schemeClr val="bg1"/>
                </a:solidFill>
                <a:latin typeface="Arial" panose="020B0604020202020204" pitchFamily="34" charset="0"/>
                <a:cs typeface="Arial" panose="020B0604020202020204" pitchFamily="34" charset="0"/>
              </a:rPr>
              <a:t>Inventory Existing Wet Signatures</a:t>
            </a:r>
          </a:p>
          <a:p>
            <a:pPr marL="822960" lvl="1" indent="-457200">
              <a:spcBef>
                <a:spcPts val="0"/>
              </a:spcBef>
              <a:buFont typeface="Courier New" panose="02070309020205020404" pitchFamily="49" charset="0"/>
              <a:buChar char="o"/>
            </a:pPr>
            <a:r>
              <a:rPr lang="en-US" sz="1600" dirty="0">
                <a:solidFill>
                  <a:schemeClr val="bg1"/>
                </a:solidFill>
                <a:latin typeface="Arial" panose="020B0604020202020204" pitchFamily="34" charset="0"/>
                <a:cs typeface="Arial" panose="020B0604020202020204" pitchFamily="34" charset="0"/>
              </a:rPr>
              <a:t>Analyze Existing Wet Signatures</a:t>
            </a:r>
          </a:p>
          <a:p>
            <a:pPr marL="822960" lvl="1" indent="-457200">
              <a:spcBef>
                <a:spcPts val="0"/>
              </a:spcBef>
              <a:buFont typeface="Courier New" panose="02070309020205020404" pitchFamily="49" charset="0"/>
              <a:buChar char="o"/>
            </a:pPr>
            <a:r>
              <a:rPr lang="en-US" sz="1600" dirty="0">
                <a:solidFill>
                  <a:schemeClr val="bg1"/>
                </a:solidFill>
                <a:latin typeface="Arial" panose="020B0604020202020204" pitchFamily="34" charset="0"/>
                <a:cs typeface="Arial" panose="020B0604020202020204" pitchFamily="34" charset="0"/>
              </a:rPr>
              <a:t>Eliminate Any Unneeded Existing Wet Signatures</a:t>
            </a:r>
          </a:p>
          <a:p>
            <a:pPr marL="822960" lvl="1" indent="-457200">
              <a:spcBef>
                <a:spcPts val="0"/>
              </a:spcBef>
              <a:buFont typeface="Courier New" panose="02070309020205020404" pitchFamily="49" charset="0"/>
              <a:buChar char="o"/>
            </a:pPr>
            <a:r>
              <a:rPr lang="en-US" sz="1600" dirty="0">
                <a:solidFill>
                  <a:schemeClr val="bg1"/>
                </a:solidFill>
                <a:latin typeface="Arial" panose="020B0604020202020204" pitchFamily="34" charset="0"/>
                <a:cs typeface="Arial" panose="020B0604020202020204" pitchFamily="34" charset="0"/>
              </a:rPr>
              <a:t>Determine Whether, Where, And How To Replace Remaining, Required Wet Signatures With Electronic Signature Solutions</a:t>
            </a:r>
          </a:p>
          <a:p>
            <a:pPr marL="822960" lvl="1" indent="-457200">
              <a:spcBef>
                <a:spcPts val="0"/>
              </a:spcBef>
              <a:buFont typeface="Courier New" panose="02070309020205020404" pitchFamily="49" charset="0"/>
              <a:buChar char="o"/>
            </a:pPr>
            <a:r>
              <a:rPr lang="en-US" sz="1600" dirty="0">
                <a:solidFill>
                  <a:schemeClr val="bg1"/>
                </a:solidFill>
                <a:latin typeface="Arial" panose="020B0604020202020204" pitchFamily="34" charset="0"/>
                <a:cs typeface="Arial" panose="020B0604020202020204" pitchFamily="34" charset="0"/>
              </a:rPr>
              <a:t>Optimize Workflow For Any Remaining Wet Signatures</a:t>
            </a:r>
          </a:p>
        </p:txBody>
      </p:sp>
    </p:spTree>
    <p:extLst>
      <p:ext uri="{BB962C8B-B14F-4D97-AF65-F5344CB8AC3E}">
        <p14:creationId xmlns:p14="http://schemas.microsoft.com/office/powerpoint/2010/main" val="27314079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400" dirty="0" smtClean="0"/>
              <a:t>Analyze Existing Wet Signatures</a:t>
            </a:r>
            <a:endParaRPr lang="en-US" sz="2400" dirty="0"/>
          </a:p>
        </p:txBody>
      </p:sp>
      <p:sp>
        <p:nvSpPr>
          <p:cNvPr id="3" name="Content Placeholder 2"/>
          <p:cNvSpPr>
            <a:spLocks noGrp="1"/>
          </p:cNvSpPr>
          <p:nvPr>
            <p:ph idx="1"/>
          </p:nvPr>
        </p:nvSpPr>
        <p:spPr>
          <a:xfrm>
            <a:off x="304800" y="1123950"/>
            <a:ext cx="8229600" cy="3622675"/>
          </a:xfrm>
        </p:spPr>
        <p:txBody>
          <a:bodyPr/>
          <a:lstStyle/>
          <a:p>
            <a:pPr marL="457200" indent="-457200">
              <a:spcBef>
                <a:spcPts val="600"/>
              </a:spcBef>
              <a:buFont typeface="+mj-lt"/>
              <a:buAutoNum type="arabicPeriod" startAt="2"/>
            </a:pPr>
            <a:r>
              <a:rPr lang="en-US" sz="1600" b="1" dirty="0"/>
              <a:t>Analyze</a:t>
            </a:r>
            <a:r>
              <a:rPr lang="en-US" sz="1600" dirty="0"/>
              <a:t> existing wet signatures (+ initials and notarizations).</a:t>
            </a:r>
          </a:p>
          <a:p>
            <a:pPr lvl="1">
              <a:spcBef>
                <a:spcPts val="1800"/>
              </a:spcBef>
            </a:pPr>
            <a:r>
              <a:rPr lang="en-US" sz="1600" b="1" dirty="0"/>
              <a:t>Determine actual business need </a:t>
            </a:r>
            <a:r>
              <a:rPr lang="en-US" sz="1600" dirty="0"/>
              <a:t>/ purpose of each existing wet signature (signature type).</a:t>
            </a:r>
          </a:p>
          <a:p>
            <a:pPr lvl="1">
              <a:spcBef>
                <a:spcPts val="1800"/>
              </a:spcBef>
            </a:pPr>
            <a:r>
              <a:rPr lang="en-US" sz="1600" b="1" dirty="0"/>
              <a:t>Determine current risk mitigation </a:t>
            </a:r>
            <a:r>
              <a:rPr lang="en-US" sz="1600" dirty="0"/>
              <a:t>(if any) that each existing wet signature provides.</a:t>
            </a:r>
          </a:p>
          <a:p>
            <a:pPr lvl="1">
              <a:spcBef>
                <a:spcPts val="1800"/>
              </a:spcBef>
            </a:pPr>
            <a:r>
              <a:rPr lang="en-US" sz="1600" b="1" dirty="0"/>
              <a:t>Determine any legal basis </a:t>
            </a:r>
            <a:r>
              <a:rPr lang="en-US" sz="1600" dirty="0"/>
              <a:t>for requiring existing wet signatures (or notarization).</a:t>
            </a:r>
          </a:p>
          <a:p>
            <a:pPr lvl="2">
              <a:spcBef>
                <a:spcPts val="1800"/>
              </a:spcBef>
            </a:pPr>
            <a:r>
              <a:rPr lang="en-US" sz="1600" dirty="0"/>
              <a:t>Is a signature legally required?  Is there a law (local, state, federal) that requires a signature?</a:t>
            </a:r>
          </a:p>
          <a:p>
            <a:pPr lvl="2">
              <a:spcBef>
                <a:spcPts val="1800"/>
              </a:spcBef>
            </a:pPr>
            <a:r>
              <a:rPr lang="en-US" sz="1600" dirty="0"/>
              <a:t>If a signature is legally required, does the law specify that the signature needs to be a wet, ink signature on paper?</a:t>
            </a:r>
          </a:p>
          <a:p>
            <a:pPr>
              <a:buNone/>
            </a:pPr>
            <a:endParaRPr lang="en-US" dirty="0" smtClean="0"/>
          </a:p>
          <a:p>
            <a:endParaRPr lang="en-US" dirty="0"/>
          </a:p>
        </p:txBody>
      </p:sp>
    </p:spTree>
    <p:extLst>
      <p:ext uri="{BB962C8B-B14F-4D97-AF65-F5344CB8AC3E}">
        <p14:creationId xmlns:p14="http://schemas.microsoft.com/office/powerpoint/2010/main" val="1900174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400" dirty="0"/>
              <a:t>Analyze Existing Wet Signatures</a:t>
            </a:r>
          </a:p>
        </p:txBody>
      </p:sp>
      <p:pic>
        <p:nvPicPr>
          <p:cNvPr id="4" name="Content Placeholder 3"/>
          <p:cNvPicPr>
            <a:picLocks noGrp="1" noChangeAspect="1"/>
          </p:cNvPicPr>
          <p:nvPr>
            <p:ph idx="1"/>
          </p:nvPr>
        </p:nvPicPr>
        <p:blipFill>
          <a:blip r:embed="rId3"/>
          <a:stretch>
            <a:fillRect/>
          </a:stretch>
        </p:blipFill>
        <p:spPr>
          <a:xfrm>
            <a:off x="1213085" y="1250950"/>
            <a:ext cx="6565429" cy="3165475"/>
          </a:xfrm>
          <a:prstGeom prst="rect">
            <a:avLst/>
          </a:prstGeom>
        </p:spPr>
      </p:pic>
    </p:spTree>
    <p:extLst>
      <p:ext uri="{BB962C8B-B14F-4D97-AF65-F5344CB8AC3E}">
        <p14:creationId xmlns:p14="http://schemas.microsoft.com/office/powerpoint/2010/main" val="1478831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400" dirty="0"/>
              <a:t>Eliminate Any Unneeded Existing Wet Signatures</a:t>
            </a:r>
          </a:p>
        </p:txBody>
      </p:sp>
      <p:sp>
        <p:nvSpPr>
          <p:cNvPr id="4" name="Content Placeholder 5"/>
          <p:cNvSpPr txBox="1">
            <a:spLocks/>
          </p:cNvSpPr>
          <p:nvPr/>
        </p:nvSpPr>
        <p:spPr>
          <a:xfrm>
            <a:off x="304800" y="1352550"/>
            <a:ext cx="8458200" cy="3862596"/>
          </a:xfrm>
          <a:prstGeom prst="rect">
            <a:avLst/>
          </a:prstGeom>
        </p:spPr>
        <p:txBody>
          <a:bodyPr vert="horz" wrap="square" lIns="91440" tIns="45720" rIns="91440" bIns="45720" rtlCol="0">
            <a:spAutoFit/>
          </a:bodyPr>
          <a:lstStyle/>
          <a:p>
            <a:pPr marL="457200" indent="-457200">
              <a:spcBef>
                <a:spcPts val="1800"/>
              </a:spcBef>
              <a:buFont typeface="+mj-lt"/>
              <a:buAutoNum type="arabicPeriod" startAt="3"/>
            </a:pPr>
            <a:r>
              <a:rPr lang="en-US" sz="1600" b="1" dirty="0">
                <a:solidFill>
                  <a:schemeClr val="bg1"/>
                </a:solidFill>
                <a:latin typeface="Arial" panose="020B0604020202020204" pitchFamily="34" charset="0"/>
                <a:cs typeface="Arial" panose="020B0604020202020204" pitchFamily="34" charset="0"/>
              </a:rPr>
              <a:t>Eliminate</a:t>
            </a:r>
            <a:r>
              <a:rPr lang="en-US" sz="1600" dirty="0">
                <a:solidFill>
                  <a:schemeClr val="bg1"/>
                </a:solidFill>
                <a:latin typeface="Arial" panose="020B0604020202020204" pitchFamily="34" charset="0"/>
                <a:cs typeface="Arial" panose="020B0604020202020204" pitchFamily="34" charset="0"/>
              </a:rPr>
              <a:t> any unneeded existing wet signatures (+ initials and notarizations) – without adding risk.</a:t>
            </a:r>
          </a:p>
          <a:p>
            <a:pPr lvl="1">
              <a:spcBef>
                <a:spcPts val="1800"/>
              </a:spcBef>
            </a:pPr>
            <a:r>
              <a:rPr lang="en-US" sz="1600" b="1" dirty="0">
                <a:solidFill>
                  <a:schemeClr val="bg1"/>
                </a:solidFill>
                <a:latin typeface="Arial" panose="020B0604020202020204" pitchFamily="34" charset="0"/>
                <a:cs typeface="Arial" panose="020B0604020202020204" pitchFamily="34" charset="0"/>
              </a:rPr>
              <a:t>Where there is no business need </a:t>
            </a:r>
            <a:r>
              <a:rPr lang="en-US" sz="1600" dirty="0">
                <a:solidFill>
                  <a:schemeClr val="bg1"/>
                </a:solidFill>
                <a:latin typeface="Arial" panose="020B0604020202020204" pitchFamily="34" charset="0"/>
                <a:cs typeface="Arial" panose="020B0604020202020204" pitchFamily="34" charset="0"/>
              </a:rPr>
              <a:t>and / or the wet signature is a hold-over artifact from when the form or program was first designed / last revised.</a:t>
            </a:r>
          </a:p>
          <a:p>
            <a:pPr lvl="1">
              <a:spcBef>
                <a:spcPts val="1800"/>
              </a:spcBef>
            </a:pPr>
            <a:r>
              <a:rPr lang="en-US" sz="1600" b="1" dirty="0">
                <a:solidFill>
                  <a:schemeClr val="bg1"/>
                </a:solidFill>
                <a:latin typeface="Arial" panose="020B0604020202020204" pitchFamily="34" charset="0"/>
                <a:cs typeface="Arial" panose="020B0604020202020204" pitchFamily="34" charset="0"/>
              </a:rPr>
              <a:t>Where the risk is nonexistent </a:t>
            </a:r>
            <a:r>
              <a:rPr lang="en-US" sz="1600" dirty="0">
                <a:solidFill>
                  <a:schemeClr val="bg1"/>
                </a:solidFill>
                <a:latin typeface="Arial" panose="020B0604020202020204" pitchFamily="34" charset="0"/>
                <a:cs typeface="Arial" panose="020B0604020202020204" pitchFamily="34" charset="0"/>
              </a:rPr>
              <a:t>or acceptably low – or where the signature had / has no connection to risk mitigation, i.e. “good intentions” (including a wet signature or a notarization requirement on a form thinking it is more “official” or “secure” - but there being no benefit / risk mitigation gotten from the wet signature or the notarization requirement).</a:t>
            </a:r>
          </a:p>
          <a:p>
            <a:pPr lvl="1">
              <a:spcBef>
                <a:spcPts val="1800"/>
              </a:spcBef>
            </a:pPr>
            <a:r>
              <a:rPr lang="en-US" sz="1600" b="1" dirty="0">
                <a:solidFill>
                  <a:schemeClr val="bg1"/>
                </a:solidFill>
                <a:latin typeface="Arial" panose="020B0604020202020204" pitchFamily="34" charset="0"/>
                <a:cs typeface="Arial" panose="020B0604020202020204" pitchFamily="34" charset="0"/>
              </a:rPr>
              <a:t>Where there exist no legal requirements </a:t>
            </a:r>
            <a:r>
              <a:rPr lang="en-US" sz="1600" dirty="0">
                <a:solidFill>
                  <a:schemeClr val="bg1"/>
                </a:solidFill>
                <a:latin typeface="Arial" panose="020B0604020202020204" pitchFamily="34" charset="0"/>
                <a:cs typeface="Arial" panose="020B0604020202020204" pitchFamily="34" charset="0"/>
              </a:rPr>
              <a:t>for the existing signature – and therefore by definition no legal requirements for the existing </a:t>
            </a:r>
            <a:r>
              <a:rPr lang="en-US" sz="1600" b="1" dirty="0">
                <a:solidFill>
                  <a:schemeClr val="bg1"/>
                </a:solidFill>
                <a:latin typeface="Arial" panose="020B0604020202020204" pitchFamily="34" charset="0"/>
                <a:cs typeface="Arial" panose="020B0604020202020204" pitchFamily="34" charset="0"/>
              </a:rPr>
              <a:t>wet</a:t>
            </a:r>
            <a:r>
              <a:rPr lang="en-US" sz="1600" dirty="0">
                <a:solidFill>
                  <a:schemeClr val="bg1"/>
                </a:solidFill>
                <a:latin typeface="Arial" panose="020B0604020202020204" pitchFamily="34" charset="0"/>
                <a:cs typeface="Arial" panose="020B0604020202020204" pitchFamily="34" charset="0"/>
              </a:rPr>
              <a:t> signature.</a:t>
            </a:r>
          </a:p>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4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85869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5" y="361950"/>
            <a:ext cx="9144000" cy="857250"/>
          </a:xfrm>
        </p:spPr>
        <p:txBody>
          <a:bodyPr/>
          <a:lstStyle/>
          <a:p>
            <a:pPr algn="ctr"/>
            <a:r>
              <a:rPr lang="en-US" sz="2400" dirty="0"/>
              <a:t>Determine Whether, Where, And How To Replace Remaining, Required Wet Signatures With Electronic Signature Solutions</a:t>
            </a:r>
          </a:p>
        </p:txBody>
      </p:sp>
      <p:sp>
        <p:nvSpPr>
          <p:cNvPr id="3" name="Content Placeholder 2"/>
          <p:cNvSpPr>
            <a:spLocks noGrp="1"/>
          </p:cNvSpPr>
          <p:nvPr>
            <p:ph idx="1"/>
          </p:nvPr>
        </p:nvSpPr>
        <p:spPr>
          <a:xfrm>
            <a:off x="533400" y="1504950"/>
            <a:ext cx="8229600" cy="3165475"/>
          </a:xfrm>
        </p:spPr>
        <p:txBody>
          <a:bodyPr/>
          <a:lstStyle/>
          <a:p>
            <a:pPr marL="457200" indent="-457200">
              <a:spcBef>
                <a:spcPts val="1800"/>
              </a:spcBef>
              <a:buFont typeface="+mj-lt"/>
              <a:buAutoNum type="arabicPeriod" startAt="4"/>
            </a:pPr>
            <a:r>
              <a:rPr lang="en-US" sz="1600" b="1" dirty="0"/>
              <a:t>Determine</a:t>
            </a:r>
            <a:r>
              <a:rPr lang="en-US" sz="1600" dirty="0"/>
              <a:t> whether, where, and how to replace remaining, required wet signatures (+ initials) with electronic signature solutions.</a:t>
            </a:r>
          </a:p>
          <a:p>
            <a:pPr lvl="1">
              <a:spcBef>
                <a:spcPts val="1800"/>
              </a:spcBef>
            </a:pPr>
            <a:r>
              <a:rPr lang="en-US" sz="1600" b="1" dirty="0"/>
              <a:t>Categorize remaining, required wet signatures according to signature type.</a:t>
            </a:r>
          </a:p>
          <a:p>
            <a:pPr lvl="1">
              <a:spcBef>
                <a:spcPts val="1800"/>
              </a:spcBef>
            </a:pPr>
            <a:r>
              <a:rPr lang="en-US" sz="1600" b="1" dirty="0"/>
              <a:t>Perform thorough business / legal / risk / regulatory analyses </a:t>
            </a:r>
            <a:r>
              <a:rPr lang="en-US" sz="1600" dirty="0"/>
              <a:t>of remaining, required wet signatures using electronic workflow / storage / security lenses. </a:t>
            </a:r>
          </a:p>
          <a:p>
            <a:pPr lvl="1">
              <a:spcBef>
                <a:spcPts val="1800"/>
              </a:spcBef>
            </a:pPr>
            <a:r>
              <a:rPr lang="en-US" sz="1600" b="1" dirty="0"/>
              <a:t>Determine best electronic signature solution(s) </a:t>
            </a:r>
            <a:r>
              <a:rPr lang="en-US" sz="1600" dirty="0"/>
              <a:t>(if any) for remaining, required wet signatures.</a:t>
            </a:r>
          </a:p>
          <a:p>
            <a:pPr marL="0" lvl="0" indent="0">
              <a:buNone/>
            </a:pPr>
            <a:endParaRPr lang="en-US" dirty="0"/>
          </a:p>
          <a:p>
            <a:pPr>
              <a:buNone/>
            </a:pPr>
            <a:endParaRPr lang="en-US" dirty="0" smtClean="0"/>
          </a:p>
          <a:p>
            <a:endParaRPr lang="en-US" dirty="0"/>
          </a:p>
        </p:txBody>
      </p:sp>
    </p:spTree>
    <p:extLst>
      <p:ext uri="{BB962C8B-B14F-4D97-AF65-F5344CB8AC3E}">
        <p14:creationId xmlns:p14="http://schemas.microsoft.com/office/powerpoint/2010/main" val="14467206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4350"/>
            <a:ext cx="8382000" cy="857250"/>
          </a:xfrm>
        </p:spPr>
        <p:txBody>
          <a:bodyPr/>
          <a:lstStyle/>
          <a:p>
            <a:pPr algn="ctr"/>
            <a:r>
              <a:rPr lang="en-US" sz="2200" dirty="0"/>
              <a:t>Determine Whether, Where, And How To Replace Remaining, Required Wet Signatures With Electronic Signature Solutions</a:t>
            </a:r>
          </a:p>
        </p:txBody>
      </p:sp>
      <p:pic>
        <p:nvPicPr>
          <p:cNvPr id="4" name="Content Placeholder 3"/>
          <p:cNvPicPr>
            <a:picLocks noGrp="1" noChangeAspect="1"/>
          </p:cNvPicPr>
          <p:nvPr>
            <p:ph idx="1"/>
          </p:nvPr>
        </p:nvPicPr>
        <p:blipFill>
          <a:blip r:embed="rId3"/>
          <a:stretch>
            <a:fillRect/>
          </a:stretch>
        </p:blipFill>
        <p:spPr>
          <a:xfrm>
            <a:off x="1143000" y="1428750"/>
            <a:ext cx="6423534" cy="3165475"/>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Optimize Workflow For Any Remaining Wet Signatures</a:t>
            </a:r>
          </a:p>
        </p:txBody>
      </p:sp>
      <p:sp>
        <p:nvSpPr>
          <p:cNvPr id="3" name="Content Placeholder 2"/>
          <p:cNvSpPr>
            <a:spLocks noGrp="1"/>
          </p:cNvSpPr>
          <p:nvPr>
            <p:ph idx="1"/>
          </p:nvPr>
        </p:nvSpPr>
        <p:spPr/>
        <p:txBody>
          <a:bodyPr/>
          <a:lstStyle/>
          <a:p>
            <a:pPr marL="514350" indent="-514350">
              <a:spcBef>
                <a:spcPts val="1800"/>
              </a:spcBef>
              <a:buFont typeface="+mj-lt"/>
              <a:buAutoNum type="arabicPeriod" startAt="5"/>
            </a:pPr>
            <a:r>
              <a:rPr lang="en-US" sz="1600" b="1" dirty="0"/>
              <a:t>Optimize</a:t>
            </a:r>
            <a:r>
              <a:rPr lang="en-US" sz="1600" dirty="0"/>
              <a:t> workflow in the case where an existing wet signature (+ initials and notarizations) can’t be transformed into an electronic signature solution, for whatever reason(s).</a:t>
            </a:r>
          </a:p>
          <a:p>
            <a:pPr marL="640080" lvl="1" indent="-274320">
              <a:spcBef>
                <a:spcPts val="1800"/>
              </a:spcBef>
              <a:buFont typeface="Arial" pitchFamily="34" charset="0"/>
              <a:buChar char="-"/>
            </a:pPr>
            <a:r>
              <a:rPr lang="en-US" sz="1600" b="1" dirty="0"/>
              <a:t>Combine the collecting of wet signature(s) (+ initials and notarizations)</a:t>
            </a:r>
            <a:r>
              <a:rPr lang="en-US" sz="1600" dirty="0"/>
              <a:t> with other in-person steps that must be retained (like fingerprinting) – so that all non-electronic parts of the workflow are handled at the same time – reducing the number of manual steps.</a:t>
            </a:r>
          </a:p>
          <a:p>
            <a:pPr marL="640080" lvl="1" indent="-274320">
              <a:spcBef>
                <a:spcPts val="1800"/>
              </a:spcBef>
              <a:buFont typeface="Arial" pitchFamily="34" charset="0"/>
              <a:buChar char="-"/>
            </a:pPr>
            <a:r>
              <a:rPr lang="en-US" sz="1600" b="1" dirty="0"/>
              <a:t>Allow wet signature(s) (+ initials and notarizations)</a:t>
            </a:r>
            <a:r>
              <a:rPr lang="en-US" sz="1600" dirty="0"/>
              <a:t> to be collected through a mail-in step, rather than an in-person step.</a:t>
            </a:r>
          </a:p>
          <a:p>
            <a:pPr marL="0" indent="0">
              <a:buNone/>
            </a:pPr>
            <a:endParaRPr lang="en-US" dirty="0"/>
          </a:p>
        </p:txBody>
      </p:sp>
    </p:spTree>
    <p:extLst>
      <p:ext uri="{BB962C8B-B14F-4D97-AF65-F5344CB8AC3E}">
        <p14:creationId xmlns:p14="http://schemas.microsoft.com/office/powerpoint/2010/main" val="787679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Lessons </a:t>
            </a:r>
            <a:r>
              <a:rPr lang="en-US" sz="2400" dirty="0"/>
              <a:t>Learned</a:t>
            </a:r>
          </a:p>
        </p:txBody>
      </p:sp>
      <p:sp>
        <p:nvSpPr>
          <p:cNvPr id="3" name="Content Placeholder 2"/>
          <p:cNvSpPr>
            <a:spLocks noGrp="1"/>
          </p:cNvSpPr>
          <p:nvPr>
            <p:ph idx="1"/>
          </p:nvPr>
        </p:nvSpPr>
        <p:spPr>
          <a:xfrm>
            <a:off x="457200" y="1276350"/>
            <a:ext cx="8229600" cy="3165475"/>
          </a:xfrm>
        </p:spPr>
        <p:txBody>
          <a:bodyPr/>
          <a:lstStyle/>
          <a:p>
            <a:pPr>
              <a:spcBef>
                <a:spcPts val="600"/>
              </a:spcBef>
            </a:pPr>
            <a:r>
              <a:rPr lang="en-US" sz="1600" dirty="0" smtClean="0"/>
              <a:t>Review and analyze one signature </a:t>
            </a:r>
            <a:r>
              <a:rPr lang="en-US" sz="1600" dirty="0"/>
              <a:t>at a </a:t>
            </a:r>
            <a:r>
              <a:rPr lang="en-US" sz="1600" dirty="0" smtClean="0"/>
              <a:t>time</a:t>
            </a:r>
          </a:p>
          <a:p>
            <a:pPr>
              <a:spcBef>
                <a:spcPts val="600"/>
              </a:spcBef>
            </a:pPr>
            <a:endParaRPr lang="en-US" sz="800" dirty="0"/>
          </a:p>
          <a:p>
            <a:pPr>
              <a:spcBef>
                <a:spcPts val="600"/>
              </a:spcBef>
            </a:pPr>
            <a:r>
              <a:rPr lang="en-US" sz="1600" dirty="0" smtClean="0"/>
              <a:t>Include Program, Contracts, Legal and Information Technology in review process.</a:t>
            </a:r>
          </a:p>
          <a:p>
            <a:pPr>
              <a:spcBef>
                <a:spcPts val="600"/>
              </a:spcBef>
            </a:pPr>
            <a:endParaRPr lang="en-US" sz="1800" dirty="0"/>
          </a:p>
          <a:p>
            <a:pPr>
              <a:spcBef>
                <a:spcPts val="600"/>
              </a:spcBef>
            </a:pPr>
            <a:r>
              <a:rPr lang="en-US" sz="1600" dirty="0" smtClean="0"/>
              <a:t>Develop a set of off-the shelf technology solutions that can be used in combination as appropriate.</a:t>
            </a:r>
          </a:p>
          <a:p>
            <a:pPr>
              <a:spcBef>
                <a:spcPts val="600"/>
              </a:spcBef>
            </a:pPr>
            <a:endParaRPr lang="en-US" sz="800" dirty="0" smtClean="0"/>
          </a:p>
          <a:p>
            <a:pPr>
              <a:spcBef>
                <a:spcPts val="600"/>
              </a:spcBef>
            </a:pPr>
            <a:r>
              <a:rPr lang="en-US" sz="1600" dirty="0"/>
              <a:t>Create a library of approved analysis / signatures</a:t>
            </a:r>
          </a:p>
          <a:p>
            <a:endParaRPr lang="en-US" sz="1800" dirty="0"/>
          </a:p>
          <a:p>
            <a:pPr marL="0" indent="0">
              <a:buNone/>
            </a:pPr>
            <a:endParaRPr lang="en-US" dirty="0"/>
          </a:p>
        </p:txBody>
      </p:sp>
    </p:spTree>
    <p:extLst>
      <p:ext uri="{BB962C8B-B14F-4D97-AF65-F5344CB8AC3E}">
        <p14:creationId xmlns:p14="http://schemas.microsoft.com/office/powerpoint/2010/main" val="3546921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Useful Reference Materials</a:t>
            </a:r>
          </a:p>
        </p:txBody>
      </p:sp>
      <p:sp>
        <p:nvSpPr>
          <p:cNvPr id="3" name="Content Placeholder 2"/>
          <p:cNvSpPr>
            <a:spLocks noGrp="1"/>
          </p:cNvSpPr>
          <p:nvPr>
            <p:ph idx="1"/>
          </p:nvPr>
        </p:nvSpPr>
        <p:spPr/>
        <p:txBody>
          <a:bodyPr/>
          <a:lstStyle/>
          <a:p>
            <a:pPr>
              <a:buNone/>
            </a:pPr>
            <a:r>
              <a:rPr lang="en-US" sz="1600" dirty="0"/>
              <a:t>Useful reference materials:</a:t>
            </a:r>
          </a:p>
          <a:p>
            <a:pPr>
              <a:buNone/>
            </a:pPr>
            <a:endParaRPr lang="en-US" sz="1600" dirty="0"/>
          </a:p>
          <a:p>
            <a:pPr>
              <a:buNone/>
            </a:pPr>
            <a:r>
              <a:rPr lang="en-US" sz="1600" dirty="0"/>
              <a:t>Electronic Signature and Record Act (ESRA) Guidelines – Executive Summary:</a:t>
            </a:r>
          </a:p>
          <a:p>
            <a:pPr>
              <a:buNone/>
            </a:pPr>
            <a:r>
              <a:rPr lang="en-US" sz="1600" u="sng" dirty="0" smtClean="0">
                <a:hlinkClick r:id="rId3"/>
              </a:rPr>
              <a:t>http://www.its.ny.gov/document/revised-electronic-signatures-and-records-act-esra-guidelines</a:t>
            </a:r>
            <a:endParaRPr lang="en-US" sz="1600" dirty="0"/>
          </a:p>
          <a:p>
            <a:pPr>
              <a:buNone/>
            </a:pPr>
            <a:endParaRPr lang="en-US" sz="1600" dirty="0"/>
          </a:p>
          <a:p>
            <a:pPr>
              <a:buNone/>
            </a:pPr>
            <a:r>
              <a:rPr lang="en-US" sz="1600" dirty="0"/>
              <a:t>Electronic Signature and Record Act (ESRA) Guidelines:</a:t>
            </a:r>
          </a:p>
          <a:p>
            <a:pPr>
              <a:buNone/>
            </a:pPr>
            <a:r>
              <a:rPr lang="en-US" sz="1600" u="sng" dirty="0">
                <a:hlinkClick r:id="rId3"/>
              </a:rPr>
              <a:t>http://</a:t>
            </a:r>
            <a:r>
              <a:rPr lang="en-US" sz="1600" dirty="0">
                <a:hlinkClick r:id="rId3"/>
              </a:rPr>
              <a:t>www.its.ny.gov/document/revised-electronic-signatures-and-records-act-esra-guidelines</a:t>
            </a:r>
            <a:endParaRPr lang="en-US" sz="1600" dirty="0"/>
          </a:p>
          <a:p>
            <a:pPr marL="0" indent="0">
              <a:buNone/>
            </a:pPr>
            <a:endParaRPr lang="en-US" dirty="0"/>
          </a:p>
        </p:txBody>
      </p:sp>
    </p:spTree>
    <p:extLst>
      <p:ext uri="{BB962C8B-B14F-4D97-AF65-F5344CB8AC3E}">
        <p14:creationId xmlns:p14="http://schemas.microsoft.com/office/powerpoint/2010/main" val="1837388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1"/>
            <a:ext cx="8686800" cy="461665"/>
          </a:xfrm>
          <a:prstGeom prst="rect">
            <a:avLst/>
          </a:prstGeom>
          <a:noFill/>
          <a:ln>
            <a:noFill/>
          </a:ln>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Methodology, Framework &amp; Approach – High-Level</a:t>
            </a:r>
          </a:p>
        </p:txBody>
      </p:sp>
      <p:sp>
        <p:nvSpPr>
          <p:cNvPr id="3" name="Rectangle 2"/>
          <p:cNvSpPr/>
          <p:nvPr/>
        </p:nvSpPr>
        <p:spPr>
          <a:xfrm>
            <a:off x="152400" y="1047750"/>
            <a:ext cx="8763000" cy="3539430"/>
          </a:xfrm>
          <a:prstGeom prst="rect">
            <a:avLst/>
          </a:prstGeom>
        </p:spPr>
        <p:txBody>
          <a:bodyPr wrap="square">
            <a:spAutoFit/>
          </a:bodyPr>
          <a:lstStyle/>
          <a:p>
            <a:pPr marL="457200" indent="-457200">
              <a:spcBef>
                <a:spcPts val="2400"/>
              </a:spcBef>
              <a:buFont typeface="+mj-lt"/>
              <a:buAutoNum type="arabicPeriod"/>
            </a:pPr>
            <a:r>
              <a:rPr lang="en-US" sz="1600" b="1" dirty="0">
                <a:solidFill>
                  <a:schemeClr val="bg1"/>
                </a:solidFill>
                <a:latin typeface="Arial" panose="020B0604020202020204" pitchFamily="34" charset="0"/>
                <a:cs typeface="Arial" panose="020B0604020202020204" pitchFamily="34" charset="0"/>
              </a:rPr>
              <a:t>Inventory</a:t>
            </a:r>
            <a:r>
              <a:rPr lang="en-US" sz="1600" dirty="0">
                <a:solidFill>
                  <a:schemeClr val="bg1"/>
                </a:solidFill>
                <a:latin typeface="Arial" panose="020B0604020202020204" pitchFamily="34" charset="0"/>
                <a:cs typeface="Arial" panose="020B0604020202020204" pitchFamily="34" charset="0"/>
              </a:rPr>
              <a:t> existing wet signatures (+ initials and notarizations) required on forms / applications.</a:t>
            </a:r>
          </a:p>
          <a:p>
            <a:pPr marL="457200" indent="-457200">
              <a:spcBef>
                <a:spcPts val="2400"/>
              </a:spcBef>
              <a:buFont typeface="+mj-lt"/>
              <a:buAutoNum type="arabicPeriod" startAt="2"/>
            </a:pPr>
            <a:r>
              <a:rPr lang="en-US" sz="1600" b="1" dirty="0">
                <a:solidFill>
                  <a:schemeClr val="bg1"/>
                </a:solidFill>
                <a:latin typeface="Arial" panose="020B0604020202020204" pitchFamily="34" charset="0"/>
                <a:cs typeface="Arial" panose="020B0604020202020204" pitchFamily="34" charset="0"/>
              </a:rPr>
              <a:t>Analyze </a:t>
            </a:r>
            <a:r>
              <a:rPr lang="en-US" sz="1600" dirty="0">
                <a:solidFill>
                  <a:schemeClr val="bg1"/>
                </a:solidFill>
                <a:latin typeface="Arial" panose="020B0604020202020204" pitchFamily="34" charset="0"/>
                <a:cs typeface="Arial" panose="020B0604020202020204" pitchFamily="34" charset="0"/>
              </a:rPr>
              <a:t>existing wet signatures (+ initials and notarizations).</a:t>
            </a:r>
          </a:p>
          <a:p>
            <a:pPr marL="514350" indent="-514350">
              <a:spcBef>
                <a:spcPts val="2400"/>
              </a:spcBef>
              <a:buFont typeface="+mj-lt"/>
              <a:buAutoNum type="arabicPeriod" startAt="3"/>
            </a:pPr>
            <a:r>
              <a:rPr lang="en-US" sz="1600" b="1" dirty="0">
                <a:solidFill>
                  <a:schemeClr val="bg1"/>
                </a:solidFill>
                <a:latin typeface="Arial" panose="020B0604020202020204" pitchFamily="34" charset="0"/>
                <a:cs typeface="Arial" panose="020B0604020202020204" pitchFamily="34" charset="0"/>
              </a:rPr>
              <a:t>Eliminate </a:t>
            </a:r>
            <a:r>
              <a:rPr lang="en-US" sz="1600" dirty="0">
                <a:solidFill>
                  <a:schemeClr val="bg1"/>
                </a:solidFill>
                <a:latin typeface="Arial" panose="020B0604020202020204" pitchFamily="34" charset="0"/>
                <a:cs typeface="Arial" panose="020B0604020202020204" pitchFamily="34" charset="0"/>
              </a:rPr>
              <a:t>any unneeded existing wet signatures (+ initials and notarizations) – without adding risk.</a:t>
            </a:r>
          </a:p>
          <a:p>
            <a:pPr marL="457200" indent="-457200">
              <a:spcBef>
                <a:spcPts val="2400"/>
              </a:spcBef>
              <a:buFont typeface="+mj-lt"/>
              <a:buAutoNum type="arabicPeriod" startAt="4"/>
            </a:pPr>
            <a:r>
              <a:rPr lang="en-US" sz="1600" b="1" dirty="0">
                <a:solidFill>
                  <a:schemeClr val="bg1"/>
                </a:solidFill>
                <a:latin typeface="Arial" panose="020B0604020202020204" pitchFamily="34" charset="0"/>
                <a:cs typeface="Arial" panose="020B0604020202020204" pitchFamily="34" charset="0"/>
              </a:rPr>
              <a:t>Determine </a:t>
            </a:r>
            <a:r>
              <a:rPr lang="en-US" sz="1600" dirty="0">
                <a:solidFill>
                  <a:schemeClr val="bg1"/>
                </a:solidFill>
                <a:latin typeface="Arial" panose="020B0604020202020204" pitchFamily="34" charset="0"/>
                <a:cs typeface="Arial" panose="020B0604020202020204" pitchFamily="34" charset="0"/>
              </a:rPr>
              <a:t>whether, where, and how to replace remaining, required wet signatures (+ initials) with electronic solutions.</a:t>
            </a:r>
          </a:p>
          <a:p>
            <a:pPr marL="514350" indent="-514350">
              <a:spcBef>
                <a:spcPts val="2400"/>
              </a:spcBef>
              <a:buFont typeface="+mj-lt"/>
              <a:buAutoNum type="arabicPeriod" startAt="5"/>
            </a:pPr>
            <a:r>
              <a:rPr lang="en-US" sz="1600" b="1" dirty="0">
                <a:solidFill>
                  <a:schemeClr val="bg1"/>
                </a:solidFill>
                <a:latin typeface="Arial" panose="020B0604020202020204" pitchFamily="34" charset="0"/>
                <a:cs typeface="Arial" panose="020B0604020202020204" pitchFamily="34" charset="0"/>
              </a:rPr>
              <a:t>Optimize </a:t>
            </a:r>
            <a:r>
              <a:rPr lang="en-US" sz="1600" dirty="0">
                <a:solidFill>
                  <a:schemeClr val="bg1"/>
                </a:solidFill>
                <a:latin typeface="Arial" panose="020B0604020202020204" pitchFamily="34" charset="0"/>
                <a:cs typeface="Arial" panose="020B0604020202020204" pitchFamily="34" charset="0"/>
              </a:rPr>
              <a:t>workflow in the case where an existing wet signature (+ initials and notarizations) can’t be transformed into an electronic solution, for whatever reason(s).</a:t>
            </a:r>
          </a:p>
        </p:txBody>
      </p:sp>
    </p:spTree>
    <p:extLst>
      <p:ext uri="{BB962C8B-B14F-4D97-AF65-F5344CB8AC3E}">
        <p14:creationId xmlns:p14="http://schemas.microsoft.com/office/powerpoint/2010/main" val="2731407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000" dirty="0"/>
              <a:t>Overarching Parameters Regarding The Development &amp; Introduction Of Electronic Service Delivery</a:t>
            </a:r>
          </a:p>
        </p:txBody>
      </p:sp>
      <p:sp>
        <p:nvSpPr>
          <p:cNvPr id="3" name="Content Placeholder 2"/>
          <p:cNvSpPr>
            <a:spLocks noGrp="1"/>
          </p:cNvSpPr>
          <p:nvPr>
            <p:ph idx="1"/>
          </p:nvPr>
        </p:nvSpPr>
        <p:spPr>
          <a:xfrm>
            <a:off x="152400" y="1387475"/>
            <a:ext cx="8991600" cy="3165475"/>
          </a:xfrm>
        </p:spPr>
        <p:txBody>
          <a:bodyPr/>
          <a:lstStyle/>
          <a:p>
            <a:pPr marL="0">
              <a:spcBef>
                <a:spcPts val="1800"/>
              </a:spcBef>
              <a:buNone/>
            </a:pPr>
            <a:r>
              <a:rPr lang="en-US" sz="1600" b="1" dirty="0"/>
              <a:t>According to ESRA </a:t>
            </a:r>
            <a:r>
              <a:rPr lang="en-US" sz="1600" dirty="0"/>
              <a:t>(Electronic Signatures and Records Act), </a:t>
            </a:r>
            <a:r>
              <a:rPr lang="en-US" sz="1600" b="1" dirty="0"/>
              <a:t>government entities must:</a:t>
            </a:r>
          </a:p>
          <a:p>
            <a:pPr>
              <a:spcBef>
                <a:spcPts val="1800"/>
              </a:spcBef>
            </a:pPr>
            <a:r>
              <a:rPr lang="en-US" sz="1600" b="1" dirty="0"/>
              <a:t>Ensure</a:t>
            </a:r>
            <a:r>
              <a:rPr lang="en-US" sz="1600" dirty="0"/>
              <a:t> that citizens can access records as permitted by law and receive copies of them in paper form.</a:t>
            </a:r>
          </a:p>
          <a:p>
            <a:pPr>
              <a:spcBef>
                <a:spcPts val="1800"/>
              </a:spcBef>
            </a:pPr>
            <a:r>
              <a:rPr lang="en-US" sz="1600" dirty="0"/>
              <a:t> </a:t>
            </a:r>
            <a:r>
              <a:rPr lang="en-US" sz="1600" b="1" dirty="0"/>
              <a:t>Accept</a:t>
            </a:r>
            <a:r>
              <a:rPr lang="en-US" sz="1600" dirty="0"/>
              <a:t> hard copy documents for submission or filing, unless otherwise required by law.</a:t>
            </a:r>
          </a:p>
          <a:p>
            <a:pPr>
              <a:spcBef>
                <a:spcPts val="1800"/>
              </a:spcBef>
            </a:pPr>
            <a:r>
              <a:rPr lang="en-US" sz="1600" b="1" dirty="0"/>
              <a:t>Not require </a:t>
            </a:r>
            <a:r>
              <a:rPr lang="en-US" sz="1600" dirty="0"/>
              <a:t>someone to submit or file records electronically, unless otherwise provided by law. </a:t>
            </a:r>
          </a:p>
          <a:p>
            <a:pPr marL="0" indent="0">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0225"/>
            <a:ext cx="8229600" cy="857250"/>
          </a:xfrm>
        </p:spPr>
        <p:txBody>
          <a:bodyPr/>
          <a:lstStyle/>
          <a:p>
            <a:pPr algn="ctr"/>
            <a:r>
              <a:rPr lang="en-US" sz="2400" dirty="0"/>
              <a:t>Business Analysis &amp; Risk Assessment Are Required</a:t>
            </a:r>
          </a:p>
        </p:txBody>
      </p:sp>
      <p:sp>
        <p:nvSpPr>
          <p:cNvPr id="3" name="Content Placeholder 2"/>
          <p:cNvSpPr>
            <a:spLocks noGrp="1"/>
          </p:cNvSpPr>
          <p:nvPr>
            <p:ph idx="1"/>
          </p:nvPr>
        </p:nvSpPr>
        <p:spPr>
          <a:xfrm>
            <a:off x="457200" y="1384259"/>
            <a:ext cx="8229600" cy="3165475"/>
          </a:xfrm>
        </p:spPr>
        <p:txBody>
          <a:bodyPr/>
          <a:lstStyle/>
          <a:p>
            <a:pPr marL="0" indent="0">
              <a:spcBef>
                <a:spcPts val="1200"/>
              </a:spcBef>
              <a:buNone/>
            </a:pPr>
            <a:r>
              <a:rPr lang="en-US" sz="1600" dirty="0"/>
              <a:t>It is extremely important to bear in mind that </a:t>
            </a:r>
            <a:r>
              <a:rPr lang="en-US" sz="1600" b="1" dirty="0"/>
              <a:t>governmental entities must conduct and document a business analysis and risk assessment </a:t>
            </a:r>
            <a:r>
              <a:rPr lang="en-US" sz="1600" dirty="0"/>
              <a:t>when electing to use or accept an electronic signature solution</a:t>
            </a:r>
            <a:r>
              <a:rPr lang="en-US" sz="1600" dirty="0" smtClean="0"/>
              <a:t>.</a:t>
            </a:r>
            <a:endParaRPr lang="en-US" sz="1600" dirty="0"/>
          </a:p>
          <a:p>
            <a:pPr>
              <a:spcBef>
                <a:spcPts val="1200"/>
              </a:spcBef>
            </a:pPr>
            <a:r>
              <a:rPr lang="en-US" sz="1600" b="1" dirty="0"/>
              <a:t>Business analysis and risk assessment is </a:t>
            </a:r>
            <a:r>
              <a:rPr lang="en-US" sz="1600" dirty="0"/>
              <a:t>defined by ESRA regulation as:</a:t>
            </a:r>
          </a:p>
          <a:p>
            <a:pPr>
              <a:buNone/>
            </a:pPr>
            <a:r>
              <a:rPr lang="en-US" sz="1600" dirty="0"/>
              <a:t>	“</a:t>
            </a:r>
            <a:r>
              <a:rPr lang="en-US" sz="1600" b="1" dirty="0"/>
              <a:t>identifying and evaluating various factors </a:t>
            </a:r>
            <a:r>
              <a:rPr lang="en-US" sz="1600" dirty="0"/>
              <a:t>relevant to the selection of an electronic signature for use or acceptance in an electronic transaction. Such factors include, but are not limited to, </a:t>
            </a:r>
            <a:r>
              <a:rPr lang="en-US" sz="1600" b="1" dirty="0"/>
              <a:t>relationships between parties </a:t>
            </a:r>
            <a:r>
              <a:rPr lang="en-US" sz="1600" dirty="0"/>
              <a:t>to an electronic transaction, </a:t>
            </a:r>
            <a:r>
              <a:rPr lang="en-US" sz="1600" b="1" dirty="0"/>
              <a:t>value of the transaction</a:t>
            </a:r>
            <a:r>
              <a:rPr lang="en-US" sz="1600" dirty="0"/>
              <a:t>, </a:t>
            </a:r>
            <a:r>
              <a:rPr lang="en-US" sz="1600" b="1" dirty="0"/>
              <a:t>risk</a:t>
            </a:r>
            <a:r>
              <a:rPr lang="en-US" sz="1600" dirty="0"/>
              <a:t> </a:t>
            </a:r>
            <a:r>
              <a:rPr lang="en-US" sz="1600" b="1" dirty="0"/>
              <a:t>of intrusion</a:t>
            </a:r>
            <a:r>
              <a:rPr lang="en-US" sz="1600" dirty="0"/>
              <a:t>, </a:t>
            </a:r>
            <a:r>
              <a:rPr lang="en-US" sz="1600" b="1" dirty="0"/>
              <a:t>risk</a:t>
            </a:r>
            <a:r>
              <a:rPr lang="en-US" sz="1600" dirty="0"/>
              <a:t> </a:t>
            </a:r>
            <a:r>
              <a:rPr lang="en-US" sz="1600" b="1" dirty="0"/>
              <a:t>of repudiation </a:t>
            </a:r>
            <a:r>
              <a:rPr lang="en-US" sz="1600" dirty="0"/>
              <a:t>of an electronic signature, </a:t>
            </a:r>
            <a:r>
              <a:rPr lang="en-US" sz="1600" b="1" dirty="0"/>
              <a:t>risk</a:t>
            </a:r>
            <a:r>
              <a:rPr lang="en-US" sz="1600" dirty="0"/>
              <a:t> </a:t>
            </a:r>
            <a:r>
              <a:rPr lang="en-US" sz="1600" b="1" dirty="0"/>
              <a:t>of fraud</a:t>
            </a:r>
            <a:r>
              <a:rPr lang="en-US" sz="1600" dirty="0"/>
              <a:t>, </a:t>
            </a:r>
            <a:r>
              <a:rPr lang="en-US" sz="1600" b="1" dirty="0"/>
              <a:t>functionality and convenience</a:t>
            </a:r>
            <a:r>
              <a:rPr lang="en-US" sz="1600" dirty="0"/>
              <a:t>, </a:t>
            </a:r>
            <a:r>
              <a:rPr lang="en-US" sz="1600" b="1" dirty="0"/>
              <a:t>business necessity </a:t>
            </a:r>
            <a:r>
              <a:rPr lang="en-US" sz="1600" dirty="0"/>
              <a:t>and the </a:t>
            </a:r>
            <a:r>
              <a:rPr lang="en-US" sz="1600" b="1" dirty="0"/>
              <a:t>cost </a:t>
            </a:r>
            <a:r>
              <a:rPr lang="en-US" sz="1600" dirty="0"/>
              <a:t>of employing a particular electronic signature process.”</a:t>
            </a:r>
          </a:p>
          <a:p>
            <a:pPr marL="0" inden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1600" b="1" dirty="0"/>
              <a:t>Is there a business need for a wet signature? </a:t>
            </a:r>
          </a:p>
          <a:p>
            <a:r>
              <a:rPr lang="en-US" sz="1600" b="1" dirty="0"/>
              <a:t>Signatures are often used on paper documents for authentication, security, or other purposes even if they are not legally mandated</a:t>
            </a:r>
            <a:r>
              <a:rPr lang="en-US" sz="1600" dirty="0"/>
              <a:t>. For instance, it may be necessary or desirable to document through the use of a signature that a party to a transaction </a:t>
            </a:r>
            <a:r>
              <a:rPr lang="en-US" sz="1600" b="1" dirty="0"/>
              <a:t>attested</a:t>
            </a:r>
            <a:r>
              <a:rPr lang="en-US" sz="1600" dirty="0"/>
              <a:t> to the accuracy of the information provided, </a:t>
            </a:r>
            <a:r>
              <a:rPr lang="en-US" sz="1600" b="1" dirty="0"/>
              <a:t>agreed</a:t>
            </a:r>
            <a:r>
              <a:rPr lang="en-US" sz="1600" dirty="0"/>
              <a:t> to certain conditions, and / or </a:t>
            </a:r>
            <a:r>
              <a:rPr lang="en-US" sz="1600" b="1" dirty="0"/>
              <a:t>read and understood </a:t>
            </a:r>
            <a:r>
              <a:rPr lang="en-US" sz="1600" dirty="0"/>
              <a:t>related documents. </a:t>
            </a:r>
          </a:p>
          <a:p>
            <a:r>
              <a:rPr lang="en-US" sz="1600" b="1" dirty="0"/>
              <a:t>In some cases, system security, audit, and program management issues may </a:t>
            </a:r>
            <a:r>
              <a:rPr lang="en-US" sz="1600" b="1" i="1" dirty="0"/>
              <a:t>require</a:t>
            </a:r>
            <a:r>
              <a:rPr lang="en-US" sz="1600" b="1" dirty="0"/>
              <a:t> an electronic signature. </a:t>
            </a:r>
            <a:r>
              <a:rPr lang="en-US" sz="1600" dirty="0"/>
              <a:t>Higher risk transactions may also need the level of protection against fraud or repudiation provided by certain types of electronic signature solutions. </a:t>
            </a:r>
          </a:p>
          <a:p>
            <a:pPr marL="0" indent="0">
              <a:spcBef>
                <a:spcPts val="600"/>
              </a:spcBef>
              <a:spcAft>
                <a:spcPts val="600"/>
              </a:spcAft>
              <a:buNone/>
            </a:pPr>
            <a:endParaRPr lang="en-US" sz="2400" dirty="0"/>
          </a:p>
        </p:txBody>
      </p:sp>
      <p:sp>
        <p:nvSpPr>
          <p:cNvPr id="4" name="Title 1"/>
          <p:cNvSpPr txBox="1">
            <a:spLocks/>
          </p:cNvSpPr>
          <p:nvPr/>
        </p:nvSpPr>
        <p:spPr>
          <a:xfrm>
            <a:off x="304800" y="400050"/>
            <a:ext cx="8382000" cy="857250"/>
          </a:xfrm>
          <a:prstGeom prst="rect">
            <a:avLst/>
          </a:prstGeom>
        </p:spPr>
        <p:txBody>
          <a:bodyPr vert="horz" lIns="91440" tIns="45720" rIns="91440" bIns="45720" rtlCol="0" anchor="ctr">
            <a:noAutofit/>
          </a:bodyPr>
          <a:lstStyle/>
          <a:p>
            <a:pPr lvl="0" algn="ctr">
              <a:spcBef>
                <a:spcPct val="0"/>
              </a:spcBef>
              <a:defRPr/>
            </a:pPr>
            <a:r>
              <a:rPr lang="en-US" sz="2400" b="1" dirty="0">
                <a:solidFill>
                  <a:schemeClr val="bg1"/>
                </a:solidFill>
                <a:latin typeface="Arial" panose="020B0604020202020204" pitchFamily="34" charset="0"/>
                <a:cs typeface="Arial" panose="020B0604020202020204" pitchFamily="34" charset="0"/>
              </a:rPr>
              <a:t>Business Analysis &amp; Risk Assessment Are Required</a:t>
            </a:r>
            <a:endParaRPr kumimoji="0" lang="en-US" sz="24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00"/>
            <a:ext cx="8382000" cy="857250"/>
          </a:xfrm>
        </p:spPr>
        <p:txBody>
          <a:bodyPr/>
          <a:lstStyle/>
          <a:p>
            <a:pPr algn="ctr"/>
            <a:r>
              <a:rPr lang="en-US" sz="2400" dirty="0"/>
              <a:t>Business Analysis &amp; Risk Assessment Are Required</a:t>
            </a:r>
          </a:p>
        </p:txBody>
      </p:sp>
      <p:sp>
        <p:nvSpPr>
          <p:cNvPr id="3" name="Content Placeholder 2"/>
          <p:cNvSpPr>
            <a:spLocks noGrp="1"/>
          </p:cNvSpPr>
          <p:nvPr>
            <p:ph idx="1"/>
          </p:nvPr>
        </p:nvSpPr>
        <p:spPr>
          <a:xfrm>
            <a:off x="457200" y="1504950"/>
            <a:ext cx="8229600" cy="3165475"/>
          </a:xfrm>
        </p:spPr>
        <p:txBody>
          <a:bodyPr/>
          <a:lstStyle/>
          <a:p>
            <a:pPr>
              <a:buNone/>
            </a:pPr>
            <a:r>
              <a:rPr lang="en-US" sz="1600" b="1" dirty="0"/>
              <a:t>Is there a legal requirement for a wet signature? </a:t>
            </a:r>
          </a:p>
          <a:p>
            <a:r>
              <a:rPr lang="en-US" sz="1600" b="1" dirty="0"/>
              <a:t>The law (statutes or regulations) can require that an application, form, document, etc. capture a signature</a:t>
            </a:r>
            <a:r>
              <a:rPr lang="en-US" sz="1600" dirty="0"/>
              <a:t>. The Statute of Frauds requires certain contracts and other documents to be in writing and others to be in writing and signed to be enforceable. </a:t>
            </a:r>
          </a:p>
          <a:p>
            <a:r>
              <a:rPr lang="en-US" sz="1600" b="1" dirty="0"/>
              <a:t>Specific federal, state, and local government laws </a:t>
            </a:r>
            <a:r>
              <a:rPr lang="en-US" sz="1600" dirty="0"/>
              <a:t>and regulations </a:t>
            </a:r>
            <a:r>
              <a:rPr lang="en-US" sz="1600" b="1" dirty="0"/>
              <a:t>require signatures for certain transactions</a:t>
            </a:r>
            <a:r>
              <a:rPr lang="en-US" sz="1600" dirty="0"/>
              <a: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229600" cy="857250"/>
          </a:xfrm>
        </p:spPr>
        <p:txBody>
          <a:bodyPr/>
          <a:lstStyle/>
          <a:p>
            <a:pPr algn="ctr"/>
            <a:r>
              <a:rPr lang="en-US" sz="2400" dirty="0"/>
              <a:t>Identifying Signature Type</a:t>
            </a:r>
          </a:p>
        </p:txBody>
      </p:sp>
      <p:sp>
        <p:nvSpPr>
          <p:cNvPr id="3" name="Content Placeholder 2"/>
          <p:cNvSpPr>
            <a:spLocks noGrp="1"/>
          </p:cNvSpPr>
          <p:nvPr>
            <p:ph idx="1"/>
          </p:nvPr>
        </p:nvSpPr>
        <p:spPr>
          <a:xfrm>
            <a:off x="457200" y="1387475"/>
            <a:ext cx="8229600" cy="3165475"/>
          </a:xfrm>
        </p:spPr>
        <p:txBody>
          <a:bodyPr/>
          <a:lstStyle/>
          <a:p>
            <a:pPr>
              <a:buNone/>
            </a:pPr>
            <a:r>
              <a:rPr lang="en-US" sz="1600" dirty="0">
                <a:latin typeface="Arial"/>
              </a:rPr>
              <a:t>A signature can serve the following business and legal purposes:</a:t>
            </a:r>
          </a:p>
          <a:p>
            <a:r>
              <a:rPr lang="en-US" sz="1600" b="1" dirty="0">
                <a:latin typeface="Arial"/>
              </a:rPr>
              <a:t>Demonstrate intent:  </a:t>
            </a:r>
            <a:r>
              <a:rPr lang="en-US" sz="1600" dirty="0">
                <a:latin typeface="Arial"/>
              </a:rPr>
              <a:t>A signature identifies the signer and signifies that the </a:t>
            </a:r>
            <a:r>
              <a:rPr lang="en-US" sz="1600" b="1" dirty="0">
                <a:latin typeface="Arial"/>
              </a:rPr>
              <a:t>signer understands and intends to carry out </a:t>
            </a:r>
            <a:r>
              <a:rPr lang="en-US" sz="1600" dirty="0">
                <a:latin typeface="Arial"/>
              </a:rPr>
              <a:t>whatever was stipulated in the document that is signed.</a:t>
            </a:r>
          </a:p>
          <a:p>
            <a:r>
              <a:rPr lang="en-US" sz="1600" b="1" dirty="0">
                <a:latin typeface="Arial"/>
              </a:rPr>
              <a:t>Authentication and approval:  </a:t>
            </a:r>
            <a:r>
              <a:rPr lang="en-US" sz="1600" dirty="0">
                <a:latin typeface="Arial"/>
              </a:rPr>
              <a:t>A signature </a:t>
            </a:r>
            <a:r>
              <a:rPr lang="en-US" sz="1600" b="1" dirty="0">
                <a:latin typeface="Arial"/>
              </a:rPr>
              <a:t>authenticates a document </a:t>
            </a:r>
            <a:r>
              <a:rPr lang="en-US" sz="1600" dirty="0">
                <a:latin typeface="Arial"/>
              </a:rPr>
              <a:t>by linking the signer with the signed document. A signature may also express the signer’s approval or authorization of the signed document and what it contains, and his or her intent that it has legal effect. The signature provides evidence that the signer really </a:t>
            </a:r>
            <a:r>
              <a:rPr lang="en-US" sz="1600" b="1" dirty="0">
                <a:latin typeface="Arial"/>
              </a:rPr>
              <a:t>did </a:t>
            </a:r>
            <a:r>
              <a:rPr lang="en-US" sz="1600" dirty="0">
                <a:latin typeface="Arial"/>
              </a:rPr>
              <a:t>something and actually </a:t>
            </a:r>
            <a:r>
              <a:rPr lang="en-US" sz="1600" b="1" dirty="0">
                <a:latin typeface="Arial"/>
              </a:rPr>
              <a:t>saw and approved </a:t>
            </a:r>
            <a:r>
              <a:rPr lang="en-US" sz="1600" dirty="0">
                <a:latin typeface="Arial"/>
              </a:rPr>
              <a:t>a particular document at the time of signing.</a:t>
            </a:r>
          </a:p>
          <a:p>
            <a:pPr marL="0" indent="0">
              <a:buNone/>
            </a:pPr>
            <a:endParaRPr lang="en-US" dirty="0"/>
          </a:p>
        </p:txBody>
      </p:sp>
    </p:spTree>
    <p:extLst>
      <p:ext uri="{BB962C8B-B14F-4D97-AF65-F5344CB8AC3E}">
        <p14:creationId xmlns:p14="http://schemas.microsoft.com/office/powerpoint/2010/main" val="2829485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Identifying Signature Type</a:t>
            </a:r>
          </a:p>
        </p:txBody>
      </p:sp>
      <p:sp>
        <p:nvSpPr>
          <p:cNvPr id="6" name="Content Placeholder 5"/>
          <p:cNvSpPr>
            <a:spLocks noGrp="1"/>
          </p:cNvSpPr>
          <p:nvPr>
            <p:ph idx="1"/>
          </p:nvPr>
        </p:nvSpPr>
        <p:spPr>
          <a:xfrm>
            <a:off x="457200" y="1387475"/>
            <a:ext cx="8229600" cy="2529923"/>
          </a:xfrm>
          <a:prstGeom prst="rect">
            <a:avLst/>
          </a:prstGeom>
        </p:spPr>
        <p:txBody>
          <a:bodyPr>
            <a:spAutoFit/>
          </a:bodyPr>
          <a:lstStyle/>
          <a:p>
            <a:pPr>
              <a:buNone/>
            </a:pPr>
            <a:r>
              <a:rPr lang="en-US" sz="1600" dirty="0">
                <a:latin typeface="Arial"/>
              </a:rPr>
              <a:t>A signature can serve the following business and legal purposes:</a:t>
            </a:r>
          </a:p>
          <a:p>
            <a:r>
              <a:rPr lang="en-US" sz="1600" b="1" dirty="0">
                <a:latin typeface="Arial"/>
              </a:rPr>
              <a:t>Security:</a:t>
            </a:r>
            <a:r>
              <a:rPr lang="en-US" sz="1600" dirty="0">
                <a:latin typeface="Arial"/>
              </a:rPr>
              <a:t>  A signature is often used to </a:t>
            </a:r>
            <a:r>
              <a:rPr lang="en-US" sz="1600" b="1" dirty="0">
                <a:latin typeface="Arial"/>
              </a:rPr>
              <a:t>protect against fraud, impersonation, or intrusion</a:t>
            </a:r>
            <a:r>
              <a:rPr lang="en-US" sz="1600" dirty="0">
                <a:latin typeface="Arial"/>
              </a:rPr>
              <a:t>. For instance, to a limited degree the signature on a check is a form of security because drafting an unauthorized check often requires forging a signature.  </a:t>
            </a:r>
          </a:p>
          <a:p>
            <a:r>
              <a:rPr lang="en-US" sz="1600" b="1" dirty="0">
                <a:latin typeface="Arial"/>
              </a:rPr>
              <a:t>Ceremony:  </a:t>
            </a:r>
            <a:r>
              <a:rPr lang="en-US" sz="1600" dirty="0">
                <a:latin typeface="Arial"/>
              </a:rPr>
              <a:t>The act of signing warns or puts the signer on notice that he or she may be </a:t>
            </a:r>
            <a:r>
              <a:rPr lang="en-US" sz="1600" b="1" dirty="0">
                <a:latin typeface="Arial"/>
              </a:rPr>
              <a:t>making a legally binding commitment</a:t>
            </a:r>
            <a:r>
              <a:rPr lang="en-US" sz="1600" dirty="0">
                <a:latin typeface="Arial"/>
              </a:rPr>
              <a:t>.  A signature should force the person to deliberate over the document and become aware of its significance before making it final.</a:t>
            </a:r>
          </a:p>
          <a:p>
            <a:pPr>
              <a:spcBef>
                <a:spcPts val="0"/>
              </a:spcBef>
              <a:buNone/>
            </a:pPr>
            <a:endParaRPr lang="en-US" sz="2400" dirty="0" smtClean="0"/>
          </a:p>
        </p:txBody>
      </p:sp>
    </p:spTree>
    <p:extLst>
      <p:ext uri="{BB962C8B-B14F-4D97-AF65-F5344CB8AC3E}">
        <p14:creationId xmlns:p14="http://schemas.microsoft.com/office/powerpoint/2010/main" val="2130023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ubCategory xmlns="a41925d7-6666-40fe-98b0-0e624a738239" xsi:nil="true"/>
    <Category xmlns="a41925d7-6666-40fe-98b0-0e624a738239">Marketing Templates</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C8BE364F35254ABCDA2CE23EE59FA1" ma:contentTypeVersion="3" ma:contentTypeDescription="Create a new document." ma:contentTypeScope="" ma:versionID="178091b6f26c3991f829d5e2a726ccbe">
  <xsd:schema xmlns:xsd="http://www.w3.org/2001/XMLSchema" xmlns:p="http://schemas.microsoft.com/office/2006/metadata/properties" xmlns:ns2="a41925d7-6666-40fe-98b0-0e624a738239" targetNamespace="http://schemas.microsoft.com/office/2006/metadata/properties" ma:root="true" ma:fieldsID="89ebab91e3e63f5e8553e64a7cdf70cf" ns2:_="">
    <xsd:import namespace="a41925d7-6666-40fe-98b0-0e624a738239"/>
    <xsd:element name="properties">
      <xsd:complexType>
        <xsd:sequence>
          <xsd:element name="documentManagement">
            <xsd:complexType>
              <xsd:all>
                <xsd:element ref="ns2:Category" minOccurs="0"/>
                <xsd:element ref="ns2:SubCategory" minOccurs="0"/>
              </xsd:all>
            </xsd:complexType>
          </xsd:element>
        </xsd:sequence>
      </xsd:complexType>
    </xsd:element>
  </xsd:schema>
  <xsd:schema xmlns:xsd="http://www.w3.org/2001/XMLSchema" xmlns:dms="http://schemas.microsoft.com/office/2006/documentManagement/types" targetNamespace="a41925d7-6666-40fe-98b0-0e624a738239" elementFormDefault="qualified">
    <xsd:import namespace="http://schemas.microsoft.com/office/2006/documentManagement/types"/>
    <xsd:element name="Category" ma:index="8" nillable="true" ma:displayName="Category" ma:format="Dropdown" ma:internalName="Category">
      <xsd:simpleType>
        <xsd:restriction base="dms:Choice">
          <xsd:enumeration value="Marketing Templates"/>
          <xsd:enumeration value="Marketing Forms"/>
          <xsd:enumeration value="Marketing Resources"/>
          <xsd:enumeration value="Blank PowerPoint Templates"/>
          <xsd:enumeration value="Pre-built PowerPoint Presentation Library"/>
          <xsd:enumeration value="Foundational Documents"/>
        </xsd:restriction>
      </xsd:simpleType>
    </xsd:element>
    <xsd:element name="SubCategory" ma:index="9" nillable="true" ma:displayName="SubCategory" ma:format="Dropdown" ma:internalName="SubCategory">
      <xsd:simpleType>
        <xsd:restriction base="dms:Choice">
          <xsd:enumeration value="Project Success Highlight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4861CA-5DD2-44F8-8780-9628548221F3}">
  <ds:schemaRefs>
    <ds:schemaRef ds:uri="a41925d7-6666-40fe-98b0-0e624a738239"/>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purl.org/dc/elements/1.1/"/>
    <ds:schemaRef ds:uri="http://purl.org/dc/terms/"/>
    <ds:schemaRef ds:uri="http://www.w3.org/XML/1998/namespace"/>
  </ds:schemaRefs>
</ds:datastoreItem>
</file>

<file path=customXml/itemProps2.xml><?xml version="1.0" encoding="utf-8"?>
<ds:datastoreItem xmlns:ds="http://schemas.openxmlformats.org/officeDocument/2006/customXml" ds:itemID="{40E98A6C-0CAD-41C4-8FFF-D6402B3801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925d7-6666-40fe-98b0-0e624a73823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9EE09270-68C1-4C64-B21D-2AA5BF5E37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5344</TotalTime>
  <Words>2793</Words>
  <Application>Microsoft Office PowerPoint</Application>
  <PresentationFormat>On-screen Show (16:9)</PresentationFormat>
  <Paragraphs>204</Paragraphs>
  <Slides>27</Slides>
  <Notes>27</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27</vt:i4>
      </vt:variant>
    </vt:vector>
  </HeadingPairs>
  <TitlesOfParts>
    <vt:vector size="34" baseType="lpstr">
      <vt:lpstr>Arial</vt:lpstr>
      <vt:lpstr>Calibri</vt:lpstr>
      <vt:lpstr>Courier New</vt:lpstr>
      <vt:lpstr>Cover Master</vt:lpstr>
      <vt:lpstr>Section Master</vt:lpstr>
      <vt:lpstr>Content Master</vt:lpstr>
      <vt:lpstr>2_Custom Design</vt:lpstr>
      <vt:lpstr>PowerPoint Presentation</vt:lpstr>
      <vt:lpstr>PowerPoint Presentation</vt:lpstr>
      <vt:lpstr>PowerPoint Presentation</vt:lpstr>
      <vt:lpstr>Overarching Parameters Regarding The Development &amp; Introduction Of Electronic Service Delivery</vt:lpstr>
      <vt:lpstr>Business Analysis &amp; Risk Assessment Are Required</vt:lpstr>
      <vt:lpstr>PowerPoint Presentation</vt:lpstr>
      <vt:lpstr>Business Analysis &amp; Risk Assessment Are Required</vt:lpstr>
      <vt:lpstr>Identifying Signature Type</vt:lpstr>
      <vt:lpstr>Identifying Signature Type</vt:lpstr>
      <vt:lpstr>What Is An Electronic Signature?</vt:lpstr>
      <vt:lpstr>What Is An Electronic Signature?</vt:lpstr>
      <vt:lpstr>What Is An Electronic Signature?</vt:lpstr>
      <vt:lpstr>PowerPoint Presentation</vt:lpstr>
      <vt:lpstr>Ensure Clarity &amp; Capture Of Signer’s Intent</vt:lpstr>
      <vt:lpstr>Ensure Clarity &amp; Capture Of Signer’s Intent</vt:lpstr>
      <vt:lpstr>Electronic Signature Solutions</vt:lpstr>
      <vt:lpstr>Electronic Signature Solutions</vt:lpstr>
      <vt:lpstr>PowerPoint Presentation</vt:lpstr>
      <vt:lpstr>Inventory Existing Wet Signatures</vt:lpstr>
      <vt:lpstr>Analyze Existing Wet Signatures</vt:lpstr>
      <vt:lpstr>Analyze Existing Wet Signatures</vt:lpstr>
      <vt:lpstr>Eliminate Any Unneeded Existing Wet Signatures</vt:lpstr>
      <vt:lpstr>Determine Whether, Where, And How To Replace Remaining, Required Wet Signatures With Electronic Signature Solutions</vt:lpstr>
      <vt:lpstr>Determine Whether, Where, And How To Replace Remaining, Required Wet Signatures With Electronic Signature Solutions</vt:lpstr>
      <vt:lpstr>Optimize Workflow For Any Remaining Wet Signatures</vt:lpstr>
      <vt:lpstr>Lessons Learned</vt:lpstr>
      <vt:lpstr>Useful Reference Materials</vt:lpstr>
    </vt:vector>
  </TitlesOfParts>
  <Company>New York State - Office of General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NYSERDA - Reverse Background</dc:title>
  <dc:creator>Warner, Jennifer</dc:creator>
  <cp:lastModifiedBy>Cheryl M. Glanton</cp:lastModifiedBy>
  <cp:revision>158</cp:revision>
  <cp:lastPrinted>2015-11-09T23:32:22Z</cp:lastPrinted>
  <dcterms:created xsi:type="dcterms:W3CDTF">2014-12-09T18:34:34Z</dcterms:created>
  <dcterms:modified xsi:type="dcterms:W3CDTF">2015-11-09T23:32:24Z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0x010100E5C8BE364F35254ABCDA2CE23EE59FA1</vt:lpwstr>
  </property>
</Properties>
</file>