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  <p:sldMasterId id="2147483660" r:id="rId5"/>
    <p:sldMasterId id="2147483648" r:id="rId6"/>
    <p:sldMasterId id="2147483674" r:id="rId7"/>
  </p:sldMasterIdLst>
  <p:notesMasterIdLst>
    <p:notesMasterId r:id="rId25"/>
  </p:notesMasterIdLst>
  <p:sldIdLst>
    <p:sldId id="256" r:id="rId8"/>
    <p:sldId id="257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A6"/>
    <a:srgbClr val="002D73"/>
    <a:srgbClr val="646569"/>
    <a:srgbClr val="007681"/>
    <a:srgbClr val="1F3261"/>
    <a:srgbClr val="458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7" autoAdjust="0"/>
  </p:normalViewPr>
  <p:slideViewPr>
    <p:cSldViewPr>
      <p:cViewPr varScale="1">
        <p:scale>
          <a:sx n="98" d="100"/>
          <a:sy n="98" d="100"/>
        </p:scale>
        <p:origin x="15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FEC4E-A8D2-4EAC-AC46-B974240784A8}" type="doc">
      <dgm:prSet loTypeId="urn:microsoft.com/office/officeart/2005/8/layout/hProcess9" loCatId="process" qsTypeId="urn:microsoft.com/office/officeart/2005/8/quickstyle/3d2" qsCatId="3D" csTypeId="urn:microsoft.com/office/officeart/2005/8/colors/colorful4" csCatId="colorful" phldr="1"/>
      <dgm:spPr/>
    </dgm:pt>
    <dgm:pt modelId="{B30F2E02-359D-41C0-B23E-53F32BC3403C}">
      <dgm:prSet phldrT="[Text]" custT="1"/>
      <dgm:spPr/>
      <dgm:t>
        <a:bodyPr/>
        <a:lstStyle/>
        <a:p>
          <a:r>
            <a:rPr lang="en-US" sz="1400" b="1" dirty="0" smtClean="0"/>
            <a:t>Project Selection</a:t>
          </a:r>
          <a:endParaRPr lang="en-US" sz="1400" b="1" dirty="0"/>
        </a:p>
      </dgm:t>
    </dgm:pt>
    <dgm:pt modelId="{642EE9CC-CB1B-4EB6-B14C-B6A188A22818}" type="parTrans" cxnId="{C4DF2F69-24CC-4A18-8D27-61098F7C303F}">
      <dgm:prSet/>
      <dgm:spPr/>
      <dgm:t>
        <a:bodyPr/>
        <a:lstStyle/>
        <a:p>
          <a:endParaRPr lang="en-US"/>
        </a:p>
      </dgm:t>
    </dgm:pt>
    <dgm:pt modelId="{3ED758C6-AB3B-4B1B-8362-2D354C39B4A1}" type="sibTrans" cxnId="{C4DF2F69-24CC-4A18-8D27-61098F7C303F}">
      <dgm:prSet/>
      <dgm:spPr/>
      <dgm:t>
        <a:bodyPr/>
        <a:lstStyle/>
        <a:p>
          <a:endParaRPr lang="en-US"/>
        </a:p>
      </dgm:t>
    </dgm:pt>
    <dgm:pt modelId="{40222131-BEEE-4B59-A5B1-E147D954F6BD}">
      <dgm:prSet phldrT="[Text]" custT="1"/>
      <dgm:spPr/>
      <dgm:t>
        <a:bodyPr/>
        <a:lstStyle/>
        <a:p>
          <a:r>
            <a:rPr lang="en-US" sz="1400" b="1" dirty="0" smtClean="0"/>
            <a:t>Charter Creation</a:t>
          </a:r>
          <a:endParaRPr lang="en-US" sz="1400" b="1" dirty="0"/>
        </a:p>
      </dgm:t>
    </dgm:pt>
    <dgm:pt modelId="{CF5A67D5-B79F-4F9F-8A52-62771421B6CD}" type="parTrans" cxnId="{85A0C7E7-55D4-4384-A9F5-F3C22070F12A}">
      <dgm:prSet/>
      <dgm:spPr/>
      <dgm:t>
        <a:bodyPr/>
        <a:lstStyle/>
        <a:p>
          <a:endParaRPr lang="en-US"/>
        </a:p>
      </dgm:t>
    </dgm:pt>
    <dgm:pt modelId="{97B0A594-581D-43CB-96E6-857B60D064AA}" type="sibTrans" cxnId="{85A0C7E7-55D4-4384-A9F5-F3C22070F12A}">
      <dgm:prSet/>
      <dgm:spPr/>
      <dgm:t>
        <a:bodyPr/>
        <a:lstStyle/>
        <a:p>
          <a:endParaRPr lang="en-US"/>
        </a:p>
      </dgm:t>
    </dgm:pt>
    <dgm:pt modelId="{33006D6E-53CD-4EA9-B98E-9954C3A54A34}">
      <dgm:prSet phldrT="[Text]" custT="1"/>
      <dgm:spPr/>
      <dgm:t>
        <a:bodyPr/>
        <a:lstStyle/>
        <a:p>
          <a:r>
            <a:rPr lang="en-US" sz="1400" b="1" dirty="0" smtClean="0"/>
            <a:t>Value Stream Mapping</a:t>
          </a:r>
          <a:endParaRPr lang="en-US" sz="1400" b="1" dirty="0"/>
        </a:p>
      </dgm:t>
    </dgm:pt>
    <dgm:pt modelId="{1DEE2D3C-3241-4A8F-8975-A239EB1A4A9F}" type="parTrans" cxnId="{74A31928-89F2-4F30-BFF0-F774EBD021DC}">
      <dgm:prSet/>
      <dgm:spPr/>
      <dgm:t>
        <a:bodyPr/>
        <a:lstStyle/>
        <a:p>
          <a:endParaRPr lang="en-US"/>
        </a:p>
      </dgm:t>
    </dgm:pt>
    <dgm:pt modelId="{A655B706-AD50-4162-B37B-D1B72E643032}" type="sibTrans" cxnId="{74A31928-89F2-4F30-BFF0-F774EBD021DC}">
      <dgm:prSet/>
      <dgm:spPr/>
      <dgm:t>
        <a:bodyPr/>
        <a:lstStyle/>
        <a:p>
          <a:endParaRPr lang="en-US"/>
        </a:p>
      </dgm:t>
    </dgm:pt>
    <dgm:pt modelId="{1950A172-B6A6-4CA4-9E91-1D580F081F18}">
      <dgm:prSet phldrT="[Text]" custT="1"/>
      <dgm:spPr/>
      <dgm:t>
        <a:bodyPr/>
        <a:lstStyle/>
        <a:p>
          <a:r>
            <a:rPr lang="en-US" sz="1400" b="1" dirty="0" smtClean="0"/>
            <a:t>Data Collection</a:t>
          </a:r>
          <a:endParaRPr lang="en-US" sz="1400" b="1" dirty="0"/>
        </a:p>
      </dgm:t>
    </dgm:pt>
    <dgm:pt modelId="{6C4C6AFC-D5BC-4C2E-87B1-13585DA0746E}" type="parTrans" cxnId="{981BBA5B-56BC-4BAE-947C-34E859AD699E}">
      <dgm:prSet/>
      <dgm:spPr/>
      <dgm:t>
        <a:bodyPr/>
        <a:lstStyle/>
        <a:p>
          <a:endParaRPr lang="en-US"/>
        </a:p>
      </dgm:t>
    </dgm:pt>
    <dgm:pt modelId="{384B29AE-4E7D-494B-8C62-E1262BB71B13}" type="sibTrans" cxnId="{981BBA5B-56BC-4BAE-947C-34E859AD699E}">
      <dgm:prSet/>
      <dgm:spPr/>
      <dgm:t>
        <a:bodyPr/>
        <a:lstStyle/>
        <a:p>
          <a:endParaRPr lang="en-US"/>
        </a:p>
      </dgm:t>
    </dgm:pt>
    <dgm:pt modelId="{CF4D5AD3-3BEE-4299-982F-DFE9F4B6D990}">
      <dgm:prSet phldrT="[Text]" custT="1"/>
      <dgm:spPr/>
      <dgm:t>
        <a:bodyPr/>
        <a:lstStyle/>
        <a:p>
          <a:r>
            <a:rPr lang="en-US" sz="1400" b="1" dirty="0" smtClean="0"/>
            <a:t>Finalize Value Stream</a:t>
          </a:r>
          <a:endParaRPr lang="en-US" sz="1400" b="1" dirty="0"/>
        </a:p>
      </dgm:t>
    </dgm:pt>
    <dgm:pt modelId="{55A8CC19-B9ED-4BDC-A63F-C601DF9FB461}" type="parTrans" cxnId="{ED65B5CE-B82D-4778-BCBD-EAC36B062A1C}">
      <dgm:prSet/>
      <dgm:spPr/>
      <dgm:t>
        <a:bodyPr/>
        <a:lstStyle/>
        <a:p>
          <a:endParaRPr lang="en-US"/>
        </a:p>
      </dgm:t>
    </dgm:pt>
    <dgm:pt modelId="{CAAD4A47-A026-4445-A7AF-17B2A52E0F74}" type="sibTrans" cxnId="{ED65B5CE-B82D-4778-BCBD-EAC36B062A1C}">
      <dgm:prSet/>
      <dgm:spPr/>
      <dgm:t>
        <a:bodyPr/>
        <a:lstStyle/>
        <a:p>
          <a:endParaRPr lang="en-US"/>
        </a:p>
      </dgm:t>
    </dgm:pt>
    <dgm:pt modelId="{FB00ED7B-D363-493A-9EA2-B447DB777768}">
      <dgm:prSet phldrT="[Text]" custT="1"/>
      <dgm:spPr/>
      <dgm:t>
        <a:bodyPr/>
        <a:lstStyle/>
        <a:p>
          <a:r>
            <a:rPr lang="en-US" sz="1400" b="1" dirty="0" smtClean="0"/>
            <a:t>Kaizen</a:t>
          </a:r>
          <a:endParaRPr lang="en-US" sz="1400" b="1" dirty="0"/>
        </a:p>
      </dgm:t>
    </dgm:pt>
    <dgm:pt modelId="{3888DAC3-4F85-43C8-ADF7-28E7A262EA9F}" type="parTrans" cxnId="{F659CB5B-5BE9-480D-972D-9224E680E406}">
      <dgm:prSet/>
      <dgm:spPr/>
      <dgm:t>
        <a:bodyPr/>
        <a:lstStyle/>
        <a:p>
          <a:endParaRPr lang="en-US"/>
        </a:p>
      </dgm:t>
    </dgm:pt>
    <dgm:pt modelId="{274CF226-7FD0-47C9-AD70-82C403FCC0B5}" type="sibTrans" cxnId="{F659CB5B-5BE9-480D-972D-9224E680E406}">
      <dgm:prSet/>
      <dgm:spPr/>
      <dgm:t>
        <a:bodyPr/>
        <a:lstStyle/>
        <a:p>
          <a:endParaRPr lang="en-US"/>
        </a:p>
      </dgm:t>
    </dgm:pt>
    <dgm:pt modelId="{71587603-4F87-4394-8E83-16C1E77D2D74}">
      <dgm:prSet phldrT="[Text]" custT="1"/>
      <dgm:spPr/>
      <dgm:t>
        <a:bodyPr/>
        <a:lstStyle/>
        <a:p>
          <a:r>
            <a:rPr lang="en-US" sz="1400" b="1" dirty="0" smtClean="0"/>
            <a:t>Implement</a:t>
          </a:r>
          <a:endParaRPr lang="en-US" sz="1400" b="1" dirty="0"/>
        </a:p>
      </dgm:t>
    </dgm:pt>
    <dgm:pt modelId="{CD12A063-9568-4D5D-BA2E-1F880B2FC73D}" type="parTrans" cxnId="{DB0E5E15-169C-4DB2-95C2-5A707A6634B9}">
      <dgm:prSet/>
      <dgm:spPr/>
      <dgm:t>
        <a:bodyPr/>
        <a:lstStyle/>
        <a:p>
          <a:endParaRPr lang="en-US"/>
        </a:p>
      </dgm:t>
    </dgm:pt>
    <dgm:pt modelId="{2092535F-4C06-40E0-BEF4-B583D9C659E9}" type="sibTrans" cxnId="{DB0E5E15-169C-4DB2-95C2-5A707A6634B9}">
      <dgm:prSet/>
      <dgm:spPr/>
      <dgm:t>
        <a:bodyPr/>
        <a:lstStyle/>
        <a:p>
          <a:endParaRPr lang="en-US"/>
        </a:p>
      </dgm:t>
    </dgm:pt>
    <dgm:pt modelId="{260913DD-3C41-4D8F-BBD6-B4F16304D62F}" type="pres">
      <dgm:prSet presAssocID="{630FEC4E-A8D2-4EAC-AC46-B974240784A8}" presName="CompostProcess" presStyleCnt="0">
        <dgm:presLayoutVars>
          <dgm:dir/>
          <dgm:resizeHandles val="exact"/>
        </dgm:presLayoutVars>
      </dgm:prSet>
      <dgm:spPr/>
    </dgm:pt>
    <dgm:pt modelId="{F4E5109E-167C-4D9E-9794-1318F91A31CA}" type="pres">
      <dgm:prSet presAssocID="{630FEC4E-A8D2-4EAC-AC46-B974240784A8}" presName="arrow" presStyleLbl="bgShp" presStyleIdx="0" presStyleCnt="1"/>
      <dgm:spPr/>
    </dgm:pt>
    <dgm:pt modelId="{6BC43E77-2E7D-4541-A48B-0FC7A747AF91}" type="pres">
      <dgm:prSet presAssocID="{630FEC4E-A8D2-4EAC-AC46-B974240784A8}" presName="linearProcess" presStyleCnt="0"/>
      <dgm:spPr/>
    </dgm:pt>
    <dgm:pt modelId="{BA36DA81-B316-4C8D-8098-FF5285FE9CA2}" type="pres">
      <dgm:prSet presAssocID="{B30F2E02-359D-41C0-B23E-53F32BC3403C}" presName="textNode" presStyleLbl="node1" presStyleIdx="0" presStyleCnt="7">
        <dgm:presLayoutVars>
          <dgm:bulletEnabled val="1"/>
        </dgm:presLayoutVars>
      </dgm:prSet>
      <dgm:spPr/>
    </dgm:pt>
    <dgm:pt modelId="{4B15A736-9D61-4642-842C-B1BA89983D86}" type="pres">
      <dgm:prSet presAssocID="{3ED758C6-AB3B-4B1B-8362-2D354C39B4A1}" presName="sibTrans" presStyleCnt="0"/>
      <dgm:spPr/>
    </dgm:pt>
    <dgm:pt modelId="{B1849D3A-532B-463E-B56A-8ED4BB315696}" type="pres">
      <dgm:prSet presAssocID="{40222131-BEEE-4B59-A5B1-E147D954F6BD}" presName="textNode" presStyleLbl="node1" presStyleIdx="1" presStyleCnt="7">
        <dgm:presLayoutVars>
          <dgm:bulletEnabled val="1"/>
        </dgm:presLayoutVars>
      </dgm:prSet>
      <dgm:spPr/>
    </dgm:pt>
    <dgm:pt modelId="{4D82A8AA-6D1D-474D-A891-DE9375E320B4}" type="pres">
      <dgm:prSet presAssocID="{97B0A594-581D-43CB-96E6-857B60D064AA}" presName="sibTrans" presStyleCnt="0"/>
      <dgm:spPr/>
    </dgm:pt>
    <dgm:pt modelId="{86541E3F-EB36-41D5-A334-CB6C783E12F5}" type="pres">
      <dgm:prSet presAssocID="{33006D6E-53CD-4EA9-B98E-9954C3A54A34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44136-1E96-4F78-B3E5-C658AA92AC21}" type="pres">
      <dgm:prSet presAssocID="{A655B706-AD50-4162-B37B-D1B72E643032}" presName="sibTrans" presStyleCnt="0"/>
      <dgm:spPr/>
    </dgm:pt>
    <dgm:pt modelId="{3666ABAC-E998-4B76-A5D2-BAA4B6C66902}" type="pres">
      <dgm:prSet presAssocID="{1950A172-B6A6-4CA4-9E91-1D580F081F18}" presName="textNode" presStyleLbl="node1" presStyleIdx="3" presStyleCnt="7">
        <dgm:presLayoutVars>
          <dgm:bulletEnabled val="1"/>
        </dgm:presLayoutVars>
      </dgm:prSet>
      <dgm:spPr/>
    </dgm:pt>
    <dgm:pt modelId="{71C8E580-749F-472A-95CC-675C4F7E4396}" type="pres">
      <dgm:prSet presAssocID="{384B29AE-4E7D-494B-8C62-E1262BB71B13}" presName="sibTrans" presStyleCnt="0"/>
      <dgm:spPr/>
    </dgm:pt>
    <dgm:pt modelId="{EF255460-5A60-47DC-ADD5-CCEEEA23A9BE}" type="pres">
      <dgm:prSet presAssocID="{CF4D5AD3-3BEE-4299-982F-DFE9F4B6D990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08649-DA33-426B-B3B0-9EC2CAC381A4}" type="pres">
      <dgm:prSet presAssocID="{CAAD4A47-A026-4445-A7AF-17B2A52E0F74}" presName="sibTrans" presStyleCnt="0"/>
      <dgm:spPr/>
    </dgm:pt>
    <dgm:pt modelId="{58E4A0E0-E87C-45AD-9E10-4A1C1AFAC149}" type="pres">
      <dgm:prSet presAssocID="{FB00ED7B-D363-493A-9EA2-B447DB777768}" presName="textNode" presStyleLbl="node1" presStyleIdx="5" presStyleCnt="7">
        <dgm:presLayoutVars>
          <dgm:bulletEnabled val="1"/>
        </dgm:presLayoutVars>
      </dgm:prSet>
      <dgm:spPr/>
    </dgm:pt>
    <dgm:pt modelId="{E73D4B41-86E4-4354-A5AA-3C5FC89E2FF6}" type="pres">
      <dgm:prSet presAssocID="{274CF226-7FD0-47C9-AD70-82C403FCC0B5}" presName="sibTrans" presStyleCnt="0"/>
      <dgm:spPr/>
    </dgm:pt>
    <dgm:pt modelId="{3826FFC6-BA8A-4FAA-9AE8-DB5B38EC7F56}" type="pres">
      <dgm:prSet presAssocID="{71587603-4F87-4394-8E83-16C1E77D2D74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4312EC-38A3-4B97-80E1-2D97D92BA2D1}" type="presOf" srcId="{CF4D5AD3-3BEE-4299-982F-DFE9F4B6D990}" destId="{EF255460-5A60-47DC-ADD5-CCEEEA23A9BE}" srcOrd="0" destOrd="0" presId="urn:microsoft.com/office/officeart/2005/8/layout/hProcess9"/>
    <dgm:cxn modelId="{8099E138-381B-4E13-B9E4-48927837FE07}" type="presOf" srcId="{630FEC4E-A8D2-4EAC-AC46-B974240784A8}" destId="{260913DD-3C41-4D8F-BBD6-B4F16304D62F}" srcOrd="0" destOrd="0" presId="urn:microsoft.com/office/officeart/2005/8/layout/hProcess9"/>
    <dgm:cxn modelId="{74A31928-89F2-4F30-BFF0-F774EBD021DC}" srcId="{630FEC4E-A8D2-4EAC-AC46-B974240784A8}" destId="{33006D6E-53CD-4EA9-B98E-9954C3A54A34}" srcOrd="2" destOrd="0" parTransId="{1DEE2D3C-3241-4A8F-8975-A239EB1A4A9F}" sibTransId="{A655B706-AD50-4162-B37B-D1B72E643032}"/>
    <dgm:cxn modelId="{DF946E6E-4435-4182-8985-3463FC77D921}" type="presOf" srcId="{71587603-4F87-4394-8E83-16C1E77D2D74}" destId="{3826FFC6-BA8A-4FAA-9AE8-DB5B38EC7F56}" srcOrd="0" destOrd="0" presId="urn:microsoft.com/office/officeart/2005/8/layout/hProcess9"/>
    <dgm:cxn modelId="{3BA9D6CF-AF1C-470D-9840-07372857FDB6}" type="presOf" srcId="{B30F2E02-359D-41C0-B23E-53F32BC3403C}" destId="{BA36DA81-B316-4C8D-8098-FF5285FE9CA2}" srcOrd="0" destOrd="0" presId="urn:microsoft.com/office/officeart/2005/8/layout/hProcess9"/>
    <dgm:cxn modelId="{2DAE26FF-4114-48E4-A248-3D32A5E17C38}" type="presOf" srcId="{FB00ED7B-D363-493A-9EA2-B447DB777768}" destId="{58E4A0E0-E87C-45AD-9E10-4A1C1AFAC149}" srcOrd="0" destOrd="0" presId="urn:microsoft.com/office/officeart/2005/8/layout/hProcess9"/>
    <dgm:cxn modelId="{93059DB5-3B5C-4904-BCDB-E5FE4A060AD1}" type="presOf" srcId="{40222131-BEEE-4B59-A5B1-E147D954F6BD}" destId="{B1849D3A-532B-463E-B56A-8ED4BB315696}" srcOrd="0" destOrd="0" presId="urn:microsoft.com/office/officeart/2005/8/layout/hProcess9"/>
    <dgm:cxn modelId="{DB0E5E15-169C-4DB2-95C2-5A707A6634B9}" srcId="{630FEC4E-A8D2-4EAC-AC46-B974240784A8}" destId="{71587603-4F87-4394-8E83-16C1E77D2D74}" srcOrd="6" destOrd="0" parTransId="{CD12A063-9568-4D5D-BA2E-1F880B2FC73D}" sibTransId="{2092535F-4C06-40E0-BEF4-B583D9C659E9}"/>
    <dgm:cxn modelId="{F659CB5B-5BE9-480D-972D-9224E680E406}" srcId="{630FEC4E-A8D2-4EAC-AC46-B974240784A8}" destId="{FB00ED7B-D363-493A-9EA2-B447DB777768}" srcOrd="5" destOrd="0" parTransId="{3888DAC3-4F85-43C8-ADF7-28E7A262EA9F}" sibTransId="{274CF226-7FD0-47C9-AD70-82C403FCC0B5}"/>
    <dgm:cxn modelId="{ED65B5CE-B82D-4778-BCBD-EAC36B062A1C}" srcId="{630FEC4E-A8D2-4EAC-AC46-B974240784A8}" destId="{CF4D5AD3-3BEE-4299-982F-DFE9F4B6D990}" srcOrd="4" destOrd="0" parTransId="{55A8CC19-B9ED-4BDC-A63F-C601DF9FB461}" sibTransId="{CAAD4A47-A026-4445-A7AF-17B2A52E0F74}"/>
    <dgm:cxn modelId="{981BBA5B-56BC-4BAE-947C-34E859AD699E}" srcId="{630FEC4E-A8D2-4EAC-AC46-B974240784A8}" destId="{1950A172-B6A6-4CA4-9E91-1D580F081F18}" srcOrd="3" destOrd="0" parTransId="{6C4C6AFC-D5BC-4C2E-87B1-13585DA0746E}" sibTransId="{384B29AE-4E7D-494B-8C62-E1262BB71B13}"/>
    <dgm:cxn modelId="{85A0C7E7-55D4-4384-A9F5-F3C22070F12A}" srcId="{630FEC4E-A8D2-4EAC-AC46-B974240784A8}" destId="{40222131-BEEE-4B59-A5B1-E147D954F6BD}" srcOrd="1" destOrd="0" parTransId="{CF5A67D5-B79F-4F9F-8A52-62771421B6CD}" sibTransId="{97B0A594-581D-43CB-96E6-857B60D064AA}"/>
    <dgm:cxn modelId="{9531ED55-0B1A-486F-A506-C7F67F5C3CAA}" type="presOf" srcId="{1950A172-B6A6-4CA4-9E91-1D580F081F18}" destId="{3666ABAC-E998-4B76-A5D2-BAA4B6C66902}" srcOrd="0" destOrd="0" presId="urn:microsoft.com/office/officeart/2005/8/layout/hProcess9"/>
    <dgm:cxn modelId="{C4DF2F69-24CC-4A18-8D27-61098F7C303F}" srcId="{630FEC4E-A8D2-4EAC-AC46-B974240784A8}" destId="{B30F2E02-359D-41C0-B23E-53F32BC3403C}" srcOrd="0" destOrd="0" parTransId="{642EE9CC-CB1B-4EB6-B14C-B6A188A22818}" sibTransId="{3ED758C6-AB3B-4B1B-8362-2D354C39B4A1}"/>
    <dgm:cxn modelId="{BC8D4E89-C093-40FA-AD0B-AEEE89D24482}" type="presOf" srcId="{33006D6E-53CD-4EA9-B98E-9954C3A54A34}" destId="{86541E3F-EB36-41D5-A334-CB6C783E12F5}" srcOrd="0" destOrd="0" presId="urn:microsoft.com/office/officeart/2005/8/layout/hProcess9"/>
    <dgm:cxn modelId="{F5B0E519-F1AD-4869-8C69-8DC233E692A3}" type="presParOf" srcId="{260913DD-3C41-4D8F-BBD6-B4F16304D62F}" destId="{F4E5109E-167C-4D9E-9794-1318F91A31CA}" srcOrd="0" destOrd="0" presId="urn:microsoft.com/office/officeart/2005/8/layout/hProcess9"/>
    <dgm:cxn modelId="{48DC37A7-2117-4C3E-B3A1-0F7FF768C291}" type="presParOf" srcId="{260913DD-3C41-4D8F-BBD6-B4F16304D62F}" destId="{6BC43E77-2E7D-4541-A48B-0FC7A747AF91}" srcOrd="1" destOrd="0" presId="urn:microsoft.com/office/officeart/2005/8/layout/hProcess9"/>
    <dgm:cxn modelId="{A76E06E5-EAB6-4C45-9B31-AED4AB4E985B}" type="presParOf" srcId="{6BC43E77-2E7D-4541-A48B-0FC7A747AF91}" destId="{BA36DA81-B316-4C8D-8098-FF5285FE9CA2}" srcOrd="0" destOrd="0" presId="urn:microsoft.com/office/officeart/2005/8/layout/hProcess9"/>
    <dgm:cxn modelId="{4FBA63A2-41D3-4634-BB4E-9B54E696B028}" type="presParOf" srcId="{6BC43E77-2E7D-4541-A48B-0FC7A747AF91}" destId="{4B15A736-9D61-4642-842C-B1BA89983D86}" srcOrd="1" destOrd="0" presId="urn:microsoft.com/office/officeart/2005/8/layout/hProcess9"/>
    <dgm:cxn modelId="{1315B0EA-6F51-4F44-A7F2-ADFD99580D1E}" type="presParOf" srcId="{6BC43E77-2E7D-4541-A48B-0FC7A747AF91}" destId="{B1849D3A-532B-463E-B56A-8ED4BB315696}" srcOrd="2" destOrd="0" presId="urn:microsoft.com/office/officeart/2005/8/layout/hProcess9"/>
    <dgm:cxn modelId="{510F304A-3036-4425-ADE3-1A032E15EEB7}" type="presParOf" srcId="{6BC43E77-2E7D-4541-A48B-0FC7A747AF91}" destId="{4D82A8AA-6D1D-474D-A891-DE9375E320B4}" srcOrd="3" destOrd="0" presId="urn:microsoft.com/office/officeart/2005/8/layout/hProcess9"/>
    <dgm:cxn modelId="{E4155BF6-56E2-4D71-8764-C650346100F0}" type="presParOf" srcId="{6BC43E77-2E7D-4541-A48B-0FC7A747AF91}" destId="{86541E3F-EB36-41D5-A334-CB6C783E12F5}" srcOrd="4" destOrd="0" presId="urn:microsoft.com/office/officeart/2005/8/layout/hProcess9"/>
    <dgm:cxn modelId="{8C038268-09A6-4B9B-9C3C-E658E6CC0E99}" type="presParOf" srcId="{6BC43E77-2E7D-4541-A48B-0FC7A747AF91}" destId="{8AB44136-1E96-4F78-B3E5-C658AA92AC21}" srcOrd="5" destOrd="0" presId="urn:microsoft.com/office/officeart/2005/8/layout/hProcess9"/>
    <dgm:cxn modelId="{43E4B3E5-C449-49F3-9C84-1818159F5056}" type="presParOf" srcId="{6BC43E77-2E7D-4541-A48B-0FC7A747AF91}" destId="{3666ABAC-E998-4B76-A5D2-BAA4B6C66902}" srcOrd="6" destOrd="0" presId="urn:microsoft.com/office/officeart/2005/8/layout/hProcess9"/>
    <dgm:cxn modelId="{A4A63D2B-EE46-43BC-BCF6-DF0542968370}" type="presParOf" srcId="{6BC43E77-2E7D-4541-A48B-0FC7A747AF91}" destId="{71C8E580-749F-472A-95CC-675C4F7E4396}" srcOrd="7" destOrd="0" presId="urn:microsoft.com/office/officeart/2005/8/layout/hProcess9"/>
    <dgm:cxn modelId="{D5585A51-D5D4-4C22-A78C-3C33833D22D1}" type="presParOf" srcId="{6BC43E77-2E7D-4541-A48B-0FC7A747AF91}" destId="{EF255460-5A60-47DC-ADD5-CCEEEA23A9BE}" srcOrd="8" destOrd="0" presId="urn:microsoft.com/office/officeart/2005/8/layout/hProcess9"/>
    <dgm:cxn modelId="{A3666A61-54A4-4D59-A801-AE178DBE8AD8}" type="presParOf" srcId="{6BC43E77-2E7D-4541-A48B-0FC7A747AF91}" destId="{1ED08649-DA33-426B-B3B0-9EC2CAC381A4}" srcOrd="9" destOrd="0" presId="urn:microsoft.com/office/officeart/2005/8/layout/hProcess9"/>
    <dgm:cxn modelId="{E944990E-9318-4B37-9E15-5CDD18185A6F}" type="presParOf" srcId="{6BC43E77-2E7D-4541-A48B-0FC7A747AF91}" destId="{58E4A0E0-E87C-45AD-9E10-4A1C1AFAC149}" srcOrd="10" destOrd="0" presId="urn:microsoft.com/office/officeart/2005/8/layout/hProcess9"/>
    <dgm:cxn modelId="{DFE18168-BFE9-4295-9421-E9D8C3D3B514}" type="presParOf" srcId="{6BC43E77-2E7D-4541-A48B-0FC7A747AF91}" destId="{E73D4B41-86E4-4354-A5AA-3C5FC89E2FF6}" srcOrd="11" destOrd="0" presId="urn:microsoft.com/office/officeart/2005/8/layout/hProcess9"/>
    <dgm:cxn modelId="{1DEEA4A7-9F13-4710-AF2F-EDCF403DDB86}" type="presParOf" srcId="{6BC43E77-2E7D-4541-A48B-0FC7A747AF91}" destId="{3826FFC6-BA8A-4FAA-9AE8-DB5B38EC7F56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5109E-167C-4D9E-9794-1318F91A31CA}">
      <dsp:nvSpPr>
        <dsp:cNvPr id="0" name=""/>
        <dsp:cNvSpPr/>
      </dsp:nvSpPr>
      <dsp:spPr>
        <a:xfrm>
          <a:off x="651509" y="0"/>
          <a:ext cx="7383780" cy="4394200"/>
        </a:xfrm>
        <a:prstGeom prst="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A36DA81-B316-4C8D-8098-FF5285FE9CA2}">
      <dsp:nvSpPr>
        <dsp:cNvPr id="0" name=""/>
        <dsp:cNvSpPr/>
      </dsp:nvSpPr>
      <dsp:spPr>
        <a:xfrm>
          <a:off x="1696" y="1318260"/>
          <a:ext cx="1085425" cy="17576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Project Selection</a:t>
          </a:r>
          <a:endParaRPr lang="en-US" sz="1400" b="1" kern="1200" dirty="0"/>
        </a:p>
      </dsp:txBody>
      <dsp:txXfrm>
        <a:off x="54682" y="1371246"/>
        <a:ext cx="979453" cy="1651708"/>
      </dsp:txXfrm>
    </dsp:sp>
    <dsp:sp modelId="{B1849D3A-532B-463E-B56A-8ED4BB315696}">
      <dsp:nvSpPr>
        <dsp:cNvPr id="0" name=""/>
        <dsp:cNvSpPr/>
      </dsp:nvSpPr>
      <dsp:spPr>
        <a:xfrm>
          <a:off x="1268026" y="1318260"/>
          <a:ext cx="1085425" cy="1757680"/>
        </a:xfrm>
        <a:prstGeom prst="roundRect">
          <a:avLst/>
        </a:prstGeom>
        <a:gradFill rotWithShape="0">
          <a:gsLst>
            <a:gs pos="0">
              <a:schemeClr val="accent4">
                <a:hueOff val="-744128"/>
                <a:satOff val="4483"/>
                <a:lumOff val="359"/>
                <a:alphaOff val="0"/>
                <a:shade val="51000"/>
                <a:satMod val="130000"/>
              </a:schemeClr>
            </a:gs>
            <a:gs pos="80000">
              <a:schemeClr val="accent4">
                <a:hueOff val="-744128"/>
                <a:satOff val="4483"/>
                <a:lumOff val="359"/>
                <a:alphaOff val="0"/>
                <a:shade val="93000"/>
                <a:satMod val="130000"/>
              </a:schemeClr>
            </a:gs>
            <a:gs pos="100000">
              <a:schemeClr val="accent4">
                <a:hueOff val="-744128"/>
                <a:satOff val="4483"/>
                <a:lumOff val="3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Charter Creation</a:t>
          </a:r>
          <a:endParaRPr lang="en-US" sz="1400" b="1" kern="1200" dirty="0"/>
        </a:p>
      </dsp:txBody>
      <dsp:txXfrm>
        <a:off x="1321012" y="1371246"/>
        <a:ext cx="979453" cy="1651708"/>
      </dsp:txXfrm>
    </dsp:sp>
    <dsp:sp modelId="{86541E3F-EB36-41D5-A334-CB6C783E12F5}">
      <dsp:nvSpPr>
        <dsp:cNvPr id="0" name=""/>
        <dsp:cNvSpPr/>
      </dsp:nvSpPr>
      <dsp:spPr>
        <a:xfrm>
          <a:off x="2534356" y="1318260"/>
          <a:ext cx="1085425" cy="1757680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Value Stream Mapping</a:t>
          </a:r>
          <a:endParaRPr lang="en-US" sz="1400" b="1" kern="1200" dirty="0"/>
        </a:p>
      </dsp:txBody>
      <dsp:txXfrm>
        <a:off x="2587342" y="1371246"/>
        <a:ext cx="979453" cy="1651708"/>
      </dsp:txXfrm>
    </dsp:sp>
    <dsp:sp modelId="{3666ABAC-E998-4B76-A5D2-BAA4B6C66902}">
      <dsp:nvSpPr>
        <dsp:cNvPr id="0" name=""/>
        <dsp:cNvSpPr/>
      </dsp:nvSpPr>
      <dsp:spPr>
        <a:xfrm>
          <a:off x="3800687" y="1318260"/>
          <a:ext cx="1085425" cy="175768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Data Collection</a:t>
          </a:r>
          <a:endParaRPr lang="en-US" sz="1400" b="1" kern="1200" dirty="0"/>
        </a:p>
      </dsp:txBody>
      <dsp:txXfrm>
        <a:off x="3853673" y="1371246"/>
        <a:ext cx="979453" cy="1651708"/>
      </dsp:txXfrm>
    </dsp:sp>
    <dsp:sp modelId="{EF255460-5A60-47DC-ADD5-CCEEEA23A9BE}">
      <dsp:nvSpPr>
        <dsp:cNvPr id="0" name=""/>
        <dsp:cNvSpPr/>
      </dsp:nvSpPr>
      <dsp:spPr>
        <a:xfrm>
          <a:off x="5067017" y="1318260"/>
          <a:ext cx="1085425" cy="1757680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Finalize Value Stream</a:t>
          </a:r>
          <a:endParaRPr lang="en-US" sz="1400" b="1" kern="1200" dirty="0"/>
        </a:p>
      </dsp:txBody>
      <dsp:txXfrm>
        <a:off x="5120003" y="1371246"/>
        <a:ext cx="979453" cy="1651708"/>
      </dsp:txXfrm>
    </dsp:sp>
    <dsp:sp modelId="{58E4A0E0-E87C-45AD-9E10-4A1C1AFAC149}">
      <dsp:nvSpPr>
        <dsp:cNvPr id="0" name=""/>
        <dsp:cNvSpPr/>
      </dsp:nvSpPr>
      <dsp:spPr>
        <a:xfrm>
          <a:off x="6333347" y="1318260"/>
          <a:ext cx="1085425" cy="1757680"/>
        </a:xfrm>
        <a:prstGeom prst="roundRect">
          <a:avLst/>
        </a:prstGeom>
        <a:gradFill rotWithShape="0">
          <a:gsLst>
            <a:gs pos="0">
              <a:schemeClr val="accent4">
                <a:hueOff val="-3720641"/>
                <a:satOff val="22416"/>
                <a:lumOff val="1797"/>
                <a:alphaOff val="0"/>
                <a:shade val="51000"/>
                <a:satMod val="130000"/>
              </a:schemeClr>
            </a:gs>
            <a:gs pos="80000">
              <a:schemeClr val="accent4">
                <a:hueOff val="-3720641"/>
                <a:satOff val="22416"/>
                <a:lumOff val="1797"/>
                <a:alphaOff val="0"/>
                <a:shade val="93000"/>
                <a:satMod val="130000"/>
              </a:schemeClr>
            </a:gs>
            <a:gs pos="100000">
              <a:schemeClr val="accent4">
                <a:hueOff val="-3720641"/>
                <a:satOff val="22416"/>
                <a:lumOff val="17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Kaizen</a:t>
          </a:r>
          <a:endParaRPr lang="en-US" sz="1400" b="1" kern="1200" dirty="0"/>
        </a:p>
      </dsp:txBody>
      <dsp:txXfrm>
        <a:off x="6386333" y="1371246"/>
        <a:ext cx="979453" cy="1651708"/>
      </dsp:txXfrm>
    </dsp:sp>
    <dsp:sp modelId="{3826FFC6-BA8A-4FAA-9AE8-DB5B38EC7F56}">
      <dsp:nvSpPr>
        <dsp:cNvPr id="0" name=""/>
        <dsp:cNvSpPr/>
      </dsp:nvSpPr>
      <dsp:spPr>
        <a:xfrm>
          <a:off x="7599677" y="1318260"/>
          <a:ext cx="1085425" cy="175768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Implement</a:t>
          </a:r>
          <a:endParaRPr lang="en-US" sz="1400" b="1" kern="1200" dirty="0"/>
        </a:p>
      </dsp:txBody>
      <dsp:txXfrm>
        <a:off x="7652663" y="1371246"/>
        <a:ext cx="979453" cy="1651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113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92113"/>
            <a:ext cx="5111750" cy="4160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3289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515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7475"/>
            <a:ext cx="8229600" cy="3165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7475"/>
            <a:ext cx="4038600" cy="316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038600" cy="316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6863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47875"/>
            <a:ext cx="4040188" cy="250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66863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47875"/>
            <a:ext cx="4041775" cy="250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5E22D-F131-4D0D-8179-386C8885B195}" type="datetime1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3714750"/>
            <a:ext cx="9144000" cy="14859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NYSERDA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33400" y="285750"/>
            <a:ext cx="340554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 algn="r"/>
              <a:t>‹#›</a:t>
            </a:fld>
            <a:endParaRPr lang="en-US" sz="1200" dirty="0">
              <a:solidFill>
                <a:srgbClr val="002D73"/>
              </a:solidFill>
            </a:endParaRPr>
          </a:p>
        </p:txBody>
      </p:sp>
      <p:pic>
        <p:nvPicPr>
          <p:cNvPr id="8" name="Picture 7" descr="NYSERDA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391400" y="4552950"/>
            <a:ext cx="1513584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NYSERDA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391400" y="4552950"/>
            <a:ext cx="1513584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13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7475"/>
            <a:ext cx="8229600" cy="3165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NYSERDA Logo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7391400" y="4552950"/>
            <a:ext cx="1513584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7200" y="1809750"/>
            <a:ext cx="7696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NAME</a:t>
            </a:r>
            <a:endParaRPr lang="en-US" sz="40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571750"/>
            <a:ext cx="5791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EMPIRE BELT(S)</a:t>
            </a:r>
            <a:endParaRPr lang="en-US" sz="2800" b="1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01955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Month Day, Year</a:t>
            </a:r>
            <a:endPara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the Scope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3547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Beginning / End of Scope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Items out of Scope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Current Metrics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Articulate Problem Statement</a:t>
            </a:r>
            <a:endParaRPr lang="en-US" sz="28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428750"/>
            <a:ext cx="34385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8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 it Out!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1794867"/>
            <a:ext cx="4876800" cy="15388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Process Blocks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Capture All Micro-steps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Works In Progress</a:t>
            </a:r>
            <a:endParaRPr lang="en-US" sz="28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52550"/>
            <a:ext cx="3124200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23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 the Goods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276350"/>
            <a:ext cx="4876800" cy="40010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Data Collection Plan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 for each Process Block: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Cycle Time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Time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Rate (first time right)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Time Equivalent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in Progress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 of Customer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Ended Questions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 Sampling</a:t>
            </a:r>
            <a:endParaRPr lang="en-US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278377"/>
            <a:ext cx="336232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1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Finalize Everything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1123950"/>
            <a:ext cx="4876800" cy="34932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Populate Value Stream Map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Calculate Process Metrics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Cycle Time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Time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Rate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Problem Areas</a:t>
            </a:r>
            <a:endParaRPr lang="en-US" sz="28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372" y="1428750"/>
            <a:ext cx="3327303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74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Kaizen!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276350"/>
            <a:ext cx="487680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Evaluate Current Process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 Cause Analysis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 Generation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 of Future State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Implementation Plan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Metrics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200150"/>
            <a:ext cx="3228975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40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it Happen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1541949"/>
            <a:ext cx="4876800" cy="24776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Obtain Executive Buy-in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30, 60, and 90 Day Plans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with Appropriate Staff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 Process &amp; Outcomes</a:t>
            </a:r>
            <a:endParaRPr lang="en-US" sz="28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52550"/>
            <a:ext cx="3352800" cy="32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7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200150"/>
            <a:ext cx="87630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Charter as a Team</a:t>
            </a:r>
          </a:p>
          <a:p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 end of this week</a:t>
            </a:r>
          </a:p>
          <a:p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Finalize Important Dates</a:t>
            </a:r>
          </a:p>
          <a:p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 Stream Construction (next week)</a:t>
            </a:r>
          </a:p>
          <a:p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Check-in (Friday before Kaizen)</a:t>
            </a:r>
          </a:p>
          <a:p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Kaizen</a:t>
            </a:r>
          </a:p>
          <a:p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Familiarize yourself with the process</a:t>
            </a:r>
          </a:p>
          <a:p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taking notes on your tasks</a:t>
            </a:r>
          </a:p>
          <a:p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 about data collection</a:t>
            </a:r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0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09750"/>
            <a:ext cx="45720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3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Lean Overview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the Project &amp; Team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Process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Guiding Principles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</a:t>
            </a:r>
            <a:r>
              <a:rPr lang="en-US" sz="2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closest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the work have the </a:t>
            </a:r>
            <a:r>
              <a:rPr lang="en-US" sz="2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(feasible and impactful) ideas for improvements.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series of </a:t>
            </a:r>
            <a:r>
              <a:rPr lang="en-US" sz="2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or low cost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improvements can have a </a:t>
            </a:r>
            <a:r>
              <a:rPr lang="en-US" sz="2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impact.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Evaluate and improve the </a:t>
            </a:r>
            <a:r>
              <a:rPr lang="en-US" sz="2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not the </a:t>
            </a:r>
            <a:r>
              <a:rPr lang="en-US" sz="2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22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Lean?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u="sng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 Definition:</a:t>
            </a:r>
          </a:p>
          <a:p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lean organization understands customer value and focuses its key processes to continuously increase it. The ultimate goal is to provide perfect value to the customer through a perfect value creation process that has zero waste.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u="sng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“Lean-</a:t>
            </a:r>
            <a:r>
              <a:rPr lang="en-US" sz="2400" u="sng" dirty="0" err="1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400" u="sng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Definition:</a:t>
            </a:r>
          </a:p>
          <a:p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Maximizing customer value while minimizing waste.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54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Waste?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158875"/>
            <a:ext cx="3429000" cy="3165475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T</a:t>
            </a:r>
            <a:r>
              <a:rPr lang="en-US" sz="2600" dirty="0">
                <a:solidFill>
                  <a:srgbClr val="646569"/>
                </a:solidFill>
              </a:rPr>
              <a:t>ransportation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I</a:t>
            </a:r>
            <a:r>
              <a:rPr lang="en-US" sz="2600" dirty="0">
                <a:solidFill>
                  <a:srgbClr val="646569"/>
                </a:solidFill>
              </a:rPr>
              <a:t>nventory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M</a:t>
            </a:r>
            <a:r>
              <a:rPr lang="en-US" sz="2600" dirty="0">
                <a:solidFill>
                  <a:srgbClr val="646569"/>
                </a:solidFill>
              </a:rPr>
              <a:t>otion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W</a:t>
            </a:r>
            <a:r>
              <a:rPr lang="en-US" sz="2600" dirty="0">
                <a:solidFill>
                  <a:srgbClr val="646569"/>
                </a:solidFill>
              </a:rPr>
              <a:t>aiting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O</a:t>
            </a:r>
            <a:r>
              <a:rPr lang="en-US" sz="2600" dirty="0">
                <a:solidFill>
                  <a:srgbClr val="646569"/>
                </a:solidFill>
              </a:rPr>
              <a:t>ver-Production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O</a:t>
            </a:r>
            <a:r>
              <a:rPr lang="en-US" sz="2600" dirty="0">
                <a:solidFill>
                  <a:srgbClr val="646569"/>
                </a:solidFill>
              </a:rPr>
              <a:t>ver-processing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D</a:t>
            </a:r>
            <a:r>
              <a:rPr lang="en-US" sz="2600" dirty="0">
                <a:solidFill>
                  <a:srgbClr val="646569"/>
                </a:solidFill>
              </a:rPr>
              <a:t>efects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S</a:t>
            </a:r>
            <a:r>
              <a:rPr lang="en-US" sz="2600" dirty="0">
                <a:solidFill>
                  <a:srgbClr val="646569"/>
                </a:solidFill>
              </a:rPr>
              <a:t>kills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158875"/>
            <a:ext cx="2362200" cy="241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181600" y="371475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TYPICALLY 95% OF ALL LEAD TIME IS </a:t>
            </a:r>
            <a:r>
              <a:rPr lang="en-US" dirty="0" smtClean="0">
                <a:solidFill>
                  <a:srgbClr val="FF0000"/>
                </a:solidFill>
              </a:rPr>
              <a:t>NON-VALUE</a:t>
            </a:r>
            <a:r>
              <a:rPr lang="en-US" dirty="0" smtClean="0"/>
              <a:t> ADDED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44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Project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PROJECT IN HIGH LEVEL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Team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TEAM MEMBERS, THEIR ROLE Etc.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17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Process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79589743"/>
              </p:ext>
            </p:extLst>
          </p:nvPr>
        </p:nvGraphicFramePr>
        <p:xfrm>
          <a:off x="152400" y="539750"/>
          <a:ext cx="868680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424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Processes with…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1547158"/>
            <a:ext cx="4876800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Lead Times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Confusion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 Paperwork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Several Reviews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Requesting an IT Solution</a:t>
            </a: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428750"/>
            <a:ext cx="320992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60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n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Category xmlns="a41925d7-6666-40fe-98b0-0e624a738239" xsi:nil="true"/>
    <Category xmlns="a41925d7-6666-40fe-98b0-0e624a738239">Marketing Templates</Category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C8BE364F35254ABCDA2CE23EE59FA1" ma:contentTypeVersion="3" ma:contentTypeDescription="Create a new document." ma:contentTypeScope="" ma:versionID="178091b6f26c3991f829d5e2a726ccbe">
  <xsd:schema xmlns:xsd="http://www.w3.org/2001/XMLSchema" xmlns:p="http://schemas.microsoft.com/office/2006/metadata/properties" xmlns:ns2="a41925d7-6666-40fe-98b0-0e624a738239" targetNamespace="http://schemas.microsoft.com/office/2006/metadata/properties" ma:root="true" ma:fieldsID="89ebab91e3e63f5e8553e64a7cdf70cf" ns2:_="">
    <xsd:import namespace="a41925d7-6666-40fe-98b0-0e624a738239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SubCategory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a41925d7-6666-40fe-98b0-0e624a738239" elementFormDefault="qualified">
    <xsd:import namespace="http://schemas.microsoft.com/office/2006/documentManagement/types"/>
    <xsd:element name="Category" ma:index="8" nillable="true" ma:displayName="Category" ma:format="Dropdown" ma:internalName="Category">
      <xsd:simpleType>
        <xsd:restriction base="dms:Choice">
          <xsd:enumeration value="Marketing Templates"/>
          <xsd:enumeration value="Marketing Forms"/>
          <xsd:enumeration value="Marketing Resources"/>
          <xsd:enumeration value="Blank PowerPoint Templates"/>
          <xsd:enumeration value="Pre-built PowerPoint Presentation Library"/>
          <xsd:enumeration value="Foundational Documents"/>
        </xsd:restriction>
      </xsd:simpleType>
    </xsd:element>
    <xsd:element name="SubCategory" ma:index="9" nillable="true" ma:displayName="SubCategory" ma:format="Dropdown" ma:internalName="SubCategory">
      <xsd:simpleType>
        <xsd:restriction base="dms:Choice">
          <xsd:enumeration value="Project Success Highligh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04861CA-5DD2-44F8-8780-9628548221F3}">
  <ds:schemaRefs>
    <ds:schemaRef ds:uri="a41925d7-6666-40fe-98b0-0e624a738239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EE09270-68C1-4C64-B21D-2AA5BF5E37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CE64E1-E1B1-4064-800F-25B231D8C5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925d7-6666-40fe-98b0-0e624a738239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4684</TotalTime>
  <Words>335</Words>
  <Application>Microsoft Office PowerPoint</Application>
  <PresentationFormat>On-screen Show (16:9)</PresentationFormat>
  <Paragraphs>104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Wingdings</vt:lpstr>
      <vt:lpstr>Cover Master</vt:lpstr>
      <vt:lpstr>Section Master</vt:lpstr>
      <vt:lpstr>Content Master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State - Office of General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NYSERDA - White Background</dc:title>
  <dc:creator>Warner, Jennifer</dc:creator>
  <cp:lastModifiedBy>Ashley D. Porubcan</cp:lastModifiedBy>
  <cp:revision>110</cp:revision>
  <dcterms:created xsi:type="dcterms:W3CDTF">2014-12-09T18:34:34Z</dcterms:created>
  <dcterms:modified xsi:type="dcterms:W3CDTF">2015-11-05T22:19:44Z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0x010100E5C8BE364F35254ABCDA2CE23EE59FA1</vt:lpwstr>
  </property>
</Properties>
</file>