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20"/>
  </p:notesMasterIdLst>
  <p:handoutMasterIdLst>
    <p:handoutMasterId r:id="rId21"/>
  </p:handoutMasterIdLst>
  <p:sldIdLst>
    <p:sldId id="256" r:id="rId8"/>
    <p:sldId id="287" r:id="rId9"/>
    <p:sldId id="290" r:id="rId10"/>
    <p:sldId id="293" r:id="rId11"/>
    <p:sldId id="291" r:id="rId12"/>
    <p:sldId id="295" r:id="rId13"/>
    <p:sldId id="257" r:id="rId14"/>
    <p:sldId id="292" r:id="rId15"/>
    <p:sldId id="296" r:id="rId16"/>
    <p:sldId id="297" r:id="rId17"/>
    <p:sldId id="294" r:id="rId18"/>
    <p:sldId id="269" r:id="rId19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569"/>
    <a:srgbClr val="0069A6"/>
    <a:srgbClr val="002D73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 autoAdjust="0"/>
    <p:restoredTop sz="94627" autoAdjust="0"/>
  </p:normalViewPr>
  <p:slideViewPr>
    <p:cSldViewPr>
      <p:cViewPr varScale="1">
        <p:scale>
          <a:sx n="143" d="100"/>
          <a:sy n="143" d="100"/>
        </p:scale>
        <p:origin x="702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D6C29FB-B602-429C-8DCE-8F5A281AA92F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C61A165-5B46-416F-947E-8B402E242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9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160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289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19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7875"/>
            <a:ext cx="4040188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66863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47875"/>
            <a:ext cx="4041775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E22D-F131-4D0D-8179-386C8885B195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NYSERDA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33400" y="285750"/>
            <a:ext cx="340554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 algn="r"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8" name="Picture 7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YSERDA 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for Executives &amp; Managers</a:t>
            </a:r>
            <a:endParaRPr lang="en-US" sz="4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1955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Friday April 8, 2016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763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Management’s Role: Project Implementation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200150"/>
            <a:ext cx="8763000" cy="4078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Stress </a:t>
            </a:r>
            <a:r>
              <a:rPr lang="en-US" dirty="0">
                <a:solidFill>
                  <a:srgbClr val="646569"/>
                </a:solidFill>
              </a:rPr>
              <a:t>that the “end” is NOT </a:t>
            </a:r>
            <a:r>
              <a:rPr lang="en-US" dirty="0" smtClean="0">
                <a:solidFill>
                  <a:srgbClr val="646569"/>
                </a:solidFill>
              </a:rPr>
              <a:t>creating the Implementation </a:t>
            </a:r>
            <a:r>
              <a:rPr lang="en-US" dirty="0">
                <a:solidFill>
                  <a:srgbClr val="646569"/>
                </a:solidFill>
              </a:rPr>
              <a:t>P</a:t>
            </a:r>
            <a:r>
              <a:rPr lang="en-US" dirty="0" smtClean="0">
                <a:solidFill>
                  <a:srgbClr val="646569"/>
                </a:solidFill>
              </a:rPr>
              <a:t>lan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Accountability falls across all </a:t>
            </a:r>
            <a:r>
              <a:rPr lang="en-US" dirty="0">
                <a:solidFill>
                  <a:srgbClr val="646569"/>
                </a:solidFill>
              </a:rPr>
              <a:t>l</a:t>
            </a:r>
            <a:r>
              <a:rPr lang="en-US" dirty="0" smtClean="0">
                <a:solidFill>
                  <a:srgbClr val="646569"/>
                </a:solidFill>
              </a:rPr>
              <a:t>evels of management</a:t>
            </a:r>
            <a:endParaRPr lang="en-US" dirty="0">
              <a:solidFill>
                <a:srgbClr val="646569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Consider yourself a resource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Enlist leadership support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Attend and provide </a:t>
            </a:r>
            <a:r>
              <a:rPr lang="en-US" dirty="0">
                <a:solidFill>
                  <a:srgbClr val="646569"/>
                </a:solidFill>
              </a:rPr>
              <a:t>r</a:t>
            </a:r>
            <a:r>
              <a:rPr lang="en-US" dirty="0" smtClean="0">
                <a:solidFill>
                  <a:srgbClr val="646569"/>
                </a:solidFill>
              </a:rPr>
              <a:t>egular </a:t>
            </a:r>
            <a:r>
              <a:rPr lang="en-US" dirty="0">
                <a:solidFill>
                  <a:srgbClr val="646569"/>
                </a:solidFill>
              </a:rPr>
              <a:t>p</a:t>
            </a:r>
            <a:r>
              <a:rPr lang="en-US" dirty="0" smtClean="0">
                <a:solidFill>
                  <a:srgbClr val="646569"/>
                </a:solidFill>
              </a:rPr>
              <a:t>rogress </a:t>
            </a:r>
            <a:r>
              <a:rPr lang="en-US" dirty="0">
                <a:solidFill>
                  <a:srgbClr val="646569"/>
                </a:solidFill>
              </a:rPr>
              <a:t>u</a:t>
            </a:r>
            <a:r>
              <a:rPr lang="en-US" dirty="0" smtClean="0">
                <a:solidFill>
                  <a:srgbClr val="646569"/>
                </a:solidFill>
              </a:rPr>
              <a:t>pdates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Communicate progress </a:t>
            </a:r>
            <a:r>
              <a:rPr lang="en-US" dirty="0">
                <a:solidFill>
                  <a:srgbClr val="646569"/>
                </a:solidFill>
              </a:rPr>
              <a:t>w</a:t>
            </a:r>
            <a:r>
              <a:rPr lang="en-US" dirty="0" smtClean="0">
                <a:solidFill>
                  <a:srgbClr val="646569"/>
                </a:solidFill>
              </a:rPr>
              <a:t>idely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Provide the time &amp; resources to support the work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Ask “What can I help with”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Work through any barriers or issues</a:t>
            </a:r>
          </a:p>
          <a:p>
            <a:pPr>
              <a:buFontTx/>
              <a:buChar char="-"/>
            </a:pPr>
            <a:endParaRPr lang="en-US" sz="1600" dirty="0">
              <a:solidFill>
                <a:srgbClr val="646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Incorporating Lean into Your Day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opportunities to reduce waste in </a:t>
            </a:r>
            <a:r>
              <a:rPr lang="en-US" sz="2000" u="sng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processes</a:t>
            </a:r>
          </a:p>
          <a:p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why, dig deeper, and challenge conventional wisdom</a:t>
            </a:r>
          </a:p>
          <a:p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Leverage resources and include the appropriate people in key decisions</a:t>
            </a:r>
          </a:p>
          <a:p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think about the customer experience</a:t>
            </a:r>
          </a:p>
          <a:p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actual need</a:t>
            </a:r>
            <a:endParaRPr lang="en-US" sz="2400" dirty="0" smtClean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885950"/>
            <a:ext cx="53340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Discussion: </a:t>
            </a:r>
          </a:p>
          <a:p>
            <a:endParaRPr lang="en-US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Implementing Lean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Agenda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12366"/>
            <a:ext cx="8763000" cy="46628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Lean and Why is it Important?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as a Management Tool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Lean Structure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Management’s Role in Lean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Allocation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Identification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Implementation 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Incorporating Lean into Your Day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Discussion: Challenges with Implementing Lean</a:t>
            </a:r>
          </a:p>
          <a:p>
            <a:pPr lvl="1">
              <a:buFontTx/>
              <a:buChar char="-"/>
            </a:pPr>
            <a:endParaRPr lang="en-US" sz="2400" dirty="0" smtClean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sz="2400" dirty="0" smtClean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Lean?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102876"/>
            <a:ext cx="8763000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structured approach to maximizing customer value while minimizing waste</a:t>
            </a:r>
          </a:p>
          <a:p>
            <a:endParaRPr lang="en-US" sz="2000" dirty="0" smtClean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</a:t>
            </a: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consists of a variety of approaches and tools that are fit </a:t>
            </a:r>
          </a:p>
          <a:p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Guiding Principles:</a:t>
            </a:r>
          </a:p>
          <a:p>
            <a:pPr defTabSz="515938"/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Staff </a:t>
            </a:r>
            <a:r>
              <a:rPr lang="en-US" sz="1600" u="sng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closest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work have the </a:t>
            </a:r>
            <a:r>
              <a:rPr lang="en-US" sz="1600" u="sng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(feasible and impactful) 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for improvements</a:t>
            </a:r>
          </a:p>
          <a:p>
            <a:pPr defTabSz="515938"/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A 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 of </a:t>
            </a:r>
            <a:r>
              <a:rPr lang="en-US" sz="1600" u="sng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or low cost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improvements can have a </a:t>
            </a:r>
            <a:r>
              <a:rPr lang="en-US" sz="1600" u="sng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</a:p>
          <a:p>
            <a:pPr defTabSz="515938"/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Evaluate 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improve the </a:t>
            </a:r>
            <a:r>
              <a:rPr lang="en-US" sz="1600" u="sng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the </a:t>
            </a:r>
            <a:r>
              <a:rPr lang="en-US" sz="1600" u="sng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defTabSz="515938"/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Challenge the conventional wisdom</a:t>
            </a:r>
          </a:p>
          <a:p>
            <a:pPr defTabSz="515938"/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Focus on actual need</a:t>
            </a:r>
            <a:endParaRPr lang="en-US" sz="16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Lean: The 8 Wastes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ransportation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of materials</a:t>
            </a:r>
          </a:p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nventory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/ items kept in storage</a:t>
            </a:r>
          </a:p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otion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of people</a:t>
            </a:r>
          </a:p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aiting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spent waiting on something or someone</a:t>
            </a:r>
          </a:p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ver-Production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producing more than what is needed</a:t>
            </a:r>
          </a:p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ver-Processing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reviewing / processing more than what is needed</a:t>
            </a:r>
          </a:p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efects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errors that lead to rework</a:t>
            </a:r>
          </a:p>
          <a:p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kills</a:t>
            </a: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staff for tasks that are not aligned with their skillset</a:t>
            </a:r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Lean Important?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41894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methodology supports organizations in their efforts to ensure they are: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Responsive to partners and customers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Adaptable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navigate and access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Streamlined and technology-enabled</a:t>
            </a: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Encourages and enables a culture of continuous improvement.</a:t>
            </a: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as a Management Tool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41894"/>
            <a:ext cx="8763000" cy="3631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Management Reporting &amp; Analysis</a:t>
            </a:r>
          </a:p>
          <a:p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Break down problems into their “prime number” components</a:t>
            </a:r>
          </a:p>
          <a:p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Analyze trends and monitor 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rogress</a:t>
            </a:r>
          </a:p>
          <a:p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Identify 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roblem areas</a:t>
            </a:r>
          </a:p>
          <a:p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Assign resources 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ppropriately</a:t>
            </a:r>
          </a:p>
          <a:p>
            <a:endParaRPr lang="en-US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Management</a:t>
            </a:r>
          </a:p>
          <a:p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Frees up time that might be spent on non-value added items</a:t>
            </a:r>
          </a:p>
          <a:p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Prevents building unnecessarily complex and large systems</a:t>
            </a:r>
          </a:p>
          <a:p>
            <a:endParaRPr lang="en-US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Culture</a:t>
            </a:r>
          </a:p>
          <a:p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Improves morale</a:t>
            </a:r>
          </a:p>
          <a:p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Encourages employees to challenge </a:t>
            </a: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 smtClean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onventional wisdom</a:t>
            </a:r>
            <a:endParaRPr lang="en-US" sz="16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Staff Structure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002" y="1583381"/>
            <a:ext cx="3265597" cy="26611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465" y="3486150"/>
            <a:ext cx="2890935" cy="14716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52550"/>
            <a:ext cx="2362200" cy="19458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298391"/>
            <a:ext cx="2256318" cy="18083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3440" y="1201416"/>
            <a:ext cx="2605088" cy="209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Management’s Role: Resource Allocation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3581400" cy="3165475"/>
          </a:xfrm>
        </p:spPr>
        <p:txBody>
          <a:bodyPr/>
          <a:lstStyle/>
          <a:p>
            <a:pPr>
              <a:buNone/>
            </a:pPr>
            <a:r>
              <a:rPr lang="en-US" sz="1800" b="1" dirty="0">
                <a:solidFill>
                  <a:srgbClr val="646569"/>
                </a:solidFill>
              </a:rPr>
              <a:t>Identify Strong Resources</a:t>
            </a:r>
          </a:p>
          <a:p>
            <a:pPr>
              <a:buNone/>
            </a:pPr>
            <a:r>
              <a:rPr lang="en-US" sz="1600" b="1" dirty="0">
                <a:solidFill>
                  <a:srgbClr val="646569"/>
                </a:solidFill>
              </a:rPr>
              <a:t>- </a:t>
            </a:r>
            <a:r>
              <a:rPr lang="en-US" sz="1600" dirty="0">
                <a:solidFill>
                  <a:srgbClr val="646569"/>
                </a:solidFill>
              </a:rPr>
              <a:t>Empire Belt </a:t>
            </a:r>
            <a:r>
              <a:rPr lang="en-US" sz="1600" dirty="0" smtClean="0">
                <a:solidFill>
                  <a:srgbClr val="646569"/>
                </a:solidFill>
              </a:rPr>
              <a:t>traits </a:t>
            </a:r>
            <a:r>
              <a:rPr lang="en-US" sz="1600" dirty="0">
                <a:solidFill>
                  <a:srgbClr val="646569"/>
                </a:solidFill>
              </a:rPr>
              <a:t>&amp; </a:t>
            </a:r>
            <a:r>
              <a:rPr lang="en-US" sz="1600" dirty="0" smtClean="0">
                <a:solidFill>
                  <a:srgbClr val="646569"/>
                </a:solidFill>
              </a:rPr>
              <a:t>characteristics </a:t>
            </a:r>
            <a:r>
              <a:rPr lang="en-US" sz="1600" dirty="0">
                <a:solidFill>
                  <a:srgbClr val="646569"/>
                </a:solidFill>
              </a:rPr>
              <a:t>i</a:t>
            </a:r>
            <a:r>
              <a:rPr lang="en-US" sz="1600" dirty="0" smtClean="0">
                <a:solidFill>
                  <a:srgbClr val="646569"/>
                </a:solidFill>
              </a:rPr>
              <a:t>nclude</a:t>
            </a:r>
            <a:r>
              <a:rPr lang="en-US" sz="1600" dirty="0">
                <a:solidFill>
                  <a:srgbClr val="646569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en-US" sz="1200" dirty="0">
                <a:solidFill>
                  <a:srgbClr val="646569"/>
                </a:solidFill>
              </a:rPr>
              <a:t>Motivated &amp; eager</a:t>
            </a:r>
          </a:p>
          <a:p>
            <a:pPr lvl="1">
              <a:buFontTx/>
              <a:buChar char="-"/>
            </a:pPr>
            <a:r>
              <a:rPr lang="en-US" sz="1200" dirty="0">
                <a:solidFill>
                  <a:srgbClr val="646569"/>
                </a:solidFill>
              </a:rPr>
              <a:t>Strong public speaker</a:t>
            </a:r>
          </a:p>
          <a:p>
            <a:pPr lvl="1">
              <a:buFontTx/>
              <a:buChar char="-"/>
            </a:pPr>
            <a:r>
              <a:rPr lang="en-US" sz="1200" dirty="0">
                <a:solidFill>
                  <a:srgbClr val="646569"/>
                </a:solidFill>
              </a:rPr>
              <a:t>High energy</a:t>
            </a:r>
          </a:p>
          <a:p>
            <a:pPr lvl="1">
              <a:buFontTx/>
              <a:buChar char="-"/>
            </a:pPr>
            <a:r>
              <a:rPr lang="en-US" sz="1200" dirty="0">
                <a:solidFill>
                  <a:srgbClr val="646569"/>
                </a:solidFill>
              </a:rPr>
              <a:t>Operationally minded</a:t>
            </a:r>
          </a:p>
          <a:p>
            <a:pPr lvl="1">
              <a:buFontTx/>
              <a:buChar char="-"/>
            </a:pPr>
            <a:r>
              <a:rPr lang="en-US" sz="1200" dirty="0">
                <a:solidFill>
                  <a:srgbClr val="646569"/>
                </a:solidFill>
              </a:rPr>
              <a:t>Sharp / intelligent</a:t>
            </a:r>
          </a:p>
          <a:p>
            <a:pPr lvl="1">
              <a:buFontTx/>
              <a:buChar char="-"/>
            </a:pPr>
            <a:r>
              <a:rPr lang="en-US" sz="1200" dirty="0">
                <a:solidFill>
                  <a:srgbClr val="646569"/>
                </a:solidFill>
              </a:rPr>
              <a:t>Star performer of that department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rgbClr val="646569"/>
                </a:solidFill>
              </a:rPr>
              <a:t>Providing relevant </a:t>
            </a:r>
            <a:r>
              <a:rPr lang="en-US" sz="1600" dirty="0">
                <a:solidFill>
                  <a:srgbClr val="646569"/>
                </a:solidFill>
              </a:rPr>
              <a:t>t</a:t>
            </a:r>
            <a:r>
              <a:rPr lang="en-US" sz="1600" dirty="0" smtClean="0">
                <a:solidFill>
                  <a:srgbClr val="646569"/>
                </a:solidFill>
              </a:rPr>
              <a:t>eam </a:t>
            </a:r>
            <a:r>
              <a:rPr lang="en-US" sz="1600" dirty="0">
                <a:solidFill>
                  <a:srgbClr val="646569"/>
                </a:solidFill>
              </a:rPr>
              <a:t>m</a:t>
            </a:r>
            <a:r>
              <a:rPr lang="en-US" sz="1600" dirty="0" smtClean="0">
                <a:solidFill>
                  <a:srgbClr val="646569"/>
                </a:solidFill>
              </a:rPr>
              <a:t>embers</a:t>
            </a:r>
            <a:endParaRPr lang="en-US" sz="1200" dirty="0">
              <a:solidFill>
                <a:srgbClr val="646569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387475"/>
            <a:ext cx="4648200" cy="3165475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>
                <a:solidFill>
                  <a:srgbClr val="646569"/>
                </a:solidFill>
              </a:rPr>
              <a:t>Support their Development / Involvement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rgbClr val="646569"/>
                </a:solidFill>
              </a:rPr>
              <a:t>Consider it as an investment</a:t>
            </a:r>
            <a:endParaRPr lang="en-US" sz="1600" dirty="0">
              <a:solidFill>
                <a:srgbClr val="646569"/>
              </a:solidFill>
            </a:endParaRPr>
          </a:p>
          <a:p>
            <a:pPr>
              <a:buFontTx/>
              <a:buChar char="-"/>
            </a:pPr>
            <a:r>
              <a:rPr lang="en-US" sz="1600" dirty="0" smtClean="0">
                <a:solidFill>
                  <a:srgbClr val="646569"/>
                </a:solidFill>
              </a:rPr>
              <a:t>Work </a:t>
            </a:r>
            <a:r>
              <a:rPr lang="en-US" sz="1600" dirty="0">
                <a:solidFill>
                  <a:srgbClr val="646569"/>
                </a:solidFill>
              </a:rPr>
              <a:t>with appropriate parties to ensure they have the </a:t>
            </a:r>
            <a:r>
              <a:rPr lang="en-US" sz="1600" dirty="0" smtClean="0">
                <a:solidFill>
                  <a:srgbClr val="646569"/>
                </a:solidFill>
              </a:rPr>
              <a:t>bandwidth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rgbClr val="646569"/>
                </a:solidFill>
              </a:rPr>
              <a:t>Encourage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Management’s Role: Project Identification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341894"/>
            <a:ext cx="8763000" cy="2831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46569"/>
                </a:solidFill>
              </a:rPr>
              <a:t>Responsible for identifying processes / workflow that have: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Long lead times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Customer confusion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Significant paperwork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Several reviews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Requested an IT solution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Received customer complaints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646569"/>
                </a:solidFill>
              </a:rPr>
              <a:t>Not met KPI Targets</a:t>
            </a:r>
            <a:endParaRPr lang="en-US" dirty="0">
              <a:solidFill>
                <a:srgbClr val="646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Category xmlns="a41925d7-6666-40fe-98b0-0e624a738239" xsi:nil="true"/>
    <Category xmlns="a41925d7-6666-40fe-98b0-0e624a738239">Marketing Templates</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C8BE364F35254ABCDA2CE23EE59FA1" ma:contentTypeVersion="3" ma:contentTypeDescription="Create a new document." ma:contentTypeScope="" ma:versionID="178091b6f26c3991f829d5e2a726ccbe">
  <xsd:schema xmlns:xsd="http://www.w3.org/2001/XMLSchema" xmlns:p="http://schemas.microsoft.com/office/2006/metadata/properties" xmlns:ns2="a41925d7-6666-40fe-98b0-0e624a738239" targetNamespace="http://schemas.microsoft.com/office/2006/metadata/properties" ma:root="true" ma:fieldsID="89ebab91e3e63f5e8553e64a7cdf70cf" ns2:_="">
    <xsd:import namespace="a41925d7-6666-40fe-98b0-0e624a738239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41925d7-6666-40fe-98b0-0e624a738239" elementFormDefault="qualified">
    <xsd:import namespace="http://schemas.microsoft.com/office/2006/documentManagement/types"/>
    <xsd:element name="Category" ma:index="8" nillable="true" ma:displayName="Category" ma:format="Dropdown" ma:internalName="Category">
      <xsd:simpleType>
        <xsd:restriction base="dms:Choice">
          <xsd:enumeration value="Marketing Templates"/>
          <xsd:enumeration value="Marketing Forms"/>
          <xsd:enumeration value="Marketing Resources"/>
          <xsd:enumeration value="Blank PowerPoint Templates"/>
          <xsd:enumeration value="Pre-built PowerPoint Presentation Library"/>
          <xsd:enumeration value="Foundational Documents"/>
        </xsd:restriction>
      </xsd:simpleType>
    </xsd:element>
    <xsd:element name="SubCategory" ma:index="9" nillable="true" ma:displayName="SubCategory" ma:format="Dropdown" ma:internalName="SubCategory">
      <xsd:simpleType>
        <xsd:restriction base="dms:Choice">
          <xsd:enumeration value="Project Success Highligh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4861CA-5DD2-44F8-8780-9628548221F3}">
  <ds:schemaRefs>
    <ds:schemaRef ds:uri="a41925d7-6666-40fe-98b0-0e624a738239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CE64E1-E1B1-4064-800F-25B231D8C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25d7-6666-40fe-98b0-0e624a73823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7160</TotalTime>
  <Words>422</Words>
  <Application>Microsoft Office PowerPoint</Application>
  <PresentationFormat>On-screen Show (16:9)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NYSERDA - White Background</dc:title>
  <dc:creator>Warner, Jennifer</dc:creator>
  <cp:lastModifiedBy>Porubcan, Ashley D (NYSERDA)</cp:lastModifiedBy>
  <cp:revision>235</cp:revision>
  <cp:lastPrinted>2016-04-07T19:16:50Z</cp:lastPrinted>
  <dcterms:created xsi:type="dcterms:W3CDTF">2014-12-09T18:34:34Z</dcterms:created>
  <dcterms:modified xsi:type="dcterms:W3CDTF">2016-04-08T18:50:03Z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0x010100E5C8BE364F35254ABCDA2CE23EE59FA1</vt:lpwstr>
  </property>
</Properties>
</file>