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4"/>
    <p:sldMasterId id="2147483660" r:id="rId5"/>
    <p:sldMasterId id="2147483648" r:id="rId6"/>
    <p:sldMasterId id="2147483674" r:id="rId7"/>
  </p:sldMasterIdLst>
  <p:notesMasterIdLst>
    <p:notesMasterId r:id="rId19"/>
  </p:notesMasterIdLst>
  <p:sldIdLst>
    <p:sldId id="256" r:id="rId8"/>
    <p:sldId id="287" r:id="rId9"/>
    <p:sldId id="288" r:id="rId10"/>
    <p:sldId id="257" r:id="rId11"/>
    <p:sldId id="278" r:id="rId12"/>
    <p:sldId id="283" r:id="rId13"/>
    <p:sldId id="282" r:id="rId14"/>
    <p:sldId id="284" r:id="rId15"/>
    <p:sldId id="281" r:id="rId16"/>
    <p:sldId id="285" r:id="rId17"/>
    <p:sldId id="269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6569"/>
    <a:srgbClr val="0069A6"/>
    <a:srgbClr val="002D73"/>
    <a:srgbClr val="007681"/>
    <a:srgbClr val="1F3261"/>
    <a:srgbClr val="4589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8" autoAdjust="0"/>
    <p:restoredTop sz="94627" autoAdjust="0"/>
  </p:normalViewPr>
  <p:slideViewPr>
    <p:cSldViewPr>
      <p:cViewPr varScale="1">
        <p:scale>
          <a:sx n="98" d="100"/>
          <a:sy n="98" d="100"/>
        </p:scale>
        <p:origin x="762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9" d="100"/>
          <a:sy n="99" d="100"/>
        </p:scale>
        <p:origin x="-354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C164A-7038-42D0-953C-2EB4816D4C81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A9C80-B631-4EC4-8253-F63CFD0157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357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A9C80-B631-4EC4-8253-F63CFD0157D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227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628134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0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2113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92113"/>
            <a:ext cx="5111750" cy="41608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63650"/>
            <a:ext cx="3008313" cy="3289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6954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8157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2192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9627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t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7515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52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7475"/>
            <a:ext cx="8229600" cy="31654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01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87475"/>
            <a:ext cx="4038600" cy="3165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87475"/>
            <a:ext cx="4038600" cy="3165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59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66863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47875"/>
            <a:ext cx="4040188" cy="2505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66863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47875"/>
            <a:ext cx="4041775" cy="2505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502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9100"/>
            <a:ext cx="8229600" cy="85725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722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8.xml"/><Relationship Id="rId9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5E22D-F131-4D0D-8179-386C8885B195}" type="datetime1">
              <a:rPr lang="en-US" smtClean="0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CAC6D-BD82-4571-9E34-C1EFF11A94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3714750"/>
            <a:ext cx="9144000" cy="1485900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3714750"/>
            <a:ext cx="9144000" cy="76200"/>
          </a:xfrm>
          <a:prstGeom prst="rect">
            <a:avLst/>
          </a:prstGeom>
          <a:solidFill>
            <a:srgbClr val="006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NYSERDA Logo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533400" y="285750"/>
            <a:ext cx="340554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744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581150"/>
            <a:ext cx="5334000" cy="2743200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1540453"/>
            <a:ext cx="5334000" cy="81394"/>
          </a:xfrm>
          <a:prstGeom prst="rect">
            <a:avLst/>
          </a:prstGeom>
          <a:solidFill>
            <a:srgbClr val="006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305800" y="88105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DF52EC2-2C0B-4C03-9888-0B25156ED88D}" type="slidenum">
              <a:rPr lang="en-US" sz="1200" smtClean="0">
                <a:solidFill>
                  <a:srgbClr val="002D73"/>
                </a:solidFill>
              </a:rPr>
              <a:pPr algn="r"/>
              <a:t>‹#›</a:t>
            </a:fld>
            <a:endParaRPr lang="en-US" sz="1200" dirty="0">
              <a:solidFill>
                <a:srgbClr val="002D73"/>
              </a:solidFill>
            </a:endParaRPr>
          </a:p>
        </p:txBody>
      </p:sp>
      <p:pic>
        <p:nvPicPr>
          <p:cNvPr id="8" name="Picture 7" descr="NYSERDA Logo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391400" y="4552950"/>
            <a:ext cx="1513584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248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62344"/>
            <a:ext cx="9144000" cy="299605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lide Number Placeholder 3"/>
          <p:cNvSpPr txBox="1">
            <a:spLocks/>
          </p:cNvSpPr>
          <p:nvPr userDrawn="1"/>
        </p:nvSpPr>
        <p:spPr>
          <a:xfrm>
            <a:off x="8305800" y="88105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DF52EC2-2C0B-4C03-9888-0B25156ED88D}" type="slidenum">
              <a:rPr lang="en-US" sz="1200" smtClean="0"/>
              <a:pPr algn="r"/>
              <a:t>‹#›</a:t>
            </a:fld>
            <a:endParaRPr lang="en-US" sz="1200" dirty="0"/>
          </a:p>
        </p:txBody>
      </p:sp>
      <p:sp>
        <p:nvSpPr>
          <p:cNvPr id="25" name="Rectangle 24"/>
          <p:cNvSpPr/>
          <p:nvPr userDrawn="1"/>
        </p:nvSpPr>
        <p:spPr>
          <a:xfrm>
            <a:off x="0" y="-19050"/>
            <a:ext cx="9144000" cy="81394"/>
          </a:xfrm>
          <a:prstGeom prst="rect">
            <a:avLst/>
          </a:prstGeom>
          <a:solidFill>
            <a:srgbClr val="006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NYSERDA Logo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391400" y="4552950"/>
            <a:ext cx="1513584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135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87475"/>
            <a:ext cx="8229600" cy="3165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2344"/>
            <a:ext cx="9144000" cy="299605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305800" y="88105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DF52EC2-2C0B-4C03-9888-0B25156ED88D}" type="slidenum">
              <a:rPr lang="en-US" sz="1200" smtClean="0"/>
              <a:pPr algn="r"/>
              <a:t>‹#›</a:t>
            </a:fld>
            <a:endParaRPr lang="en-US" sz="1200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-19050"/>
            <a:ext cx="9144000" cy="81394"/>
          </a:xfrm>
          <a:prstGeom prst="rect">
            <a:avLst/>
          </a:prstGeom>
          <a:solidFill>
            <a:srgbClr val="006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NYSERDA Logo.png"/>
          <p:cNvPicPr>
            <a:picLocks noChangeAspect="1"/>
          </p:cNvPicPr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7391400" y="4552950"/>
            <a:ext cx="1513584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37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yserda.ny.gov/LeanResources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57200" y="1809750"/>
            <a:ext cx="7696200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Manage a Lean Program</a:t>
            </a:r>
            <a:endParaRPr lang="en-US" sz="40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4019550"/>
            <a:ext cx="2971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Tuesday November 10, 2015</a:t>
            </a:r>
            <a:endPara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8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 for Empire Belts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1352550"/>
            <a:ext cx="8763000" cy="41549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been working to pull together various templates, guides, and resources for our Empire Belts</a:t>
            </a:r>
          </a:p>
          <a:p>
            <a:endParaRPr lang="en-US" sz="2400" dirty="0" smtClean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 far we have the following:</a:t>
            </a:r>
          </a:p>
          <a:p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Empire Belt Guidebook</a:t>
            </a:r>
          </a:p>
          <a:p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Meeting agenda and PowerPoint Templates</a:t>
            </a:r>
          </a:p>
          <a:p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Implementation &amp; Risk Management Tables</a:t>
            </a:r>
          </a:p>
          <a:p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 can be found at:</a:t>
            </a:r>
          </a:p>
          <a:p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www.nyserda.ny.gov/LeanResources</a:t>
            </a: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40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73140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Workshop Agenda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1312366"/>
            <a:ext cx="8763000" cy="47705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FontTx/>
              <a:buChar char="-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Management Tips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Lean Structure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Empire Belt Selection / On-boarding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Empire Belt Development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Project Selection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Project Implementation &amp; Reporting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Program Visibility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Lean Resources</a:t>
            </a:r>
            <a:endParaRPr lang="en-US" sz="2400" dirty="0" smtClean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sz="2400" dirty="0" smtClean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sz="2400" dirty="0" smtClean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1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Tips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1123950"/>
            <a:ext cx="8763000" cy="55092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Executive </a:t>
            </a:r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</a:p>
          <a:p>
            <a:pPr marL="285750" indent="-285750">
              <a:buFontTx/>
              <a:buChar char="-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the Right </a:t>
            </a:r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</a:p>
          <a:p>
            <a:pPr marL="285750" indent="-285750">
              <a:buFontTx/>
              <a:buChar char="-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Crawl </a:t>
            </a:r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Before You Walk Before You Run</a:t>
            </a:r>
          </a:p>
          <a:p>
            <a:pPr marL="285750" indent="-285750">
              <a:buFontTx/>
              <a:buChar char="-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</a:t>
            </a:r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Sense of Community</a:t>
            </a:r>
          </a:p>
          <a:p>
            <a:pPr marL="285750" indent="-285750">
              <a:buFontTx/>
              <a:buChar char="-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Instill </a:t>
            </a:r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Accountability</a:t>
            </a:r>
          </a:p>
          <a:p>
            <a:pPr marL="285750" indent="-285750">
              <a:buFontTx/>
              <a:buChar char="-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Lean </a:t>
            </a:r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not an Initiative, but “The Way”</a:t>
            </a:r>
          </a:p>
          <a:p>
            <a:pPr marL="285750" indent="-285750">
              <a:buFontTx/>
              <a:buChar char="-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Continuous </a:t>
            </a:r>
            <a:r>
              <a:rPr lang="en-US" sz="24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Improvement</a:t>
            </a:r>
          </a:p>
          <a:p>
            <a:pPr marL="285750" indent="-285750">
              <a:buFontTx/>
              <a:buChar char="-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Flexible Where it Makes Sense</a:t>
            </a:r>
          </a:p>
          <a:p>
            <a:pPr marL="285750" indent="-285750">
              <a:buFontTx/>
              <a:buChar char="-"/>
            </a:pPr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 Size Your Efforts</a:t>
            </a:r>
          </a:p>
          <a:p>
            <a:pPr>
              <a:buFontTx/>
              <a:buChar char="-"/>
            </a:pPr>
            <a:endParaRPr lang="en-US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en-US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en-US" sz="1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en-US" sz="1400" dirty="0" smtClean="0">
              <a:solidFill>
                <a:srgbClr val="646569"/>
              </a:solidFill>
            </a:endParaRPr>
          </a:p>
          <a:p>
            <a:pPr lvl="1">
              <a:buFontTx/>
              <a:buChar char="-"/>
            </a:pPr>
            <a:endParaRPr lang="en-US" sz="2400" dirty="0" smtClean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sz="2400" dirty="0" smtClean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49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Lean Staff Structure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1352550"/>
            <a:ext cx="87630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8002" y="1583381"/>
            <a:ext cx="3265597" cy="266116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4465" y="3486150"/>
            <a:ext cx="2890935" cy="147161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1352550"/>
            <a:ext cx="2362200" cy="194584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" y="3298391"/>
            <a:ext cx="2256318" cy="180831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33440" y="1201416"/>
            <a:ext cx="2605088" cy="209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40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52400" y="1123950"/>
            <a:ext cx="87630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D73"/>
                </a:solidFill>
              </a:rPr>
              <a:t>Empire Belt Selection and On-boarding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23951"/>
            <a:ext cx="8229600" cy="3429000"/>
          </a:xfrm>
        </p:spPr>
        <p:txBody>
          <a:bodyPr/>
          <a:lstStyle/>
          <a:p>
            <a:pPr>
              <a:buNone/>
            </a:pPr>
            <a:r>
              <a:rPr lang="en-US" sz="1600" b="1" dirty="0" smtClean="0">
                <a:solidFill>
                  <a:srgbClr val="646569"/>
                </a:solidFill>
              </a:rPr>
              <a:t>Empire Belt Selection</a:t>
            </a:r>
          </a:p>
          <a:p>
            <a:pPr>
              <a:buFontTx/>
              <a:buChar char="-"/>
            </a:pPr>
            <a:r>
              <a:rPr lang="en-US" sz="1600" dirty="0" smtClean="0">
                <a:solidFill>
                  <a:srgbClr val="646569"/>
                </a:solidFill>
              </a:rPr>
              <a:t>Select Representatives from each division, department, and / or group to not only serve as empire belts but also as Lean Program Liaisons to the various departments</a:t>
            </a:r>
          </a:p>
          <a:p>
            <a:pPr>
              <a:buFontTx/>
              <a:buChar char="-"/>
            </a:pPr>
            <a:r>
              <a:rPr lang="en-US" sz="1600" dirty="0" smtClean="0">
                <a:solidFill>
                  <a:srgbClr val="646569"/>
                </a:solidFill>
              </a:rPr>
              <a:t>Traits &amp; Characteristics Include:</a:t>
            </a:r>
          </a:p>
          <a:p>
            <a:pPr lvl="1">
              <a:buFontTx/>
              <a:buChar char="-"/>
            </a:pPr>
            <a:r>
              <a:rPr lang="en-US" sz="1200" dirty="0" smtClean="0">
                <a:solidFill>
                  <a:srgbClr val="646569"/>
                </a:solidFill>
              </a:rPr>
              <a:t>Motivated &amp; eager</a:t>
            </a:r>
          </a:p>
          <a:p>
            <a:pPr lvl="1">
              <a:buFontTx/>
              <a:buChar char="-"/>
            </a:pPr>
            <a:r>
              <a:rPr lang="en-US" sz="1200" dirty="0" smtClean="0">
                <a:solidFill>
                  <a:srgbClr val="646569"/>
                </a:solidFill>
              </a:rPr>
              <a:t>Strong public speaker</a:t>
            </a:r>
          </a:p>
          <a:p>
            <a:pPr lvl="1">
              <a:buFontTx/>
              <a:buChar char="-"/>
            </a:pPr>
            <a:r>
              <a:rPr lang="en-US" sz="1200" dirty="0" smtClean="0">
                <a:solidFill>
                  <a:srgbClr val="646569"/>
                </a:solidFill>
              </a:rPr>
              <a:t>High energy</a:t>
            </a:r>
          </a:p>
          <a:p>
            <a:pPr lvl="1">
              <a:buFontTx/>
              <a:buChar char="-"/>
            </a:pPr>
            <a:r>
              <a:rPr lang="en-US" sz="1200" dirty="0" smtClean="0">
                <a:solidFill>
                  <a:srgbClr val="646569"/>
                </a:solidFill>
              </a:rPr>
              <a:t>Operationally minded</a:t>
            </a:r>
          </a:p>
          <a:p>
            <a:pPr lvl="1">
              <a:buFontTx/>
              <a:buChar char="-"/>
            </a:pPr>
            <a:r>
              <a:rPr lang="en-US" sz="1200" dirty="0" smtClean="0">
                <a:solidFill>
                  <a:srgbClr val="646569"/>
                </a:solidFill>
              </a:rPr>
              <a:t>Sharp / intelligent</a:t>
            </a:r>
          </a:p>
          <a:p>
            <a:pPr lvl="1">
              <a:buFontTx/>
              <a:buChar char="-"/>
            </a:pPr>
            <a:r>
              <a:rPr lang="en-US" sz="1200" dirty="0" smtClean="0">
                <a:solidFill>
                  <a:srgbClr val="646569"/>
                </a:solidFill>
              </a:rPr>
              <a:t>Star performer of that department</a:t>
            </a:r>
          </a:p>
          <a:p>
            <a:pPr lvl="1">
              <a:buFontTx/>
              <a:buChar char="-"/>
            </a:pPr>
            <a:endParaRPr lang="en-US" sz="1000" dirty="0" smtClean="0">
              <a:solidFill>
                <a:srgbClr val="646569"/>
              </a:solidFill>
            </a:endParaRPr>
          </a:p>
          <a:p>
            <a:pPr>
              <a:buNone/>
            </a:pPr>
            <a:r>
              <a:rPr lang="en-US" sz="1600" b="1" dirty="0" smtClean="0">
                <a:solidFill>
                  <a:srgbClr val="646569"/>
                </a:solidFill>
              </a:rPr>
              <a:t>Empire Belt On-boarding</a:t>
            </a:r>
          </a:p>
          <a:p>
            <a:pPr>
              <a:buFontTx/>
              <a:buChar char="-"/>
            </a:pPr>
            <a:r>
              <a:rPr lang="en-US" sz="1600" dirty="0" smtClean="0">
                <a:solidFill>
                  <a:srgbClr val="646569"/>
                </a:solidFill>
              </a:rPr>
              <a:t>Send Welcome email, including their chain of command, Co-Champions, etc.</a:t>
            </a:r>
          </a:p>
          <a:p>
            <a:pPr>
              <a:buFontTx/>
              <a:buChar char="-"/>
            </a:pPr>
            <a:r>
              <a:rPr lang="en-US" sz="1600" dirty="0" smtClean="0">
                <a:solidFill>
                  <a:srgbClr val="646569"/>
                </a:solidFill>
              </a:rPr>
              <a:t>Meet with them for a half hour to go over the Lean program, the roles &amp; responsibilities, the resources available, and their next steps (boot camp).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40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Empire Belt Development 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1123950"/>
            <a:ext cx="8763000" cy="46166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Succession of Projects</a:t>
            </a:r>
          </a:p>
          <a:p>
            <a:pPr lvl="1"/>
            <a:r>
              <a:rPr lang="en-US" sz="16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aseline="300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16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project - paired with a more senior Belt, usually a process they are already familiar with</a:t>
            </a:r>
          </a:p>
          <a:p>
            <a:pPr lvl="1"/>
            <a:r>
              <a:rPr lang="en-US" sz="16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aseline="300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16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project - paired with an equal level Belt</a:t>
            </a:r>
          </a:p>
          <a:p>
            <a:pPr lvl="1"/>
            <a:r>
              <a:rPr lang="en-US" sz="16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aseline="300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16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project - facilitate on their own</a:t>
            </a:r>
          </a:p>
          <a:p>
            <a:pPr lvl="1"/>
            <a:r>
              <a:rPr lang="en-US" sz="16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600" baseline="300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6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project - external certifying project</a:t>
            </a:r>
          </a:p>
          <a:p>
            <a:pPr lvl="1"/>
            <a:endParaRPr lang="en-US" sz="1400" dirty="0" smtClean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 Empire Belts to attend any and all trainings and report back to the team</a:t>
            </a:r>
          </a:p>
          <a:p>
            <a:endParaRPr lang="en-US" dirty="0" smtClean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Lean Program Meetings</a:t>
            </a:r>
          </a:p>
          <a:p>
            <a:pPr lvl="1"/>
            <a:r>
              <a:rPr lang="en-US" sz="16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Half hour meetings </a:t>
            </a:r>
            <a:r>
              <a:rPr lang="en-US" sz="16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 other week</a:t>
            </a:r>
            <a:endParaRPr lang="en-US" sz="1600" dirty="0" smtClean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r>
              <a:rPr lang="en-US" sz="16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Deployment Manager shares program updates </a:t>
            </a:r>
          </a:p>
          <a:p>
            <a:pPr lvl="1">
              <a:buFontTx/>
              <a:buChar char="-"/>
            </a:pPr>
            <a:r>
              <a:rPr lang="en-US" sz="16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Group discussion on Best Practices and Brainstorming. Past topics included:</a:t>
            </a:r>
          </a:p>
          <a:p>
            <a:pPr lvl="1"/>
            <a:r>
              <a:rPr lang="en-US" sz="16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Visibility across the authority		- Lessons Learned for Joint Agency Projects</a:t>
            </a:r>
          </a:p>
          <a:p>
            <a:pPr lvl="1"/>
            <a:r>
              <a:rPr lang="en-US" sz="16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6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Risk Management and Mitigation	- Data Analysis</a:t>
            </a:r>
          </a:p>
          <a:p>
            <a:pPr lvl="1"/>
            <a:r>
              <a:rPr lang="en-US" sz="16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EPA Lean Government Materials	- </a:t>
            </a:r>
            <a:r>
              <a:rPr lang="en-US" sz="16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Metrics </a:t>
            </a:r>
            <a:r>
              <a:rPr lang="en-US" sz="16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Collection</a:t>
            </a:r>
            <a:endParaRPr lang="en-US" sz="2400" dirty="0" smtClean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sz="2400" dirty="0" smtClean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40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52400" y="1123950"/>
            <a:ext cx="87630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577850"/>
          </a:xfrm>
        </p:spPr>
        <p:txBody>
          <a:bodyPr/>
          <a:lstStyle/>
          <a:p>
            <a:r>
              <a:rPr lang="en-US" dirty="0" smtClean="0">
                <a:solidFill>
                  <a:srgbClr val="002D73"/>
                </a:solidFill>
              </a:rPr>
              <a:t>Project Selection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228600" y="1047751"/>
            <a:ext cx="4267200" cy="3505200"/>
          </a:xfrm>
        </p:spPr>
        <p:txBody>
          <a:bodyPr/>
          <a:lstStyle/>
          <a:p>
            <a:pPr algn="ctr">
              <a:buNone/>
            </a:pPr>
            <a:r>
              <a:rPr lang="en-US" sz="2000" b="1" dirty="0" smtClean="0">
                <a:solidFill>
                  <a:srgbClr val="646569"/>
                </a:solidFill>
              </a:rPr>
              <a:t>Start of the Program (8/2014)</a:t>
            </a:r>
          </a:p>
          <a:p>
            <a:pPr algn="ctr">
              <a:buNone/>
            </a:pPr>
            <a:endParaRPr lang="en-US" sz="1600" b="1" dirty="0" smtClean="0">
              <a:solidFill>
                <a:srgbClr val="646569"/>
              </a:solidFill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rgbClr val="646569"/>
                </a:solidFill>
              </a:rPr>
              <a:t>Covered each department and functional area to expose all staff to Lean</a:t>
            </a:r>
          </a:p>
          <a:p>
            <a:pPr>
              <a:buNone/>
            </a:pPr>
            <a:endParaRPr lang="en-US" sz="1600" dirty="0" smtClean="0">
              <a:solidFill>
                <a:srgbClr val="646569"/>
              </a:solidFill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rgbClr val="646569"/>
                </a:solidFill>
              </a:rPr>
              <a:t>Focused on processes that had:</a:t>
            </a:r>
          </a:p>
          <a:p>
            <a:pPr lvl="1">
              <a:spcAft>
                <a:spcPts val="600"/>
              </a:spcAft>
              <a:buFontTx/>
              <a:buChar char="-"/>
            </a:pPr>
            <a:r>
              <a:rPr lang="en-US" sz="1400" dirty="0" smtClean="0">
                <a:solidFill>
                  <a:srgbClr val="646569"/>
                </a:solidFill>
              </a:rPr>
              <a:t>Long lead times</a:t>
            </a:r>
          </a:p>
          <a:p>
            <a:pPr lvl="1">
              <a:spcAft>
                <a:spcPts val="600"/>
              </a:spcAft>
              <a:buFontTx/>
              <a:buChar char="-"/>
            </a:pPr>
            <a:r>
              <a:rPr lang="en-US" sz="1400" dirty="0" smtClean="0">
                <a:solidFill>
                  <a:srgbClr val="646569"/>
                </a:solidFill>
              </a:rPr>
              <a:t>Customer confusion</a:t>
            </a:r>
          </a:p>
          <a:p>
            <a:pPr lvl="1">
              <a:spcAft>
                <a:spcPts val="600"/>
              </a:spcAft>
              <a:buFontTx/>
              <a:buChar char="-"/>
            </a:pPr>
            <a:r>
              <a:rPr lang="en-US" sz="1400" dirty="0" smtClean="0">
                <a:solidFill>
                  <a:srgbClr val="646569"/>
                </a:solidFill>
              </a:rPr>
              <a:t>Significant paperwork</a:t>
            </a:r>
          </a:p>
          <a:p>
            <a:pPr lvl="1">
              <a:spcAft>
                <a:spcPts val="600"/>
              </a:spcAft>
              <a:buFontTx/>
              <a:buChar char="-"/>
            </a:pPr>
            <a:r>
              <a:rPr lang="en-US" sz="1400" dirty="0" smtClean="0">
                <a:solidFill>
                  <a:srgbClr val="646569"/>
                </a:solidFill>
              </a:rPr>
              <a:t>Several reviews</a:t>
            </a:r>
          </a:p>
          <a:p>
            <a:pPr lvl="1">
              <a:spcAft>
                <a:spcPts val="600"/>
              </a:spcAft>
              <a:buFontTx/>
              <a:buChar char="-"/>
            </a:pPr>
            <a:r>
              <a:rPr lang="en-US" sz="1400" dirty="0" smtClean="0">
                <a:solidFill>
                  <a:srgbClr val="646569"/>
                </a:solidFill>
              </a:rPr>
              <a:t>Requesting an IT Solution</a:t>
            </a:r>
          </a:p>
          <a:p>
            <a:pPr lvl="1">
              <a:spcAft>
                <a:spcPts val="600"/>
              </a:spcAft>
              <a:buFontTx/>
              <a:buChar char="-"/>
            </a:pPr>
            <a:r>
              <a:rPr lang="en-US" sz="1400" dirty="0" smtClean="0">
                <a:solidFill>
                  <a:srgbClr val="646569"/>
                </a:solidFill>
              </a:rPr>
              <a:t>Received customer complaints</a:t>
            </a:r>
          </a:p>
          <a:p>
            <a:pPr lvl="1">
              <a:spcAft>
                <a:spcPts val="600"/>
              </a:spcAft>
              <a:buFontTx/>
              <a:buChar char="-"/>
            </a:pPr>
            <a:r>
              <a:rPr lang="en-US" sz="1400" dirty="0" smtClean="0">
                <a:solidFill>
                  <a:srgbClr val="646569"/>
                </a:solidFill>
              </a:rPr>
              <a:t>Not met KPI Targets</a:t>
            </a:r>
          </a:p>
          <a:p>
            <a:pPr>
              <a:buNone/>
            </a:pPr>
            <a:endParaRPr lang="en-US" sz="1400" dirty="0" smtClean="0">
              <a:solidFill>
                <a:srgbClr val="646569"/>
              </a:solidFill>
            </a:endParaRP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1047751"/>
            <a:ext cx="4038600" cy="3505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b="1" dirty="0" smtClean="0">
                <a:solidFill>
                  <a:srgbClr val="646569"/>
                </a:solidFill>
              </a:rPr>
              <a:t>One Year Later…</a:t>
            </a:r>
          </a:p>
          <a:p>
            <a:pPr marL="0" indent="0">
              <a:buNone/>
            </a:pPr>
            <a:endParaRPr lang="en-US" sz="1400" dirty="0" smtClean="0">
              <a:solidFill>
                <a:srgbClr val="646569"/>
              </a:solidFill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646569"/>
                </a:solidFill>
              </a:rPr>
              <a:t>More strategic focus on processes that align with our roadmap to transform our Authority not only strategically through the Clean Energy Fund but Operationally through our Operations Agenda</a:t>
            </a:r>
            <a:r>
              <a:rPr lang="en-US" sz="1400" dirty="0" smtClean="0">
                <a:solidFill>
                  <a:srgbClr val="646569"/>
                </a:solidFill>
              </a:rPr>
              <a:t>.</a:t>
            </a:r>
          </a:p>
          <a:p>
            <a:pPr marL="400050" lvl="1" indent="0">
              <a:buNone/>
            </a:pPr>
            <a:endParaRPr lang="en-US" sz="1200" dirty="0" smtClean="0">
              <a:solidFill>
                <a:srgbClr val="646569"/>
              </a:solidFill>
            </a:endParaRPr>
          </a:p>
          <a:p>
            <a:pPr marL="0" indent="0">
              <a:buFontTx/>
              <a:buChar char="-"/>
            </a:pPr>
            <a:endParaRPr lang="en-US" sz="1400" dirty="0" smtClean="0">
              <a:solidFill>
                <a:srgbClr val="6465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40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52400" y="1123950"/>
            <a:ext cx="87630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endParaRPr lang="en-US" sz="2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D73"/>
                </a:solidFill>
              </a:rPr>
              <a:t>Project Implementation &amp; Reporting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733799"/>
          </a:xfrm>
        </p:spPr>
        <p:txBody>
          <a:bodyPr/>
          <a:lstStyle/>
          <a:p>
            <a:pPr>
              <a:buNone/>
            </a:pPr>
            <a:r>
              <a:rPr lang="en-US" sz="1600" b="1" dirty="0" smtClean="0">
                <a:solidFill>
                  <a:srgbClr val="646569"/>
                </a:solidFill>
              </a:rPr>
              <a:t>Project Implementation</a:t>
            </a:r>
          </a:p>
          <a:p>
            <a:pPr>
              <a:buFontTx/>
              <a:buChar char="-"/>
            </a:pPr>
            <a:r>
              <a:rPr lang="en-US" sz="1400" dirty="0" smtClean="0">
                <a:solidFill>
                  <a:srgbClr val="646569"/>
                </a:solidFill>
              </a:rPr>
              <a:t>Stress that the “end” is NOT the implementation plan, but rather that it is a means to an end. Encourage the Empire Belts and Team Leads to adjust the implementation plan if necessary.</a:t>
            </a:r>
          </a:p>
          <a:p>
            <a:pPr>
              <a:buFontTx/>
              <a:buChar char="-"/>
            </a:pPr>
            <a:r>
              <a:rPr lang="en-US" sz="1400" dirty="0" smtClean="0">
                <a:solidFill>
                  <a:srgbClr val="646569"/>
                </a:solidFill>
              </a:rPr>
              <a:t>Instill Accountability from Project Sponsor down to Team Lead.</a:t>
            </a:r>
          </a:p>
          <a:p>
            <a:pPr>
              <a:buFontTx/>
              <a:buChar char="-"/>
            </a:pPr>
            <a:r>
              <a:rPr lang="en-US" sz="1400" dirty="0" smtClean="0">
                <a:solidFill>
                  <a:srgbClr val="646569"/>
                </a:solidFill>
              </a:rPr>
              <a:t>Champion, Deployment Manager, and Project Sponsor are Resources</a:t>
            </a:r>
          </a:p>
          <a:p>
            <a:pPr>
              <a:buFontTx/>
              <a:buChar char="-"/>
            </a:pPr>
            <a:endParaRPr lang="en-US" sz="1000" dirty="0" smtClean="0">
              <a:solidFill>
                <a:srgbClr val="646569"/>
              </a:solidFill>
            </a:endParaRPr>
          </a:p>
          <a:p>
            <a:pPr>
              <a:buNone/>
            </a:pPr>
            <a:r>
              <a:rPr lang="en-US" sz="1600" b="1" dirty="0" smtClean="0">
                <a:solidFill>
                  <a:srgbClr val="646569"/>
                </a:solidFill>
              </a:rPr>
              <a:t>Project Reporting</a:t>
            </a:r>
          </a:p>
          <a:p>
            <a:pPr>
              <a:buFontTx/>
              <a:buChar char="-"/>
            </a:pPr>
            <a:r>
              <a:rPr lang="en-US" sz="1400" dirty="0" smtClean="0">
                <a:solidFill>
                  <a:srgbClr val="646569"/>
                </a:solidFill>
              </a:rPr>
              <a:t>Receive scoreboard metrics by 5</a:t>
            </a:r>
            <a:r>
              <a:rPr lang="en-US" sz="1400" baseline="30000" dirty="0" smtClean="0">
                <a:solidFill>
                  <a:srgbClr val="646569"/>
                </a:solidFill>
              </a:rPr>
              <a:t>th</a:t>
            </a:r>
            <a:r>
              <a:rPr lang="en-US" sz="1400" dirty="0" smtClean="0">
                <a:solidFill>
                  <a:srgbClr val="646569"/>
                </a:solidFill>
              </a:rPr>
              <a:t> of every month		</a:t>
            </a:r>
          </a:p>
          <a:p>
            <a:pPr>
              <a:buFontTx/>
              <a:buChar char="-"/>
            </a:pPr>
            <a:r>
              <a:rPr lang="en-US" sz="1400" dirty="0" smtClean="0">
                <a:solidFill>
                  <a:srgbClr val="646569"/>
                </a:solidFill>
              </a:rPr>
              <a:t>For projects in Active </a:t>
            </a:r>
            <a:r>
              <a:rPr lang="en-US" sz="1400" dirty="0">
                <a:solidFill>
                  <a:srgbClr val="646569"/>
                </a:solidFill>
              </a:rPr>
              <a:t>Implementation</a:t>
            </a:r>
            <a:r>
              <a:rPr lang="en-US" sz="1400" dirty="0" smtClean="0">
                <a:solidFill>
                  <a:srgbClr val="646569"/>
                </a:solidFill>
              </a:rPr>
              <a:t>: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rgbClr val="646569"/>
                </a:solidFill>
              </a:rPr>
              <a:t>Bi-Weekly Status </a:t>
            </a:r>
            <a:r>
              <a:rPr lang="en-US" sz="1400" dirty="0" smtClean="0">
                <a:solidFill>
                  <a:srgbClr val="646569"/>
                </a:solidFill>
              </a:rPr>
              <a:t>Updates via Implementation Plan</a:t>
            </a:r>
            <a:endParaRPr lang="en-US" sz="1400" dirty="0">
              <a:solidFill>
                <a:srgbClr val="646569"/>
              </a:solidFill>
            </a:endParaRPr>
          </a:p>
          <a:p>
            <a:pPr lvl="1">
              <a:buFontTx/>
              <a:buChar char="-"/>
            </a:pPr>
            <a:r>
              <a:rPr lang="en-US" sz="1400" dirty="0" smtClean="0">
                <a:solidFill>
                  <a:srgbClr val="646569"/>
                </a:solidFill>
              </a:rPr>
              <a:t>Monthly Status Meetings with Champions, Deployment Manager, Sponsor, Empire Belt(s) and Team Lead</a:t>
            </a:r>
          </a:p>
          <a:p>
            <a:pPr>
              <a:buFontTx/>
              <a:buChar char="-"/>
            </a:pPr>
            <a:r>
              <a:rPr lang="en-US" sz="1400" dirty="0">
                <a:solidFill>
                  <a:srgbClr val="646569"/>
                </a:solidFill>
              </a:rPr>
              <a:t>For Projects in Maintenance Mode:</a:t>
            </a:r>
          </a:p>
          <a:p>
            <a:pPr lvl="1">
              <a:buFontTx/>
              <a:buChar char="-"/>
            </a:pPr>
            <a:r>
              <a:rPr lang="en-US" sz="1400" dirty="0" smtClean="0">
                <a:solidFill>
                  <a:srgbClr val="646569"/>
                </a:solidFill>
              </a:rPr>
              <a:t>6 Month Check-in and Analysis to Look for Areas of Opportunity</a:t>
            </a:r>
          </a:p>
          <a:p>
            <a:pPr lvl="1">
              <a:buFontTx/>
              <a:buChar char="-"/>
            </a:pPr>
            <a:r>
              <a:rPr lang="en-US" sz="1400" dirty="0" smtClean="0">
                <a:solidFill>
                  <a:srgbClr val="646569"/>
                </a:solidFill>
              </a:rPr>
              <a:t>Champion, Deployment Manager, Sponsor, Empire Belt(s) and Team Lead</a:t>
            </a:r>
          </a:p>
        </p:txBody>
      </p:sp>
    </p:spTree>
    <p:extLst>
      <p:ext uri="{BB962C8B-B14F-4D97-AF65-F5344CB8AC3E}">
        <p14:creationId xmlns:p14="http://schemas.microsoft.com/office/powerpoint/2010/main" val="273140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38150"/>
            <a:ext cx="8686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Visibility Across The Organization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1352550"/>
            <a:ext cx="8763000" cy="34778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Lean Exposure through Projects &amp; Empire Belts into all areas</a:t>
            </a:r>
          </a:p>
          <a:p>
            <a:endParaRPr lang="en-US" sz="20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Held a “Brown Bag” luncheon highlighting the program and operational wins for All Staff</a:t>
            </a:r>
          </a:p>
          <a:p>
            <a:endParaRPr lang="en-US" sz="2000" dirty="0" smtClean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Planning to hold tailored trainings for departments that support Lean Projects (Legal, IT, and Finance)</a:t>
            </a:r>
          </a:p>
          <a:p>
            <a:endParaRPr lang="en-US" sz="2000" dirty="0" smtClean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 “Lean Wins” and Project Statuses at Senior Management Meetings</a:t>
            </a:r>
          </a:p>
          <a:p>
            <a:endParaRPr lang="en-US" sz="20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Lean Abstracts to share and post around the Authority</a:t>
            </a:r>
            <a:endParaRPr lang="en-US" sz="20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40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ection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ontent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bCategory xmlns="a41925d7-6666-40fe-98b0-0e624a738239" xsi:nil="true"/>
    <Category xmlns="a41925d7-6666-40fe-98b0-0e624a738239">Marketing Templates</Category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C8BE364F35254ABCDA2CE23EE59FA1" ma:contentTypeVersion="3" ma:contentTypeDescription="Create a new document." ma:contentTypeScope="" ma:versionID="178091b6f26c3991f829d5e2a726ccbe">
  <xsd:schema xmlns:xsd="http://www.w3.org/2001/XMLSchema" xmlns:p="http://schemas.microsoft.com/office/2006/metadata/properties" xmlns:ns2="a41925d7-6666-40fe-98b0-0e624a738239" targetNamespace="http://schemas.microsoft.com/office/2006/metadata/properties" ma:root="true" ma:fieldsID="89ebab91e3e63f5e8553e64a7cdf70cf" ns2:_="">
    <xsd:import namespace="a41925d7-6666-40fe-98b0-0e624a738239"/>
    <xsd:element name="properties">
      <xsd:complexType>
        <xsd:sequence>
          <xsd:element name="documentManagement">
            <xsd:complexType>
              <xsd:all>
                <xsd:element ref="ns2:Category" minOccurs="0"/>
                <xsd:element ref="ns2:SubCategory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a41925d7-6666-40fe-98b0-0e624a738239" elementFormDefault="qualified">
    <xsd:import namespace="http://schemas.microsoft.com/office/2006/documentManagement/types"/>
    <xsd:element name="Category" ma:index="8" nillable="true" ma:displayName="Category" ma:format="Dropdown" ma:internalName="Category">
      <xsd:simpleType>
        <xsd:restriction base="dms:Choice">
          <xsd:enumeration value="Marketing Templates"/>
          <xsd:enumeration value="Marketing Forms"/>
          <xsd:enumeration value="Marketing Resources"/>
          <xsd:enumeration value="Blank PowerPoint Templates"/>
          <xsd:enumeration value="Pre-built PowerPoint Presentation Library"/>
          <xsd:enumeration value="Foundational Documents"/>
        </xsd:restriction>
      </xsd:simpleType>
    </xsd:element>
    <xsd:element name="SubCategory" ma:index="9" nillable="true" ma:displayName="SubCategory" ma:format="Dropdown" ma:internalName="SubCategory">
      <xsd:simpleType>
        <xsd:restriction base="dms:Choice">
          <xsd:enumeration value="Project Success Highligh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04861CA-5DD2-44F8-8780-9628548221F3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  <ds:schemaRef ds:uri="http://purl.org/dc/terms/"/>
    <ds:schemaRef ds:uri="http://schemas.openxmlformats.org/package/2006/metadata/core-properties"/>
    <ds:schemaRef ds:uri="a41925d7-6666-40fe-98b0-0e624a738239"/>
  </ds:schemaRefs>
</ds:datastoreItem>
</file>

<file path=customXml/itemProps2.xml><?xml version="1.0" encoding="utf-8"?>
<ds:datastoreItem xmlns:ds="http://schemas.openxmlformats.org/officeDocument/2006/customXml" ds:itemID="{8ECE64E1-E1B1-4064-800F-25B231D8C5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1925d7-6666-40fe-98b0-0e624a738239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9EE09270-68C1-4C64-B21D-2AA5BF5E37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6796</TotalTime>
  <Words>548</Words>
  <Application>Microsoft Office PowerPoint</Application>
  <PresentationFormat>On-screen Show (16:9)</PresentationFormat>
  <Paragraphs>113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Cover Master</vt:lpstr>
      <vt:lpstr>Section Master</vt:lpstr>
      <vt:lpstr>Content Master</vt:lpstr>
      <vt:lpstr>2_Custom Design</vt:lpstr>
      <vt:lpstr>PowerPoint Presentation</vt:lpstr>
      <vt:lpstr>PowerPoint Presentation</vt:lpstr>
      <vt:lpstr>PowerPoint Presentation</vt:lpstr>
      <vt:lpstr>PowerPoint Presentation</vt:lpstr>
      <vt:lpstr>Empire Belt Selection and On-boarding</vt:lpstr>
      <vt:lpstr>PowerPoint Presentation</vt:lpstr>
      <vt:lpstr>Project Selection</vt:lpstr>
      <vt:lpstr>Project Implementation &amp; Reporting</vt:lpstr>
      <vt:lpstr>PowerPoint Presentation</vt:lpstr>
      <vt:lpstr>PowerPoint Presentation</vt:lpstr>
      <vt:lpstr>PowerPoint Presentation</vt:lpstr>
    </vt:vector>
  </TitlesOfParts>
  <Company>New York State - Office of General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NYSERDA - White Background</dc:title>
  <dc:creator>Warner, Jennifer</dc:creator>
  <cp:lastModifiedBy>Ashley D. Porubcan</cp:lastModifiedBy>
  <cp:revision>217</cp:revision>
  <dcterms:created xsi:type="dcterms:W3CDTF">2014-12-09T18:34:34Z</dcterms:created>
  <dcterms:modified xsi:type="dcterms:W3CDTF">2015-11-12T15:46:27Z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0x010100E5C8BE364F35254ABCDA2CE23EE59FA1</vt:lpwstr>
  </property>
</Properties>
</file>