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48" r:id="rId5"/>
    <p:sldMasterId id="2147483910" r:id="rId6"/>
  </p:sldMasterIdLst>
  <p:notesMasterIdLst>
    <p:notesMasterId r:id="rId16"/>
  </p:notesMasterIdLst>
  <p:sldIdLst>
    <p:sldId id="282" r:id="rId7"/>
    <p:sldId id="110559" r:id="rId8"/>
    <p:sldId id="110558" r:id="rId9"/>
    <p:sldId id="110560" r:id="rId10"/>
    <p:sldId id="110561" r:id="rId11"/>
    <p:sldId id="110562" r:id="rId12"/>
    <p:sldId id="110564" r:id="rId13"/>
    <p:sldId id="110563" r:id="rId14"/>
    <p:sldId id="11056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ster, Luke M (NYSERDA)" initials="FLM(" lastIdx="5" clrIdx="0"/>
  <p:cmAuthor id="2" name="Cunningham, Dylan P (NYSERDA)" initials="CDP(" lastIdx="3" clrIdx="1"/>
  <p:cmAuthor id="3" name="Sandbank, David A (NYSERDA)" initials="SDA(" lastIdx="4" clrIdx="2">
    <p:extLst>
      <p:ext uri="{19B8F6BF-5375-455C-9EA6-DF929625EA0E}">
        <p15:presenceInfo xmlns:p15="http://schemas.microsoft.com/office/powerpoint/2012/main" userId="S::David.Sandbank@nyserda.ny.gov::cd6a2b6e-4a1d-46b6-8617-c3141bc90b61" providerId="AD"/>
      </p:ext>
    </p:extLst>
  </p:cmAuthor>
  <p:cmAuthor id="4" name="Forster, Luke M (NYSERDA)" initials="F(" lastIdx="1" clrIdx="3">
    <p:extLst>
      <p:ext uri="{19B8F6BF-5375-455C-9EA6-DF929625EA0E}">
        <p15:presenceInfo xmlns:p15="http://schemas.microsoft.com/office/powerpoint/2012/main" userId="S::luke.forster@nyserda.ny.gov::2c0c1d12-195e-4550-8da8-2e390beef2ab" providerId="AD"/>
      </p:ext>
    </p:extLst>
  </p:cmAuthor>
  <p:cmAuthor id="5" name="Hastings, Jim T (NYSERDA)" initials="H(" lastIdx="1" clrIdx="4">
    <p:extLst>
      <p:ext uri="{19B8F6BF-5375-455C-9EA6-DF929625EA0E}">
        <p15:presenceInfo xmlns:p15="http://schemas.microsoft.com/office/powerpoint/2012/main" userId="S::jim.hastings@nyserda.ny.gov::5c89a74a-e3bf-4ce1-8ab9-fc446738e185" providerId="AD"/>
      </p:ext>
    </p:extLst>
  </p:cmAuthor>
  <p:cmAuthor id="6" name="Mehta, Shyam N (NYSERDA)" initials="MSN(" lastIdx="2" clrIdx="5">
    <p:extLst>
      <p:ext uri="{19B8F6BF-5375-455C-9EA6-DF929625EA0E}">
        <p15:presenceInfo xmlns:p15="http://schemas.microsoft.com/office/powerpoint/2012/main" userId="S::shyam.mehta@nyserda.ny.gov::aa194fc9-f3d4-493d-b02b-813dcf8ca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0E8FBC"/>
    <a:srgbClr val="0077C8"/>
    <a:srgbClr val="F77C1F"/>
    <a:srgbClr val="5ECCF3"/>
    <a:srgbClr val="D9D9D9"/>
    <a:srgbClr val="A7EA52"/>
    <a:srgbClr val="5DCEAF"/>
    <a:srgbClr val="DA3B21"/>
    <a:srgbClr val="283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ta, Shyam N (NYSERDA)" userId="aa194fc9-f3d4-493d-b02b-813dcf8ca369" providerId="ADAL" clId="{4CF660B6-2338-40EF-963D-4187D59AC7A5}"/>
    <pc:docChg chg="undo custSel modSld sldOrd">
      <pc:chgData name="Mehta, Shyam N (NYSERDA)" userId="aa194fc9-f3d4-493d-b02b-813dcf8ca369" providerId="ADAL" clId="{4CF660B6-2338-40EF-963D-4187D59AC7A5}" dt="2024-02-28T14:32:15.700" v="368" actId="20577"/>
      <pc:docMkLst>
        <pc:docMk/>
      </pc:docMkLst>
      <pc:sldChg chg="modSp mod modNotesTx">
        <pc:chgData name="Mehta, Shyam N (NYSERDA)" userId="aa194fc9-f3d4-493d-b02b-813dcf8ca369" providerId="ADAL" clId="{4CF660B6-2338-40EF-963D-4187D59AC7A5}" dt="2024-02-26T16:59:22.454" v="315" actId="20577"/>
        <pc:sldMkLst>
          <pc:docMk/>
          <pc:sldMk cId="983769751" sldId="110560"/>
        </pc:sldMkLst>
        <pc:spChg chg="mod">
          <ac:chgData name="Mehta, Shyam N (NYSERDA)" userId="aa194fc9-f3d4-493d-b02b-813dcf8ca369" providerId="ADAL" clId="{4CF660B6-2338-40EF-963D-4187D59AC7A5}" dt="2024-02-26T14:30:03.564" v="10" actId="20577"/>
          <ac:spMkLst>
            <pc:docMk/>
            <pc:sldMk cId="983769751" sldId="110560"/>
            <ac:spMk id="4" creationId="{B7E53097-CA21-CFAC-F6F5-A4B1563C865E}"/>
          </ac:spMkLst>
        </pc:spChg>
        <pc:graphicFrameChg chg="modGraphic">
          <ac:chgData name="Mehta, Shyam N (NYSERDA)" userId="aa194fc9-f3d4-493d-b02b-813dcf8ca369" providerId="ADAL" clId="{4CF660B6-2338-40EF-963D-4187D59AC7A5}" dt="2024-02-26T16:59:22.454" v="315" actId="20577"/>
          <ac:graphicFrameMkLst>
            <pc:docMk/>
            <pc:sldMk cId="983769751" sldId="110560"/>
            <ac:graphicFrameMk id="2" creationId="{E61796B7-190A-9E56-1DE7-05E0DF2E0B46}"/>
          </ac:graphicFrameMkLst>
        </pc:graphicFrameChg>
      </pc:sldChg>
      <pc:sldChg chg="modSp mod ord modNotesTx">
        <pc:chgData name="Mehta, Shyam N (NYSERDA)" userId="aa194fc9-f3d4-493d-b02b-813dcf8ca369" providerId="ADAL" clId="{4CF660B6-2338-40EF-963D-4187D59AC7A5}" dt="2024-02-26T14:39:43.632" v="198" actId="20577"/>
        <pc:sldMkLst>
          <pc:docMk/>
          <pc:sldMk cId="1793334962" sldId="110561"/>
        </pc:sldMkLst>
        <pc:spChg chg="mod">
          <ac:chgData name="Mehta, Shyam N (NYSERDA)" userId="aa194fc9-f3d4-493d-b02b-813dcf8ca369" providerId="ADAL" clId="{4CF660B6-2338-40EF-963D-4187D59AC7A5}" dt="2024-02-26T14:39:43.632" v="198" actId="20577"/>
          <ac:spMkLst>
            <pc:docMk/>
            <pc:sldMk cId="1793334962" sldId="110561"/>
            <ac:spMk id="9" creationId="{FABE77E8-3A8A-C094-D57E-8A7997E3F078}"/>
          </ac:spMkLst>
        </pc:spChg>
      </pc:sldChg>
      <pc:sldChg chg="modSp mod addCm delCm modCm modNotesTx">
        <pc:chgData name="Mehta, Shyam N (NYSERDA)" userId="aa194fc9-f3d4-493d-b02b-813dcf8ca369" providerId="ADAL" clId="{4CF660B6-2338-40EF-963D-4187D59AC7A5}" dt="2024-02-26T20:06:31.038" v="317" actId="1592"/>
        <pc:sldMkLst>
          <pc:docMk/>
          <pc:sldMk cId="3735634845" sldId="110562"/>
        </pc:sldMkLst>
        <pc:spChg chg="mod">
          <ac:chgData name="Mehta, Shyam N (NYSERDA)" userId="aa194fc9-f3d4-493d-b02b-813dcf8ca369" providerId="ADAL" clId="{4CF660B6-2338-40EF-963D-4187D59AC7A5}" dt="2024-02-26T20:06:20.310" v="316" actId="20577"/>
          <ac:spMkLst>
            <pc:docMk/>
            <pc:sldMk cId="3735634845" sldId="110562"/>
            <ac:spMk id="9" creationId="{323B8B83-87A9-67B0-6AD6-591373C86426}"/>
          </ac:spMkLst>
        </pc:spChg>
      </pc:sldChg>
      <pc:sldChg chg="modSp mod modNotesTx">
        <pc:chgData name="Mehta, Shyam N (NYSERDA)" userId="aa194fc9-f3d4-493d-b02b-813dcf8ca369" providerId="ADAL" clId="{4CF660B6-2338-40EF-963D-4187D59AC7A5}" dt="2024-02-28T14:32:15.700" v="368" actId="20577"/>
        <pc:sldMkLst>
          <pc:docMk/>
          <pc:sldMk cId="3273741412" sldId="110564"/>
        </pc:sldMkLst>
        <pc:spChg chg="mod">
          <ac:chgData name="Mehta, Shyam N (NYSERDA)" userId="aa194fc9-f3d4-493d-b02b-813dcf8ca369" providerId="ADAL" clId="{4CF660B6-2338-40EF-963D-4187D59AC7A5}" dt="2024-02-28T14:32:15.700" v="368" actId="20577"/>
          <ac:spMkLst>
            <pc:docMk/>
            <pc:sldMk cId="3273741412" sldId="110564"/>
            <ac:spMk id="9" creationId="{D7E4EB57-2A92-4718-97C6-4ABAB44624DD}"/>
          </ac:spMkLst>
        </pc:spChg>
      </pc:sldChg>
    </pc:docChg>
  </pc:docChgLst>
  <pc:docChgLst>
    <pc:chgData name="Sandbank, David A (NYSERDA)" userId="S::david.sandbank@nyserda.ny.gov::cd6a2b6e-4a1d-46b6-8617-c3141bc90b61" providerId="AD" clId="Web-{0E748845-249B-44B1-E266-F0F6B875DA1F}"/>
    <pc:docChg chg="modSld">
      <pc:chgData name="Sandbank, David A (NYSERDA)" userId="S::david.sandbank@nyserda.ny.gov::cd6a2b6e-4a1d-46b6-8617-c3141bc90b61" providerId="AD" clId="Web-{0E748845-249B-44B1-E266-F0F6B875DA1F}" dt="2024-02-23T21:20:39.097" v="0" actId="20577"/>
      <pc:docMkLst>
        <pc:docMk/>
      </pc:docMkLst>
      <pc:sldChg chg="modSp">
        <pc:chgData name="Sandbank, David A (NYSERDA)" userId="S::david.sandbank@nyserda.ny.gov::cd6a2b6e-4a1d-46b6-8617-c3141bc90b61" providerId="AD" clId="Web-{0E748845-249B-44B1-E266-F0F6B875DA1F}" dt="2024-02-23T21:20:39.097" v="0" actId="20577"/>
        <pc:sldMkLst>
          <pc:docMk/>
          <pc:sldMk cId="983769751" sldId="110560"/>
        </pc:sldMkLst>
        <pc:spChg chg="mod">
          <ac:chgData name="Sandbank, David A (NYSERDA)" userId="S::david.sandbank@nyserda.ny.gov::cd6a2b6e-4a1d-46b6-8617-c3141bc90b61" providerId="AD" clId="Web-{0E748845-249B-44B1-E266-F0F6B875DA1F}" dt="2024-02-23T21:20:39.097" v="0" actId="20577"/>
          <ac:spMkLst>
            <pc:docMk/>
            <pc:sldMk cId="983769751" sldId="110560"/>
            <ac:spMk id="4" creationId="{B7E53097-CA21-CFAC-F6F5-A4B1563C865E}"/>
          </ac:spMkLst>
        </pc:spChg>
      </pc:sldChg>
    </pc:docChg>
  </pc:docChgLst>
  <pc:docChgLst>
    <pc:chgData name="Mehta, Shyam N (NYSERDA)" userId="aa194fc9-f3d4-493d-b02b-813dcf8ca369" providerId="ADAL" clId="{E7575F8C-6405-40A0-B579-AD65DD91A8BB}"/>
    <pc:docChg chg="undo redo custSel modSld">
      <pc:chgData name="Mehta, Shyam N (NYSERDA)" userId="aa194fc9-f3d4-493d-b02b-813dcf8ca369" providerId="ADAL" clId="{E7575F8C-6405-40A0-B579-AD65DD91A8BB}" dt="2024-02-29T15:24:50.640" v="264" actId="20577"/>
      <pc:docMkLst>
        <pc:docMk/>
      </pc:docMkLst>
      <pc:sldChg chg="modSp mod">
        <pc:chgData name="Mehta, Shyam N (NYSERDA)" userId="aa194fc9-f3d4-493d-b02b-813dcf8ca369" providerId="ADAL" clId="{E7575F8C-6405-40A0-B579-AD65DD91A8BB}" dt="2024-02-29T15:24:50.640" v="264" actId="20577"/>
        <pc:sldMkLst>
          <pc:docMk/>
          <pc:sldMk cId="1793334962" sldId="110561"/>
        </pc:sldMkLst>
        <pc:spChg chg="mod">
          <ac:chgData name="Mehta, Shyam N (NYSERDA)" userId="aa194fc9-f3d4-493d-b02b-813dcf8ca369" providerId="ADAL" clId="{E7575F8C-6405-40A0-B579-AD65DD91A8BB}" dt="2024-02-29T15:24:50.640" v="264" actId="20577"/>
          <ac:spMkLst>
            <pc:docMk/>
            <pc:sldMk cId="1793334962" sldId="110561"/>
            <ac:spMk id="9" creationId="{FABE77E8-3A8A-C094-D57E-8A7997E3F078}"/>
          </ac:spMkLst>
        </pc:spChg>
      </pc:sldChg>
      <pc:sldChg chg="modSp mod">
        <pc:chgData name="Mehta, Shyam N (NYSERDA)" userId="aa194fc9-f3d4-493d-b02b-813dcf8ca369" providerId="ADAL" clId="{E7575F8C-6405-40A0-B579-AD65DD91A8BB}" dt="2024-02-29T15:19:49.811" v="29" actId="20577"/>
        <pc:sldMkLst>
          <pc:docMk/>
          <pc:sldMk cId="3551282810" sldId="110563"/>
        </pc:sldMkLst>
        <pc:spChg chg="mod">
          <ac:chgData name="Mehta, Shyam N (NYSERDA)" userId="aa194fc9-f3d4-493d-b02b-813dcf8ca369" providerId="ADAL" clId="{E7575F8C-6405-40A0-B579-AD65DD91A8BB}" dt="2024-02-29T15:19:49.811" v="29" actId="20577"/>
          <ac:spMkLst>
            <pc:docMk/>
            <pc:sldMk cId="3551282810" sldId="110563"/>
            <ac:spMk id="9" creationId="{F3B1E078-B50C-F966-FC8F-6706F7366636}"/>
          </ac:spMkLst>
        </pc:spChg>
      </pc:sldChg>
    </pc:docChg>
  </pc:docChgLst>
  <pc:docChgLst>
    <pc:chgData clId="Web-{B3E4E96B-BA2F-8452-847C-13A83F50382D}"/>
    <pc:docChg chg="modSld">
      <pc:chgData name="" userId="" providerId="" clId="Web-{B3E4E96B-BA2F-8452-847C-13A83F50382D}" dt="2024-02-23T21:05:02.842" v="0" actId="20577"/>
      <pc:docMkLst>
        <pc:docMk/>
      </pc:docMkLst>
      <pc:sldChg chg="modSp">
        <pc:chgData name="" userId="" providerId="" clId="Web-{B3E4E96B-BA2F-8452-847C-13A83F50382D}" dt="2024-02-23T21:05:02.842" v="0" actId="20577"/>
        <pc:sldMkLst>
          <pc:docMk/>
          <pc:sldMk cId="456059996" sldId="282"/>
        </pc:sldMkLst>
        <pc:spChg chg="mod">
          <ac:chgData name="" userId="" providerId="" clId="Web-{B3E4E96B-BA2F-8452-847C-13A83F50382D}" dt="2024-02-23T21:05:02.842" v="0" actId="20577"/>
          <ac:spMkLst>
            <pc:docMk/>
            <pc:sldMk cId="456059996" sldId="282"/>
            <ac:spMk id="10" creationId="{01341E2A-9777-482B-9918-E0FD77440A38}"/>
          </ac:spMkLst>
        </pc:spChg>
      </pc:sldChg>
    </pc:docChg>
  </pc:docChgLst>
  <pc:docChgLst>
    <pc:chgData name="Sandbank, David A (NYSERDA)" userId="cd6a2b6e-4a1d-46b6-8617-c3141bc90b61" providerId="ADAL" clId="{7E74998F-2068-4A9B-B261-F8764E7537DE}"/>
    <pc:docChg chg="custSel modSld">
      <pc:chgData name="Sandbank, David A (NYSERDA)" userId="cd6a2b6e-4a1d-46b6-8617-c3141bc90b61" providerId="ADAL" clId="{7E74998F-2068-4A9B-B261-F8764E7537DE}" dt="2024-02-23T21:27:37.983" v="540" actId="5793"/>
      <pc:docMkLst>
        <pc:docMk/>
      </pc:docMkLst>
      <pc:sldChg chg="modNotesTx">
        <pc:chgData name="Sandbank, David A (NYSERDA)" userId="cd6a2b6e-4a1d-46b6-8617-c3141bc90b61" providerId="ADAL" clId="{7E74998F-2068-4A9B-B261-F8764E7537DE}" dt="2024-02-23T21:22:30.622" v="256" actId="20577"/>
        <pc:sldMkLst>
          <pc:docMk/>
          <pc:sldMk cId="983769751" sldId="110560"/>
        </pc:sldMkLst>
      </pc:sldChg>
      <pc:sldChg chg="modSp mod modNotesTx">
        <pc:chgData name="Sandbank, David A (NYSERDA)" userId="cd6a2b6e-4a1d-46b6-8617-c3141bc90b61" providerId="ADAL" clId="{7E74998F-2068-4A9B-B261-F8764E7537DE}" dt="2024-02-23T21:23:39.657" v="300" actId="13926"/>
        <pc:sldMkLst>
          <pc:docMk/>
          <pc:sldMk cId="1793334962" sldId="110561"/>
        </pc:sldMkLst>
        <pc:spChg chg="mod">
          <ac:chgData name="Sandbank, David A (NYSERDA)" userId="cd6a2b6e-4a1d-46b6-8617-c3141bc90b61" providerId="ADAL" clId="{7E74998F-2068-4A9B-B261-F8764E7537DE}" dt="2024-02-23T21:23:39.657" v="300" actId="13926"/>
          <ac:spMkLst>
            <pc:docMk/>
            <pc:sldMk cId="1793334962" sldId="110561"/>
            <ac:spMk id="9" creationId="{FABE77E8-3A8A-C094-D57E-8A7997E3F078}"/>
          </ac:spMkLst>
        </pc:spChg>
      </pc:sldChg>
      <pc:sldChg chg="modSp mod modNotesTx">
        <pc:chgData name="Sandbank, David A (NYSERDA)" userId="cd6a2b6e-4a1d-46b6-8617-c3141bc90b61" providerId="ADAL" clId="{7E74998F-2068-4A9B-B261-F8764E7537DE}" dt="2024-02-23T21:24:39.009" v="373" actId="20577"/>
        <pc:sldMkLst>
          <pc:docMk/>
          <pc:sldMk cId="3735634845" sldId="110562"/>
        </pc:sldMkLst>
        <pc:spChg chg="mod">
          <ac:chgData name="Sandbank, David A (NYSERDA)" userId="cd6a2b6e-4a1d-46b6-8617-c3141bc90b61" providerId="ADAL" clId="{7E74998F-2068-4A9B-B261-F8764E7537DE}" dt="2024-02-23T21:24:13.937" v="301" actId="13926"/>
          <ac:spMkLst>
            <pc:docMk/>
            <pc:sldMk cId="3735634845" sldId="110562"/>
            <ac:spMk id="9" creationId="{323B8B83-87A9-67B0-6AD6-591373C86426}"/>
          </ac:spMkLst>
        </pc:spChg>
      </pc:sldChg>
      <pc:sldChg chg="modSp mod modNotesTx">
        <pc:chgData name="Sandbank, David A (NYSERDA)" userId="cd6a2b6e-4a1d-46b6-8617-c3141bc90b61" providerId="ADAL" clId="{7E74998F-2068-4A9B-B261-F8764E7537DE}" dt="2024-02-23T21:27:37.983" v="540" actId="5793"/>
        <pc:sldMkLst>
          <pc:docMk/>
          <pc:sldMk cId="3273741412" sldId="110564"/>
        </pc:sldMkLst>
        <pc:spChg chg="mod">
          <ac:chgData name="Sandbank, David A (NYSERDA)" userId="cd6a2b6e-4a1d-46b6-8617-c3141bc90b61" providerId="ADAL" clId="{7E74998F-2068-4A9B-B261-F8764E7537DE}" dt="2024-02-23T21:26:43.029" v="374" actId="13926"/>
          <ac:spMkLst>
            <pc:docMk/>
            <pc:sldMk cId="3273741412" sldId="110564"/>
            <ac:spMk id="9" creationId="{D7E4EB57-2A92-4718-97C6-4ABAB44624DD}"/>
          </ac:spMkLst>
        </pc:spChg>
      </pc:sldChg>
    </pc:docChg>
  </pc:docChgLst>
  <pc:docChgLst>
    <pc:chgData name="Mehta, Shyam N (NYSERDA)" userId="S::shyam.mehta@nyserda.ny.gov::aa194fc9-f3d4-493d-b02b-813dcf8ca369" providerId="AD" clId="Web-{B3E4E96B-BA2F-8452-847C-13A83F50382D}"/>
    <pc:docChg chg="modSld">
      <pc:chgData name="Mehta, Shyam N (NYSERDA)" userId="S::shyam.mehta@nyserda.ny.gov::aa194fc9-f3d4-493d-b02b-813dcf8ca369" providerId="AD" clId="Web-{B3E4E96B-BA2F-8452-847C-13A83F50382D}" dt="2024-02-23T21:05:04.467" v="1" actId="20577"/>
      <pc:docMkLst>
        <pc:docMk/>
      </pc:docMkLst>
      <pc:sldChg chg="modSp">
        <pc:chgData name="Mehta, Shyam N (NYSERDA)" userId="S::shyam.mehta@nyserda.ny.gov::aa194fc9-f3d4-493d-b02b-813dcf8ca369" providerId="AD" clId="Web-{B3E4E96B-BA2F-8452-847C-13A83F50382D}" dt="2024-02-23T21:05:04.467" v="1" actId="20577"/>
        <pc:sldMkLst>
          <pc:docMk/>
          <pc:sldMk cId="456059996" sldId="282"/>
        </pc:sldMkLst>
        <pc:spChg chg="mod">
          <ac:chgData name="Mehta, Shyam N (NYSERDA)" userId="S::shyam.mehta@nyserda.ny.gov::aa194fc9-f3d4-493d-b02b-813dcf8ca369" providerId="AD" clId="Web-{B3E4E96B-BA2F-8452-847C-13A83F50382D}" dt="2024-02-23T21:05:04.467" v="1" actId="20577"/>
          <ac:spMkLst>
            <pc:docMk/>
            <pc:sldMk cId="456059996" sldId="282"/>
            <ac:spMk id="10" creationId="{01341E2A-9777-482B-9918-E0FD77440A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D49A0A-A306-884A-B130-99DD68858288}" type="datetimeFigureOut">
              <a:rPr lang="en-US" smtClean="0"/>
              <a:t>2/29/2024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8DEABC-DA15-1246-A5C5-69D37FFA7D08}" type="slidenum">
              <a:rPr lang="en-US" smtClean="0"/>
              <a:t>‹#›</a:t>
            </a:fld>
            <a:endParaRPr lang="en-US"/>
          </a:p>
        </p:txBody>
      </p:sp>
    </p:spTree>
    <p:extLst>
      <p:ext uri="{BB962C8B-B14F-4D97-AF65-F5344CB8AC3E}">
        <p14:creationId xmlns:p14="http://schemas.microsoft.com/office/powerpoint/2010/main" val="419408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DEABC-DA15-1246-A5C5-69D37FFA7D08}" type="slidenum">
              <a:rPr lang="en-US" smtClean="0"/>
              <a:t>1</a:t>
            </a:fld>
            <a:endParaRPr lang="en-US"/>
          </a:p>
        </p:txBody>
      </p:sp>
    </p:spTree>
    <p:extLst>
      <p:ext uri="{BB962C8B-B14F-4D97-AF65-F5344CB8AC3E}">
        <p14:creationId xmlns:p14="http://schemas.microsoft.com/office/powerpoint/2010/main" val="93386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9C5D-204F-873A-1C6A-8F355EE6E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17AE6-45FE-7013-4ED6-DD3EC0103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59165-95C4-3123-A1A8-7858E1DC4B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F732E2-A49A-888A-F8F1-3772B7CC39FD}"/>
              </a:ext>
            </a:extLst>
          </p:cNvPr>
          <p:cNvSpPr>
            <a:spLocks noGrp="1"/>
          </p:cNvSpPr>
          <p:nvPr>
            <p:ph type="sldNum" sz="quarter" idx="5"/>
          </p:nvPr>
        </p:nvSpPr>
        <p:spPr/>
        <p:txBody>
          <a:bodyPr/>
          <a:lstStyle/>
          <a:p>
            <a:fld id="{228DEABC-DA15-1246-A5C5-69D37FFA7D08}" type="slidenum">
              <a:rPr lang="en-US" smtClean="0"/>
              <a:t>2</a:t>
            </a:fld>
            <a:endParaRPr lang="en-US"/>
          </a:p>
        </p:txBody>
      </p:sp>
    </p:spTree>
    <p:extLst>
      <p:ext uri="{BB962C8B-B14F-4D97-AF65-F5344CB8AC3E}">
        <p14:creationId xmlns:p14="http://schemas.microsoft.com/office/powerpoint/2010/main" val="112589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DEABC-DA15-1246-A5C5-69D37FFA7D08}" type="slidenum">
              <a:rPr lang="en-US" smtClean="0"/>
              <a:t>3</a:t>
            </a:fld>
            <a:endParaRPr lang="en-US"/>
          </a:p>
        </p:txBody>
      </p:sp>
    </p:spTree>
    <p:extLst>
      <p:ext uri="{BB962C8B-B14F-4D97-AF65-F5344CB8AC3E}">
        <p14:creationId xmlns:p14="http://schemas.microsoft.com/office/powerpoint/2010/main" val="28392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0AB9-A842-0E18-99B0-FE4B1FF9B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7CA34-EF54-E52D-7BBE-14292B49B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E32AE-4924-3C92-0CD1-9379F276F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593868-E77E-F969-17CF-2F5FE70F13C9}"/>
              </a:ext>
            </a:extLst>
          </p:cNvPr>
          <p:cNvSpPr>
            <a:spLocks noGrp="1"/>
          </p:cNvSpPr>
          <p:nvPr>
            <p:ph type="sldNum" sz="quarter" idx="5"/>
          </p:nvPr>
        </p:nvSpPr>
        <p:spPr/>
        <p:txBody>
          <a:bodyPr/>
          <a:lstStyle/>
          <a:p>
            <a:fld id="{228DEABC-DA15-1246-A5C5-69D37FFA7D08}" type="slidenum">
              <a:rPr lang="en-US" smtClean="0"/>
              <a:t>4</a:t>
            </a:fld>
            <a:endParaRPr lang="en-US"/>
          </a:p>
        </p:txBody>
      </p:sp>
    </p:spTree>
    <p:extLst>
      <p:ext uri="{BB962C8B-B14F-4D97-AF65-F5344CB8AC3E}">
        <p14:creationId xmlns:p14="http://schemas.microsoft.com/office/powerpoint/2010/main" val="229332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ADA38-7B0A-835A-BB4D-905E354A6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1C2B7-0823-280D-60F9-DE3BC830E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42BDC-E27F-0CD7-3D58-DF505B65BB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1A5A3-D4FC-3124-237A-441860D0B490}"/>
              </a:ext>
            </a:extLst>
          </p:cNvPr>
          <p:cNvSpPr>
            <a:spLocks noGrp="1"/>
          </p:cNvSpPr>
          <p:nvPr>
            <p:ph type="sldNum" sz="quarter" idx="5"/>
          </p:nvPr>
        </p:nvSpPr>
        <p:spPr/>
        <p:txBody>
          <a:bodyPr/>
          <a:lstStyle/>
          <a:p>
            <a:fld id="{228DEABC-DA15-1246-A5C5-69D37FFA7D08}" type="slidenum">
              <a:rPr lang="en-US" smtClean="0"/>
              <a:t>5</a:t>
            </a:fld>
            <a:endParaRPr lang="en-US"/>
          </a:p>
        </p:txBody>
      </p:sp>
    </p:spTree>
    <p:extLst>
      <p:ext uri="{BB962C8B-B14F-4D97-AF65-F5344CB8AC3E}">
        <p14:creationId xmlns:p14="http://schemas.microsoft.com/office/powerpoint/2010/main" val="45663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B0F6-693F-E2A0-0375-B6AE790AA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9CF02-D8DD-AD94-D182-1352AF392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6F4DA-0AC4-94EB-3D07-A5B238E46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1409A-B007-061F-C3F2-F4C20B1D26BC}"/>
              </a:ext>
            </a:extLst>
          </p:cNvPr>
          <p:cNvSpPr>
            <a:spLocks noGrp="1"/>
          </p:cNvSpPr>
          <p:nvPr>
            <p:ph type="sldNum" sz="quarter" idx="5"/>
          </p:nvPr>
        </p:nvSpPr>
        <p:spPr/>
        <p:txBody>
          <a:bodyPr/>
          <a:lstStyle/>
          <a:p>
            <a:fld id="{228DEABC-DA15-1246-A5C5-69D37FFA7D08}" type="slidenum">
              <a:rPr lang="en-US" smtClean="0"/>
              <a:t>6</a:t>
            </a:fld>
            <a:endParaRPr lang="en-US"/>
          </a:p>
        </p:txBody>
      </p:sp>
    </p:spTree>
    <p:extLst>
      <p:ext uri="{BB962C8B-B14F-4D97-AF65-F5344CB8AC3E}">
        <p14:creationId xmlns:p14="http://schemas.microsoft.com/office/powerpoint/2010/main" val="232979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530E-8772-155E-D9F9-3D866AE58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267F7-C614-1698-F9FA-78C701F25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16D4F-05BE-49BA-46C8-CE58771FCA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1EED8-3DA7-191C-5F76-9645B98C52FD}"/>
              </a:ext>
            </a:extLst>
          </p:cNvPr>
          <p:cNvSpPr>
            <a:spLocks noGrp="1"/>
          </p:cNvSpPr>
          <p:nvPr>
            <p:ph type="sldNum" sz="quarter" idx="5"/>
          </p:nvPr>
        </p:nvSpPr>
        <p:spPr/>
        <p:txBody>
          <a:bodyPr/>
          <a:lstStyle/>
          <a:p>
            <a:fld id="{228DEABC-DA15-1246-A5C5-69D37FFA7D08}" type="slidenum">
              <a:rPr lang="en-US" smtClean="0"/>
              <a:t>7</a:t>
            </a:fld>
            <a:endParaRPr lang="en-US"/>
          </a:p>
        </p:txBody>
      </p:sp>
    </p:spTree>
    <p:extLst>
      <p:ext uri="{BB962C8B-B14F-4D97-AF65-F5344CB8AC3E}">
        <p14:creationId xmlns:p14="http://schemas.microsoft.com/office/powerpoint/2010/main" val="189433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C663-6869-5B02-4CB3-3DC2A6E49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9E2C3-8A46-AC63-A433-E67D3D150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CDE2B-A62A-1824-336A-E7C93C9611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2F115F-D31F-9659-998D-A65610BC054D}"/>
              </a:ext>
            </a:extLst>
          </p:cNvPr>
          <p:cNvSpPr>
            <a:spLocks noGrp="1"/>
          </p:cNvSpPr>
          <p:nvPr>
            <p:ph type="sldNum" sz="quarter" idx="5"/>
          </p:nvPr>
        </p:nvSpPr>
        <p:spPr/>
        <p:txBody>
          <a:bodyPr/>
          <a:lstStyle/>
          <a:p>
            <a:fld id="{228DEABC-DA15-1246-A5C5-69D37FFA7D08}" type="slidenum">
              <a:rPr lang="en-US" smtClean="0"/>
              <a:t>8</a:t>
            </a:fld>
            <a:endParaRPr lang="en-US"/>
          </a:p>
        </p:txBody>
      </p:sp>
    </p:spTree>
    <p:extLst>
      <p:ext uri="{BB962C8B-B14F-4D97-AF65-F5344CB8AC3E}">
        <p14:creationId xmlns:p14="http://schemas.microsoft.com/office/powerpoint/2010/main" val="215834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26B66-EA30-080F-61E3-9235F6ECC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57570-ABFA-E71C-45FF-22B1DF6EC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6036D-B0CF-7FF3-DC06-EBE84AE5EF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137D25-2A1B-93F9-F280-F557C9CC1B27}"/>
              </a:ext>
            </a:extLst>
          </p:cNvPr>
          <p:cNvSpPr>
            <a:spLocks noGrp="1"/>
          </p:cNvSpPr>
          <p:nvPr>
            <p:ph type="sldNum" sz="quarter" idx="5"/>
          </p:nvPr>
        </p:nvSpPr>
        <p:spPr/>
        <p:txBody>
          <a:bodyPr/>
          <a:lstStyle/>
          <a:p>
            <a:fld id="{228DEABC-DA15-1246-A5C5-69D37FFA7D08}" type="slidenum">
              <a:rPr lang="en-US" smtClean="0"/>
              <a:t>9</a:t>
            </a:fld>
            <a:endParaRPr lang="en-US"/>
          </a:p>
        </p:txBody>
      </p:sp>
    </p:spTree>
    <p:extLst>
      <p:ext uri="{BB962C8B-B14F-4D97-AF65-F5344CB8AC3E}">
        <p14:creationId xmlns:p14="http://schemas.microsoft.com/office/powerpoint/2010/main" val="3842739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 Add Image - NYSERDA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2" name="Picture Placeholder 2">
            <a:extLst>
              <a:ext uri="{FF2B5EF4-FFF2-40B4-BE49-F238E27FC236}">
                <a16:creationId xmlns:a16="http://schemas.microsoft.com/office/drawing/2014/main" id="{2677A20D-1447-4A30-96FF-C88818901C3F}"/>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2699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Tree>
    <p:extLst>
      <p:ext uri="{BB962C8B-B14F-4D97-AF65-F5344CB8AC3E}">
        <p14:creationId xmlns:p14="http://schemas.microsoft.com/office/powerpoint/2010/main" val="49858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tart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a:p>
        </p:txBody>
      </p:sp>
      <p:sp>
        <p:nvSpPr>
          <p:cNvPr id="7" name="Title 1">
            <a:extLst>
              <a:ext uri="{FF2B5EF4-FFF2-40B4-BE49-F238E27FC236}">
                <a16:creationId xmlns:a16="http://schemas.microsoft.com/office/drawing/2014/main" id="{E9651F46-1582-4549-9CC7-089281A7661F}"/>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918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tart with Subhead and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a:p>
        </p:txBody>
      </p:sp>
      <p:sp>
        <p:nvSpPr>
          <p:cNvPr id="8" name="Text Placeholder 7">
            <a:extLst>
              <a:ext uri="{FF2B5EF4-FFF2-40B4-BE49-F238E27FC236}">
                <a16:creationId xmlns:a16="http://schemas.microsoft.com/office/drawing/2014/main" id="{0DBEEE13-2DBB-43FF-9757-02F8FBB4CBC4}"/>
              </a:ext>
            </a:extLst>
          </p:cNvPr>
          <p:cNvSpPr>
            <a:spLocks noGrp="1"/>
          </p:cNvSpPr>
          <p:nvPr>
            <p:ph type="body" sz="quarter" idx="12"/>
          </p:nvPr>
        </p:nvSpPr>
        <p:spPr>
          <a:xfrm>
            <a:off x="539732" y="3299589"/>
            <a:ext cx="6477000" cy="941387"/>
          </a:xfrm>
          <a:prstGeom prst="rect">
            <a:avLst/>
          </a:prstGeom>
        </p:spPr>
        <p:txBody>
          <a:bodyPr/>
          <a:lstStyle>
            <a:lvl1pPr marL="0" indent="0">
              <a:buNone/>
              <a:defRPr sz="3000" b="1">
                <a:solidFill>
                  <a:srgbClr val="63666A"/>
                </a:solidFill>
                <a:latin typeface="Roboto" pitchFamily="2" charset="0"/>
                <a:ea typeface="Roboto" pitchFamily="2" charset="0"/>
                <a:cs typeface="Arial" panose="020B0604020202020204" pitchFamily="34" charset="0"/>
              </a:defRPr>
            </a:lvl1pPr>
            <a:lvl2pPr marL="457200" indent="0">
              <a:buNone/>
              <a:defRPr sz="3000">
                <a:latin typeface="Arial" panose="020B0604020202020204" pitchFamily="34" charset="0"/>
                <a:cs typeface="Arial" panose="020B0604020202020204" pitchFamily="34" charset="0"/>
              </a:defRPr>
            </a:lvl2pPr>
            <a:lvl3pPr marL="914400" indent="0">
              <a:buNone/>
              <a:defRPr sz="3000">
                <a:latin typeface="Arial" panose="020B0604020202020204" pitchFamily="34" charset="0"/>
                <a:cs typeface="Arial" panose="020B0604020202020204" pitchFamily="34" charset="0"/>
              </a:defRPr>
            </a:lvl3pPr>
            <a:lvl4pPr marL="1371600" indent="0">
              <a:buNone/>
              <a:defRPr sz="3000">
                <a:latin typeface="Arial" panose="020B0604020202020204" pitchFamily="34" charset="0"/>
                <a:cs typeface="Arial" panose="020B0604020202020204" pitchFamily="34" charset="0"/>
              </a:defRPr>
            </a:lvl4pPr>
            <a:lvl5pPr marL="1828800" indent="0">
              <a:buNone/>
              <a:defRPr sz="30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itle 1">
            <a:extLst>
              <a:ext uri="{FF2B5EF4-FFF2-40B4-BE49-F238E27FC236}">
                <a16:creationId xmlns:a16="http://schemas.microsoft.com/office/drawing/2014/main" id="{AE89B9C2-0688-40D8-B410-94F7D16141BF}"/>
              </a:ext>
            </a:extLst>
          </p:cNvPr>
          <p:cNvSpPr>
            <a:spLocks noGrp="1"/>
          </p:cNvSpPr>
          <p:nvPr>
            <p:ph type="title"/>
          </p:nvPr>
        </p:nvSpPr>
        <p:spPr>
          <a:xfrm>
            <a:off x="541031" y="1247698"/>
            <a:ext cx="6059556" cy="1907484"/>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7714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tart with Right Side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7" name="Text Placeholder 6">
            <a:extLst>
              <a:ext uri="{FF2B5EF4-FFF2-40B4-BE49-F238E27FC236}">
                <a16:creationId xmlns:a16="http://schemas.microsoft.com/office/drawing/2014/main" id="{32A0AB70-6B59-4E30-A48E-0B7DDC010805}"/>
              </a:ext>
            </a:extLst>
          </p:cNvPr>
          <p:cNvSpPr>
            <a:spLocks noGrp="1"/>
          </p:cNvSpPr>
          <p:nvPr>
            <p:ph type="body" sz="quarter" idx="12"/>
          </p:nvPr>
        </p:nvSpPr>
        <p:spPr>
          <a:xfrm>
            <a:off x="6883120" y="1259102"/>
            <a:ext cx="4827591" cy="4144963"/>
          </a:xfrm>
          <a:prstGeom prst="rect">
            <a:avLst/>
          </a:prstGeom>
        </p:spPr>
        <p:txBody>
          <a:bodyPr/>
          <a:lstStyle>
            <a:lvl1pPr marL="274320" indent="-274320">
              <a:spcBef>
                <a:spcPts val="1200"/>
              </a:spcBef>
              <a:buClr>
                <a:srgbClr val="63666A"/>
              </a:buClr>
              <a:buFont typeface="Arial" panose="020B0604020202020204" pitchFamily="34" charset="0"/>
              <a:buChar char="&gt;"/>
              <a:defRPr sz="2000">
                <a:solidFill>
                  <a:srgbClr val="63666A"/>
                </a:solidFill>
                <a:latin typeface="Roboto Lt" pitchFamily="2" charset="0"/>
                <a:ea typeface="Roboto Lt" pitchFamily="2" charset="0"/>
                <a:cs typeface="Arial" panose="020B0604020202020204" pitchFamily="34" charset="0"/>
              </a:defRPr>
            </a:lvl1pPr>
            <a:lvl2pPr marL="548640" marR="0" indent="-18288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en-US"/>
              <a:t>Click to edit Master text styles</a:t>
            </a:r>
          </a:p>
          <a:p>
            <a:pPr marL="800100" marR="0" lvl="1" indent="-342900" algn="l" defTabSz="914400" rtl="0" eaLnBrk="1" fontAlgn="auto" latinLnBrk="0" hangingPunct="1">
              <a:lnSpc>
                <a:spcPct val="90000"/>
              </a:lnSpc>
              <a:spcBef>
                <a:spcPts val="500"/>
              </a:spcBef>
              <a:spcAft>
                <a:spcPts val="0"/>
              </a:spcAft>
              <a:buClrTx/>
              <a:buSzTx/>
              <a:tabLst/>
              <a:defRPr/>
            </a:pPr>
            <a:r>
              <a:rPr lang="en-US"/>
              <a:t>Click to edit Master text styles</a:t>
            </a:r>
          </a:p>
          <a:p>
            <a:pPr lvl="1"/>
            <a:endParaRPr lang="en-US"/>
          </a:p>
        </p:txBody>
      </p:sp>
      <p:sp>
        <p:nvSpPr>
          <p:cNvPr id="6" name="Title 1">
            <a:extLst>
              <a:ext uri="{FF2B5EF4-FFF2-40B4-BE49-F238E27FC236}">
                <a16:creationId xmlns:a16="http://schemas.microsoft.com/office/drawing/2014/main" id="{9B161FA4-DE35-4DFE-BAE6-BC3CBFB83D27}"/>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616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no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D0FCA-6A22-4179-8992-DAD5BF4ED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40283"/>
            <a:ext cx="11102407" cy="4688418"/>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500" b="1">
                <a:solidFill>
                  <a:srgbClr val="0077C8"/>
                </a:solidFill>
                <a:latin typeface="Roboto" pitchFamily="2" charset="0"/>
                <a:ea typeface="Roboto" pitchFamily="2" charset="0"/>
                <a:cs typeface="Arial" panose="020B0604020202020204" pitchFamily="34" charset="0"/>
              </a:defRPr>
            </a:lvl1pPr>
            <a:lvl2pPr marL="548640" indent="-274320">
              <a:spcBef>
                <a:spcPts val="600"/>
              </a:spcBef>
              <a:defRPr sz="20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edit Master text styles</a:t>
            </a:r>
          </a:p>
          <a:p>
            <a:pPr lvl="1"/>
            <a:r>
              <a:rPr lang="en-US"/>
              <a:t>Second level</a:t>
            </a:r>
          </a:p>
          <a:p>
            <a:pPr lvl="2"/>
            <a:r>
              <a:rPr lang="en-US"/>
              <a:t>Third level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3552399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36650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fade with Bullets No Logo">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138530" y="557592"/>
            <a:ext cx="6510834" cy="593528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20973727-B865-4FCD-A49A-5246D7276AFE}"/>
              </a:ext>
            </a:extLst>
          </p:cNvPr>
          <p:cNvSpPr txBox="1">
            <a:spLocks/>
          </p:cNvSpPr>
          <p:nvPr userDrawn="1"/>
        </p:nvSpPr>
        <p:spPr>
          <a:xfrm>
            <a:off x="541031" y="1247698"/>
            <a:ext cx="4221888" cy="3859006"/>
          </a:xfrm>
          <a:prstGeom prst="rect">
            <a:avLst/>
          </a:prstGeom>
        </p:spPr>
        <p:txBody>
          <a:bodyPr/>
          <a:lstStyle>
            <a:lvl1pPr algn="l" defTabSz="914400" rtl="0" eaLnBrk="1" latinLnBrk="0" hangingPunct="1">
              <a:lnSpc>
                <a:spcPct val="90000"/>
              </a:lnSpc>
              <a:spcBef>
                <a:spcPct val="0"/>
              </a:spcBef>
              <a:buNone/>
              <a:defRPr sz="6000" b="1" kern="1200">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991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73656E-BCA0-4243-BAC0-B335B8FF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Chart Placeholder 2">
            <a:extLst>
              <a:ext uri="{FF2B5EF4-FFF2-40B4-BE49-F238E27FC236}">
                <a16:creationId xmlns:a16="http://schemas.microsoft.com/office/drawing/2014/main" id="{056309A2-3256-426F-82AC-C866BA83BA46}"/>
              </a:ext>
            </a:extLst>
          </p:cNvPr>
          <p:cNvSpPr>
            <a:spLocks noGrp="1"/>
          </p:cNvSpPr>
          <p:nvPr>
            <p:ph type="chart" sz="quarter" idx="10"/>
          </p:nvPr>
        </p:nvSpPr>
        <p:spPr>
          <a:xfrm>
            <a:off x="546956" y="2117185"/>
            <a:ext cx="11429143" cy="427355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64B14C1C-6FA8-4050-9CFF-13B861B412BC}"/>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4072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4" name="Table Placeholder 3">
            <a:extLst>
              <a:ext uri="{FF2B5EF4-FFF2-40B4-BE49-F238E27FC236}">
                <a16:creationId xmlns:a16="http://schemas.microsoft.com/office/drawing/2014/main" id="{8AAD4DFF-4017-4E35-8A31-B436DA98A121}"/>
              </a:ext>
            </a:extLst>
          </p:cNvPr>
          <p:cNvSpPr>
            <a:spLocks noGrp="1"/>
          </p:cNvSpPr>
          <p:nvPr>
            <p:ph type="tbl" sz="quarter" idx="10"/>
          </p:nvPr>
        </p:nvSpPr>
        <p:spPr>
          <a:xfrm>
            <a:off x="546957" y="2117705"/>
            <a:ext cx="11400568" cy="422910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a:p>
        </p:txBody>
      </p:sp>
      <p:pic>
        <p:nvPicPr>
          <p:cNvPr id="10" name="Picture 9">
            <a:extLst>
              <a:ext uri="{FF2B5EF4-FFF2-40B4-BE49-F238E27FC236}">
                <a16:creationId xmlns:a16="http://schemas.microsoft.com/office/drawing/2014/main" id="{319AB454-2958-41B8-A411-8DF56C2AC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6" name="Title 1">
            <a:extLst>
              <a:ext uri="{FF2B5EF4-FFF2-40B4-BE49-F238E27FC236}">
                <a16:creationId xmlns:a16="http://schemas.microsoft.com/office/drawing/2014/main" id="{847ACDC9-E657-BE4E-8BA8-5015537E13FE}"/>
              </a:ext>
            </a:extLst>
          </p:cNvPr>
          <p:cNvSpPr>
            <a:spLocks noGrp="1"/>
          </p:cNvSpPr>
          <p:nvPr>
            <p:ph type="title"/>
          </p:nvPr>
        </p:nvSpPr>
        <p:spPr>
          <a:xfrm>
            <a:off x="546957" y="543230"/>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2935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D29BAB2F-8E8A-4087-8F8F-09633CEDD39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6" name="Title 1">
            <a:extLst>
              <a:ext uri="{FF2B5EF4-FFF2-40B4-BE49-F238E27FC236}">
                <a16:creationId xmlns:a16="http://schemas.microsoft.com/office/drawing/2014/main" id="{0961596B-EF1E-4A07-ABD4-42DEB9277BA5}"/>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3387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 Add Image - NYS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2414710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ext Placeholder 6">
            <a:extLst>
              <a:ext uri="{FF2B5EF4-FFF2-40B4-BE49-F238E27FC236}">
                <a16:creationId xmlns:a16="http://schemas.microsoft.com/office/drawing/2014/main" id="{07BF301B-20D6-4756-AD74-4F417D4FD710}"/>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26873D9D-8E0B-4CCF-A9E7-77E9DD21C08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4934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xt Placeholder 6">
            <a:extLst>
              <a:ext uri="{FF2B5EF4-FFF2-40B4-BE49-F238E27FC236}">
                <a16:creationId xmlns:a16="http://schemas.microsoft.com/office/drawing/2014/main" id="{7A735383-092F-484A-B7B8-76D35AF7887D}"/>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2F27283F-ABC2-4F1A-971A-E6114551AFC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8693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4" name="Text Placeholder 6">
            <a:extLst>
              <a:ext uri="{FF2B5EF4-FFF2-40B4-BE49-F238E27FC236}">
                <a16:creationId xmlns:a16="http://schemas.microsoft.com/office/drawing/2014/main" id="{B541CC65-5B8D-4F59-9DCA-ECE5182E937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D5D3A178-801B-493A-8C3B-3B4D9CD9F30B}"/>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3011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4" name="Text Placeholder 6">
            <a:extLst>
              <a:ext uri="{FF2B5EF4-FFF2-40B4-BE49-F238E27FC236}">
                <a16:creationId xmlns:a16="http://schemas.microsoft.com/office/drawing/2014/main" id="{628D31E3-3774-4199-AC94-1F12DDFB4BB8}"/>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DC597374-21D5-46F1-BF0D-F5ED4C8A27F0}"/>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3102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40257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 2 - Add Image - NYS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5" y="6492876"/>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7"/>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189" indent="0">
              <a:buNone/>
              <a:defRPr>
                <a:latin typeface="Arial" panose="020B0604020202020204" pitchFamily="34" charset="0"/>
                <a:cs typeface="Arial" panose="020B0604020202020204" pitchFamily="34" charset="0"/>
              </a:defRPr>
            </a:lvl2pPr>
            <a:lvl3pPr marL="914377" indent="0">
              <a:buNone/>
              <a:defRPr>
                <a:latin typeface="Arial" panose="020B0604020202020204" pitchFamily="34" charset="0"/>
                <a:cs typeface="Arial" panose="020B0604020202020204" pitchFamily="34" charset="0"/>
              </a:defRPr>
            </a:lvl3pPr>
            <a:lvl4pPr marL="1371566" indent="0">
              <a:buNone/>
              <a:defRPr>
                <a:latin typeface="Arial" panose="020B0604020202020204" pitchFamily="34" charset="0"/>
                <a:cs typeface="Arial" panose="020B0604020202020204" pitchFamily="34" charset="0"/>
              </a:defRPr>
            </a:lvl4pPr>
            <a:lvl5pPr marL="1828754"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2" y="5074420"/>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2654363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95D854D-1476-DE4B-9BA4-7E2B729EC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3231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60579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F988-04ED-E748-A35A-49E61FD5D1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570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95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 Add Image - NYS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464BEF39-CBBC-498D-AB6C-443AB01ECB87}"/>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829709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95D854D-1476-DE4B-9BA4-7E2B729ECF7D}"/>
              </a:ext>
            </a:extLst>
          </p:cNvPr>
          <p:cNvSpPr>
            <a:spLocks noGrp="1"/>
          </p:cNvSpPr>
          <p:nvPr>
            <p:ph type="title"/>
          </p:nvPr>
        </p:nvSpPr>
        <p:spPr/>
        <p:txBody>
          <a:bodyPr/>
          <a:lstStyle/>
          <a:p>
            <a:r>
              <a:rPr lang="en-US"/>
              <a:t>Click to edit Master title style</a:t>
            </a:r>
          </a:p>
        </p:txBody>
      </p:sp>
      <p:sp>
        <p:nvSpPr>
          <p:cNvPr id="2" name="TextBox 1">
            <a:extLst>
              <a:ext uri="{FF2B5EF4-FFF2-40B4-BE49-F238E27FC236}">
                <a16:creationId xmlns:a16="http://schemas.microsoft.com/office/drawing/2014/main" id="{DDFC648A-DF50-4DAC-A537-366B41A06C2D}"/>
              </a:ext>
            </a:extLst>
          </p:cNvPr>
          <p:cNvSpPr txBox="1"/>
          <p:nvPr userDrawn="1"/>
        </p:nvSpPr>
        <p:spPr>
          <a:xfrm>
            <a:off x="3193576" y="6523629"/>
            <a:ext cx="6059606" cy="338554"/>
          </a:xfrm>
          <a:prstGeom prst="rect">
            <a:avLst/>
          </a:prstGeom>
          <a:noFill/>
        </p:spPr>
        <p:txBody>
          <a:bodyPr wrap="square" rtlCol="0">
            <a:spAutoFit/>
          </a:bodyPr>
          <a:lstStyle/>
          <a:p>
            <a:pPr algn="ctr"/>
            <a:r>
              <a:rPr lang="en-US" sz="1600">
                <a:solidFill>
                  <a:schemeClr val="tx1"/>
                </a:solidFill>
              </a:rPr>
              <a:t>Confidential / Working Draft</a:t>
            </a:r>
          </a:p>
        </p:txBody>
      </p:sp>
    </p:spTree>
    <p:extLst>
      <p:ext uri="{BB962C8B-B14F-4D97-AF65-F5344CB8AC3E}">
        <p14:creationId xmlns:p14="http://schemas.microsoft.com/office/powerpoint/2010/main" val="577990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a:xfrm>
            <a:off x="3352800" y="6556248"/>
            <a:ext cx="5486400" cy="301752"/>
          </a:xfrm>
          <a:prstGeom prst="rect">
            <a:avLst/>
          </a:prstGeom>
        </p:spPr>
        <p:txBody>
          <a:bodyPr/>
          <a:lstStyle>
            <a:lvl1pPr>
              <a:defRPr/>
            </a:lvl1pPr>
          </a:lstStyle>
          <a:p>
            <a:r>
              <a:rPr lang="en-US"/>
              <a:t>Confidential / Working Draft</a:t>
            </a:r>
          </a:p>
        </p:txBody>
      </p:sp>
      <p:sp>
        <p:nvSpPr>
          <p:cNvPr id="2" name="Title 1">
            <a:extLst>
              <a:ext uri="{FF2B5EF4-FFF2-40B4-BE49-F238E27FC236}">
                <a16:creationId xmlns:a16="http://schemas.microsoft.com/office/drawing/2014/main" id="{9072F988-04ED-E748-A35A-49E61FD5D1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042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Takeaways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a:xfrm>
            <a:off x="3352800" y="6556248"/>
            <a:ext cx="5486400" cy="301752"/>
          </a:xfrm>
          <a:prstGeom prst="rect">
            <a:avLst/>
          </a:prstGeom>
        </p:spPr>
        <p:txBody>
          <a:bodyPr/>
          <a:lstStyle>
            <a:lvl1pPr>
              <a:defRPr/>
            </a:lvl1pPr>
          </a:lstStyle>
          <a:p>
            <a:r>
              <a:rPr lang="en-US"/>
              <a:t>Confidential / Working Draft</a:t>
            </a:r>
          </a:p>
        </p:txBody>
      </p:sp>
      <p:sp>
        <p:nvSpPr>
          <p:cNvPr id="4" name="Title 3">
            <a:extLst>
              <a:ext uri="{FF2B5EF4-FFF2-40B4-BE49-F238E27FC236}">
                <a16:creationId xmlns:a16="http://schemas.microsoft.com/office/drawing/2014/main" id="{325B0504-C1AB-1443-B24D-C257FF6610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5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a:xfrm>
            <a:off x="3352800" y="6551699"/>
            <a:ext cx="5486400" cy="301752"/>
          </a:xfrm>
          <a:prstGeom prst="rect">
            <a:avLst/>
          </a:prstGeom>
        </p:spPr>
        <p:txBody>
          <a:bodyPr/>
          <a:lstStyle/>
          <a:p>
            <a:r>
              <a:rPr lang="en-US"/>
              <a:t>Footer</a:t>
            </a:r>
          </a:p>
        </p:txBody>
      </p:sp>
      <p:sp>
        <p:nvSpPr>
          <p:cNvPr id="2" name="Title 1">
            <a:extLst>
              <a:ext uri="{FF2B5EF4-FFF2-40B4-BE49-F238E27FC236}">
                <a16:creationId xmlns:a16="http://schemas.microsoft.com/office/drawing/2014/main" id="{710726CF-4682-D141-8167-F271BC2F9C34}"/>
              </a:ext>
            </a:extLst>
          </p:cNvPr>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AA2556DD-8888-4B6A-B03B-01A4E49EBD11}"/>
              </a:ext>
            </a:extLst>
          </p:cNvPr>
          <p:cNvSpPr txBox="1">
            <a:spLocks/>
          </p:cNvSpPr>
          <p:nvPr userDrawn="1"/>
        </p:nvSpPr>
        <p:spPr>
          <a:xfrm>
            <a:off x="3544826"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2957454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a:xfrm>
            <a:off x="3352800" y="6556248"/>
            <a:ext cx="5486400" cy="301752"/>
          </a:xfrm>
          <a:prstGeom prst="rect">
            <a:avLst/>
          </a:prstGeom>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4" name="Title 3">
            <a:extLst>
              <a:ext uri="{FF2B5EF4-FFF2-40B4-BE49-F238E27FC236}">
                <a16:creationId xmlns:a16="http://schemas.microsoft.com/office/drawing/2014/main" id="{D03F9A22-68AF-A84E-B013-309E670B7C3D}"/>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3EE28A2E-0FE8-4253-8675-C2EBE70A6498}"/>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294061255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a:xfrm>
            <a:off x="3352800" y="6556248"/>
            <a:ext cx="5486400" cy="301752"/>
          </a:xfrm>
          <a:prstGeom prst="rect">
            <a:avLst/>
          </a:prstGeom>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5" name="Title 4">
            <a:extLst>
              <a:ext uri="{FF2B5EF4-FFF2-40B4-BE49-F238E27FC236}">
                <a16:creationId xmlns:a16="http://schemas.microsoft.com/office/drawing/2014/main" id="{703CE31F-0E13-D94C-87F9-02ADF7910694}"/>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0A36F557-D34B-4C87-BB10-75179BE442C7}"/>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1154146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a:xfrm>
            <a:off x="3352800" y="6556248"/>
            <a:ext cx="5486400" cy="301752"/>
          </a:xfrm>
          <a:prstGeom prst="rect">
            <a:avLst/>
          </a:prstGeom>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F9EDE974-87CD-EC47-B28D-E3D2C73CED38}"/>
              </a:ext>
            </a:extLst>
          </p:cNvPr>
          <p:cNvSpPr>
            <a:spLocks noGrp="1"/>
          </p:cNvSpPr>
          <p:nvPr>
            <p:ph type="title"/>
          </p:nvPr>
        </p:nvSpPr>
        <p:spPr/>
        <p:txBody>
          <a:bodyPr/>
          <a:lstStyle/>
          <a:p>
            <a:r>
              <a:rPr lang="en-US"/>
              <a:t>Click to edit Master title style</a:t>
            </a:r>
          </a:p>
        </p:txBody>
      </p:sp>
      <p:sp>
        <p:nvSpPr>
          <p:cNvPr id="11" name="Footer Placeholder 4">
            <a:extLst>
              <a:ext uri="{FF2B5EF4-FFF2-40B4-BE49-F238E27FC236}">
                <a16:creationId xmlns:a16="http://schemas.microsoft.com/office/drawing/2014/main" id="{8822B6C0-0A10-4F28-BB12-4E43363A790A}"/>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3044757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a:xfrm>
            <a:off x="3352800" y="6556248"/>
            <a:ext cx="5486400" cy="301752"/>
          </a:xfrm>
          <a:prstGeom prst="rect">
            <a:avLst/>
          </a:prstGeom>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
        <p:nvSpPr>
          <p:cNvPr id="4" name="Title 3">
            <a:extLst>
              <a:ext uri="{FF2B5EF4-FFF2-40B4-BE49-F238E27FC236}">
                <a16:creationId xmlns:a16="http://schemas.microsoft.com/office/drawing/2014/main" id="{83B0148A-912D-A04E-B0DA-FAC45C0DE13F}"/>
              </a:ext>
            </a:extLst>
          </p:cNvPr>
          <p:cNvSpPr>
            <a:spLocks noGrp="1"/>
          </p:cNvSpPr>
          <p:nvPr>
            <p:ph type="title"/>
          </p:nvPr>
        </p:nvSpPr>
        <p:spPr/>
        <p:txBody>
          <a:bodyPr/>
          <a:lstStyle/>
          <a:p>
            <a:r>
              <a:rPr lang="en-US"/>
              <a:t>Click to edit Master title style</a:t>
            </a:r>
          </a:p>
        </p:txBody>
      </p:sp>
      <p:sp>
        <p:nvSpPr>
          <p:cNvPr id="10" name="Footer Placeholder 4">
            <a:extLst>
              <a:ext uri="{FF2B5EF4-FFF2-40B4-BE49-F238E27FC236}">
                <a16:creationId xmlns:a16="http://schemas.microsoft.com/office/drawing/2014/main" id="{8BB81BBB-D7F0-475A-985F-8530705C5ACE}"/>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3557741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a:xfrm>
            <a:off x="3352800" y="6556248"/>
            <a:ext cx="5486400" cy="301752"/>
          </a:xfrm>
          <a:prstGeom prst="rect">
            <a:avLst/>
          </a:prstGeom>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6" name="Title 5">
            <a:extLst>
              <a:ext uri="{FF2B5EF4-FFF2-40B4-BE49-F238E27FC236}">
                <a16:creationId xmlns:a16="http://schemas.microsoft.com/office/drawing/2014/main" id="{2D110E5E-8D62-4040-8D62-EE6153F6A66F}"/>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5AF786DE-4371-4D13-A5B2-DF0FDFFC6E9B}"/>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1342330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a:xfrm>
            <a:off x="3352800" y="6556248"/>
            <a:ext cx="5486400" cy="301752"/>
          </a:xfrm>
          <a:prstGeom prst="rect">
            <a:avLst/>
          </a:prstGeom>
        </p:spPr>
        <p:txBody>
          <a:bodyPr/>
          <a:lstStyle/>
          <a:p>
            <a:r>
              <a:rPr lang="en-US"/>
              <a:t>Footer</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
        <p:nvSpPr>
          <p:cNvPr id="6" name="Title 5">
            <a:extLst>
              <a:ext uri="{FF2B5EF4-FFF2-40B4-BE49-F238E27FC236}">
                <a16:creationId xmlns:a16="http://schemas.microsoft.com/office/drawing/2014/main" id="{8C7A1AE4-9DA6-D641-8A21-44956CA4FDEA}"/>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84E4A257-AA6F-40CA-8879-C4A4F2AE1A3F}"/>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87175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 Add Image - NYS Blue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7"/>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4A38AA8C-86F8-4B75-8FAD-618E1FECD484}"/>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1500085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9245600"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9245600" cy="304800"/>
          </a:xfrm>
        </p:spPr>
        <p:txBody>
          <a:bodyPr anchor="ctr">
            <a:noAutofit/>
          </a:bodyPr>
          <a:lstStyle>
            <a:lvl1pPr marL="0" indent="0" algn="l">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304800"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9245600"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a:xfrm>
            <a:off x="3352800" y="6556248"/>
            <a:ext cx="5486400" cy="301752"/>
          </a:xfrm>
          <a:prstGeom prst="rect">
            <a:avLst/>
          </a:prstGeom>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
        <p:nvSpPr>
          <p:cNvPr id="8" name="Footer Placeholder 4">
            <a:extLst>
              <a:ext uri="{FF2B5EF4-FFF2-40B4-BE49-F238E27FC236}">
                <a16:creationId xmlns:a16="http://schemas.microsoft.com/office/drawing/2014/main" id="{81E17A02-43E6-4754-ADDA-12C8A0319D49}"/>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881854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a:xfrm>
            <a:off x="3352800" y="6556248"/>
            <a:ext cx="5486400" cy="301752"/>
          </a:xfrm>
          <a:prstGeom prst="rect">
            <a:avLst/>
          </a:prstGeom>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
        <p:nvSpPr>
          <p:cNvPr id="4" name="Footer Placeholder 4">
            <a:extLst>
              <a:ext uri="{FF2B5EF4-FFF2-40B4-BE49-F238E27FC236}">
                <a16:creationId xmlns:a16="http://schemas.microsoft.com/office/drawing/2014/main" id="{E4C3EA0E-CB64-4840-BBE8-6E7F05664F96}"/>
              </a:ext>
            </a:extLst>
          </p:cNvPr>
          <p:cNvSpPr txBox="1">
            <a:spLocks/>
          </p:cNvSpPr>
          <p:nvPr userDrawn="1"/>
        </p:nvSpPr>
        <p:spPr>
          <a:xfrm>
            <a:off x="3544824" y="6556248"/>
            <a:ext cx="5486400" cy="301752"/>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E85F3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Working Draft</a:t>
            </a:r>
          </a:p>
        </p:txBody>
      </p:sp>
    </p:spTree>
    <p:extLst>
      <p:ext uri="{BB962C8B-B14F-4D97-AF65-F5344CB8AC3E}">
        <p14:creationId xmlns:p14="http://schemas.microsoft.com/office/powerpoint/2010/main" val="422541439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335096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85130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16294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02755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11230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338926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10036751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2859347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rgbClr val="002D72"/>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65542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334231293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66C1A7-A177-2A46-8F72-DD1AD05265DB}"/>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3" name="Footer Placeholder 2">
            <a:extLst>
              <a:ext uri="{FF2B5EF4-FFF2-40B4-BE49-F238E27FC236}">
                <a16:creationId xmlns:a16="http://schemas.microsoft.com/office/drawing/2014/main" id="{296ED0F2-3B66-1647-8A75-415347484F16}"/>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2" name="Title 1">
            <a:extLst>
              <a:ext uri="{FF2B5EF4-FFF2-40B4-BE49-F238E27FC236}">
                <a16:creationId xmlns:a16="http://schemas.microsoft.com/office/drawing/2014/main" id="{19E13538-17C5-CA4F-BF6A-A15EB07C0E4B}"/>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2A600094-BBA4-514F-9057-BB22C6E4977B}"/>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ECC87255-B4CE-394D-BDCC-F0417FF46A4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BCBAD474-A5CF-0D41-BFCC-2FD49FEF7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00975611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D17EF7A-A0C1-4449-878F-724B19FB635F}"/>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DE2172E4-6706-8C45-A2CC-A94B60C4DFB2}"/>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2ADA2BFE-91A2-434F-897F-04113CB01AB2}"/>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94F9CABC-C2C8-E943-8001-E86BECEAD42D}"/>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3E482BCC-CB68-6344-8943-5BFF44271778}"/>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5261963C-18D3-6543-AE18-CEDA935CB9C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2422361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4FFBCB-F58D-124E-B222-161BFFF25A4A}"/>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EF58CEA5-DD31-1747-AD3C-7E54A915CF1D}"/>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5D59EAE3-54AE-6F4F-B63D-7D99F27CF786}"/>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8C6E92D1-CD5C-344C-A455-AFD4E509B3F8}"/>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6C3C5F00-4B8A-4E43-9FBC-BFA0BEF54D87}"/>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32576E7E-5F93-BA43-9F08-302B5878B6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5557760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070EBE-6B4F-4A4B-AC69-4F38926F9335}"/>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8488C2CF-C3B8-644E-94AF-A40F1A5D1136}"/>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F06F929F-48FB-0244-8246-FE20B3E193ED}"/>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5255BA2C-0E69-EF46-BED6-2B0D383CAEF1}"/>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E879584E-FC85-D140-8E42-A7645E98805F}"/>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145B7327-EC7F-074B-9712-2808159DA9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2298840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FD7714-9F22-8A49-9B07-C445FB0F8B1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69161C6-B5AB-4740-BD68-A6D1D92E60FE}"/>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07E8591C-2510-D440-8C93-C55BB573E627}"/>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A39089A0-14C9-DC44-8804-01E64BCC5434}"/>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97373D9F-BB39-E041-AEA3-B2AC44E6CDA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C9337686-166D-EF4B-AF28-211B067E28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41967287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ustom_Title Slide">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BD6F0-3B9A-CA42-8AAB-6F86C3087650}"/>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7419"/>
            <a:ext cx="12192000" cy="6858000"/>
          </a:xfrm>
          <a:prstGeom prst="rect">
            <a:avLst/>
          </a:prstGeom>
        </p:spPr>
        <p:txBody>
          <a:bodyPr/>
          <a:lstStyle>
            <a:lvl1pPr marL="0" indent="0" algn="r">
              <a:buNone/>
              <a:defRPr b="0"/>
            </a:lvl1pPr>
          </a:lstStyle>
          <a:p>
            <a:r>
              <a:rPr lang="en-US"/>
              <a:t>Custom Background</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4" name="Footer Placeholder 3">
            <a:extLst>
              <a:ext uri="{FF2B5EF4-FFF2-40B4-BE49-F238E27FC236}">
                <a16:creationId xmlns:a16="http://schemas.microsoft.com/office/drawing/2014/main" id="{3BACB3DD-250F-1645-A067-A9D3C6EF8E4E}"/>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sp>
        <p:nvSpPr>
          <p:cNvPr id="5" name="Title 4">
            <a:extLst>
              <a:ext uri="{FF2B5EF4-FFF2-40B4-BE49-F238E27FC236}">
                <a16:creationId xmlns:a16="http://schemas.microsoft.com/office/drawing/2014/main" id="{80BD9083-7F01-F547-B0B5-FE730E2FBB04}"/>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9" name="Group 8">
            <a:extLst>
              <a:ext uri="{FF2B5EF4-FFF2-40B4-BE49-F238E27FC236}">
                <a16:creationId xmlns:a16="http://schemas.microsoft.com/office/drawing/2014/main" id="{3001BF3D-D695-594B-B8F0-A9696B369B7E}"/>
              </a:ext>
            </a:extLst>
          </p:cNvPr>
          <p:cNvGrpSpPr/>
          <p:nvPr userDrawn="1"/>
        </p:nvGrpSpPr>
        <p:grpSpPr>
          <a:xfrm>
            <a:off x="304800" y="222421"/>
            <a:ext cx="4869180" cy="731520"/>
            <a:chOff x="608330" y="5713191"/>
            <a:chExt cx="4869180" cy="731520"/>
          </a:xfrm>
        </p:grpSpPr>
        <p:sp>
          <p:nvSpPr>
            <p:cNvPr id="11" name="Oval 10">
              <a:extLst>
                <a:ext uri="{FF2B5EF4-FFF2-40B4-BE49-F238E27FC236}">
                  <a16:creationId xmlns:a16="http://schemas.microsoft.com/office/drawing/2014/main" id="{92130528-4F37-A74E-8DC5-0B71A004E2DB}"/>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D09C3837-2563-5747-9C9E-F67B72FEB7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55292710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3F30EC05-5D2B-A642-A141-87A23D7EF171}"/>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78941264-9715-304E-A395-416E7D69D013}"/>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5C2A78AC-7DF4-7244-AFD5-6D8FE3BC9035}"/>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A4504EC-B33D-0648-8D49-E5E4048226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18471008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04D8D159-D557-8445-8D7D-A7B4FB8DC6D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26317DD0-B891-2D45-8C53-8106041BD3A2}"/>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D38CB3DD-BD8D-E243-B127-02DD823B4586}"/>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779140A7-6F13-8746-A80D-F348504C34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5601762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16364120-E00D-5240-A253-0A3F99C7B4AB}"/>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DD10DD96-3E13-8D49-AC00-4624B6850C6F}"/>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83018A5A-B9D4-3049-B92F-DAFF834EC98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68E476D-D145-F74A-BD95-647E11E2FE7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3516065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6">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chemeClr val="bg1"/>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b="1" i="1">
                <a:solidFill>
                  <a:schemeClr val="bg1"/>
                </a:solidFill>
                <a:latin typeface="Roboto" pitchFamily="2" charset="0"/>
                <a:ea typeface="Roboto"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2703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6B637FE3-7823-4041-8528-9306FCDAA54F}"/>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140FD09E-2F12-F74F-83EF-6083EC7299C1}"/>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FF271B4C-1CBC-8544-944A-FBC3A21672A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7F7A69E9-01CB-084F-A36C-6B0344555F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89738788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3644776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a:xfrm>
            <a:off x="3352800" y="6556248"/>
            <a:ext cx="5486400" cy="301752"/>
          </a:xfrm>
          <a:prstGeom prst="rect">
            <a:avLst/>
          </a:prstGeom>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312439714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xfrm>
            <a:off x="3352800" y="6556248"/>
            <a:ext cx="5486400" cy="301752"/>
          </a:xfrm>
          <a:prstGeom prst="rect">
            <a:avLst/>
          </a:prstGeom>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32EEA5E8-3DCE-4522-8561-1FBABAB92354}" type="slidenum">
              <a:rPr lang="en-US" smtClean="0"/>
              <a:pPr/>
              <a:t>‹#›</a:t>
            </a:fld>
            <a:endParaRPr lang="en-US"/>
          </a:p>
        </p:txBody>
      </p:sp>
    </p:spTree>
    <p:extLst>
      <p:ext uri="{BB962C8B-B14F-4D97-AF65-F5344CB8AC3E}">
        <p14:creationId xmlns:p14="http://schemas.microsoft.com/office/powerpoint/2010/main" val="206793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7">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94" cy="6857997"/>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572000" y="2404532"/>
            <a:ext cx="7254910" cy="1325563"/>
          </a:xfrm>
          <a:prstGeom prst="rect">
            <a:avLst/>
          </a:prstGeom>
        </p:spPr>
        <p:txBody>
          <a:bodyPr anchor="t" anchorCtr="0"/>
          <a:lstStyle>
            <a:lvl1pPr>
              <a:defRPr sz="3500" b="0" i="0">
                <a:solidFill>
                  <a:srgbClr val="006BA6"/>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572000" y="837379"/>
            <a:ext cx="7077364" cy="914400"/>
          </a:xfrm>
          <a:prstGeom prst="rect">
            <a:avLst/>
          </a:prstGeom>
        </p:spPr>
        <p:txBody>
          <a:bodyPr/>
          <a:lstStyle>
            <a:lvl1pPr marL="0" indent="0">
              <a:buNone/>
              <a:defRPr sz="5000" b="1">
                <a:solidFill>
                  <a:srgbClr val="006BA6"/>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4572000" y="6431817"/>
            <a:ext cx="6983604" cy="914400"/>
          </a:xfrm>
          <a:prstGeom prst="rect">
            <a:avLst/>
          </a:prstGeom>
        </p:spPr>
        <p:txBody>
          <a:bodyPr/>
          <a:lstStyle>
            <a:lvl1pPr marL="0" indent="0">
              <a:buNone/>
              <a:defRPr sz="16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0619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9 - Add Img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8049F6-433F-4343-A429-C40812DD1276}"/>
              </a:ext>
            </a:extLst>
          </p:cNvPr>
          <p:cNvSpPr>
            <a:spLocks noGrp="1"/>
          </p:cNvSpPr>
          <p:nvPr>
            <p:ph type="pic" sz="quarter" idx="13"/>
          </p:nvPr>
        </p:nvSpPr>
        <p:spPr>
          <a:xfrm>
            <a:off x="0" y="0"/>
            <a:ext cx="12192000" cy="5235299"/>
          </a:xfrm>
          <a:prstGeom prst="rect">
            <a:avLst/>
          </a:prstGeom>
        </p:spPr>
        <p:txBody>
          <a:body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43948" y="1823702"/>
            <a:ext cx="11304104" cy="651142"/>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43948" y="837379"/>
            <a:ext cx="11304104" cy="914400"/>
          </a:xfrm>
          <a:prstGeom prst="rect">
            <a:avLst/>
          </a:prstGeom>
        </p:spPr>
        <p:txBody>
          <a:bodyPr/>
          <a:lstStyle>
            <a:lvl1pPr marL="0" indent="0">
              <a:buNone/>
              <a:defRPr sz="5000" b="1">
                <a:solidFill>
                  <a:srgbClr val="002D72"/>
                </a:solidFill>
                <a:latin typeface="Roboto" pitchFamily="2" charset="0"/>
                <a:ea typeface="Roboto" pitchFamily="2" charset="0"/>
                <a:cs typeface="Cordia New" panose="020B0304020202020204" pitchFamily="34" charset="-34"/>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232" b="5324"/>
          <a:stretch/>
        </p:blipFill>
        <p:spPr>
          <a:xfrm>
            <a:off x="2" y="5227984"/>
            <a:ext cx="12191996" cy="1264892"/>
          </a:xfrm>
          <a:prstGeom prst="rect">
            <a:avLst/>
          </a:prstGeom>
        </p:spPr>
      </p:pic>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7712421" y="5406887"/>
            <a:ext cx="4135024" cy="914400"/>
          </a:xfrm>
          <a:prstGeom prst="rect">
            <a:avLst/>
          </a:prstGeom>
        </p:spPr>
        <p:txBody>
          <a:bodyPr/>
          <a:lstStyle>
            <a:lvl1pPr marL="0" indent="0">
              <a:buNone/>
              <a:defRPr sz="2000" i="0">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3891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8">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22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image" Target="../media/image2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image" Target="../media/image2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image" Target="../media/image20.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7093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3" r:id="rId5"/>
    <p:sldLayoutId id="2147483674" r:id="rId6"/>
    <p:sldLayoutId id="2147483675" r:id="rId7"/>
    <p:sldLayoutId id="2147483668"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Tree>
    <p:extLst>
      <p:ext uri="{BB962C8B-B14F-4D97-AF65-F5344CB8AC3E}">
        <p14:creationId xmlns:p14="http://schemas.microsoft.com/office/powerpoint/2010/main" val="422876400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51" r:id="rId5"/>
    <p:sldLayoutId id="2147483649" r:id="rId6"/>
    <p:sldLayoutId id="2147483669" r:id="rId7"/>
    <p:sldLayoutId id="2147483656" r:id="rId8"/>
    <p:sldLayoutId id="2147483657" r:id="rId9"/>
    <p:sldLayoutId id="2147483662" r:id="rId10"/>
    <p:sldLayoutId id="2147483676" r:id="rId11"/>
    <p:sldLayoutId id="2147483677" r:id="rId12"/>
    <p:sldLayoutId id="2147483678" r:id="rId13"/>
    <p:sldLayoutId id="2147483679" r:id="rId14"/>
    <p:sldLayoutId id="2147483667" r:id="rId15"/>
    <p:sldLayoutId id="2147483680" r:id="rId16"/>
    <p:sldLayoutId id="2147483682" r:id="rId17"/>
    <p:sldLayoutId id="2147483683" r:id="rId18"/>
    <p:sldLayoutId id="2147483684" r:id="rId19"/>
    <p:sldLayoutId id="214748368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354" y="0"/>
            <a:ext cx="10587349" cy="896112"/>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l="-1315" r="-110"/>
          <a:stretch/>
        </p:blipFill>
        <p:spPr>
          <a:xfrm>
            <a:off x="304800" y="6631459"/>
            <a:ext cx="2286000" cy="148281"/>
          </a:xfrm>
          <a:prstGeom prst="rect">
            <a:avLst/>
          </a:prstGeom>
        </p:spPr>
      </p:pic>
      <p:grpSp>
        <p:nvGrpSpPr>
          <p:cNvPr id="16" name="Group 15">
            <a:extLst>
              <a:ext uri="{FF2B5EF4-FFF2-40B4-BE49-F238E27FC236}">
                <a16:creationId xmlns:a16="http://schemas.microsoft.com/office/drawing/2014/main" id="{FD416D9C-679C-AA44-9AE3-1A58F4966734}"/>
              </a:ext>
            </a:extLst>
          </p:cNvPr>
          <p:cNvGrpSpPr>
            <a:grpSpLocks noChangeAspect="1"/>
          </p:cNvGrpSpPr>
          <p:nvPr userDrawn="1"/>
        </p:nvGrpSpPr>
        <p:grpSpPr>
          <a:xfrm>
            <a:off x="304800" y="141732"/>
            <a:ext cx="612648" cy="612648"/>
            <a:chOff x="608330" y="5713191"/>
            <a:chExt cx="731520" cy="731520"/>
          </a:xfrm>
        </p:grpSpPr>
        <p:sp>
          <p:nvSpPr>
            <p:cNvPr id="17" name="Oval 16">
              <a:extLst>
                <a:ext uri="{FF2B5EF4-FFF2-40B4-BE49-F238E27FC236}">
                  <a16:creationId xmlns:a16="http://schemas.microsoft.com/office/drawing/2014/main" id="{B645283C-E022-4A42-A93C-ED0B436A7AD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DFCCB0E5-2EEB-2F47-B7A8-62E4A6DE86D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spTree>
    <p:extLst>
      <p:ext uri="{BB962C8B-B14F-4D97-AF65-F5344CB8AC3E}">
        <p14:creationId xmlns:p14="http://schemas.microsoft.com/office/powerpoint/2010/main" val="1746203153"/>
      </p:ext>
    </p:extLst>
  </p:cSld>
  <p:clrMap bg1="lt1" tx1="dk1" bg2="lt2" tx2="dk2" accent1="accent1" accent2="accent2" accent3="accent3" accent4="accent4" accent5="accent5" accent6="accent6" hlink="hlink" folHlink="folHlink"/>
  <p:sldLayoutIdLst>
    <p:sldLayoutId id="2147483948" r:id="rId1"/>
    <p:sldLayoutId id="2147483960" r:id="rId2"/>
    <p:sldLayoutId id="2147483959" r:id="rId3"/>
    <p:sldLayoutId id="2147483949" r:id="rId4"/>
    <p:sldLayoutId id="2147483961" r:id="rId5"/>
    <p:sldLayoutId id="2147483962" r:id="rId6"/>
    <p:sldLayoutId id="2147483963" r:id="rId7"/>
    <p:sldLayoutId id="2147483964" r:id="rId8"/>
    <p:sldLayoutId id="2147483965" r:id="rId9"/>
    <p:sldLayoutId id="2147483966" r:id="rId10"/>
    <p:sldLayoutId id="2147483957" r:id="rId11"/>
    <p:sldLayoutId id="2147483958" r:id="rId12"/>
    <p:sldLayoutId id="2147483998" r:id="rId13"/>
    <p:sldLayoutId id="2147484075" r:id="rId14"/>
    <p:sldLayoutId id="2147484076" r:id="rId15"/>
    <p:sldLayoutId id="2147484077" r:id="rId16"/>
    <p:sldLayoutId id="2147484078" r:id="rId17"/>
    <p:sldLayoutId id="2147484090" r:id="rId18"/>
    <p:sldLayoutId id="2147484038" r:id="rId19"/>
    <p:sldLayoutId id="2147484039" r:id="rId20"/>
    <p:sldLayoutId id="2147484025" r:id="rId21"/>
    <p:sldLayoutId id="2147484052" r:id="rId22"/>
    <p:sldLayoutId id="2147484053" r:id="rId23"/>
    <p:sldLayoutId id="2147484054" r:id="rId24"/>
    <p:sldLayoutId id="2147484055" r:id="rId25"/>
    <p:sldLayoutId id="2147484056" r:id="rId26"/>
    <p:sldLayoutId id="2147484004" r:id="rId27"/>
    <p:sldLayoutId id="2147484069" r:id="rId28"/>
    <p:sldLayoutId id="2147484070" r:id="rId29"/>
    <p:sldLayoutId id="2147484068" r:id="rId30"/>
    <p:sldLayoutId id="2147484071" r:id="rId31"/>
    <p:sldLayoutId id="2147484023" r:id="rId32"/>
    <p:sldLayoutId id="2147484072" r:id="rId33"/>
    <p:sldLayoutId id="2147484122" r:id="rId34"/>
  </p:sldLayoutIdLst>
  <p:hf sldNum="0" hdr="0" ftr="0" dt="0"/>
  <p:txStyles>
    <p:titleStyle>
      <a:lvl1pPr algn="l" defTabSz="914400" rtl="0" eaLnBrk="1" latinLnBrk="0" hangingPunct="1">
        <a:spcBef>
          <a:spcPct val="0"/>
        </a:spcBef>
        <a:buNone/>
        <a:defRPr sz="2800" b="0" i="0" kern="1200">
          <a:solidFill>
            <a:schemeClr val="bg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F26B43"/>
          </p15:clr>
        </p15:guide>
        <p15:guide id="2" pos="384" userDrawn="1">
          <p15:clr>
            <a:srgbClr val="F26B43"/>
          </p15:clr>
        </p15:guide>
        <p15:guide id="3"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mailto:shyam.mehta@nyserda.ny.gov"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78D1D7-70B9-4C01-BD3D-BF7D5D10B862}"/>
              </a:ext>
            </a:extLst>
          </p:cNvPr>
          <p:cNvSpPr/>
          <p:nvPr/>
        </p:nvSpPr>
        <p:spPr>
          <a:xfrm>
            <a:off x="0" y="5262880"/>
            <a:ext cx="12192000" cy="1595120"/>
          </a:xfrm>
          <a:prstGeom prst="rect">
            <a:avLst/>
          </a:prstGeom>
          <a:solidFill>
            <a:srgbClr val="0E8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2B9065-CE17-4480-895B-6BA232A63199}"/>
              </a:ext>
            </a:extLst>
          </p:cNvPr>
          <p:cNvSpPr>
            <a:spLocks noGrp="1"/>
          </p:cNvSpPr>
          <p:nvPr>
            <p:ph type="title" idx="4294967295"/>
          </p:nvPr>
        </p:nvSpPr>
        <p:spPr>
          <a:xfrm>
            <a:off x="0" y="0"/>
            <a:ext cx="0" cy="0"/>
          </a:xfrm>
        </p:spPr>
        <p:txBody>
          <a:bodyPr lIns="91440" tIns="45720" rIns="91440" bIns="45720" anchor="t" anchorCtr="0"/>
          <a:lstStyle/>
          <a:p>
            <a:r>
              <a:rPr lang="en-US" sz="3000">
                <a:solidFill>
                  <a:schemeClr val="bg1"/>
                </a:solidFill>
                <a:latin typeface="Arial" panose="020B0604020202020204" pitchFamily="34" charset="0"/>
                <a:ea typeface="Roboto"/>
              </a:rPr>
              <a:t>xx</a:t>
            </a:r>
          </a:p>
        </p:txBody>
      </p:sp>
      <p:sp>
        <p:nvSpPr>
          <p:cNvPr id="10" name="Title 3">
            <a:extLst>
              <a:ext uri="{FF2B5EF4-FFF2-40B4-BE49-F238E27FC236}">
                <a16:creationId xmlns:a16="http://schemas.microsoft.com/office/drawing/2014/main" id="{01341E2A-9777-482B-9918-E0FD77440A38}"/>
              </a:ext>
            </a:extLst>
          </p:cNvPr>
          <p:cNvSpPr txBox="1">
            <a:spLocks/>
          </p:cNvSpPr>
          <p:nvPr/>
        </p:nvSpPr>
        <p:spPr>
          <a:xfrm>
            <a:off x="442128" y="1198795"/>
            <a:ext cx="10972800" cy="3344630"/>
          </a:xfrm>
          <a:prstGeom prst="rect">
            <a:avLst/>
          </a:prstGeom>
        </p:spPr>
        <p:txBody>
          <a:bodyPr lIns="91440" tIns="45720" rIns="91440" bIns="45720" anchor="t" anchorCtr="0"/>
          <a:lstStyle>
            <a:lvl1pPr algn="l" defTabSz="914400" rtl="0" eaLnBrk="1" latinLnBrk="0" hangingPunct="1">
              <a:lnSpc>
                <a:spcPct val="90000"/>
              </a:lnSpc>
              <a:spcBef>
                <a:spcPct val="0"/>
              </a:spcBef>
              <a:buNone/>
              <a:defRPr sz="4000" kern="1200">
                <a:solidFill>
                  <a:srgbClr val="002D72"/>
                </a:solidFill>
                <a:latin typeface="Roboto Lt" pitchFamily="2" charset="0"/>
                <a:ea typeface="Roboto Lt" pitchFamily="2" charset="0"/>
                <a:cs typeface="Arial" panose="020B0604020202020204" pitchFamily="34" charset="0"/>
              </a:defRPr>
            </a:lvl1pPr>
          </a:lstStyle>
          <a:p>
            <a:endParaRPr lang="en-US" b="1" dirty="0">
              <a:solidFill>
                <a:schemeClr val="accent1">
                  <a:lumMod val="50000"/>
                </a:schemeClr>
              </a:solidFill>
              <a:latin typeface="Arial"/>
              <a:ea typeface="Roboto"/>
              <a:cs typeface="Arial"/>
            </a:endParaRPr>
          </a:p>
          <a:p>
            <a:r>
              <a:rPr lang="en-US" sz="4000" b="1" dirty="0">
                <a:solidFill>
                  <a:schemeClr val="accent1">
                    <a:lumMod val="50000"/>
                  </a:schemeClr>
                </a:solidFill>
                <a:latin typeface="Arial"/>
                <a:ea typeface="Roboto"/>
                <a:cs typeface="Arial"/>
              </a:rPr>
              <a:t>Retail Energy Storage NYC Block 5 and Funding Reallocation</a:t>
            </a:r>
          </a:p>
          <a:p>
            <a:endParaRPr lang="en-US" sz="3000" dirty="0">
              <a:solidFill>
                <a:schemeClr val="accent1">
                  <a:lumMod val="50000"/>
                </a:schemeClr>
              </a:solidFill>
              <a:latin typeface="Arial"/>
              <a:ea typeface="Roboto"/>
              <a:cs typeface="Arial"/>
            </a:endParaRPr>
          </a:p>
          <a:p>
            <a:r>
              <a:rPr lang="en-US" sz="3000" dirty="0">
                <a:solidFill>
                  <a:schemeClr val="accent1">
                    <a:lumMod val="50000"/>
                  </a:schemeClr>
                </a:solidFill>
                <a:latin typeface="Arial"/>
                <a:ea typeface="Roboto"/>
                <a:cs typeface="Arial"/>
              </a:rPr>
              <a:t>February 29, 2024</a:t>
            </a:r>
          </a:p>
        </p:txBody>
      </p:sp>
      <p:pic>
        <p:nvPicPr>
          <p:cNvPr id="5" name="Picture 5">
            <a:extLst>
              <a:ext uri="{FF2B5EF4-FFF2-40B4-BE49-F238E27FC236}">
                <a16:creationId xmlns:a16="http://schemas.microsoft.com/office/drawing/2014/main" id="{F4F2D98B-DEE2-617B-C0FD-5F8BFE7FCA24}"/>
              </a:ext>
            </a:extLst>
          </p:cNvPr>
          <p:cNvPicPr>
            <a:picLocks noChangeAspect="1"/>
          </p:cNvPicPr>
          <p:nvPr/>
        </p:nvPicPr>
        <p:blipFill>
          <a:blip r:embed="rId3"/>
          <a:stretch>
            <a:fillRect/>
          </a:stretch>
        </p:blipFill>
        <p:spPr>
          <a:xfrm>
            <a:off x="303028" y="227501"/>
            <a:ext cx="3097618" cy="1024696"/>
          </a:xfrm>
          <a:prstGeom prst="rect">
            <a:avLst/>
          </a:prstGeom>
        </p:spPr>
      </p:pic>
    </p:spTree>
    <p:extLst>
      <p:ext uri="{BB962C8B-B14F-4D97-AF65-F5344CB8AC3E}">
        <p14:creationId xmlns:p14="http://schemas.microsoft.com/office/powerpoint/2010/main" val="45605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FE470-BC3D-77F5-D0DA-0E2D53A804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365420-F6A7-A79C-FF2E-77A39A1AE9C2}"/>
              </a:ext>
            </a:extLst>
          </p:cNvPr>
          <p:cNvSpPr>
            <a:spLocks noGrp="1"/>
          </p:cNvSpPr>
          <p:nvPr>
            <p:ph type="title"/>
          </p:nvPr>
        </p:nvSpPr>
        <p:spPr/>
        <p:txBody>
          <a:bodyPr lIns="91440" tIns="45720" rIns="91440" bIns="45720" anchor="ctr" anchorCtr="0"/>
          <a:lstStyle/>
          <a:p>
            <a:r>
              <a:rPr lang="en-US" sz="4000" b="1" dirty="0">
                <a:latin typeface="Arial" panose="020B0604020202020204" pitchFamily="34" charset="0"/>
              </a:rPr>
              <a:t>Agenda</a:t>
            </a:r>
            <a:endParaRPr lang="en-US" b="1" dirty="0">
              <a:latin typeface="Arial" panose="020B0604020202020204" pitchFamily="34" charset="0"/>
            </a:endParaRPr>
          </a:p>
        </p:txBody>
      </p:sp>
      <p:sp>
        <p:nvSpPr>
          <p:cNvPr id="7" name="Slide Number Placeholder 2">
            <a:extLst>
              <a:ext uri="{FF2B5EF4-FFF2-40B4-BE49-F238E27FC236}">
                <a16:creationId xmlns:a16="http://schemas.microsoft.com/office/drawing/2014/main" id="{6017648A-AF6A-82CC-804D-C47F353834A1}"/>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2</a:t>
            </a:fld>
            <a:endParaRPr lang="en-US"/>
          </a:p>
        </p:txBody>
      </p:sp>
      <p:sp>
        <p:nvSpPr>
          <p:cNvPr id="9" name="TextBox 8">
            <a:extLst>
              <a:ext uri="{FF2B5EF4-FFF2-40B4-BE49-F238E27FC236}">
                <a16:creationId xmlns:a16="http://schemas.microsoft.com/office/drawing/2014/main" id="{0AED851F-8887-8568-1530-7A1814EF32EA}"/>
              </a:ext>
            </a:extLst>
          </p:cNvPr>
          <p:cNvSpPr txBox="1"/>
          <p:nvPr/>
        </p:nvSpPr>
        <p:spPr>
          <a:xfrm>
            <a:off x="379606" y="2162136"/>
            <a:ext cx="11529365" cy="3293209"/>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Background: 2018 Storage Order Programs and Funding Allocations</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Current Status of Roadmap 1.0 Funds</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Retail Storage Incentive Program - NYC Block 5</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NYC Retail Block 5 Proposed Design and Program Requirements</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Block 5 Incentive Rate and Capacity Allocation</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Next Steps</a:t>
            </a:r>
          </a:p>
          <a:p>
            <a:pPr marL="457200" indent="-457200">
              <a:spcAft>
                <a:spcPts val="800"/>
              </a:spcAft>
              <a:buFont typeface="Wingdings" panose="05000000000000000000" pitchFamily="2" charset="2"/>
              <a:buChar char="§"/>
            </a:pPr>
            <a:r>
              <a:rPr lang="en-US" sz="2400" dirty="0">
                <a:solidFill>
                  <a:schemeClr val="accent1">
                    <a:lumMod val="50000"/>
                  </a:schemeClr>
                </a:solidFill>
                <a:latin typeface="Arial"/>
                <a:ea typeface="Calibri" panose="020F0502020204030204" pitchFamily="34" charset="0"/>
                <a:cs typeface="Arial"/>
              </a:rPr>
              <a:t>Q&amp;A</a:t>
            </a:r>
          </a:p>
        </p:txBody>
      </p:sp>
    </p:spTree>
    <p:extLst>
      <p:ext uri="{BB962C8B-B14F-4D97-AF65-F5344CB8AC3E}">
        <p14:creationId xmlns:p14="http://schemas.microsoft.com/office/powerpoint/2010/main" val="344193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042A4-4A42-5288-7D26-C09CFE935D84}"/>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2018 Storage Order Programs and Funding Allocations</a:t>
            </a:r>
            <a:endParaRPr lang="en-US" b="1" dirty="0">
              <a:latin typeface="Arial" panose="020B0604020202020204" pitchFamily="34" charset="0"/>
            </a:endParaRPr>
          </a:p>
        </p:txBody>
      </p:sp>
      <p:sp>
        <p:nvSpPr>
          <p:cNvPr id="7" name="Slide Number Placeholder 2">
            <a:extLst>
              <a:ext uri="{FF2B5EF4-FFF2-40B4-BE49-F238E27FC236}">
                <a16:creationId xmlns:a16="http://schemas.microsoft.com/office/drawing/2014/main" id="{5BDDF5DB-5656-4976-B7FA-099E368FE0C6}"/>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3</a:t>
            </a:fld>
            <a:endParaRPr lang="en-US"/>
          </a:p>
        </p:txBody>
      </p:sp>
      <p:sp>
        <p:nvSpPr>
          <p:cNvPr id="9" name="TextBox 8">
            <a:extLst>
              <a:ext uri="{FF2B5EF4-FFF2-40B4-BE49-F238E27FC236}">
                <a16:creationId xmlns:a16="http://schemas.microsoft.com/office/drawing/2014/main" id="{5F7A2F25-75E2-4D38-ACAD-F2635B81E3C4}"/>
              </a:ext>
            </a:extLst>
          </p:cNvPr>
          <p:cNvSpPr txBox="1"/>
          <p:nvPr/>
        </p:nvSpPr>
        <p:spPr>
          <a:xfrm>
            <a:off x="368378" y="1978819"/>
            <a:ext cx="11455243" cy="4514056"/>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The 2018 Storage Order (Roadmap 1.0 Order) by the New York Public Service Commission (PSC) authorized NYSERDA to use $310 million for the Energy Storage Market Acceleration Bridge Incentive program.</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Incentives provided under this program supported Bulk and Retail Commercial energy storage projects deployed between 2019 and 2025, toward supporting New York’s interim target of deploying 1.5 GW of energy storage by 2025.</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Market Acceleration Bridge Incentive allocations (per 2020 Implementation Plan):</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$150 million for Bulk Storage (including ~$68M for Utility Bulk Dispatch Rights projects)</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$124 million for Retail Storage (does not include $40M in previously approved CEF funding for solar + storage projects)</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$36 million in additional funding, not allocated to either Retail or Bulk initiatives, to support additional opportunities based on market conditions and implementation experience</a:t>
            </a:r>
            <a:endParaRPr lang="en-US" sz="2200" dirty="0">
              <a:solidFill>
                <a:schemeClr val="accent1">
                  <a:lumMod val="50000"/>
                </a:schemeClr>
              </a:solidFill>
              <a:latin typeface="Arial"/>
              <a:ea typeface="Calibri" panose="020F0502020204030204" pitchFamily="34" charset="0"/>
              <a:cs typeface="Arial"/>
            </a:endParaRPr>
          </a:p>
        </p:txBody>
      </p:sp>
    </p:spTree>
    <p:extLst>
      <p:ext uri="{BB962C8B-B14F-4D97-AF65-F5344CB8AC3E}">
        <p14:creationId xmlns:p14="http://schemas.microsoft.com/office/powerpoint/2010/main" val="419882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BC25-BA94-164F-620F-C0CF462582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983C42-0317-7B4D-9305-BA5CD79CC02C}"/>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Current Status of Roadmap 1.0 Funds</a:t>
            </a:r>
          </a:p>
        </p:txBody>
      </p:sp>
      <p:sp>
        <p:nvSpPr>
          <p:cNvPr id="7" name="Slide Number Placeholder 2">
            <a:extLst>
              <a:ext uri="{FF2B5EF4-FFF2-40B4-BE49-F238E27FC236}">
                <a16:creationId xmlns:a16="http://schemas.microsoft.com/office/drawing/2014/main" id="{7C4C36AC-BC13-733F-AC28-5804C784B43D}"/>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4</a:t>
            </a:fld>
            <a:endParaRPr lang="en-US"/>
          </a:p>
        </p:txBody>
      </p:sp>
      <p:graphicFrame>
        <p:nvGraphicFramePr>
          <p:cNvPr id="2" name="Table 4">
            <a:extLst>
              <a:ext uri="{FF2B5EF4-FFF2-40B4-BE49-F238E27FC236}">
                <a16:creationId xmlns:a16="http://schemas.microsoft.com/office/drawing/2014/main" id="{E61796B7-190A-9E56-1DE7-05E0DF2E0B46}"/>
              </a:ext>
            </a:extLst>
          </p:cNvPr>
          <p:cNvGraphicFramePr>
            <a:graphicFrameLocks noGrp="1"/>
          </p:cNvGraphicFramePr>
          <p:nvPr>
            <p:ph idx="1"/>
            <p:extLst>
              <p:ext uri="{D42A27DB-BD31-4B8C-83A1-F6EECF244321}">
                <p14:modId xmlns:p14="http://schemas.microsoft.com/office/powerpoint/2010/main" val="3199111258"/>
              </p:ext>
            </p:extLst>
          </p:nvPr>
        </p:nvGraphicFramePr>
        <p:xfrm>
          <a:off x="1737360" y="2114669"/>
          <a:ext cx="8717280" cy="3494373"/>
        </p:xfrm>
        <a:graphic>
          <a:graphicData uri="http://schemas.openxmlformats.org/drawingml/2006/table">
            <a:tbl>
              <a:tblPr firstRow="1" bandRow="1">
                <a:tableStyleId>{5C22544A-7EE6-4342-B048-85BDC9FD1C3A}</a:tableStyleId>
              </a:tblPr>
              <a:tblGrid>
                <a:gridCol w="2591432">
                  <a:extLst>
                    <a:ext uri="{9D8B030D-6E8A-4147-A177-3AD203B41FA5}">
                      <a16:colId xmlns:a16="http://schemas.microsoft.com/office/drawing/2014/main" val="2213675545"/>
                    </a:ext>
                  </a:extLst>
                </a:gridCol>
                <a:gridCol w="2011048">
                  <a:extLst>
                    <a:ext uri="{9D8B030D-6E8A-4147-A177-3AD203B41FA5}">
                      <a16:colId xmlns:a16="http://schemas.microsoft.com/office/drawing/2014/main" val="4038956988"/>
                    </a:ext>
                  </a:extLst>
                </a:gridCol>
                <a:gridCol w="2113280">
                  <a:extLst>
                    <a:ext uri="{9D8B030D-6E8A-4147-A177-3AD203B41FA5}">
                      <a16:colId xmlns:a16="http://schemas.microsoft.com/office/drawing/2014/main" val="1520475974"/>
                    </a:ext>
                  </a:extLst>
                </a:gridCol>
                <a:gridCol w="2001520">
                  <a:extLst>
                    <a:ext uri="{9D8B030D-6E8A-4147-A177-3AD203B41FA5}">
                      <a16:colId xmlns:a16="http://schemas.microsoft.com/office/drawing/2014/main" val="572544697"/>
                    </a:ext>
                  </a:extLst>
                </a:gridCol>
              </a:tblGrid>
              <a:tr h="866438">
                <a:tc>
                  <a:txBody>
                    <a:bodyPr/>
                    <a:lstStyle/>
                    <a:p>
                      <a:r>
                        <a:rPr lang="en-US" sz="2000" dirty="0">
                          <a:latin typeface="Arial" panose="020B0604020202020204" pitchFamily="34" charset="0"/>
                          <a:cs typeface="Arial" panose="020B0604020202020204" pitchFamily="34" charset="0"/>
                        </a:rPr>
                        <a:t>Funding Category</a:t>
                      </a:r>
                    </a:p>
                  </a:txBody>
                  <a:tcPr/>
                </a:tc>
                <a:tc>
                  <a:txBody>
                    <a:bodyPr/>
                    <a:lstStyle/>
                    <a:p>
                      <a:r>
                        <a:rPr lang="en-US" sz="2000" dirty="0">
                          <a:latin typeface="Arial" panose="020B0604020202020204" pitchFamily="34" charset="0"/>
                          <a:cs typeface="Arial" panose="020B0604020202020204" pitchFamily="34" charset="0"/>
                        </a:rPr>
                        <a:t>Total Allocation</a:t>
                      </a:r>
                    </a:p>
                  </a:txBody>
                  <a:tcPr/>
                </a:tc>
                <a:tc>
                  <a:txBody>
                    <a:bodyPr/>
                    <a:lstStyle/>
                    <a:p>
                      <a:r>
                        <a:rPr lang="en-US" sz="2000" dirty="0">
                          <a:latin typeface="Arial" panose="020B0604020202020204" pitchFamily="34" charset="0"/>
                          <a:cs typeface="Arial" panose="020B0604020202020204" pitchFamily="34" charset="0"/>
                        </a:rPr>
                        <a:t>Allocated Funding</a:t>
                      </a:r>
                    </a:p>
                  </a:txBody>
                  <a:tcPr/>
                </a:tc>
                <a:tc>
                  <a:txBody>
                    <a:bodyPr/>
                    <a:lstStyle/>
                    <a:p>
                      <a:r>
                        <a:rPr lang="en-US" sz="2000" dirty="0">
                          <a:latin typeface="Arial" panose="020B0604020202020204" pitchFamily="34" charset="0"/>
                          <a:cs typeface="Arial" panose="020B0604020202020204" pitchFamily="34" charset="0"/>
                        </a:rPr>
                        <a:t>Uncommitted/ Available Funding</a:t>
                      </a:r>
                    </a:p>
                  </a:txBody>
                  <a:tcPr/>
                </a:tc>
                <a:extLst>
                  <a:ext uri="{0D108BD9-81ED-4DB2-BD59-A6C34878D82A}">
                    <a16:rowId xmlns:a16="http://schemas.microsoft.com/office/drawing/2014/main" val="452232491"/>
                  </a:ext>
                </a:extLst>
              </a:tr>
              <a:tr h="760611">
                <a:tc>
                  <a:txBody>
                    <a:bodyPr/>
                    <a:lstStyle/>
                    <a:p>
                      <a:r>
                        <a:rPr lang="en-US" sz="2000" dirty="0">
                          <a:latin typeface="Arial" panose="020B0604020202020204" pitchFamily="34" charset="0"/>
                          <a:cs typeface="Arial" panose="020B0604020202020204" pitchFamily="34" charset="0"/>
                        </a:rPr>
                        <a:t>Bulk Storage Incentives</a:t>
                      </a:r>
                    </a:p>
                  </a:txBody>
                  <a:tcPr/>
                </a:tc>
                <a:tc>
                  <a:txBody>
                    <a:bodyPr/>
                    <a:lstStyle/>
                    <a:p>
                      <a:r>
                        <a:rPr lang="en-US" sz="2000" dirty="0">
                          <a:latin typeface="Arial" panose="020B0604020202020204" pitchFamily="34" charset="0"/>
                          <a:cs typeface="Arial" panose="020B0604020202020204" pitchFamily="34" charset="0"/>
                        </a:rPr>
                        <a:t>$150,000,000</a:t>
                      </a:r>
                    </a:p>
                  </a:txBody>
                  <a:tcPr/>
                </a:tc>
                <a:tc>
                  <a:txBody>
                    <a:bodyPr/>
                    <a:lstStyle/>
                    <a:p>
                      <a:r>
                        <a:rPr lang="en-US" sz="2000" dirty="0">
                          <a:latin typeface="Arial" panose="020B0604020202020204" pitchFamily="34" charset="0"/>
                          <a:cs typeface="Arial" panose="020B0604020202020204" pitchFamily="34" charset="0"/>
                        </a:rPr>
                        <a:t>$133,420,250*</a:t>
                      </a:r>
                    </a:p>
                  </a:txBody>
                  <a:tcPr/>
                </a:tc>
                <a:tc>
                  <a:txBody>
                    <a:bodyPr/>
                    <a:lstStyle/>
                    <a:p>
                      <a:r>
                        <a:rPr lang="en-US" sz="2000" dirty="0">
                          <a:latin typeface="Arial" panose="020B0604020202020204" pitchFamily="34" charset="0"/>
                          <a:cs typeface="Arial" panose="020B0604020202020204" pitchFamily="34" charset="0"/>
                        </a:rPr>
                        <a:t>$16,579,750</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72279033"/>
                  </a:ext>
                </a:extLst>
              </a:tr>
              <a:tr h="723536">
                <a:tc>
                  <a:txBody>
                    <a:bodyPr/>
                    <a:lstStyle/>
                    <a:p>
                      <a:r>
                        <a:rPr lang="en-US" sz="2000" dirty="0">
                          <a:latin typeface="Arial" panose="020B0604020202020204" pitchFamily="34" charset="0"/>
                          <a:cs typeface="Arial" panose="020B0604020202020204" pitchFamily="34" charset="0"/>
                        </a:rPr>
                        <a:t>Retail Storage Incentives</a:t>
                      </a:r>
                    </a:p>
                  </a:txBody>
                  <a:tcPr/>
                </a:tc>
                <a:tc>
                  <a:txBody>
                    <a:bodyPr/>
                    <a:lstStyle/>
                    <a:p>
                      <a:r>
                        <a:rPr lang="en-US" sz="2000" dirty="0">
                          <a:latin typeface="Arial" panose="020B0604020202020204" pitchFamily="34" charset="0"/>
                          <a:cs typeface="Arial" panose="020B0604020202020204" pitchFamily="34" charset="0"/>
                        </a:rPr>
                        <a:t>$123,625,000**</a:t>
                      </a:r>
                    </a:p>
                  </a:txBody>
                  <a:tcPr/>
                </a:tc>
                <a:tc>
                  <a:txBody>
                    <a:bodyPr/>
                    <a:lstStyle/>
                    <a:p>
                      <a:r>
                        <a:rPr lang="en-US" sz="2000" dirty="0">
                          <a:latin typeface="Arial" panose="020B0604020202020204" pitchFamily="34" charset="0"/>
                          <a:cs typeface="Arial" panose="020B0604020202020204" pitchFamily="34" charset="0"/>
                        </a:rPr>
                        <a:t>$97,765,451</a:t>
                      </a:r>
                    </a:p>
                    <a:p>
                      <a:endParaRPr lang="en-US" sz="2000" dirty="0">
                        <a:solidFill>
                          <a:schemeClr val="accent6"/>
                        </a:solidFill>
                        <a:latin typeface="Arial" panose="020B0604020202020204" pitchFamily="34" charset="0"/>
                        <a:cs typeface="Arial" panose="020B0604020202020204" pitchFamily="34" charset="0"/>
                      </a:endParaRPr>
                    </a:p>
                  </a:txBody>
                  <a:tcPr/>
                </a:tc>
                <a:tc>
                  <a:txBody>
                    <a:bodyPr/>
                    <a:lstStyle/>
                    <a:p>
                      <a:r>
                        <a:rPr lang="en-US" sz="2000" dirty="0">
                          <a:solidFill>
                            <a:schemeClr val="tx1"/>
                          </a:solidFill>
                          <a:latin typeface="Arial" panose="020B0604020202020204" pitchFamily="34" charset="0"/>
                          <a:cs typeface="Arial" panose="020B0604020202020204" pitchFamily="34" charset="0"/>
                        </a:rPr>
                        <a:t>$25,859,549</a:t>
                      </a:r>
                    </a:p>
                    <a:p>
                      <a:endParaRPr lang="en-US" sz="2000" dirty="0">
                        <a:solidFill>
                          <a:schemeClr val="accent6"/>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6757052"/>
                  </a:ext>
                </a:extLst>
              </a:tr>
              <a:tr h="502193">
                <a:tc>
                  <a:txBody>
                    <a:bodyPr/>
                    <a:lstStyle/>
                    <a:p>
                      <a:r>
                        <a:rPr lang="en-US" sz="2000" dirty="0">
                          <a:latin typeface="Arial" panose="020B0604020202020204" pitchFamily="34" charset="0"/>
                          <a:cs typeface="Arial" panose="020B0604020202020204" pitchFamily="34" charset="0"/>
                        </a:rPr>
                        <a:t>Unallocated Funding</a:t>
                      </a:r>
                    </a:p>
                  </a:txBody>
                  <a:tcPr/>
                </a:tc>
                <a:tc>
                  <a:txBody>
                    <a:bodyPr/>
                    <a:lstStyle/>
                    <a:p>
                      <a:r>
                        <a:rPr lang="en-US" sz="2000" dirty="0">
                          <a:latin typeface="Arial" panose="020B0604020202020204" pitchFamily="34" charset="0"/>
                          <a:cs typeface="Arial" panose="020B0604020202020204" pitchFamily="34" charset="0"/>
                        </a:rPr>
                        <a:t>$36,375,000</a:t>
                      </a:r>
                    </a:p>
                  </a:txBody>
                  <a:tcPr/>
                </a:tc>
                <a:tc>
                  <a:txBody>
                    <a:bodyPr/>
                    <a:lstStyle/>
                    <a:p>
                      <a:r>
                        <a:rPr lang="en-US" sz="2000" dirty="0">
                          <a:latin typeface="Arial" panose="020B0604020202020204" pitchFamily="34" charset="0"/>
                          <a:cs typeface="Arial" panose="020B0604020202020204" pitchFamily="34" charset="0"/>
                        </a:rPr>
                        <a:t>$25,000,000</a:t>
                      </a:r>
                    </a:p>
                  </a:txBody>
                  <a:tcPr/>
                </a:tc>
                <a:tc>
                  <a:txBody>
                    <a:bodyPr/>
                    <a:lstStyle/>
                    <a:p>
                      <a:r>
                        <a:rPr lang="en-US" sz="2000" dirty="0">
                          <a:latin typeface="Arial" panose="020B0604020202020204" pitchFamily="34" charset="0"/>
                          <a:cs typeface="Arial" panose="020B0604020202020204" pitchFamily="34" charset="0"/>
                        </a:rPr>
                        <a:t>$11,375,000</a:t>
                      </a:r>
                    </a:p>
                  </a:txBody>
                  <a:tcPr/>
                </a:tc>
                <a:extLst>
                  <a:ext uri="{0D108BD9-81ED-4DB2-BD59-A6C34878D82A}">
                    <a16:rowId xmlns:a16="http://schemas.microsoft.com/office/drawing/2014/main" val="1113564956"/>
                  </a:ext>
                </a:extLst>
              </a:tr>
              <a:tr h="502193">
                <a:tc>
                  <a:txBody>
                    <a:bodyPr/>
                    <a:lstStyle/>
                    <a:p>
                      <a:r>
                        <a:rPr lang="en-US" sz="2000" b="1" dirty="0">
                          <a:latin typeface="Arial" panose="020B0604020202020204" pitchFamily="34" charset="0"/>
                          <a:cs typeface="Arial" panose="020B0604020202020204" pitchFamily="34" charset="0"/>
                        </a:rPr>
                        <a:t>Total</a:t>
                      </a:r>
                    </a:p>
                  </a:txBody>
                  <a:tcPr/>
                </a:tc>
                <a:tc>
                  <a:txBody>
                    <a:bodyPr/>
                    <a:lstStyle/>
                    <a:p>
                      <a:r>
                        <a:rPr lang="en-US" sz="2000" b="1" dirty="0">
                          <a:latin typeface="Arial" panose="020B0604020202020204" pitchFamily="34" charset="0"/>
                          <a:cs typeface="Arial" panose="020B0604020202020204" pitchFamily="34" charset="0"/>
                        </a:rPr>
                        <a:t>$310,000,000</a:t>
                      </a:r>
                    </a:p>
                  </a:txBody>
                  <a:tcPr/>
                </a:tc>
                <a:tc>
                  <a:txBody>
                    <a:bodyPr/>
                    <a:lstStyle/>
                    <a:p>
                      <a:r>
                        <a:rPr lang="en-US" sz="2000" b="1" dirty="0">
                          <a:solidFill>
                            <a:schemeClr val="tx1"/>
                          </a:solidFill>
                          <a:latin typeface="Arial" panose="020B0604020202020204" pitchFamily="34" charset="0"/>
                          <a:cs typeface="Arial" panose="020B0604020202020204" pitchFamily="34" charset="0"/>
                        </a:rPr>
                        <a:t>$256,185,701</a:t>
                      </a:r>
                    </a:p>
                  </a:txBody>
                  <a:tcPr/>
                </a:tc>
                <a:tc>
                  <a:txBody>
                    <a:bodyPr/>
                    <a:lstStyle/>
                    <a:p>
                      <a:r>
                        <a:rPr lang="en-US" sz="2000" b="1" dirty="0">
                          <a:solidFill>
                            <a:schemeClr val="tx1"/>
                          </a:solidFill>
                          <a:latin typeface="Arial" panose="020B0604020202020204" pitchFamily="34" charset="0"/>
                          <a:cs typeface="Arial" panose="020B0604020202020204" pitchFamily="34" charset="0"/>
                        </a:rPr>
                        <a:t>$53,814,299</a:t>
                      </a:r>
                    </a:p>
                  </a:txBody>
                  <a:tcPr/>
                </a:tc>
                <a:extLst>
                  <a:ext uri="{0D108BD9-81ED-4DB2-BD59-A6C34878D82A}">
                    <a16:rowId xmlns:a16="http://schemas.microsoft.com/office/drawing/2014/main" val="2100981794"/>
                  </a:ext>
                </a:extLst>
              </a:tr>
            </a:tbl>
          </a:graphicData>
        </a:graphic>
      </p:graphicFrame>
      <p:sp>
        <p:nvSpPr>
          <p:cNvPr id="4" name="TextBox 3">
            <a:extLst>
              <a:ext uri="{FF2B5EF4-FFF2-40B4-BE49-F238E27FC236}">
                <a16:creationId xmlns:a16="http://schemas.microsoft.com/office/drawing/2014/main" id="{B7E53097-CA21-CFAC-F6F5-A4B1563C865E}"/>
              </a:ext>
            </a:extLst>
          </p:cNvPr>
          <p:cNvSpPr txBox="1"/>
          <p:nvPr/>
        </p:nvSpPr>
        <p:spPr>
          <a:xfrm>
            <a:off x="1737360" y="5689353"/>
            <a:ext cx="90029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 Includes $68.2 million allocated towards Utility Bulk Dispatch Rights RFPs</a:t>
            </a:r>
          </a:p>
          <a:p>
            <a:r>
              <a:rPr lang="en-US" sz="1600" dirty="0">
                <a:latin typeface="Arial" panose="020B0604020202020204" pitchFamily="34" charset="0"/>
                <a:cs typeface="Arial" panose="020B0604020202020204" pitchFamily="34" charset="0"/>
              </a:rPr>
              <a:t>** Does not include $40 million in approved CEF funding for Retail solar + storage projects</a:t>
            </a:r>
          </a:p>
        </p:txBody>
      </p:sp>
    </p:spTree>
    <p:extLst>
      <p:ext uri="{BB962C8B-B14F-4D97-AF65-F5344CB8AC3E}">
        <p14:creationId xmlns:p14="http://schemas.microsoft.com/office/powerpoint/2010/main" val="98376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EB57-AD9E-6270-4CD8-53E5C732D6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8BB3A9-2E8C-12F7-36E5-818EAECB9A2C}"/>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Reallocation Strategy – Retail Storage NYC Block 5</a:t>
            </a:r>
          </a:p>
        </p:txBody>
      </p:sp>
      <p:sp>
        <p:nvSpPr>
          <p:cNvPr id="7" name="Slide Number Placeholder 2">
            <a:extLst>
              <a:ext uri="{FF2B5EF4-FFF2-40B4-BE49-F238E27FC236}">
                <a16:creationId xmlns:a16="http://schemas.microsoft.com/office/drawing/2014/main" id="{8247479A-526A-05C5-BA04-28CAB3A86B8A}"/>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5</a:t>
            </a:fld>
            <a:endParaRPr lang="en-US"/>
          </a:p>
        </p:txBody>
      </p:sp>
      <p:sp>
        <p:nvSpPr>
          <p:cNvPr id="9" name="TextBox 8">
            <a:extLst>
              <a:ext uri="{FF2B5EF4-FFF2-40B4-BE49-F238E27FC236}">
                <a16:creationId xmlns:a16="http://schemas.microsoft.com/office/drawing/2014/main" id="{FABE77E8-3A8A-C094-D57E-8A7997E3F078}"/>
              </a:ext>
            </a:extLst>
          </p:cNvPr>
          <p:cNvSpPr txBox="1"/>
          <p:nvPr/>
        </p:nvSpPr>
        <p:spPr>
          <a:xfrm>
            <a:off x="331317" y="1875997"/>
            <a:ext cx="11529365" cy="4626908"/>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NYSERDA proposes to reallocate the ~$54 million in available Roadmap 1.0 funding towards an additional block of incentives for Retail projects deployed in New York City</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Why Retail:</a:t>
            </a:r>
            <a:r>
              <a:rPr lang="en-US" sz="2200" dirty="0">
                <a:solidFill>
                  <a:schemeClr val="accent1">
                    <a:lumMod val="50000"/>
                  </a:schemeClr>
                </a:solidFill>
                <a:latin typeface="Arial"/>
                <a:ea typeface="Calibri" panose="020F0502020204030204" pitchFamily="34" charset="0"/>
                <a:cs typeface="Arial"/>
              </a:rPr>
              <a:t> </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Implementation experience and feedback from Roadmap 1.0 Bulk program indicates that bulk projects are best supported via long-term contracts and an indexed incentive, versus a one-time standard-offer incentive</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Why New York City:</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High-value location for storage deployment (reliability and peaker displacement benefits)</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Pipeline has shovel-ready projects (~130 MW with 100% IX payment as of EOY ‘23)</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More expedient siting/permitting pathway and process </a:t>
            </a:r>
            <a:r>
              <a:rPr lang="en-US" sz="2000" dirty="0">
                <a:solidFill>
                  <a:schemeClr val="accent1">
                    <a:lumMod val="50000"/>
                  </a:schemeClr>
                </a:solidFill>
                <a:latin typeface="Arial"/>
                <a:ea typeface="Calibri" panose="020F0502020204030204" pitchFamily="34" charset="0"/>
                <a:cs typeface="Arial"/>
                <a:sym typeface="Wingdings" panose="05000000000000000000" pitchFamily="2" charset="2"/>
              </a:rPr>
              <a:t> h</a:t>
            </a:r>
            <a:r>
              <a:rPr lang="en-US" sz="2000" dirty="0">
                <a:solidFill>
                  <a:schemeClr val="accent1">
                    <a:lumMod val="50000"/>
                  </a:schemeClr>
                </a:solidFill>
                <a:latin typeface="Arial"/>
                <a:ea typeface="Calibri" panose="020F0502020204030204" pitchFamily="34" charset="0"/>
                <a:cs typeface="Arial"/>
              </a:rPr>
              <a:t>ighest likelihood of supporting 1.5 GW x 2025 target</a:t>
            </a:r>
          </a:p>
          <a:p>
            <a:pPr marL="914400" lvl="1" indent="-457200">
              <a:spcAft>
                <a:spcPts val="800"/>
              </a:spcAft>
              <a:buFont typeface="Wingdings" panose="05000000000000000000" pitchFamily="2" charset="2"/>
              <a:buChar char="§"/>
            </a:pPr>
            <a:r>
              <a:rPr lang="en-US" sz="2000" dirty="0">
                <a:solidFill>
                  <a:schemeClr val="accent1">
                    <a:lumMod val="50000"/>
                  </a:schemeClr>
                </a:solidFill>
                <a:latin typeface="Arial"/>
                <a:ea typeface="Calibri" panose="020F0502020204030204" pitchFamily="34" charset="0"/>
                <a:cs typeface="Arial"/>
              </a:rPr>
              <a:t>FDNY BESS oversight and regulations are national benchmark for fire safety risk mitigation</a:t>
            </a:r>
          </a:p>
        </p:txBody>
      </p:sp>
    </p:spTree>
    <p:extLst>
      <p:ext uri="{BB962C8B-B14F-4D97-AF65-F5344CB8AC3E}">
        <p14:creationId xmlns:p14="http://schemas.microsoft.com/office/powerpoint/2010/main" val="179333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1BE6-9508-7639-96C9-6636AA3F1E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0FD296-D255-EDFC-03C6-976A2B8045B6}"/>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NYC Retail Block 5 Program Design</a:t>
            </a:r>
          </a:p>
        </p:txBody>
      </p:sp>
      <p:sp>
        <p:nvSpPr>
          <p:cNvPr id="7" name="Slide Number Placeholder 2">
            <a:extLst>
              <a:ext uri="{FF2B5EF4-FFF2-40B4-BE49-F238E27FC236}">
                <a16:creationId xmlns:a16="http://schemas.microsoft.com/office/drawing/2014/main" id="{1F81DB28-A40B-FDD5-46FB-C4E441BA9F02}"/>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6</a:t>
            </a:fld>
            <a:endParaRPr lang="en-US"/>
          </a:p>
        </p:txBody>
      </p:sp>
      <p:sp>
        <p:nvSpPr>
          <p:cNvPr id="9" name="TextBox 8">
            <a:extLst>
              <a:ext uri="{FF2B5EF4-FFF2-40B4-BE49-F238E27FC236}">
                <a16:creationId xmlns:a16="http://schemas.microsoft.com/office/drawing/2014/main" id="{323B8B83-87A9-67B0-6AD6-591373C86426}"/>
              </a:ext>
            </a:extLst>
          </p:cNvPr>
          <p:cNvSpPr txBox="1"/>
          <p:nvPr/>
        </p:nvSpPr>
        <p:spPr>
          <a:xfrm>
            <a:off x="331317" y="1954093"/>
            <a:ext cx="11745004" cy="4565352"/>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Incentive MWh Cap:</a:t>
            </a:r>
            <a:r>
              <a:rPr lang="en-US" sz="2200" dirty="0">
                <a:solidFill>
                  <a:schemeClr val="accent1">
                    <a:lumMod val="50000"/>
                  </a:schemeClr>
                </a:solidFill>
                <a:latin typeface="Arial"/>
                <a:ea typeface="Calibri" panose="020F0502020204030204" pitchFamily="34" charset="0"/>
                <a:cs typeface="Arial"/>
              </a:rPr>
              <a:t> Previous Retail incentives were capped at 15 MWh of project capacity; NYSERDA proposes increasing cap to 20 MWh to align with pipeline projects. </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Maturity Requirements:</a:t>
            </a:r>
            <a:r>
              <a:rPr lang="en-US" sz="2200" dirty="0">
                <a:solidFill>
                  <a:schemeClr val="accent1">
                    <a:lumMod val="50000"/>
                  </a:schemeClr>
                </a:solidFill>
                <a:latin typeface="Arial"/>
                <a:ea typeface="Calibri" panose="020F0502020204030204" pitchFamily="34" charset="0"/>
                <a:cs typeface="Arial"/>
              </a:rPr>
              <a:t> To be eligible for a Block 5 award, projects will need to have made their 100% interconnection upgrade payment.</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Cancellation/Reapplication:</a:t>
            </a:r>
            <a:r>
              <a:rPr lang="en-US" sz="2200" dirty="0">
                <a:solidFill>
                  <a:schemeClr val="accent1">
                    <a:lumMod val="50000"/>
                  </a:schemeClr>
                </a:solidFill>
                <a:latin typeface="Arial"/>
                <a:ea typeface="Calibri" panose="020F0502020204030204" pitchFamily="34" charset="0"/>
                <a:cs typeface="Arial"/>
              </a:rPr>
              <a:t> Projects that received a Retail Storage incentive under a previous NYC block will not be allowed to cancel and reapply for the Block 5 incentive.</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Application Ordering:</a:t>
            </a:r>
            <a:r>
              <a:rPr lang="en-US" sz="2200" dirty="0">
                <a:solidFill>
                  <a:schemeClr val="accent1">
                    <a:lumMod val="50000"/>
                  </a:schemeClr>
                </a:solidFill>
                <a:latin typeface="Arial"/>
                <a:ea typeface="Calibri" panose="020F0502020204030204" pitchFamily="34" charset="0"/>
                <a:cs typeface="Arial"/>
              </a:rPr>
              <a:t> In the event that more complete and eligible applications are received within the first 14 calendar days of the opening of Block 5 than total available funding, NYSERDA will re-order applications by actual date of full utility interconnection payment, and award Block 5 incentives in that order.</a:t>
            </a:r>
          </a:p>
          <a:p>
            <a:pPr marL="457200" indent="-457200">
              <a:spcAft>
                <a:spcPts val="800"/>
              </a:spcAft>
              <a:buFont typeface="Wingdings" panose="05000000000000000000" pitchFamily="2" charset="2"/>
              <a:buChar char="§"/>
            </a:pPr>
            <a:r>
              <a:rPr lang="en-US" sz="2200" b="1" dirty="0">
                <a:solidFill>
                  <a:schemeClr val="accent1">
                    <a:lumMod val="50000"/>
                  </a:schemeClr>
                </a:solidFill>
                <a:latin typeface="Arial"/>
                <a:ea typeface="Calibri" panose="020F0502020204030204" pitchFamily="34" charset="0"/>
                <a:cs typeface="Arial"/>
              </a:rPr>
              <a:t>In-Service Date:</a:t>
            </a:r>
            <a:r>
              <a:rPr lang="en-US" sz="2200" dirty="0">
                <a:solidFill>
                  <a:schemeClr val="accent1">
                    <a:lumMod val="50000"/>
                  </a:schemeClr>
                </a:solidFill>
                <a:latin typeface="Arial"/>
                <a:ea typeface="Calibri" panose="020F0502020204030204" pitchFamily="34" charset="0"/>
                <a:cs typeface="Arial"/>
              </a:rPr>
              <a:t> Block 5 projects must be placed in-service by December 31, 2025 to support the 1.5 GW by 2025 target under which Roadmap 1.0 programs were authorized. </a:t>
            </a:r>
          </a:p>
        </p:txBody>
      </p:sp>
    </p:spTree>
    <p:extLst>
      <p:ext uri="{BB962C8B-B14F-4D97-AF65-F5344CB8AC3E}">
        <p14:creationId xmlns:p14="http://schemas.microsoft.com/office/powerpoint/2010/main" val="3735634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D41D-6BBE-BA55-1A92-5D1A3B0A78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EC051B-B6AB-1286-A7EA-CBD0E67D8C72}"/>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NYC Block 5 Incentive Rate and Capacity</a:t>
            </a:r>
          </a:p>
        </p:txBody>
      </p:sp>
      <p:sp>
        <p:nvSpPr>
          <p:cNvPr id="7" name="Slide Number Placeholder 2">
            <a:extLst>
              <a:ext uri="{FF2B5EF4-FFF2-40B4-BE49-F238E27FC236}">
                <a16:creationId xmlns:a16="http://schemas.microsoft.com/office/drawing/2014/main" id="{D9FB911B-657A-56CB-2159-C2A888ED48AA}"/>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7</a:t>
            </a:fld>
            <a:endParaRPr lang="en-US"/>
          </a:p>
        </p:txBody>
      </p:sp>
      <p:sp>
        <p:nvSpPr>
          <p:cNvPr id="9" name="TextBox 8">
            <a:extLst>
              <a:ext uri="{FF2B5EF4-FFF2-40B4-BE49-F238E27FC236}">
                <a16:creationId xmlns:a16="http://schemas.microsoft.com/office/drawing/2014/main" id="{D7E4EB57-2A92-4718-97C6-4ABAB44624DD}"/>
              </a:ext>
            </a:extLst>
          </p:cNvPr>
          <p:cNvSpPr txBox="1"/>
          <p:nvPr/>
        </p:nvSpPr>
        <p:spPr>
          <a:xfrm>
            <a:off x="331317" y="1957277"/>
            <a:ext cx="11529365" cy="4903907"/>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NYC Block 4, active in July 2021, provided an incentive of $100/kWh capped at 15 MWh of project capacity.</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NYSERDA market monitoring and stakeholder engagement has revealed that since then, key inputs affecting project costs have witnessed significant changes; in some cases, they have reduced costs, while in others, they have increased costs.</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Specifically, availability of federal ITC for standalone storage and reduction in lithium-ion battery pricing (for some projects) has been mitigated by increases in balance-of-system components, labor costs, and interconnection costs in Con Edison territory.</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Based on “missing money” analysis and developer interviews, NYSERDA believes an incentive rate of </a:t>
            </a:r>
            <a:r>
              <a:rPr lang="en-US" sz="2200" b="1" dirty="0">
                <a:solidFill>
                  <a:schemeClr val="accent1">
                    <a:lumMod val="50000"/>
                  </a:schemeClr>
                </a:solidFill>
                <a:latin typeface="Arial"/>
                <a:ea typeface="Calibri" panose="020F0502020204030204" pitchFamily="34" charset="0"/>
                <a:cs typeface="Arial"/>
              </a:rPr>
              <a:t>$125/kWh</a:t>
            </a:r>
            <a:r>
              <a:rPr lang="en-US" sz="2200" dirty="0">
                <a:solidFill>
                  <a:schemeClr val="accent1">
                    <a:lumMod val="50000"/>
                  </a:schemeClr>
                </a:solidFill>
                <a:latin typeface="Arial"/>
                <a:ea typeface="Calibri" panose="020F0502020204030204" pitchFamily="34" charset="0"/>
                <a:cs typeface="Arial"/>
              </a:rPr>
              <a:t>, capped at a project capacity of 20 MWh, will enable a significant volume of projects participating in Block 5 to be economically viable.</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At this rate, Block 5 funding of $53.8M will support 110-150 MW of additional capacity, based on average duration profile of participating projects.</a:t>
            </a:r>
          </a:p>
        </p:txBody>
      </p:sp>
    </p:spTree>
    <p:extLst>
      <p:ext uri="{BB962C8B-B14F-4D97-AF65-F5344CB8AC3E}">
        <p14:creationId xmlns:p14="http://schemas.microsoft.com/office/powerpoint/2010/main" val="327374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A3E52-A09E-F184-77B9-1970A2429C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9D7FA8-C82A-A2FF-3A8C-13B8345CD1DB}"/>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Next Steps</a:t>
            </a:r>
          </a:p>
        </p:txBody>
      </p:sp>
      <p:sp>
        <p:nvSpPr>
          <p:cNvPr id="7" name="Slide Number Placeholder 2">
            <a:extLst>
              <a:ext uri="{FF2B5EF4-FFF2-40B4-BE49-F238E27FC236}">
                <a16:creationId xmlns:a16="http://schemas.microsoft.com/office/drawing/2014/main" id="{D170C640-AD30-0B93-7FBD-1D21086F1985}"/>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8</a:t>
            </a:fld>
            <a:endParaRPr lang="en-US"/>
          </a:p>
        </p:txBody>
      </p:sp>
      <p:sp>
        <p:nvSpPr>
          <p:cNvPr id="9" name="TextBox 8">
            <a:extLst>
              <a:ext uri="{FF2B5EF4-FFF2-40B4-BE49-F238E27FC236}">
                <a16:creationId xmlns:a16="http://schemas.microsoft.com/office/drawing/2014/main" id="{F3B1E078-B50C-F966-FC8F-6706F7366636}"/>
              </a:ext>
            </a:extLst>
          </p:cNvPr>
          <p:cNvSpPr txBox="1"/>
          <p:nvPr/>
        </p:nvSpPr>
        <p:spPr>
          <a:xfrm>
            <a:off x="331317" y="1875997"/>
            <a:ext cx="11529365" cy="4903907"/>
          </a:xfrm>
          <a:prstGeom prst="rect">
            <a:avLst/>
          </a:prstGeom>
          <a:noFill/>
        </p:spPr>
        <p:txBody>
          <a:bodyPr wrap="square" lIns="91440" tIns="45720" rIns="91440" bIns="45720" anchor="t">
            <a:spAutoFit/>
          </a:bodyPr>
          <a:lstStyle/>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NYSERDA will accept stakeholder feedback on the items proposed in this webinar for up to seven calendar days following this webinar; stakeholders may contact </a:t>
            </a:r>
            <a:r>
              <a:rPr lang="en-US" sz="2200" dirty="0">
                <a:solidFill>
                  <a:schemeClr val="accent1">
                    <a:lumMod val="50000"/>
                  </a:schemeClr>
                </a:solidFill>
                <a:latin typeface="Arial"/>
                <a:ea typeface="Calibri" panose="020F0502020204030204" pitchFamily="34" charset="0"/>
                <a:cs typeface="Arial"/>
                <a:hlinkClick r:id="rId3"/>
              </a:rPr>
              <a:t>shyam.mehta@nyserda.ny.gov</a:t>
            </a:r>
            <a:r>
              <a:rPr lang="en-US" sz="2200" dirty="0">
                <a:solidFill>
                  <a:schemeClr val="accent1">
                    <a:lumMod val="50000"/>
                  </a:schemeClr>
                </a:solidFill>
                <a:latin typeface="Arial"/>
                <a:ea typeface="Calibri" panose="020F0502020204030204" pitchFamily="34" charset="0"/>
                <a:cs typeface="Arial"/>
              </a:rPr>
              <a:t> to submit their feedback. Comments may be publicly posted or shared and should not include confidential or proprietary information.</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Following the stakeholder feedback period, NYSERDA and DPS will review feedback received towards making a final decision on this matter.</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NYSERDA will file an updated Energy Storage Market Acceleration Bridge Incentives Implementation Plan and Program Manual in the Energy Storage Case docket (18-E-0130) and notify stakeholders regarding timing for incentive block opening.</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Contractors wishing to participate in NYC Block 5 that are not already approved as a Participating Retail Contractor are encouraged to apply to do so as soon as possible.</a:t>
            </a:r>
          </a:p>
          <a:p>
            <a:pPr marL="457200" indent="-457200">
              <a:spcAft>
                <a:spcPts val="800"/>
              </a:spcAft>
              <a:buFont typeface="Wingdings" panose="05000000000000000000" pitchFamily="2" charset="2"/>
              <a:buChar char="§"/>
            </a:pPr>
            <a:r>
              <a:rPr lang="en-US" sz="2200" dirty="0">
                <a:solidFill>
                  <a:schemeClr val="accent1">
                    <a:lumMod val="50000"/>
                  </a:schemeClr>
                </a:solidFill>
                <a:latin typeface="Arial"/>
                <a:ea typeface="Calibri" panose="020F0502020204030204" pitchFamily="34" charset="0"/>
                <a:cs typeface="Arial"/>
              </a:rPr>
              <a:t>Already-approved Participating Contractors may need to sign an updated Contractor Participation Agreement.</a:t>
            </a:r>
          </a:p>
        </p:txBody>
      </p:sp>
    </p:spTree>
    <p:extLst>
      <p:ext uri="{BB962C8B-B14F-4D97-AF65-F5344CB8AC3E}">
        <p14:creationId xmlns:p14="http://schemas.microsoft.com/office/powerpoint/2010/main" val="3551282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4A74D-BBB8-0F6D-2F04-89643C7199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6ADFB1-24B2-F07B-538B-7366B6122E5F}"/>
              </a:ext>
            </a:extLst>
          </p:cNvPr>
          <p:cNvSpPr>
            <a:spLocks noGrp="1"/>
          </p:cNvSpPr>
          <p:nvPr>
            <p:ph type="title"/>
          </p:nvPr>
        </p:nvSpPr>
        <p:spPr>
          <a:xfrm>
            <a:off x="546956" y="550434"/>
            <a:ext cx="11529365" cy="1325563"/>
          </a:xfrm>
        </p:spPr>
        <p:txBody>
          <a:bodyPr lIns="91440" tIns="45720" rIns="91440" bIns="45720" anchor="ctr" anchorCtr="0"/>
          <a:lstStyle/>
          <a:p>
            <a:r>
              <a:rPr lang="en-US" sz="4000" b="1" dirty="0">
                <a:latin typeface="Arial" panose="020B0604020202020204" pitchFamily="34" charset="0"/>
              </a:rPr>
              <a:t>Q&amp;A</a:t>
            </a:r>
          </a:p>
        </p:txBody>
      </p:sp>
      <p:sp>
        <p:nvSpPr>
          <p:cNvPr id="7" name="Slide Number Placeholder 2">
            <a:extLst>
              <a:ext uri="{FF2B5EF4-FFF2-40B4-BE49-F238E27FC236}">
                <a16:creationId xmlns:a16="http://schemas.microsoft.com/office/drawing/2014/main" id="{5EE663D7-8853-2653-23B7-83C586CC05D7}"/>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9</a:t>
            </a:fld>
            <a:endParaRPr lang="en-US"/>
          </a:p>
        </p:txBody>
      </p:sp>
    </p:spTree>
    <p:extLst>
      <p:ext uri="{BB962C8B-B14F-4D97-AF65-F5344CB8AC3E}">
        <p14:creationId xmlns:p14="http://schemas.microsoft.com/office/powerpoint/2010/main" val="9030651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A3F5687D-EA21-4E16-ABFD-CF0FCCE168B8}"/>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35FB2BD6-CD36-4480-A450-891DA3F2D3BC}"/>
    </a:ext>
  </a:extLst>
</a:theme>
</file>

<file path=ppt/theme/theme3.xml><?xml version="1.0" encoding="utf-8"?>
<a:theme xmlns:a="http://schemas.openxmlformats.org/drawingml/2006/main" name="E3 Standard">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Default Theme" id="{D2FCC78E-8B1E-4AF0-A689-9507B1021D59}" vid="{5D7BD082-B2DA-44DC-BBF1-54FB77DC24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f92a9-39bc-461e-9b53-c0b6820ea489">
      <Terms xmlns="http://schemas.microsoft.com/office/infopath/2007/PartnerControls"/>
    </lcf76f155ced4ddcb4097134ff3c332f>
    <TaxCatchAll xmlns="3cbd07d1-6f88-4ca1-a811-38ba84aaff4b" xsi:nil="true"/>
    <SharedWithUsers xmlns="3cbd07d1-6f88-4ca1-a811-38ba84aaff4b">
      <UserInfo>
        <DisplayName>Sandbank, David A (NYSERDA)</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75A17EA7565E4596E5F5CA7ACFD643" ma:contentTypeVersion="18" ma:contentTypeDescription="Create a new document." ma:contentTypeScope="" ma:versionID="fe8584d681ea7de46ca01338243bd310">
  <xsd:schema xmlns:xsd="http://www.w3.org/2001/XMLSchema" xmlns:xs="http://www.w3.org/2001/XMLSchema" xmlns:p="http://schemas.microsoft.com/office/2006/metadata/properties" xmlns:ns2="07af92a9-39bc-461e-9b53-c0b6820ea489" xmlns:ns3="3cbd07d1-6f88-4ca1-a811-38ba84aaff4b" targetNamespace="http://schemas.microsoft.com/office/2006/metadata/properties" ma:root="true" ma:fieldsID="1fa258dab6954cd6c13fac2b0bb0eca5" ns2:_="" ns3:_="">
    <xsd:import namespace="07af92a9-39bc-461e-9b53-c0b6820ea489"/>
    <xsd:import namespace="3cbd07d1-6f88-4ca1-a811-38ba84aaff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f92a9-39bc-461e-9b53-c0b6820ea4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bd07d1-6f88-4ca1-a811-38ba84aaff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ec632c-4a40-40a3-a3e5-28788c8eee6a}" ma:internalName="TaxCatchAll" ma:showField="CatchAllData" ma:web="3cbd07d1-6f88-4ca1-a811-38ba84aaff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45DDB-F755-4B7F-BF08-A0B318161A49}">
  <ds:schemaRefs>
    <ds:schemaRef ds:uri="http://purl.org/dc/elements/1.1/"/>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7af92a9-39bc-461e-9b53-c0b6820ea489"/>
    <ds:schemaRef ds:uri="3cbd07d1-6f88-4ca1-a811-38ba84aaff4b"/>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05C18B8-4447-4D20-9DC2-8D344C7E1391}">
  <ds:schemaRefs>
    <ds:schemaRef ds:uri="07af92a9-39bc-461e-9b53-c0b6820ea489"/>
    <ds:schemaRef ds:uri="3cbd07d1-6f88-4ca1-a811-38ba84aaf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A656A5-5FDA-4A84-A142-E23F010D78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NYSERDA - PowerPoint Template</Template>
  <TotalTime>5807</TotalTime>
  <Words>965</Words>
  <Application>Microsoft Office PowerPoint</Application>
  <PresentationFormat>Widescreen</PresentationFormat>
  <Paragraphs>88</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Arial Black</vt:lpstr>
      <vt:lpstr>Calibri</vt:lpstr>
      <vt:lpstr>Courier New</vt:lpstr>
      <vt:lpstr>Roboto</vt:lpstr>
      <vt:lpstr>Roboto Lt</vt:lpstr>
      <vt:lpstr>Wingdings</vt:lpstr>
      <vt:lpstr>Wingdings 2</vt:lpstr>
      <vt:lpstr>1_Office Theme</vt:lpstr>
      <vt:lpstr>Office Theme</vt:lpstr>
      <vt:lpstr>E3 Standard</vt:lpstr>
      <vt:lpstr>xx</vt:lpstr>
      <vt:lpstr>Agenda</vt:lpstr>
      <vt:lpstr>2018 Storage Order Programs and Funding Allocations</vt:lpstr>
      <vt:lpstr>Current Status of Roadmap 1.0 Funds</vt:lpstr>
      <vt:lpstr>Reallocation Strategy – Retail Storage NYC Block 5</vt:lpstr>
      <vt:lpstr>NYC Retail Block 5 Program Design</vt:lpstr>
      <vt:lpstr>NYC Block 5 Incentive Rate and Capacity</vt:lpstr>
      <vt:lpstr>Next Steps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Can Be Two Lines</dc:title>
  <dc:creator>Mariany, Meaghan K (NYSERDA)</dc:creator>
  <cp:lastModifiedBy>Mehta, Shyam N (NYSERDA)</cp:lastModifiedBy>
  <cp:revision>149</cp:revision>
  <cp:lastPrinted>2022-05-19T18:07:39Z</cp:lastPrinted>
  <dcterms:created xsi:type="dcterms:W3CDTF">2019-12-09T19:27:38Z</dcterms:created>
  <dcterms:modified xsi:type="dcterms:W3CDTF">2024-02-29T15:24:53Z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0x010100F675A17EA7565E4596E5F5CA7ACFD643</vt:lpwstr>
  </property>
  <property fmtid="{D5CDD505-2E9C-101B-9397-08002B2CF9AE}" pid="3" name="NYSERDA Department">
    <vt:lpwstr>62;#Corporate Marketing|efe387ed-ddba-44b0-ac14-ecd026697e14</vt:lpwstr>
  </property>
  <property fmtid="{D5CDD505-2E9C-101B-9397-08002B2CF9AE}" pid="4" name="_dlc_DocIdItemGuid">
    <vt:lpwstr>fdfc2d4e-50b5-4f86-a136-c8e00c2a7ac7</vt:lpwstr>
  </property>
  <property fmtid="{D5CDD505-2E9C-101B-9397-08002B2CF9AE}" pid="5" name="MediaServiceImageTags">
    <vt:lpwstr/>
  </property>
</Properties>
</file>