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5"/>
    <p:sldMasterId id="2147483702" r:id="rId6"/>
  </p:sldMasterIdLst>
  <p:notesMasterIdLst>
    <p:notesMasterId r:id="rId59"/>
  </p:notesMasterIdLst>
  <p:sldIdLst>
    <p:sldId id="295" r:id="rId7"/>
    <p:sldId id="432" r:id="rId8"/>
    <p:sldId id="313" r:id="rId9"/>
    <p:sldId id="292" r:id="rId10"/>
    <p:sldId id="293" r:id="rId11"/>
    <p:sldId id="436" r:id="rId12"/>
    <p:sldId id="442" r:id="rId13"/>
    <p:sldId id="472" r:id="rId14"/>
    <p:sldId id="462" r:id="rId15"/>
    <p:sldId id="486" r:id="rId16"/>
    <p:sldId id="475" r:id="rId17"/>
    <p:sldId id="328" r:id="rId18"/>
    <p:sldId id="479" r:id="rId19"/>
    <p:sldId id="476" r:id="rId20"/>
    <p:sldId id="477" r:id="rId21"/>
    <p:sldId id="450" r:id="rId22"/>
    <p:sldId id="447" r:id="rId23"/>
    <p:sldId id="445" r:id="rId24"/>
    <p:sldId id="441" r:id="rId25"/>
    <p:sldId id="478" r:id="rId26"/>
    <p:sldId id="460" r:id="rId27"/>
    <p:sldId id="455" r:id="rId28"/>
    <p:sldId id="430" r:id="rId29"/>
    <p:sldId id="458" r:id="rId30"/>
    <p:sldId id="463" r:id="rId31"/>
    <p:sldId id="456" r:id="rId32"/>
    <p:sldId id="449" r:id="rId33"/>
    <p:sldId id="454" r:id="rId34"/>
    <p:sldId id="453" r:id="rId35"/>
    <p:sldId id="452" r:id="rId36"/>
    <p:sldId id="480" r:id="rId37"/>
    <p:sldId id="459" r:id="rId38"/>
    <p:sldId id="481" r:id="rId39"/>
    <p:sldId id="457" r:id="rId40"/>
    <p:sldId id="488" r:id="rId41"/>
    <p:sldId id="489" r:id="rId42"/>
    <p:sldId id="461" r:id="rId43"/>
    <p:sldId id="485" r:id="rId44"/>
    <p:sldId id="431" r:id="rId45"/>
    <p:sldId id="439" r:id="rId46"/>
    <p:sldId id="484" r:id="rId47"/>
    <p:sldId id="483" r:id="rId48"/>
    <p:sldId id="490" r:id="rId49"/>
    <p:sldId id="275" r:id="rId50"/>
    <p:sldId id="471" r:id="rId51"/>
    <p:sldId id="329" r:id="rId52"/>
    <p:sldId id="474" r:id="rId53"/>
    <p:sldId id="446" r:id="rId54"/>
    <p:sldId id="443" r:id="rId55"/>
    <p:sldId id="464" r:id="rId56"/>
    <p:sldId id="487" r:id="rId57"/>
    <p:sldId id="330"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1F5A700-7F1E-868B-E82A-72B01360F796}" name="Jayanthi, Sara (NYSERDA)" initials="J(" userId="S::sara.jayanthi@nyserda.ny.gov::e4d5dca8-562d-48fb-b635-1c6aa55185d1" providerId="AD"/>
  <p188:author id="{D4ADFA07-A0B2-F27C-C13D-9DF158DFC746}" name="Petinos, John (NYSERDA)" initials="JP" userId="S::john.petinos@nyserda.ny.gov::505630aa-af29-46c6-b4ec-874a04dcf037" providerId="AD"/>
  <p188:author id="{51A6420A-D985-EAA8-D4E6-20D436AC8986}" name="Neligan, Alison L (NYSERDA)" initials="AN" userId="S::Alison.Neligan@nyserda.ny.gov::c7ce4e88-a9bb-4ad5-b2c1-c46abb7a9684" providerId="AD"/>
  <p188:author id="{11CEC32D-4BEE-8AC3-3516-1A27AAE3BC7C}" name="Forster, Luke M (NYSERDA)" initials="LF" userId="S::Luke.Forster@nyserda.ny.gov::2c0c1d12-195e-4550-8da8-2e390beef2ab" providerId="AD"/>
  <p188:author id="{A41CC42D-0E6F-2909-1CC9-6EE6D842C712}" name="Forster, Luke M (NYSERDA)" initials="F(" userId="S::luke.forster@nyserda.ny.gov::2c0c1d12-195e-4550-8da8-2e390beef2ab" providerId="AD"/>
  <p188:author id="{0A9F572E-4283-663B-6F00-04C8459BE2A9}" name="Cunningham, Dylan P (NYSERDA)" initials="CDP(" userId="S::dylan.cunningham@nyserda.ny.gov::db337e7d-c3e4-4343-a0d5-f8291cf184cf" providerId="AD"/>
  <p188:author id="{26EDFC4D-EF37-0C92-0149-1040040DEF99}" name="DiRamio, Michael R (NYSERDA)" initials="DMR(" userId="S::michael.diramio@nyserda.ny.gov::db012f01-47d7-4f30-8a03-f0360f8e4f26" providerId="AD"/>
  <p188:author id="{33045554-520A-CEFD-85BD-E6C6F4771A01}" name="Rossi, Candace J (NYSERDA)" initials="R(" userId="S::candace.rossi@nyserda.ny.gov::ddf36435-f822-4864-8cf2-e3e2432b6e3f" providerId="AD"/>
  <p188:author id="{E1644F57-CD73-E0B3-A8D1-26D65C793299}" name="Bordas, Calvin (NYSERDA)" initials="BC" userId="S::calvin.bordas@nyserda.ny.gov::e6a72bb9-bc76-458d-870e-3df8a6fff9a2" providerId="AD"/>
  <p188:author id="{A09B1F58-10ED-8C60-0C87-D57AA36199E7}" name="Neligan, Alison L (NYSERDA)" initials="N(" userId="S::alison.neligan@nyserda.ny.gov::c7ce4e88-a9bb-4ad5-b2c1-c46abb7a9684" providerId="AD"/>
  <p188:author id="{AACC3896-C9C9-19E4-0AE1-02B24834BB1B}" name="Oberkehr, Bill H (NYSERDA)" initials="OBH(" userId="S::bill.oberkehr@nyserda.ny.gov::f6d37a47-7e6b-4e94-be2f-ab970b874df7" providerId="AD"/>
  <p188:author id="{6076209E-A672-C7D0-12B7-2B09F5695D52}" name="Thomas, Richard (NYSERDA)" initials="TR" userId="S::richard.thomas@nyserda.ny.gov::5c2707df-5c9f-4180-9157-6a4f1cf6c1b1" providerId="AD"/>
  <p188:author id="{819EBDCE-AA31-5803-5E7B-B208F0E9AB27}" name="Sehein, Rick (NYSERDA)" initials="SR" userId="S::rick.sehein@nyserda.ny.gov::124fd031-5664-4c9d-a39a-6d9984d1f960" providerId="AD"/>
  <p188:author id="{5AEB10D5-7A0E-2A17-C08B-DBE4BC079082}" name="Perez, Brittany A (NYSERDA)" initials="P(" userId="S::brittany.perez@nyserda.ny.gov::e93a095c-a5d1-49b3-9e18-d7b84c8fdf9a" providerId="AD"/>
  <p188:author id="{74F5ACDB-6AA6-5427-866D-B4CB017E5F87}" name="Mehta, Shyam N (NYSERDA)" initials="SM" userId="S::shyam.mehta@nyserda.ny.gov::aa194fc9-f3d4-493d-b02b-813dcf8ca36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ndersen, Andy R (NYSERDA)" initials="AAR(" lastIdx="3" clrIdx="0">
    <p:extLst>
      <p:ext uri="{19B8F6BF-5375-455C-9EA6-DF929625EA0E}">
        <p15:presenceInfo xmlns:p15="http://schemas.microsoft.com/office/powerpoint/2012/main" userId="S::andy.andersen@nyserda.ny.gov::b29e34e2-2c49-4861-897c-fb0eca8b4ebb" providerId="AD"/>
      </p:ext>
    </p:extLst>
  </p:cmAuthor>
  <p:cmAuthor id="2" name="Jie Weng" initials="JW" lastIdx="1" clrIdx="1">
    <p:extLst>
      <p:ext uri="{19B8F6BF-5375-455C-9EA6-DF929625EA0E}">
        <p15:presenceInfo xmlns:p15="http://schemas.microsoft.com/office/powerpoint/2012/main" userId="S::jie.weng@nyserda.ny.gov::30745ddb-02e1-4a86-bfef-8c51bfe87e6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63C1"/>
    <a:srgbClr val="63666A"/>
    <a:srgbClr val="F2A900"/>
    <a:srgbClr val="929497"/>
    <a:srgbClr val="0077C8"/>
    <a:srgbClr val="9F9F9F"/>
    <a:srgbClr val="C43F1B"/>
    <a:srgbClr val="002D72"/>
    <a:srgbClr val="F4F4F3"/>
    <a:srgbClr val="ECEC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EF3D0B-1DE7-4653-9261-1A3FD6354B98}" v="2081" dt="2025-03-11T19:54:37.008"/>
    <p1510:client id="{AE7C58B4-C8A7-4A97-8A3C-205D16CAC55E}" v="2" dt="2025-03-11T19:53:21.8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4" d="100"/>
          <a:sy n="94" d="100"/>
        </p:scale>
        <p:origin x="14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microsoft.com/office/2018/10/relationships/authors" Target="authors.xml"/><Relationship Id="rId5" Type="http://schemas.openxmlformats.org/officeDocument/2006/relationships/slideMaster" Target="slideMasters/slideMaster1.xml"/><Relationship Id="rId61" Type="http://schemas.openxmlformats.org/officeDocument/2006/relationships/presProps" Target="presProp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notesMaster" Target="notesMasters/notesMaster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commentAuthors" Target="commentAuthors.xml"/><Relationship Id="rId65"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78EF68-9901-E946-991C-CF992178B75F}" type="datetimeFigureOut">
              <a:rPr lang="en-US" smtClean="0"/>
              <a:t>3/12/2025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035FC2-3605-C249-BBBB-BC0CDAB13FA2}" type="slidenum">
              <a:rPr lang="en-US" smtClean="0"/>
              <a:t>‹#›</a:t>
            </a:fld>
            <a:endParaRPr lang="en-US"/>
          </a:p>
        </p:txBody>
      </p:sp>
    </p:spTree>
    <p:extLst>
      <p:ext uri="{BB962C8B-B14F-4D97-AF65-F5344CB8AC3E}">
        <p14:creationId xmlns:p14="http://schemas.microsoft.com/office/powerpoint/2010/main" val="4178829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DB035FC2-3605-C249-BBBB-BC0CDAB13FA2}" type="slidenum">
              <a:rPr lang="en-US" smtClean="0"/>
              <a:t>1</a:t>
            </a:fld>
            <a:endParaRPr lang="en-US"/>
          </a:p>
        </p:txBody>
      </p:sp>
    </p:spTree>
    <p:extLst>
      <p:ext uri="{BB962C8B-B14F-4D97-AF65-F5344CB8AC3E}">
        <p14:creationId xmlns:p14="http://schemas.microsoft.com/office/powerpoint/2010/main" val="7780608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30A531-0006-E317-09B6-D065181FD4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27DE4E-47E9-8FAF-619B-C5F829FCCE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0B0801-4F2A-5377-F3DB-7DF02850346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05E4ECC-D8AA-8C0F-B12A-7F8907BBD9DD}"/>
              </a:ext>
            </a:extLst>
          </p:cNvPr>
          <p:cNvSpPr>
            <a:spLocks noGrp="1"/>
          </p:cNvSpPr>
          <p:nvPr>
            <p:ph type="sldNum" sz="quarter" idx="5"/>
          </p:nvPr>
        </p:nvSpPr>
        <p:spPr/>
        <p:txBody>
          <a:bodyPr/>
          <a:lstStyle/>
          <a:p>
            <a:fld id="{DB035FC2-3605-C249-BBBB-BC0CDAB13FA2}" type="slidenum">
              <a:rPr lang="en-US" smtClean="0"/>
              <a:t>14</a:t>
            </a:fld>
            <a:endParaRPr lang="en-US"/>
          </a:p>
        </p:txBody>
      </p:sp>
    </p:spTree>
    <p:extLst>
      <p:ext uri="{BB962C8B-B14F-4D97-AF65-F5344CB8AC3E}">
        <p14:creationId xmlns:p14="http://schemas.microsoft.com/office/powerpoint/2010/main" val="35594868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F612BE-548C-6736-92C8-826E288BA2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684F60-0A24-8BE2-25B1-159EB5A644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A366D1-F522-8198-2EB3-17108BE9BBF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75C1CC1-6D01-2521-88E4-40516AE957F3}"/>
              </a:ext>
            </a:extLst>
          </p:cNvPr>
          <p:cNvSpPr>
            <a:spLocks noGrp="1"/>
          </p:cNvSpPr>
          <p:nvPr>
            <p:ph type="sldNum" sz="quarter" idx="5"/>
          </p:nvPr>
        </p:nvSpPr>
        <p:spPr/>
        <p:txBody>
          <a:bodyPr/>
          <a:lstStyle/>
          <a:p>
            <a:fld id="{DB035FC2-3605-C249-BBBB-BC0CDAB13FA2}" type="slidenum">
              <a:rPr lang="en-US" smtClean="0"/>
              <a:t>15</a:t>
            </a:fld>
            <a:endParaRPr lang="en-US"/>
          </a:p>
        </p:txBody>
      </p:sp>
    </p:spTree>
    <p:extLst>
      <p:ext uri="{BB962C8B-B14F-4D97-AF65-F5344CB8AC3E}">
        <p14:creationId xmlns:p14="http://schemas.microsoft.com/office/powerpoint/2010/main" val="37899982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035FC2-3605-C249-BBBB-BC0CDAB13FA2}" type="slidenum">
              <a:rPr lang="en-US" smtClean="0"/>
              <a:t>16</a:t>
            </a:fld>
            <a:endParaRPr lang="en-US"/>
          </a:p>
        </p:txBody>
      </p:sp>
    </p:spTree>
    <p:extLst>
      <p:ext uri="{BB962C8B-B14F-4D97-AF65-F5344CB8AC3E}">
        <p14:creationId xmlns:p14="http://schemas.microsoft.com/office/powerpoint/2010/main" val="2540235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035FC2-3605-C249-BBBB-BC0CDAB13FA2}" type="slidenum">
              <a:rPr lang="en-US" smtClean="0"/>
              <a:t>17</a:t>
            </a:fld>
            <a:endParaRPr lang="en-US"/>
          </a:p>
        </p:txBody>
      </p:sp>
    </p:spTree>
    <p:extLst>
      <p:ext uri="{BB962C8B-B14F-4D97-AF65-F5344CB8AC3E}">
        <p14:creationId xmlns:p14="http://schemas.microsoft.com/office/powerpoint/2010/main" val="15418401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035FC2-3605-C249-BBBB-BC0CDAB13FA2}" type="slidenum">
              <a:rPr lang="en-US" smtClean="0"/>
              <a:t>18</a:t>
            </a:fld>
            <a:endParaRPr lang="en-US"/>
          </a:p>
        </p:txBody>
      </p:sp>
    </p:spTree>
    <p:extLst>
      <p:ext uri="{BB962C8B-B14F-4D97-AF65-F5344CB8AC3E}">
        <p14:creationId xmlns:p14="http://schemas.microsoft.com/office/powerpoint/2010/main" val="34320836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 an adder!</a:t>
            </a:r>
          </a:p>
        </p:txBody>
      </p:sp>
      <p:sp>
        <p:nvSpPr>
          <p:cNvPr id="4" name="Slide Number Placeholder 3"/>
          <p:cNvSpPr>
            <a:spLocks noGrp="1"/>
          </p:cNvSpPr>
          <p:nvPr>
            <p:ph type="sldNum" sz="quarter" idx="5"/>
          </p:nvPr>
        </p:nvSpPr>
        <p:spPr/>
        <p:txBody>
          <a:bodyPr/>
          <a:lstStyle/>
          <a:p>
            <a:fld id="{DB035FC2-3605-C249-BBBB-BC0CDAB13FA2}" type="slidenum">
              <a:rPr lang="en-US" smtClean="0"/>
              <a:t>19</a:t>
            </a:fld>
            <a:endParaRPr lang="en-US"/>
          </a:p>
        </p:txBody>
      </p:sp>
    </p:spTree>
    <p:extLst>
      <p:ext uri="{BB962C8B-B14F-4D97-AF65-F5344CB8AC3E}">
        <p14:creationId xmlns:p14="http://schemas.microsoft.com/office/powerpoint/2010/main" val="23015040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1803F4-4245-EE3C-F465-95AF2216A9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63344F-0EA1-29A4-951D-73FA8F2625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3374AC-5B61-7608-9872-CF3E5434CE1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2F82529-C7AF-1EDC-76C0-32A102ECF593}"/>
              </a:ext>
            </a:extLst>
          </p:cNvPr>
          <p:cNvSpPr>
            <a:spLocks noGrp="1"/>
          </p:cNvSpPr>
          <p:nvPr>
            <p:ph type="sldNum" sz="quarter" idx="5"/>
          </p:nvPr>
        </p:nvSpPr>
        <p:spPr/>
        <p:txBody>
          <a:bodyPr/>
          <a:lstStyle/>
          <a:p>
            <a:fld id="{DB035FC2-3605-C249-BBBB-BC0CDAB13FA2}" type="slidenum">
              <a:rPr lang="en-US" smtClean="0"/>
              <a:t>20</a:t>
            </a:fld>
            <a:endParaRPr lang="en-US"/>
          </a:p>
        </p:txBody>
      </p:sp>
    </p:spTree>
    <p:extLst>
      <p:ext uri="{BB962C8B-B14F-4D97-AF65-F5344CB8AC3E}">
        <p14:creationId xmlns:p14="http://schemas.microsoft.com/office/powerpoint/2010/main" val="15772195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035FC2-3605-C249-BBBB-BC0CDAB13FA2}" type="slidenum">
              <a:rPr lang="en-US" smtClean="0"/>
              <a:t>21</a:t>
            </a:fld>
            <a:endParaRPr lang="en-US"/>
          </a:p>
        </p:txBody>
      </p:sp>
    </p:spTree>
    <p:extLst>
      <p:ext uri="{BB962C8B-B14F-4D97-AF65-F5344CB8AC3E}">
        <p14:creationId xmlns:p14="http://schemas.microsoft.com/office/powerpoint/2010/main" val="8779408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035FC2-3605-C249-BBBB-BC0CDAB13FA2}" type="slidenum">
              <a:rPr lang="en-US" smtClean="0"/>
              <a:t>22</a:t>
            </a:fld>
            <a:endParaRPr lang="en-US"/>
          </a:p>
        </p:txBody>
      </p:sp>
    </p:spTree>
    <p:extLst>
      <p:ext uri="{BB962C8B-B14F-4D97-AF65-F5344CB8AC3E}">
        <p14:creationId xmlns:p14="http://schemas.microsoft.com/office/powerpoint/2010/main" val="33009678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035FC2-3605-C249-BBBB-BC0CDAB13FA2}" type="slidenum">
              <a:rPr lang="en-US" smtClean="0"/>
              <a:t>24</a:t>
            </a:fld>
            <a:endParaRPr lang="en-US"/>
          </a:p>
        </p:txBody>
      </p:sp>
    </p:spTree>
    <p:extLst>
      <p:ext uri="{BB962C8B-B14F-4D97-AF65-F5344CB8AC3E}">
        <p14:creationId xmlns:p14="http://schemas.microsoft.com/office/powerpoint/2010/main" val="3187629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035FC2-3605-C249-BBBB-BC0CDAB13FA2}" type="slidenum">
              <a:rPr lang="en-US" smtClean="0"/>
              <a:t>3</a:t>
            </a:fld>
            <a:endParaRPr lang="en-US"/>
          </a:p>
        </p:txBody>
      </p:sp>
    </p:spTree>
    <p:extLst>
      <p:ext uri="{BB962C8B-B14F-4D97-AF65-F5344CB8AC3E}">
        <p14:creationId xmlns:p14="http://schemas.microsoft.com/office/powerpoint/2010/main" val="18350060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035FC2-3605-C249-BBBB-BC0CDAB13FA2}" type="slidenum">
              <a:rPr lang="en-US" smtClean="0"/>
              <a:t>25</a:t>
            </a:fld>
            <a:endParaRPr lang="en-US"/>
          </a:p>
        </p:txBody>
      </p:sp>
    </p:spTree>
    <p:extLst>
      <p:ext uri="{BB962C8B-B14F-4D97-AF65-F5344CB8AC3E}">
        <p14:creationId xmlns:p14="http://schemas.microsoft.com/office/powerpoint/2010/main" val="19523718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035FC2-3605-C249-BBBB-BC0CDAB13FA2}" type="slidenum">
              <a:rPr lang="en-US" smtClean="0"/>
              <a:t>26</a:t>
            </a:fld>
            <a:endParaRPr lang="en-US"/>
          </a:p>
        </p:txBody>
      </p:sp>
    </p:spTree>
    <p:extLst>
      <p:ext uri="{BB962C8B-B14F-4D97-AF65-F5344CB8AC3E}">
        <p14:creationId xmlns:p14="http://schemas.microsoft.com/office/powerpoint/2010/main" val="31970376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035FC2-3605-C249-BBBB-BC0CDAB13FA2}" type="slidenum">
              <a:rPr lang="en-US" smtClean="0"/>
              <a:t>27</a:t>
            </a:fld>
            <a:endParaRPr lang="en-US"/>
          </a:p>
        </p:txBody>
      </p:sp>
    </p:spTree>
    <p:extLst>
      <p:ext uri="{BB962C8B-B14F-4D97-AF65-F5344CB8AC3E}">
        <p14:creationId xmlns:p14="http://schemas.microsoft.com/office/powerpoint/2010/main" val="252704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035FC2-3605-C249-BBBB-BC0CDAB13FA2}" type="slidenum">
              <a:rPr lang="en-US" smtClean="0"/>
              <a:t>28</a:t>
            </a:fld>
            <a:endParaRPr lang="en-US"/>
          </a:p>
        </p:txBody>
      </p:sp>
    </p:spTree>
    <p:extLst>
      <p:ext uri="{BB962C8B-B14F-4D97-AF65-F5344CB8AC3E}">
        <p14:creationId xmlns:p14="http://schemas.microsoft.com/office/powerpoint/2010/main" val="31745745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035FC2-3605-C249-BBBB-BC0CDAB13FA2}" type="slidenum">
              <a:rPr lang="en-US" smtClean="0"/>
              <a:t>29</a:t>
            </a:fld>
            <a:endParaRPr lang="en-US"/>
          </a:p>
        </p:txBody>
      </p:sp>
    </p:spTree>
    <p:extLst>
      <p:ext uri="{BB962C8B-B14F-4D97-AF65-F5344CB8AC3E}">
        <p14:creationId xmlns:p14="http://schemas.microsoft.com/office/powerpoint/2010/main" val="41067647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035FC2-3605-C249-BBBB-BC0CDAB13FA2}" type="slidenum">
              <a:rPr lang="en-US" smtClean="0"/>
              <a:t>30</a:t>
            </a:fld>
            <a:endParaRPr lang="en-US"/>
          </a:p>
        </p:txBody>
      </p:sp>
    </p:spTree>
    <p:extLst>
      <p:ext uri="{BB962C8B-B14F-4D97-AF65-F5344CB8AC3E}">
        <p14:creationId xmlns:p14="http://schemas.microsoft.com/office/powerpoint/2010/main" val="26352305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ABCBEA-2E92-C83E-2D8F-478332032A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0E4EFB-EBC5-C20A-DEEA-973205B94D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A118BF-1496-0F25-B41D-FB07187CDAD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4CA814F-10E6-C253-486A-AEDB1EEC6A0C}"/>
              </a:ext>
            </a:extLst>
          </p:cNvPr>
          <p:cNvSpPr>
            <a:spLocks noGrp="1"/>
          </p:cNvSpPr>
          <p:nvPr>
            <p:ph type="sldNum" sz="quarter" idx="5"/>
          </p:nvPr>
        </p:nvSpPr>
        <p:spPr/>
        <p:txBody>
          <a:bodyPr/>
          <a:lstStyle/>
          <a:p>
            <a:fld id="{DB035FC2-3605-C249-BBBB-BC0CDAB13FA2}" type="slidenum">
              <a:rPr lang="en-US" smtClean="0"/>
              <a:t>31</a:t>
            </a:fld>
            <a:endParaRPr lang="en-US"/>
          </a:p>
        </p:txBody>
      </p:sp>
    </p:spTree>
    <p:extLst>
      <p:ext uri="{BB962C8B-B14F-4D97-AF65-F5344CB8AC3E}">
        <p14:creationId xmlns:p14="http://schemas.microsoft.com/office/powerpoint/2010/main" val="17323273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035FC2-3605-C249-BBBB-BC0CDAB13FA2}" type="slidenum">
              <a:rPr lang="en-US" smtClean="0"/>
              <a:t>32</a:t>
            </a:fld>
            <a:endParaRPr lang="en-US"/>
          </a:p>
        </p:txBody>
      </p:sp>
    </p:spTree>
    <p:extLst>
      <p:ext uri="{BB962C8B-B14F-4D97-AF65-F5344CB8AC3E}">
        <p14:creationId xmlns:p14="http://schemas.microsoft.com/office/powerpoint/2010/main" val="12457598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A6EA85-CD8A-882C-5556-21A21196F6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82ED93-BA9A-8BB3-AC90-4CE3505077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6A2B93-55A0-CAD5-E8F3-AD4DC670F29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1A0F4D0-A3E2-D024-97FA-B34A7F9AEE21}"/>
              </a:ext>
            </a:extLst>
          </p:cNvPr>
          <p:cNvSpPr>
            <a:spLocks noGrp="1"/>
          </p:cNvSpPr>
          <p:nvPr>
            <p:ph type="sldNum" sz="quarter" idx="5"/>
          </p:nvPr>
        </p:nvSpPr>
        <p:spPr/>
        <p:txBody>
          <a:bodyPr/>
          <a:lstStyle/>
          <a:p>
            <a:fld id="{DB035FC2-3605-C249-BBBB-BC0CDAB13FA2}" type="slidenum">
              <a:rPr lang="en-US" smtClean="0"/>
              <a:t>33</a:t>
            </a:fld>
            <a:endParaRPr lang="en-US"/>
          </a:p>
        </p:txBody>
      </p:sp>
    </p:spTree>
    <p:extLst>
      <p:ext uri="{BB962C8B-B14F-4D97-AF65-F5344CB8AC3E}">
        <p14:creationId xmlns:p14="http://schemas.microsoft.com/office/powerpoint/2010/main" val="3320419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035FC2-3605-C249-BBBB-BC0CDAB13FA2}" type="slidenum">
              <a:rPr lang="en-US" smtClean="0"/>
              <a:t>34</a:t>
            </a:fld>
            <a:endParaRPr lang="en-US"/>
          </a:p>
        </p:txBody>
      </p:sp>
    </p:spTree>
    <p:extLst>
      <p:ext uri="{BB962C8B-B14F-4D97-AF65-F5344CB8AC3E}">
        <p14:creationId xmlns:p14="http://schemas.microsoft.com/office/powerpoint/2010/main" val="2992457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035FC2-3605-C249-BBBB-BC0CDAB13FA2}" type="slidenum">
              <a:rPr lang="en-US" smtClean="0"/>
              <a:t>6</a:t>
            </a:fld>
            <a:endParaRPr lang="en-US"/>
          </a:p>
        </p:txBody>
      </p:sp>
    </p:spTree>
    <p:extLst>
      <p:ext uri="{BB962C8B-B14F-4D97-AF65-F5344CB8AC3E}">
        <p14:creationId xmlns:p14="http://schemas.microsoft.com/office/powerpoint/2010/main" val="39590240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868E8F-BD0A-A39D-571C-105128DA30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FC93BA-5D71-B4CC-9096-F88004F6E8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03E190-EE55-7E37-66E4-B495AFFDA08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D6D1493-A128-F8F9-2A1E-54FA916ED8C3}"/>
              </a:ext>
            </a:extLst>
          </p:cNvPr>
          <p:cNvSpPr>
            <a:spLocks noGrp="1"/>
          </p:cNvSpPr>
          <p:nvPr>
            <p:ph type="sldNum" sz="quarter" idx="5"/>
          </p:nvPr>
        </p:nvSpPr>
        <p:spPr/>
        <p:txBody>
          <a:bodyPr/>
          <a:lstStyle/>
          <a:p>
            <a:fld id="{DB035FC2-3605-C249-BBBB-BC0CDAB13FA2}" type="slidenum">
              <a:rPr lang="en-US" smtClean="0"/>
              <a:t>35</a:t>
            </a:fld>
            <a:endParaRPr lang="en-US"/>
          </a:p>
        </p:txBody>
      </p:sp>
    </p:spTree>
    <p:extLst>
      <p:ext uri="{BB962C8B-B14F-4D97-AF65-F5344CB8AC3E}">
        <p14:creationId xmlns:p14="http://schemas.microsoft.com/office/powerpoint/2010/main" val="29666897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136F38-9EB0-B9AA-2305-DCD10607A1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34D635-433D-6738-1158-BFC79AFB31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7F304F-24D1-A0DF-4E3D-A5EDEB2E151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15DF021-7613-D4A8-4F3B-2B59464A1CAB}"/>
              </a:ext>
            </a:extLst>
          </p:cNvPr>
          <p:cNvSpPr>
            <a:spLocks noGrp="1"/>
          </p:cNvSpPr>
          <p:nvPr>
            <p:ph type="sldNum" sz="quarter" idx="5"/>
          </p:nvPr>
        </p:nvSpPr>
        <p:spPr/>
        <p:txBody>
          <a:bodyPr/>
          <a:lstStyle/>
          <a:p>
            <a:fld id="{DB035FC2-3605-C249-BBBB-BC0CDAB13FA2}" type="slidenum">
              <a:rPr lang="en-US" smtClean="0"/>
              <a:t>36</a:t>
            </a:fld>
            <a:endParaRPr lang="en-US"/>
          </a:p>
        </p:txBody>
      </p:sp>
    </p:spTree>
    <p:extLst>
      <p:ext uri="{BB962C8B-B14F-4D97-AF65-F5344CB8AC3E}">
        <p14:creationId xmlns:p14="http://schemas.microsoft.com/office/powerpoint/2010/main" val="33769431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035FC2-3605-C249-BBBB-BC0CDAB13FA2}" type="slidenum">
              <a:rPr lang="en-US" smtClean="0"/>
              <a:t>37</a:t>
            </a:fld>
            <a:endParaRPr lang="en-US"/>
          </a:p>
        </p:txBody>
      </p:sp>
    </p:spTree>
    <p:extLst>
      <p:ext uri="{BB962C8B-B14F-4D97-AF65-F5344CB8AC3E}">
        <p14:creationId xmlns:p14="http://schemas.microsoft.com/office/powerpoint/2010/main" val="19789316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3CB5E6-BB03-741A-00DD-146B87ECCC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33A1D6-B1F9-5F10-4A05-EB71409DCA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65BE4A-61A9-D1FB-9CA1-687F88B1A82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8284BE4-94BE-8ACF-AA10-BA6E6E51B238}"/>
              </a:ext>
            </a:extLst>
          </p:cNvPr>
          <p:cNvSpPr>
            <a:spLocks noGrp="1"/>
          </p:cNvSpPr>
          <p:nvPr>
            <p:ph type="sldNum" sz="quarter" idx="5"/>
          </p:nvPr>
        </p:nvSpPr>
        <p:spPr/>
        <p:txBody>
          <a:bodyPr/>
          <a:lstStyle/>
          <a:p>
            <a:fld id="{DB035FC2-3605-C249-BBBB-BC0CDAB13FA2}" type="slidenum">
              <a:rPr lang="en-US" smtClean="0"/>
              <a:t>38</a:t>
            </a:fld>
            <a:endParaRPr lang="en-US"/>
          </a:p>
        </p:txBody>
      </p:sp>
    </p:spTree>
    <p:extLst>
      <p:ext uri="{BB962C8B-B14F-4D97-AF65-F5344CB8AC3E}">
        <p14:creationId xmlns:p14="http://schemas.microsoft.com/office/powerpoint/2010/main" val="7417409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l">
              <a:buFont typeface="Arial" panose="020B0604020202020204" pitchFamily="34" charset="0"/>
              <a:buChar char="•"/>
            </a:pPr>
            <a:r>
              <a:rPr lang="en-US" sz="2200" b="0" i="0" u="none" strike="noStrike" baseline="0">
                <a:solidFill>
                  <a:srgbClr val="63666A"/>
                </a:solidFill>
                <a:latin typeface="+mn-lt"/>
              </a:rPr>
              <a:t>Local AHJs often lack the resources or expertise to interpret critical BESS permitting documents (Hazard Mitigation Analysis (HMA), Failure Modes and Effects Analysis (FMEA), UL 9540 A report, etc.</a:t>
            </a:r>
            <a:endParaRPr lang="en-US" sz="2200" b="0" i="0" u="none" strike="noStrike" baseline="0">
              <a:solidFill>
                <a:srgbClr val="63666A"/>
              </a:solidFill>
            </a:endParaRPr>
          </a:p>
          <a:p>
            <a:pPr marL="514350" lvl="2" indent="-285750">
              <a:buFont typeface="Arial" panose="020B0604020202020204" pitchFamily="34" charset="0"/>
              <a:buChar char="•"/>
            </a:pPr>
            <a:r>
              <a:rPr lang="en-US" b="0" i="0" u="none" strike="noStrike" baseline="0">
                <a:solidFill>
                  <a:srgbClr val="63666A"/>
                </a:solidFill>
              </a:rPr>
              <a:t>This has led to BESS permit applications in which requirements of FCNYS 1206 are not sufficiently met.</a:t>
            </a:r>
          </a:p>
          <a:p>
            <a:pPr marL="285750" lvl="1" indent="-285750">
              <a:buFont typeface="Arial" panose="020B0604020202020204" pitchFamily="34" charset="0"/>
              <a:buChar char="•"/>
            </a:pPr>
            <a:endParaRPr lang="en-US" b="0" i="0" u="none" strike="noStrike" baseline="0">
              <a:solidFill>
                <a:srgbClr val="63666A"/>
              </a:solidFill>
            </a:endParaRPr>
          </a:p>
          <a:p>
            <a:pPr marL="285750" lvl="1" indent="-285750">
              <a:buFont typeface="Arial" panose="020B0604020202020204" pitchFamily="34" charset="0"/>
              <a:buChar char="•"/>
            </a:pPr>
            <a:r>
              <a:rPr lang="en-US" b="0" i="0" u="none" strike="noStrike" baseline="0">
                <a:solidFill>
                  <a:srgbClr val="63666A"/>
                </a:solidFill>
              </a:rPr>
              <a:t>“Peer reviews” by experts in the field can assist local AHJs in their review and understanding of BESS permit applications and their compliance with existing Fire Code requirements. </a:t>
            </a:r>
          </a:p>
          <a:p>
            <a:pPr marL="285750" lvl="1" indent="-285750">
              <a:buFont typeface="Arial" panose="020B0604020202020204" pitchFamily="34" charset="0"/>
              <a:buChar char="•"/>
            </a:pPr>
            <a:endParaRPr lang="en-US">
              <a:solidFill>
                <a:srgbClr val="63666A"/>
              </a:solidFill>
            </a:endParaRPr>
          </a:p>
          <a:p>
            <a:pPr marL="285750" lvl="1" indent="-285750">
              <a:buFont typeface="Arial" panose="020B0604020202020204" pitchFamily="34" charset="0"/>
              <a:buChar char="•"/>
            </a:pPr>
            <a:r>
              <a:rPr lang="en-US">
                <a:solidFill>
                  <a:srgbClr val="63666A"/>
                </a:solidFill>
              </a:rPr>
              <a:t>NYSERDA has contracted with three nation-leading experts in ESS safety to conduct NYSERDA-funded peer reviews for all projects receiving a NYSERDA incentive.</a:t>
            </a:r>
          </a:p>
          <a:p>
            <a:endParaRPr lang="en-US"/>
          </a:p>
        </p:txBody>
      </p:sp>
      <p:sp>
        <p:nvSpPr>
          <p:cNvPr id="4" name="Slide Number Placeholder 3"/>
          <p:cNvSpPr>
            <a:spLocks noGrp="1"/>
          </p:cNvSpPr>
          <p:nvPr>
            <p:ph type="sldNum" sz="quarter" idx="5"/>
          </p:nvPr>
        </p:nvSpPr>
        <p:spPr/>
        <p:txBody>
          <a:bodyPr/>
          <a:lstStyle/>
          <a:p>
            <a:fld id="{DB035FC2-3605-C249-BBBB-BC0CDAB13FA2}" type="slidenum">
              <a:rPr lang="en-US" smtClean="0"/>
              <a:t>40</a:t>
            </a:fld>
            <a:endParaRPr lang="en-US"/>
          </a:p>
        </p:txBody>
      </p:sp>
    </p:spTree>
    <p:extLst>
      <p:ext uri="{BB962C8B-B14F-4D97-AF65-F5344CB8AC3E}">
        <p14:creationId xmlns:p14="http://schemas.microsoft.com/office/powerpoint/2010/main" val="31706457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ADBA75-D70D-2261-2870-2344A2B0E2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CB140A-7126-A7B7-3311-4764122253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2DED64-38CD-DE8B-A217-C72C50A0401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54A5D3A-D21C-36BE-8327-7ACB4E159E70}"/>
              </a:ext>
            </a:extLst>
          </p:cNvPr>
          <p:cNvSpPr>
            <a:spLocks noGrp="1"/>
          </p:cNvSpPr>
          <p:nvPr>
            <p:ph type="sldNum" sz="quarter" idx="5"/>
          </p:nvPr>
        </p:nvSpPr>
        <p:spPr/>
        <p:txBody>
          <a:bodyPr/>
          <a:lstStyle/>
          <a:p>
            <a:fld id="{DB035FC2-3605-C249-BBBB-BC0CDAB13FA2}" type="slidenum">
              <a:rPr lang="en-US" smtClean="0"/>
              <a:t>41</a:t>
            </a:fld>
            <a:endParaRPr lang="en-US"/>
          </a:p>
        </p:txBody>
      </p:sp>
    </p:spTree>
    <p:extLst>
      <p:ext uri="{BB962C8B-B14F-4D97-AF65-F5344CB8AC3E}">
        <p14:creationId xmlns:p14="http://schemas.microsoft.com/office/powerpoint/2010/main" val="3763908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ADBA75-D70D-2261-2870-2344A2B0E2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CB140A-7126-A7B7-3311-4764122253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2DED64-38CD-DE8B-A217-C72C50A0401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54A5D3A-D21C-36BE-8327-7ACB4E159E70}"/>
              </a:ext>
            </a:extLst>
          </p:cNvPr>
          <p:cNvSpPr>
            <a:spLocks noGrp="1"/>
          </p:cNvSpPr>
          <p:nvPr>
            <p:ph type="sldNum" sz="quarter" idx="5"/>
          </p:nvPr>
        </p:nvSpPr>
        <p:spPr/>
        <p:txBody>
          <a:bodyPr/>
          <a:lstStyle/>
          <a:p>
            <a:fld id="{DB035FC2-3605-C249-BBBB-BC0CDAB13FA2}" type="slidenum">
              <a:rPr lang="en-US" smtClean="0"/>
              <a:t>42</a:t>
            </a:fld>
            <a:endParaRPr lang="en-US"/>
          </a:p>
        </p:txBody>
      </p:sp>
    </p:spTree>
    <p:extLst>
      <p:ext uri="{BB962C8B-B14F-4D97-AF65-F5344CB8AC3E}">
        <p14:creationId xmlns:p14="http://schemas.microsoft.com/office/powerpoint/2010/main" val="21245869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ADBA75-D70D-2261-2870-2344A2B0E2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CB140A-7126-A7B7-3311-4764122253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2DED64-38CD-DE8B-A217-C72C50A0401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54A5D3A-D21C-36BE-8327-7ACB4E159E70}"/>
              </a:ext>
            </a:extLst>
          </p:cNvPr>
          <p:cNvSpPr>
            <a:spLocks noGrp="1"/>
          </p:cNvSpPr>
          <p:nvPr>
            <p:ph type="sldNum" sz="quarter" idx="5"/>
          </p:nvPr>
        </p:nvSpPr>
        <p:spPr/>
        <p:txBody>
          <a:bodyPr/>
          <a:lstStyle/>
          <a:p>
            <a:fld id="{DB035FC2-3605-C249-BBBB-BC0CDAB13FA2}" type="slidenum">
              <a:rPr lang="en-US" smtClean="0"/>
              <a:t>43</a:t>
            </a:fld>
            <a:endParaRPr lang="en-US"/>
          </a:p>
        </p:txBody>
      </p:sp>
    </p:spTree>
    <p:extLst>
      <p:ext uri="{BB962C8B-B14F-4D97-AF65-F5344CB8AC3E}">
        <p14:creationId xmlns:p14="http://schemas.microsoft.com/office/powerpoint/2010/main" val="5340691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680A7D-D162-73EC-1815-4A0EE7F417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B6633D-968F-1801-435D-7D5C2D2AFA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2DA90A-9F3F-B494-9697-93A05691C2F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60F9E4B-B7C1-E296-90D4-904F7F9391BC}"/>
              </a:ext>
            </a:extLst>
          </p:cNvPr>
          <p:cNvSpPr>
            <a:spLocks noGrp="1"/>
          </p:cNvSpPr>
          <p:nvPr>
            <p:ph type="sldNum" sz="quarter" idx="5"/>
          </p:nvPr>
        </p:nvSpPr>
        <p:spPr/>
        <p:txBody>
          <a:bodyPr/>
          <a:lstStyle/>
          <a:p>
            <a:fld id="{DB035FC2-3605-C249-BBBB-BC0CDAB13FA2}" type="slidenum">
              <a:rPr lang="en-US" smtClean="0"/>
              <a:t>47</a:t>
            </a:fld>
            <a:endParaRPr lang="en-US"/>
          </a:p>
        </p:txBody>
      </p:sp>
    </p:spTree>
    <p:extLst>
      <p:ext uri="{BB962C8B-B14F-4D97-AF65-F5344CB8AC3E}">
        <p14:creationId xmlns:p14="http://schemas.microsoft.com/office/powerpoint/2010/main" val="17814421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035FC2-3605-C249-BBBB-BC0CDAB13FA2}" type="slidenum">
              <a:rPr lang="en-US" smtClean="0"/>
              <a:t>48</a:t>
            </a:fld>
            <a:endParaRPr lang="en-US"/>
          </a:p>
        </p:txBody>
      </p:sp>
    </p:spTree>
    <p:extLst>
      <p:ext uri="{BB962C8B-B14F-4D97-AF65-F5344CB8AC3E}">
        <p14:creationId xmlns:p14="http://schemas.microsoft.com/office/powerpoint/2010/main" val="3641951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035FC2-3605-C249-BBBB-BC0CDAB13FA2}" type="slidenum">
              <a:rPr lang="en-US" smtClean="0"/>
              <a:t>7</a:t>
            </a:fld>
            <a:endParaRPr lang="en-US"/>
          </a:p>
        </p:txBody>
      </p:sp>
    </p:spTree>
    <p:extLst>
      <p:ext uri="{BB962C8B-B14F-4D97-AF65-F5344CB8AC3E}">
        <p14:creationId xmlns:p14="http://schemas.microsoft.com/office/powerpoint/2010/main" val="27962702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035FC2-3605-C249-BBBB-BC0CDAB13FA2}" type="slidenum">
              <a:rPr lang="en-US" smtClean="0"/>
              <a:t>50</a:t>
            </a:fld>
            <a:endParaRPr lang="en-US"/>
          </a:p>
        </p:txBody>
      </p:sp>
    </p:spTree>
    <p:extLst>
      <p:ext uri="{BB962C8B-B14F-4D97-AF65-F5344CB8AC3E}">
        <p14:creationId xmlns:p14="http://schemas.microsoft.com/office/powerpoint/2010/main" val="7314495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6AA3AD-4791-6395-5499-84EDE37A5D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279A2D-DB93-5122-2654-754BFC6B73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F40BD5-751F-ED1A-83E8-C00554E9BA0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02438E1-6DC1-24CF-5F4C-AD4A69246E2B}"/>
              </a:ext>
            </a:extLst>
          </p:cNvPr>
          <p:cNvSpPr>
            <a:spLocks noGrp="1"/>
          </p:cNvSpPr>
          <p:nvPr>
            <p:ph type="sldNum" sz="quarter" idx="5"/>
          </p:nvPr>
        </p:nvSpPr>
        <p:spPr/>
        <p:txBody>
          <a:bodyPr/>
          <a:lstStyle/>
          <a:p>
            <a:fld id="{DB035FC2-3605-C249-BBBB-BC0CDAB13FA2}" type="slidenum">
              <a:rPr lang="en-US" smtClean="0"/>
              <a:t>51</a:t>
            </a:fld>
            <a:endParaRPr lang="en-US"/>
          </a:p>
        </p:txBody>
      </p:sp>
    </p:spTree>
    <p:extLst>
      <p:ext uri="{BB962C8B-B14F-4D97-AF65-F5344CB8AC3E}">
        <p14:creationId xmlns:p14="http://schemas.microsoft.com/office/powerpoint/2010/main" val="4053909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007CF4-CBB2-1839-366C-C0D847EDEE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452768-77C3-2C37-A204-980DA8F360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713A2D-3BEF-C9F7-9192-6A0E34239C6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7FF5579-EA40-D8CC-9A34-950A49617184}"/>
              </a:ext>
            </a:extLst>
          </p:cNvPr>
          <p:cNvSpPr>
            <a:spLocks noGrp="1"/>
          </p:cNvSpPr>
          <p:nvPr>
            <p:ph type="sldNum" sz="quarter" idx="5"/>
          </p:nvPr>
        </p:nvSpPr>
        <p:spPr/>
        <p:txBody>
          <a:bodyPr/>
          <a:lstStyle/>
          <a:p>
            <a:fld id="{DB035FC2-3605-C249-BBBB-BC0CDAB13FA2}" type="slidenum">
              <a:rPr lang="en-US" smtClean="0"/>
              <a:t>8</a:t>
            </a:fld>
            <a:endParaRPr lang="en-US"/>
          </a:p>
        </p:txBody>
      </p:sp>
    </p:spTree>
    <p:extLst>
      <p:ext uri="{BB962C8B-B14F-4D97-AF65-F5344CB8AC3E}">
        <p14:creationId xmlns:p14="http://schemas.microsoft.com/office/powerpoint/2010/main" val="3175876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035FC2-3605-C249-BBBB-BC0CDAB13FA2}" type="slidenum">
              <a:rPr lang="en-US" smtClean="0"/>
              <a:t>9</a:t>
            </a:fld>
            <a:endParaRPr lang="en-US"/>
          </a:p>
        </p:txBody>
      </p:sp>
    </p:spTree>
    <p:extLst>
      <p:ext uri="{BB962C8B-B14F-4D97-AF65-F5344CB8AC3E}">
        <p14:creationId xmlns:p14="http://schemas.microsoft.com/office/powerpoint/2010/main" val="2095088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1B5C4E-8A22-947E-61D4-9C89E2E176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780678-4E1D-112B-0142-56F1F839EE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B6508A-A626-1959-65D7-A95AB12F77C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2F184EB-5361-CD2A-925E-8FF8DC231C4B}"/>
              </a:ext>
            </a:extLst>
          </p:cNvPr>
          <p:cNvSpPr>
            <a:spLocks noGrp="1"/>
          </p:cNvSpPr>
          <p:nvPr>
            <p:ph type="sldNum" sz="quarter" idx="5"/>
          </p:nvPr>
        </p:nvSpPr>
        <p:spPr/>
        <p:txBody>
          <a:bodyPr/>
          <a:lstStyle/>
          <a:p>
            <a:fld id="{DB035FC2-3605-C249-BBBB-BC0CDAB13FA2}" type="slidenum">
              <a:rPr lang="en-US" smtClean="0"/>
              <a:t>10</a:t>
            </a:fld>
            <a:endParaRPr lang="en-US"/>
          </a:p>
        </p:txBody>
      </p:sp>
    </p:spTree>
    <p:extLst>
      <p:ext uri="{BB962C8B-B14F-4D97-AF65-F5344CB8AC3E}">
        <p14:creationId xmlns:p14="http://schemas.microsoft.com/office/powerpoint/2010/main" val="569997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DCBA34-FEF4-340F-352F-14AA1AC87D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3958AA-B88F-ECC4-D013-3899956406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9A1570-AE3A-78EB-FC98-CA4542C3408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1BCB93E-1591-E127-E0DB-D8E13D7612EF}"/>
              </a:ext>
            </a:extLst>
          </p:cNvPr>
          <p:cNvSpPr>
            <a:spLocks noGrp="1"/>
          </p:cNvSpPr>
          <p:nvPr>
            <p:ph type="sldNum" sz="quarter" idx="5"/>
          </p:nvPr>
        </p:nvSpPr>
        <p:spPr/>
        <p:txBody>
          <a:bodyPr/>
          <a:lstStyle/>
          <a:p>
            <a:fld id="{DB035FC2-3605-C249-BBBB-BC0CDAB13FA2}" type="slidenum">
              <a:rPr lang="en-US" smtClean="0"/>
              <a:t>11</a:t>
            </a:fld>
            <a:endParaRPr lang="en-US"/>
          </a:p>
        </p:txBody>
      </p:sp>
    </p:spTree>
    <p:extLst>
      <p:ext uri="{BB962C8B-B14F-4D97-AF65-F5344CB8AC3E}">
        <p14:creationId xmlns:p14="http://schemas.microsoft.com/office/powerpoint/2010/main" val="27399080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E3D327-E61A-FC78-78E5-48B73BB546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0EE5B8-5797-359F-F85E-CD98011A89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1D9117-3F96-F4DD-E12A-B3D86ACDD58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333DF41-D799-93A5-3FAB-2D176D928ACF}"/>
              </a:ext>
            </a:extLst>
          </p:cNvPr>
          <p:cNvSpPr>
            <a:spLocks noGrp="1"/>
          </p:cNvSpPr>
          <p:nvPr>
            <p:ph type="sldNum" sz="quarter" idx="5"/>
          </p:nvPr>
        </p:nvSpPr>
        <p:spPr/>
        <p:txBody>
          <a:bodyPr/>
          <a:lstStyle/>
          <a:p>
            <a:fld id="{DB035FC2-3605-C249-BBBB-BC0CDAB13FA2}" type="slidenum">
              <a:rPr lang="en-US" smtClean="0"/>
              <a:t>13</a:t>
            </a:fld>
            <a:endParaRPr lang="en-US"/>
          </a:p>
        </p:txBody>
      </p:sp>
    </p:spTree>
    <p:extLst>
      <p:ext uri="{BB962C8B-B14F-4D97-AF65-F5344CB8AC3E}">
        <p14:creationId xmlns:p14="http://schemas.microsoft.com/office/powerpoint/2010/main" val="25659539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mageLarge-NYSERDA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solidFill>
                  <a:schemeClr val="bg1"/>
                </a:solidFill>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6" name="Picture Placeholder 2">
            <a:extLst>
              <a:ext uri="{FF2B5EF4-FFF2-40B4-BE49-F238E27FC236}">
                <a16:creationId xmlns:a16="http://schemas.microsoft.com/office/drawing/2014/main" id="{676285C7-A6E6-46DF-A47F-B9EB3F7FA039}"/>
              </a:ext>
            </a:extLst>
          </p:cNvPr>
          <p:cNvSpPr>
            <a:spLocks noGrp="1"/>
          </p:cNvSpPr>
          <p:nvPr>
            <p:ph type="pic" sz="quarter" idx="13"/>
          </p:nvPr>
        </p:nvSpPr>
        <p:spPr>
          <a:xfrm>
            <a:off x="0" y="0"/>
            <a:ext cx="12192000" cy="4931923"/>
          </a:xfrm>
          <a:prstGeom prst="rect">
            <a:avLst/>
          </a:prstGeom>
        </p:spPr>
        <p:txBody>
          <a:bodyPr tIns="1737360" anchor="t" anchorCtr="0"/>
          <a:lstStyle>
            <a:lvl1pPr marL="0" indent="0" algn="ctr">
              <a:buNone/>
              <a:defRPr/>
            </a:lvl1pPr>
          </a:lstStyle>
          <a:p>
            <a:r>
              <a:rPr lang="en-US"/>
              <a:t>Click icon to add picture</a:t>
            </a:r>
          </a:p>
        </p:txBody>
      </p:sp>
      <p:pic>
        <p:nvPicPr>
          <p:cNvPr id="8" name="Picture 7">
            <a:extLst>
              <a:ext uri="{FF2B5EF4-FFF2-40B4-BE49-F238E27FC236}">
                <a16:creationId xmlns:a16="http://schemas.microsoft.com/office/drawing/2014/main" id="{422114BB-1FAD-458B-9586-E923D5EF307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8982255" y="5524234"/>
            <a:ext cx="2595495" cy="718152"/>
          </a:xfrm>
          <a:prstGeom prst="rect">
            <a:avLst/>
          </a:prstGeom>
        </p:spPr>
      </p:pic>
      <p:sp>
        <p:nvSpPr>
          <p:cNvPr id="10" name="Text Placeholder 13">
            <a:extLst>
              <a:ext uri="{FF2B5EF4-FFF2-40B4-BE49-F238E27FC236}">
                <a16:creationId xmlns:a16="http://schemas.microsoft.com/office/drawing/2014/main" id="{0FFAE5D1-FD5E-42D4-9913-78E38A219808}"/>
              </a:ext>
            </a:extLst>
          </p:cNvPr>
          <p:cNvSpPr>
            <a:spLocks noGrp="1"/>
          </p:cNvSpPr>
          <p:nvPr>
            <p:ph type="body" sz="quarter" idx="12" hasCustomPrompt="1"/>
          </p:nvPr>
        </p:nvSpPr>
        <p:spPr>
          <a:xfrm>
            <a:off x="348571" y="6035675"/>
            <a:ext cx="8092042" cy="656527"/>
          </a:xfrm>
          <a:prstGeom prst="rect">
            <a:avLst/>
          </a:prstGeom>
        </p:spPr>
        <p:txBody>
          <a:bodyPr lIns="0" tIns="0" rIns="0" bIns="0"/>
          <a:lstStyle>
            <a:lvl1pPr marL="0" indent="0">
              <a:buNone/>
              <a:defRPr sz="2000" i="0">
                <a:solidFill>
                  <a:schemeClr val="bg1"/>
                </a:solidFill>
                <a:latin typeface="Roboto Lt" pitchFamily="2" charset="0"/>
                <a:ea typeface="Roboto Lt" pitchFamily="2"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a:t>Add presenter name and date </a:t>
            </a:r>
          </a:p>
        </p:txBody>
      </p:sp>
      <p:sp>
        <p:nvSpPr>
          <p:cNvPr id="11" name="Title 1">
            <a:extLst>
              <a:ext uri="{FF2B5EF4-FFF2-40B4-BE49-F238E27FC236}">
                <a16:creationId xmlns:a16="http://schemas.microsoft.com/office/drawing/2014/main" id="{9D28D179-3B3A-47F5-8CCC-169BB9E02685}"/>
              </a:ext>
            </a:extLst>
          </p:cNvPr>
          <p:cNvSpPr>
            <a:spLocks noGrp="1"/>
          </p:cNvSpPr>
          <p:nvPr>
            <p:ph type="title" hasCustomPrompt="1"/>
          </p:nvPr>
        </p:nvSpPr>
        <p:spPr>
          <a:xfrm>
            <a:off x="348571" y="5074418"/>
            <a:ext cx="8092043" cy="961257"/>
          </a:xfrm>
          <a:prstGeom prst="rect">
            <a:avLst/>
          </a:prstGeom>
        </p:spPr>
        <p:txBody>
          <a:bodyPr lIns="0" tIns="0" rIns="0" bIns="0" anchor="t" anchorCtr="0">
            <a:noAutofit/>
          </a:bodyPr>
          <a:lstStyle>
            <a:lvl1pPr>
              <a:defRPr sz="3500" b="1" i="0">
                <a:solidFill>
                  <a:schemeClr val="bg1"/>
                </a:solidFill>
                <a:latin typeface="Roboto" pitchFamily="2" charset="0"/>
                <a:ea typeface="Roboto" pitchFamily="2" charset="0"/>
                <a:cs typeface="Arial" panose="020B0604020202020204" pitchFamily="34" charset="0"/>
              </a:defRPr>
            </a:lvl1pPr>
          </a:lstStyle>
          <a:p>
            <a:r>
              <a:rPr lang="en-US"/>
              <a:t>Add Title Here </a:t>
            </a:r>
          </a:p>
        </p:txBody>
      </p:sp>
    </p:spTree>
    <p:extLst>
      <p:ext uri="{BB962C8B-B14F-4D97-AF65-F5344CB8AC3E}">
        <p14:creationId xmlns:p14="http://schemas.microsoft.com/office/powerpoint/2010/main" val="24147104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Column w-image">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12" name="Rectangle 11">
            <a:extLst>
              <a:ext uri="{FF2B5EF4-FFF2-40B4-BE49-F238E27FC236}">
                <a16:creationId xmlns:a16="http://schemas.microsoft.com/office/drawing/2014/main" id="{F71690C8-902D-4D8E-92F4-34C3FCFCE397}"/>
              </a:ext>
            </a:extLst>
          </p:cNvPr>
          <p:cNvSpPr/>
          <p:nvPr userDrawn="1"/>
        </p:nvSpPr>
        <p:spPr>
          <a:xfrm>
            <a:off x="546956" y="544628"/>
            <a:ext cx="11645044" cy="1325563"/>
          </a:xfrm>
          <a:prstGeom prst="rect">
            <a:avLst/>
          </a:prstGeom>
          <a:gradFill flip="none" rotWithShape="1">
            <a:gsLst>
              <a:gs pos="1770">
                <a:schemeClr val="bg1"/>
              </a:gs>
              <a:gs pos="31000">
                <a:schemeClr val="accent1">
                  <a:lumMod val="5000"/>
                  <a:lumOff val="95000"/>
                </a:schemeClr>
              </a:gs>
              <a:gs pos="56000">
                <a:schemeClr val="accent1">
                  <a:lumMod val="25000"/>
                  <a:lumOff val="75000"/>
                </a:schemeClr>
              </a:gs>
              <a:gs pos="81000">
                <a:srgbClr val="56A4D9"/>
              </a:gs>
              <a:gs pos="100000">
                <a:srgbClr val="0088C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6C52C17C-FF28-4FF9-B3C0-879847570323}"/>
              </a:ext>
            </a:extLst>
          </p:cNvPr>
          <p:cNvSpPr>
            <a:spLocks noGrp="1"/>
          </p:cNvSpPr>
          <p:nvPr>
            <p:ph type="title" hasCustomPrompt="1"/>
          </p:nvPr>
        </p:nvSpPr>
        <p:spPr>
          <a:xfrm>
            <a:off x="546957" y="550434"/>
            <a:ext cx="10515600" cy="1325563"/>
          </a:xfrm>
          <a:prstGeom prst="rect">
            <a:avLst/>
          </a:prstGeom>
        </p:spPr>
        <p:txBody>
          <a:bodyPr lIns="0" tIns="0" rIns="0" bIns="0" anchor="ctr" anchorCtr="0"/>
          <a:lstStyle>
            <a:lvl1pPr>
              <a:defRPr sz="4000">
                <a:solidFill>
                  <a:srgbClr val="002D72"/>
                </a:solidFill>
                <a:latin typeface="Roboto Lt" pitchFamily="2" charset="0"/>
                <a:ea typeface="Roboto Lt" pitchFamily="2" charset="0"/>
                <a:cs typeface="Arial" panose="020B0604020202020204" pitchFamily="34" charset="0"/>
              </a:defRPr>
            </a:lvl1pPr>
          </a:lstStyle>
          <a:p>
            <a:r>
              <a:rPr lang="en-US"/>
              <a:t>Add Slide Title Here</a:t>
            </a:r>
          </a:p>
        </p:txBody>
      </p:sp>
      <p:sp>
        <p:nvSpPr>
          <p:cNvPr id="3" name="Content Placeholder 2">
            <a:extLst>
              <a:ext uri="{FF2B5EF4-FFF2-40B4-BE49-F238E27FC236}">
                <a16:creationId xmlns:a16="http://schemas.microsoft.com/office/drawing/2014/main" id="{3F1E12A4-8D17-4E6B-8C6E-A3D7A5A8EBA2}"/>
              </a:ext>
            </a:extLst>
          </p:cNvPr>
          <p:cNvSpPr>
            <a:spLocks noGrp="1"/>
          </p:cNvSpPr>
          <p:nvPr>
            <p:ph sz="quarter" idx="10" hasCustomPrompt="1"/>
          </p:nvPr>
        </p:nvSpPr>
        <p:spPr>
          <a:xfrm>
            <a:off x="4328808" y="2137004"/>
            <a:ext cx="7320555" cy="4170562"/>
          </a:xfrm>
          <a:prstGeom prst="rect">
            <a:avLst/>
          </a:prstGeom>
        </p:spPr>
        <p:txBody>
          <a:bodyPr lIns="0" tIns="0" rIns="0" bIns="0">
            <a:noAutofit/>
          </a:bodyPr>
          <a:lstStyle>
            <a:lvl1pPr marL="0" indent="0">
              <a:spcBef>
                <a:spcPts val="1200"/>
              </a:spcBef>
              <a:spcAft>
                <a:spcPts val="300"/>
              </a:spcAft>
              <a:buNone/>
              <a:defRPr sz="2400" b="1">
                <a:solidFill>
                  <a:schemeClr val="accent3"/>
                </a:solidFill>
                <a:latin typeface="+mj-lt"/>
              </a:defRPr>
            </a:lvl1pPr>
            <a:lvl2pPr marL="0" indent="0">
              <a:spcBef>
                <a:spcPts val="300"/>
              </a:spcBef>
              <a:buClr>
                <a:schemeClr val="tx2"/>
              </a:buClr>
              <a:buFont typeface="Roboto Lt" pitchFamily="2" charset="0"/>
              <a:buNone/>
              <a:defRPr sz="2200">
                <a:solidFill>
                  <a:schemeClr val="tx2"/>
                </a:solidFill>
              </a:defRPr>
            </a:lvl2pPr>
            <a:lvl3pPr marL="228600" indent="-228600">
              <a:spcBef>
                <a:spcPts val="600"/>
              </a:spcBef>
              <a:buClr>
                <a:schemeClr val="tx2"/>
              </a:buClr>
              <a:buFont typeface="Roboto Lt" pitchFamily="2" charset="0"/>
              <a:buChar char="&gt;"/>
              <a:defRPr sz="2200">
                <a:solidFill>
                  <a:schemeClr val="tx2"/>
                </a:solidFill>
              </a:defRPr>
            </a:lvl3pPr>
            <a:lvl4pPr marL="457200" indent="-228600">
              <a:spcBef>
                <a:spcPts val="300"/>
              </a:spcBef>
              <a:buClr>
                <a:schemeClr val="tx2"/>
              </a:buClr>
              <a:buFont typeface="Arial" panose="020B0604020202020204" pitchFamily="34" charset="0"/>
              <a:buChar char="•"/>
              <a:defRPr sz="2000">
                <a:solidFill>
                  <a:schemeClr val="tx2"/>
                </a:solidFill>
              </a:defRPr>
            </a:lvl4pPr>
            <a:lvl5pPr marL="822960" indent="-228600">
              <a:spcBef>
                <a:spcPts val="300"/>
              </a:spcBef>
              <a:buFont typeface="Roboto Lt" pitchFamily="2" charset="0"/>
              <a:buChar char="-"/>
              <a:defRPr>
                <a:solidFill>
                  <a:schemeClr val="tx2"/>
                </a:solidFill>
              </a:defRPr>
            </a:lvl5pPr>
          </a:lstStyle>
          <a:p>
            <a:pPr lvl="0"/>
            <a:r>
              <a:rPr lang="en-US"/>
              <a:t>Add bold intro or subhead here</a:t>
            </a:r>
          </a:p>
          <a:p>
            <a:pPr lvl="1"/>
            <a:r>
              <a:rPr lang="en-US"/>
              <a:t>Non-bulleted copy</a:t>
            </a:r>
          </a:p>
          <a:p>
            <a:pPr lvl="2"/>
            <a:r>
              <a:rPr lang="en-US"/>
              <a:t>First bullet</a:t>
            </a:r>
          </a:p>
          <a:p>
            <a:pPr lvl="3"/>
            <a:r>
              <a:rPr lang="en-US"/>
              <a:t>Second bullet</a:t>
            </a:r>
          </a:p>
          <a:p>
            <a:pPr lvl="4"/>
            <a:r>
              <a:rPr lang="en-US"/>
              <a:t>Third bullet</a:t>
            </a:r>
          </a:p>
        </p:txBody>
      </p:sp>
      <p:sp>
        <p:nvSpPr>
          <p:cNvPr id="4" name="Picture Placeholder 3">
            <a:extLst>
              <a:ext uri="{FF2B5EF4-FFF2-40B4-BE49-F238E27FC236}">
                <a16:creationId xmlns:a16="http://schemas.microsoft.com/office/drawing/2014/main" id="{D5C1E4E5-5E19-40B3-954D-8E8AF61AD3AA}"/>
              </a:ext>
            </a:extLst>
          </p:cNvPr>
          <p:cNvSpPr>
            <a:spLocks noGrp="1"/>
          </p:cNvSpPr>
          <p:nvPr>
            <p:ph type="pic" sz="quarter" idx="11"/>
          </p:nvPr>
        </p:nvSpPr>
        <p:spPr>
          <a:xfrm>
            <a:off x="547688" y="2136576"/>
            <a:ext cx="3333750" cy="4170562"/>
          </a:xfrm>
          <a:prstGeom prst="rect">
            <a:avLst/>
          </a:prstGeom>
        </p:spPr>
        <p:txBody>
          <a:bodyPr lIns="0" tIns="1554480" rIns="0" bIns="0"/>
          <a:lstStyle>
            <a:lvl1pPr algn="ctr">
              <a:defRPr/>
            </a:lvl1pPr>
          </a:lstStyle>
          <a:p>
            <a:r>
              <a:rPr lang="en-US"/>
              <a:t>Click icon to add picture</a:t>
            </a:r>
          </a:p>
        </p:txBody>
      </p:sp>
    </p:spTree>
    <p:extLst>
      <p:ext uri="{BB962C8B-B14F-4D97-AF65-F5344CB8AC3E}">
        <p14:creationId xmlns:p14="http://schemas.microsoft.com/office/powerpoint/2010/main" val="2007369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ne Column w-Chart">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12" name="Rectangle 11">
            <a:extLst>
              <a:ext uri="{FF2B5EF4-FFF2-40B4-BE49-F238E27FC236}">
                <a16:creationId xmlns:a16="http://schemas.microsoft.com/office/drawing/2014/main" id="{F71690C8-902D-4D8E-92F4-34C3FCFCE397}"/>
              </a:ext>
            </a:extLst>
          </p:cNvPr>
          <p:cNvSpPr/>
          <p:nvPr userDrawn="1"/>
        </p:nvSpPr>
        <p:spPr>
          <a:xfrm>
            <a:off x="546956" y="544628"/>
            <a:ext cx="11645044" cy="1325563"/>
          </a:xfrm>
          <a:prstGeom prst="rect">
            <a:avLst/>
          </a:prstGeom>
          <a:gradFill flip="none" rotWithShape="1">
            <a:gsLst>
              <a:gs pos="1770">
                <a:schemeClr val="bg1"/>
              </a:gs>
              <a:gs pos="31000">
                <a:schemeClr val="accent1">
                  <a:lumMod val="5000"/>
                  <a:lumOff val="95000"/>
                </a:schemeClr>
              </a:gs>
              <a:gs pos="56000">
                <a:schemeClr val="accent1">
                  <a:lumMod val="25000"/>
                  <a:lumOff val="75000"/>
                </a:schemeClr>
              </a:gs>
              <a:gs pos="81000">
                <a:srgbClr val="56A4D9"/>
              </a:gs>
              <a:gs pos="100000">
                <a:srgbClr val="0088C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6C52C17C-FF28-4FF9-B3C0-879847570323}"/>
              </a:ext>
            </a:extLst>
          </p:cNvPr>
          <p:cNvSpPr>
            <a:spLocks noGrp="1"/>
          </p:cNvSpPr>
          <p:nvPr>
            <p:ph type="title" hasCustomPrompt="1"/>
          </p:nvPr>
        </p:nvSpPr>
        <p:spPr>
          <a:xfrm>
            <a:off x="546957" y="550434"/>
            <a:ext cx="10515600" cy="1325563"/>
          </a:xfrm>
          <a:prstGeom prst="rect">
            <a:avLst/>
          </a:prstGeom>
        </p:spPr>
        <p:txBody>
          <a:bodyPr lIns="0" tIns="0" rIns="0" bIns="0" anchor="ctr" anchorCtr="0"/>
          <a:lstStyle>
            <a:lvl1pPr>
              <a:defRPr sz="4000">
                <a:solidFill>
                  <a:srgbClr val="002D72"/>
                </a:solidFill>
                <a:latin typeface="Roboto Lt" pitchFamily="2" charset="0"/>
                <a:ea typeface="Roboto Lt" pitchFamily="2" charset="0"/>
                <a:cs typeface="Arial" panose="020B0604020202020204" pitchFamily="34" charset="0"/>
              </a:defRPr>
            </a:lvl1pPr>
          </a:lstStyle>
          <a:p>
            <a:r>
              <a:rPr lang="en-US"/>
              <a:t>Add Slide Title Here</a:t>
            </a:r>
          </a:p>
        </p:txBody>
      </p:sp>
      <p:sp>
        <p:nvSpPr>
          <p:cNvPr id="4" name="Chart Placeholder 3">
            <a:extLst>
              <a:ext uri="{FF2B5EF4-FFF2-40B4-BE49-F238E27FC236}">
                <a16:creationId xmlns:a16="http://schemas.microsoft.com/office/drawing/2014/main" id="{00134C25-DCB3-4608-84F7-81C57EEB9633}"/>
              </a:ext>
            </a:extLst>
          </p:cNvPr>
          <p:cNvSpPr>
            <a:spLocks noGrp="1"/>
          </p:cNvSpPr>
          <p:nvPr>
            <p:ph type="chart" sz="quarter" idx="11"/>
          </p:nvPr>
        </p:nvSpPr>
        <p:spPr>
          <a:xfrm>
            <a:off x="547688" y="2136577"/>
            <a:ext cx="5103812" cy="4170562"/>
          </a:xfrm>
          <a:prstGeom prst="rect">
            <a:avLst/>
          </a:prstGeom>
        </p:spPr>
        <p:txBody>
          <a:bodyPr lIns="1005840" tIns="1463040" rIns="0" bIns="0"/>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icon to add chart</a:t>
            </a:r>
          </a:p>
        </p:txBody>
      </p:sp>
      <p:sp>
        <p:nvSpPr>
          <p:cNvPr id="8" name="Content Placeholder 2">
            <a:extLst>
              <a:ext uri="{FF2B5EF4-FFF2-40B4-BE49-F238E27FC236}">
                <a16:creationId xmlns:a16="http://schemas.microsoft.com/office/drawing/2014/main" id="{F0A5B43E-0A4E-4842-ADB9-7D5DE804C1E8}"/>
              </a:ext>
            </a:extLst>
          </p:cNvPr>
          <p:cNvSpPr>
            <a:spLocks noGrp="1"/>
          </p:cNvSpPr>
          <p:nvPr>
            <p:ph sz="quarter" idx="12" hasCustomPrompt="1"/>
          </p:nvPr>
        </p:nvSpPr>
        <p:spPr>
          <a:xfrm>
            <a:off x="6011693" y="2136577"/>
            <a:ext cx="5637670" cy="4170562"/>
          </a:xfrm>
          <a:prstGeom prst="rect">
            <a:avLst/>
          </a:prstGeom>
        </p:spPr>
        <p:txBody>
          <a:bodyPr lIns="0" tIns="0" rIns="0" bIns="0">
            <a:noAutofit/>
          </a:bodyPr>
          <a:lstStyle>
            <a:lvl1pPr marL="0" indent="0">
              <a:spcBef>
                <a:spcPts val="1200"/>
              </a:spcBef>
              <a:spcAft>
                <a:spcPts val="300"/>
              </a:spcAft>
              <a:buNone/>
              <a:defRPr sz="2400" b="1">
                <a:solidFill>
                  <a:schemeClr val="accent3"/>
                </a:solidFill>
                <a:latin typeface="+mj-lt"/>
              </a:defRPr>
            </a:lvl1pPr>
            <a:lvl2pPr marL="0" indent="0">
              <a:spcBef>
                <a:spcPts val="300"/>
              </a:spcBef>
              <a:buClr>
                <a:schemeClr val="tx2"/>
              </a:buClr>
              <a:buFont typeface="Roboto Lt" pitchFamily="2" charset="0"/>
              <a:buNone/>
              <a:defRPr sz="2200">
                <a:solidFill>
                  <a:schemeClr val="tx2"/>
                </a:solidFill>
              </a:defRPr>
            </a:lvl2pPr>
            <a:lvl3pPr marL="228600" indent="-228600">
              <a:spcBef>
                <a:spcPts val="600"/>
              </a:spcBef>
              <a:buClr>
                <a:schemeClr val="tx2"/>
              </a:buClr>
              <a:buFont typeface="Roboto Lt" pitchFamily="2" charset="0"/>
              <a:buChar char="&gt;"/>
              <a:defRPr sz="2200">
                <a:solidFill>
                  <a:schemeClr val="tx2"/>
                </a:solidFill>
              </a:defRPr>
            </a:lvl3pPr>
            <a:lvl4pPr marL="457200" indent="-228600">
              <a:spcBef>
                <a:spcPts val="300"/>
              </a:spcBef>
              <a:buClr>
                <a:schemeClr val="tx2"/>
              </a:buClr>
              <a:buFont typeface="Arial" panose="020B0604020202020204" pitchFamily="34" charset="0"/>
              <a:buChar char="•"/>
              <a:defRPr sz="2000">
                <a:solidFill>
                  <a:schemeClr val="tx2"/>
                </a:solidFill>
              </a:defRPr>
            </a:lvl4pPr>
            <a:lvl5pPr marL="822960" indent="-228600">
              <a:spcBef>
                <a:spcPts val="300"/>
              </a:spcBef>
              <a:buFont typeface="Roboto Lt" pitchFamily="2" charset="0"/>
              <a:buChar char="-"/>
              <a:defRPr>
                <a:solidFill>
                  <a:schemeClr val="tx2"/>
                </a:solidFill>
              </a:defRPr>
            </a:lvl5pPr>
          </a:lstStyle>
          <a:p>
            <a:pPr lvl="0"/>
            <a:r>
              <a:rPr lang="en-US"/>
              <a:t>Add bold intro or subhead here</a:t>
            </a:r>
          </a:p>
          <a:p>
            <a:pPr lvl="1"/>
            <a:r>
              <a:rPr lang="en-US"/>
              <a:t>Non-bulleted copy</a:t>
            </a:r>
          </a:p>
          <a:p>
            <a:pPr lvl="2"/>
            <a:r>
              <a:rPr lang="en-US"/>
              <a:t>First bullet</a:t>
            </a:r>
          </a:p>
          <a:p>
            <a:pPr lvl="3"/>
            <a:r>
              <a:rPr lang="en-US"/>
              <a:t>Second bullet</a:t>
            </a:r>
          </a:p>
          <a:p>
            <a:pPr lvl="4"/>
            <a:r>
              <a:rPr lang="en-US"/>
              <a:t>Third bullet</a:t>
            </a:r>
          </a:p>
        </p:txBody>
      </p:sp>
    </p:spTree>
    <p:extLst>
      <p:ext uri="{BB962C8B-B14F-4D97-AF65-F5344CB8AC3E}">
        <p14:creationId xmlns:p14="http://schemas.microsoft.com/office/powerpoint/2010/main" val="5633138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ne Column w-Table">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12" name="Rectangle 11">
            <a:extLst>
              <a:ext uri="{FF2B5EF4-FFF2-40B4-BE49-F238E27FC236}">
                <a16:creationId xmlns:a16="http://schemas.microsoft.com/office/drawing/2014/main" id="{F71690C8-902D-4D8E-92F4-34C3FCFCE397}"/>
              </a:ext>
            </a:extLst>
          </p:cNvPr>
          <p:cNvSpPr/>
          <p:nvPr userDrawn="1"/>
        </p:nvSpPr>
        <p:spPr>
          <a:xfrm>
            <a:off x="546956" y="544628"/>
            <a:ext cx="11645044" cy="1325563"/>
          </a:xfrm>
          <a:prstGeom prst="rect">
            <a:avLst/>
          </a:prstGeom>
          <a:gradFill flip="none" rotWithShape="1">
            <a:gsLst>
              <a:gs pos="1770">
                <a:schemeClr val="bg1"/>
              </a:gs>
              <a:gs pos="31000">
                <a:schemeClr val="accent1">
                  <a:lumMod val="5000"/>
                  <a:lumOff val="95000"/>
                </a:schemeClr>
              </a:gs>
              <a:gs pos="56000">
                <a:schemeClr val="accent1">
                  <a:lumMod val="25000"/>
                  <a:lumOff val="75000"/>
                </a:schemeClr>
              </a:gs>
              <a:gs pos="81000">
                <a:srgbClr val="56A4D9"/>
              </a:gs>
              <a:gs pos="100000">
                <a:srgbClr val="0088C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6C52C17C-FF28-4FF9-B3C0-879847570323}"/>
              </a:ext>
            </a:extLst>
          </p:cNvPr>
          <p:cNvSpPr>
            <a:spLocks noGrp="1"/>
          </p:cNvSpPr>
          <p:nvPr>
            <p:ph type="title" hasCustomPrompt="1"/>
          </p:nvPr>
        </p:nvSpPr>
        <p:spPr>
          <a:xfrm>
            <a:off x="546957" y="550434"/>
            <a:ext cx="10515600" cy="1325563"/>
          </a:xfrm>
          <a:prstGeom prst="rect">
            <a:avLst/>
          </a:prstGeom>
        </p:spPr>
        <p:txBody>
          <a:bodyPr lIns="0" tIns="0" rIns="0" bIns="0" anchor="ctr" anchorCtr="0"/>
          <a:lstStyle>
            <a:lvl1pPr>
              <a:defRPr sz="4000">
                <a:solidFill>
                  <a:srgbClr val="002D72"/>
                </a:solidFill>
                <a:latin typeface="Roboto Lt" pitchFamily="2" charset="0"/>
                <a:ea typeface="Roboto Lt" pitchFamily="2" charset="0"/>
                <a:cs typeface="Arial" panose="020B0604020202020204" pitchFamily="34" charset="0"/>
              </a:defRPr>
            </a:lvl1pPr>
          </a:lstStyle>
          <a:p>
            <a:r>
              <a:rPr lang="en-US"/>
              <a:t>Add Slide Title Here</a:t>
            </a:r>
          </a:p>
        </p:txBody>
      </p:sp>
      <p:sp>
        <p:nvSpPr>
          <p:cNvPr id="5" name="Table Placeholder 4">
            <a:extLst>
              <a:ext uri="{FF2B5EF4-FFF2-40B4-BE49-F238E27FC236}">
                <a16:creationId xmlns:a16="http://schemas.microsoft.com/office/drawing/2014/main" id="{7067986F-FCF7-4A4F-80C5-FA91B22F631C}"/>
              </a:ext>
            </a:extLst>
          </p:cNvPr>
          <p:cNvSpPr>
            <a:spLocks noGrp="1"/>
          </p:cNvSpPr>
          <p:nvPr>
            <p:ph type="tbl" sz="quarter" idx="12"/>
          </p:nvPr>
        </p:nvSpPr>
        <p:spPr>
          <a:xfrm>
            <a:off x="542636" y="2136775"/>
            <a:ext cx="5108864" cy="4170363"/>
          </a:xfrm>
          <a:prstGeom prst="rect">
            <a:avLst/>
          </a:prstGeom>
        </p:spPr>
        <p:txBody>
          <a:bodyPr tIns="1463040"/>
          <a:lstStyle>
            <a:lvl1pPr algn="ctr">
              <a:defRPr/>
            </a:lvl1pPr>
          </a:lstStyle>
          <a:p>
            <a:r>
              <a:rPr lang="en-US"/>
              <a:t>Click icon to add table</a:t>
            </a:r>
          </a:p>
        </p:txBody>
      </p:sp>
      <p:sp>
        <p:nvSpPr>
          <p:cNvPr id="9" name="Content Placeholder 2">
            <a:extLst>
              <a:ext uri="{FF2B5EF4-FFF2-40B4-BE49-F238E27FC236}">
                <a16:creationId xmlns:a16="http://schemas.microsoft.com/office/drawing/2014/main" id="{1F350E07-6558-4D11-BF77-63E964731774}"/>
              </a:ext>
            </a:extLst>
          </p:cNvPr>
          <p:cNvSpPr>
            <a:spLocks noGrp="1"/>
          </p:cNvSpPr>
          <p:nvPr>
            <p:ph sz="quarter" idx="13" hasCustomPrompt="1"/>
          </p:nvPr>
        </p:nvSpPr>
        <p:spPr>
          <a:xfrm>
            <a:off x="6011693" y="2136577"/>
            <a:ext cx="5637670" cy="4170562"/>
          </a:xfrm>
          <a:prstGeom prst="rect">
            <a:avLst/>
          </a:prstGeom>
        </p:spPr>
        <p:txBody>
          <a:bodyPr lIns="0" tIns="0" rIns="0" bIns="0">
            <a:noAutofit/>
          </a:bodyPr>
          <a:lstStyle>
            <a:lvl1pPr marL="0" indent="0">
              <a:spcBef>
                <a:spcPts val="1200"/>
              </a:spcBef>
              <a:spcAft>
                <a:spcPts val="300"/>
              </a:spcAft>
              <a:buNone/>
              <a:defRPr sz="2400" b="1">
                <a:solidFill>
                  <a:schemeClr val="accent3"/>
                </a:solidFill>
                <a:latin typeface="+mj-lt"/>
              </a:defRPr>
            </a:lvl1pPr>
            <a:lvl2pPr marL="0" indent="0">
              <a:spcBef>
                <a:spcPts val="300"/>
              </a:spcBef>
              <a:buClr>
                <a:schemeClr val="tx2"/>
              </a:buClr>
              <a:buFont typeface="Roboto Lt" pitchFamily="2" charset="0"/>
              <a:buNone/>
              <a:defRPr sz="2200">
                <a:solidFill>
                  <a:schemeClr val="tx2"/>
                </a:solidFill>
              </a:defRPr>
            </a:lvl2pPr>
            <a:lvl3pPr marL="228600" indent="-228600">
              <a:spcBef>
                <a:spcPts val="600"/>
              </a:spcBef>
              <a:buClr>
                <a:schemeClr val="tx2"/>
              </a:buClr>
              <a:buFont typeface="Roboto Lt" pitchFamily="2" charset="0"/>
              <a:buChar char="&gt;"/>
              <a:defRPr sz="2200">
                <a:solidFill>
                  <a:schemeClr val="tx2"/>
                </a:solidFill>
              </a:defRPr>
            </a:lvl3pPr>
            <a:lvl4pPr marL="457200" indent="-228600">
              <a:spcBef>
                <a:spcPts val="300"/>
              </a:spcBef>
              <a:buClr>
                <a:schemeClr val="tx2"/>
              </a:buClr>
              <a:buFont typeface="Arial" panose="020B0604020202020204" pitchFamily="34" charset="0"/>
              <a:buChar char="•"/>
              <a:defRPr sz="2000">
                <a:solidFill>
                  <a:schemeClr val="tx2"/>
                </a:solidFill>
              </a:defRPr>
            </a:lvl4pPr>
            <a:lvl5pPr marL="822960" indent="-228600">
              <a:spcBef>
                <a:spcPts val="300"/>
              </a:spcBef>
              <a:buFont typeface="Roboto Lt" pitchFamily="2" charset="0"/>
              <a:buChar char="-"/>
              <a:defRPr>
                <a:solidFill>
                  <a:schemeClr val="tx2"/>
                </a:solidFill>
              </a:defRPr>
            </a:lvl5pPr>
          </a:lstStyle>
          <a:p>
            <a:pPr lvl="0"/>
            <a:r>
              <a:rPr lang="en-US"/>
              <a:t>Add bold intro or subhead here</a:t>
            </a:r>
          </a:p>
          <a:p>
            <a:pPr lvl="1"/>
            <a:r>
              <a:rPr lang="en-US"/>
              <a:t>Non-bulleted copy</a:t>
            </a:r>
          </a:p>
          <a:p>
            <a:pPr lvl="2"/>
            <a:r>
              <a:rPr lang="en-US"/>
              <a:t>First bullet</a:t>
            </a:r>
          </a:p>
          <a:p>
            <a:pPr lvl="3"/>
            <a:r>
              <a:rPr lang="en-US"/>
              <a:t>Second bullet</a:t>
            </a:r>
          </a:p>
          <a:p>
            <a:pPr lvl="4"/>
            <a:r>
              <a:rPr lang="en-US"/>
              <a:t>Third bullet</a:t>
            </a:r>
          </a:p>
        </p:txBody>
      </p:sp>
    </p:spTree>
    <p:extLst>
      <p:ext uri="{BB962C8B-B14F-4D97-AF65-F5344CB8AC3E}">
        <p14:creationId xmlns:p14="http://schemas.microsoft.com/office/powerpoint/2010/main" val="11970646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12" name="Rectangle 11">
            <a:extLst>
              <a:ext uri="{FF2B5EF4-FFF2-40B4-BE49-F238E27FC236}">
                <a16:creationId xmlns:a16="http://schemas.microsoft.com/office/drawing/2014/main" id="{F71690C8-902D-4D8E-92F4-34C3FCFCE397}"/>
              </a:ext>
            </a:extLst>
          </p:cNvPr>
          <p:cNvSpPr/>
          <p:nvPr userDrawn="1"/>
        </p:nvSpPr>
        <p:spPr>
          <a:xfrm>
            <a:off x="546956" y="544628"/>
            <a:ext cx="11645044" cy="1325563"/>
          </a:xfrm>
          <a:prstGeom prst="rect">
            <a:avLst/>
          </a:prstGeom>
          <a:gradFill flip="none" rotWithShape="1">
            <a:gsLst>
              <a:gs pos="1770">
                <a:schemeClr val="bg1"/>
              </a:gs>
              <a:gs pos="31000">
                <a:schemeClr val="accent1">
                  <a:lumMod val="5000"/>
                  <a:lumOff val="95000"/>
                </a:schemeClr>
              </a:gs>
              <a:gs pos="56000">
                <a:schemeClr val="accent1">
                  <a:lumMod val="25000"/>
                  <a:lumOff val="75000"/>
                </a:schemeClr>
              </a:gs>
              <a:gs pos="81000">
                <a:srgbClr val="56A4D9"/>
              </a:gs>
              <a:gs pos="100000">
                <a:srgbClr val="0088C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6C52C17C-FF28-4FF9-B3C0-879847570323}"/>
              </a:ext>
            </a:extLst>
          </p:cNvPr>
          <p:cNvSpPr>
            <a:spLocks noGrp="1"/>
          </p:cNvSpPr>
          <p:nvPr>
            <p:ph type="title" hasCustomPrompt="1"/>
          </p:nvPr>
        </p:nvSpPr>
        <p:spPr>
          <a:xfrm>
            <a:off x="546956" y="550434"/>
            <a:ext cx="11098087" cy="1325563"/>
          </a:xfrm>
          <a:prstGeom prst="rect">
            <a:avLst/>
          </a:prstGeom>
        </p:spPr>
        <p:txBody>
          <a:bodyPr lIns="0" tIns="0" rIns="0" bIns="0" anchor="ctr" anchorCtr="0"/>
          <a:lstStyle>
            <a:lvl1pPr>
              <a:defRPr sz="4000">
                <a:solidFill>
                  <a:srgbClr val="002D72"/>
                </a:solidFill>
                <a:latin typeface="Roboto Lt" pitchFamily="2" charset="0"/>
                <a:ea typeface="Roboto Lt" pitchFamily="2" charset="0"/>
                <a:cs typeface="Arial" panose="020B0604020202020204" pitchFamily="34" charset="0"/>
              </a:defRPr>
            </a:lvl1pPr>
          </a:lstStyle>
          <a:p>
            <a:r>
              <a:rPr lang="en-US"/>
              <a:t>Add Slide Title Here</a:t>
            </a:r>
          </a:p>
        </p:txBody>
      </p:sp>
      <p:sp>
        <p:nvSpPr>
          <p:cNvPr id="8" name="Content Placeholder 2">
            <a:extLst>
              <a:ext uri="{FF2B5EF4-FFF2-40B4-BE49-F238E27FC236}">
                <a16:creationId xmlns:a16="http://schemas.microsoft.com/office/drawing/2014/main" id="{50BE40E4-1596-44E3-A597-A5D709C85B23}"/>
              </a:ext>
            </a:extLst>
          </p:cNvPr>
          <p:cNvSpPr>
            <a:spLocks noGrp="1"/>
          </p:cNvSpPr>
          <p:nvPr>
            <p:ph sz="quarter" idx="12" hasCustomPrompt="1"/>
          </p:nvPr>
        </p:nvSpPr>
        <p:spPr>
          <a:xfrm>
            <a:off x="547688" y="2142810"/>
            <a:ext cx="11101676" cy="4170562"/>
          </a:xfrm>
          <a:prstGeom prst="rect">
            <a:avLst/>
          </a:prstGeom>
        </p:spPr>
        <p:txBody>
          <a:bodyPr lIns="0" tIns="0" rIns="0" bIns="0">
            <a:noAutofit/>
          </a:bodyPr>
          <a:lstStyle>
            <a:lvl1pPr marL="0" indent="0">
              <a:spcBef>
                <a:spcPts val="1200"/>
              </a:spcBef>
              <a:spcAft>
                <a:spcPts val="300"/>
              </a:spcAft>
              <a:buNone/>
              <a:defRPr sz="2400" b="1">
                <a:solidFill>
                  <a:schemeClr val="accent3"/>
                </a:solidFill>
                <a:latin typeface="+mj-lt"/>
              </a:defRPr>
            </a:lvl1pPr>
            <a:lvl2pPr marL="0" indent="0">
              <a:spcBef>
                <a:spcPts val="300"/>
              </a:spcBef>
              <a:buClr>
                <a:schemeClr val="tx2"/>
              </a:buClr>
              <a:buFont typeface="Roboto Lt" pitchFamily="2" charset="0"/>
              <a:buNone/>
              <a:defRPr sz="2200">
                <a:solidFill>
                  <a:schemeClr val="tx2"/>
                </a:solidFill>
              </a:defRPr>
            </a:lvl2pPr>
            <a:lvl3pPr marL="228600" indent="-228600">
              <a:spcBef>
                <a:spcPts val="600"/>
              </a:spcBef>
              <a:buClr>
                <a:schemeClr val="tx2"/>
              </a:buClr>
              <a:buFont typeface="Roboto Lt" pitchFamily="2" charset="0"/>
              <a:buChar char="&gt;"/>
              <a:defRPr sz="2200">
                <a:solidFill>
                  <a:schemeClr val="tx2"/>
                </a:solidFill>
              </a:defRPr>
            </a:lvl3pPr>
            <a:lvl4pPr marL="457200" indent="-228600">
              <a:spcBef>
                <a:spcPts val="300"/>
              </a:spcBef>
              <a:buClr>
                <a:schemeClr val="tx2"/>
              </a:buClr>
              <a:buFont typeface="Arial" panose="020B0604020202020204" pitchFamily="34" charset="0"/>
              <a:buChar char="•"/>
              <a:defRPr sz="2000">
                <a:solidFill>
                  <a:schemeClr val="tx2"/>
                </a:solidFill>
              </a:defRPr>
            </a:lvl4pPr>
            <a:lvl5pPr marL="822960" indent="-228600">
              <a:spcBef>
                <a:spcPts val="300"/>
              </a:spcBef>
              <a:buFont typeface="Roboto Lt" pitchFamily="2" charset="0"/>
              <a:buChar char="-"/>
              <a:defRPr>
                <a:solidFill>
                  <a:schemeClr val="tx2"/>
                </a:solidFill>
              </a:defRPr>
            </a:lvl5pPr>
          </a:lstStyle>
          <a:p>
            <a:pPr lvl="0"/>
            <a:r>
              <a:rPr lang="en-US"/>
              <a:t>Add bold intro or subhead here</a:t>
            </a:r>
          </a:p>
          <a:p>
            <a:pPr lvl="1"/>
            <a:r>
              <a:rPr lang="en-US"/>
              <a:t>Non-bulleted copy</a:t>
            </a:r>
          </a:p>
          <a:p>
            <a:pPr lvl="2"/>
            <a:r>
              <a:rPr lang="en-US"/>
              <a:t>First bullet</a:t>
            </a:r>
          </a:p>
          <a:p>
            <a:pPr lvl="3"/>
            <a:r>
              <a:rPr lang="en-US"/>
              <a:t>Second bullet</a:t>
            </a:r>
          </a:p>
          <a:p>
            <a:pPr lvl="4"/>
            <a:r>
              <a:rPr lang="en-US"/>
              <a:t>Third bullet</a:t>
            </a:r>
          </a:p>
        </p:txBody>
      </p:sp>
    </p:spTree>
    <p:extLst>
      <p:ext uri="{BB962C8B-B14F-4D97-AF65-F5344CB8AC3E}">
        <p14:creationId xmlns:p14="http://schemas.microsoft.com/office/powerpoint/2010/main" val="16714346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12" name="Rectangle 11">
            <a:extLst>
              <a:ext uri="{FF2B5EF4-FFF2-40B4-BE49-F238E27FC236}">
                <a16:creationId xmlns:a16="http://schemas.microsoft.com/office/drawing/2014/main" id="{F71690C8-902D-4D8E-92F4-34C3FCFCE397}"/>
              </a:ext>
            </a:extLst>
          </p:cNvPr>
          <p:cNvSpPr/>
          <p:nvPr userDrawn="1"/>
        </p:nvSpPr>
        <p:spPr>
          <a:xfrm>
            <a:off x="546956" y="544628"/>
            <a:ext cx="11645044" cy="1325563"/>
          </a:xfrm>
          <a:prstGeom prst="rect">
            <a:avLst/>
          </a:prstGeom>
          <a:gradFill flip="none" rotWithShape="1">
            <a:gsLst>
              <a:gs pos="1770">
                <a:schemeClr val="bg1"/>
              </a:gs>
              <a:gs pos="31000">
                <a:schemeClr val="accent1">
                  <a:lumMod val="5000"/>
                  <a:lumOff val="95000"/>
                </a:schemeClr>
              </a:gs>
              <a:gs pos="56000">
                <a:schemeClr val="accent1">
                  <a:lumMod val="25000"/>
                  <a:lumOff val="75000"/>
                </a:schemeClr>
              </a:gs>
              <a:gs pos="81000">
                <a:srgbClr val="56A4D9"/>
              </a:gs>
              <a:gs pos="100000">
                <a:srgbClr val="0088C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6C52C17C-FF28-4FF9-B3C0-879847570323}"/>
              </a:ext>
            </a:extLst>
          </p:cNvPr>
          <p:cNvSpPr>
            <a:spLocks noGrp="1"/>
          </p:cNvSpPr>
          <p:nvPr>
            <p:ph type="title" hasCustomPrompt="1"/>
          </p:nvPr>
        </p:nvSpPr>
        <p:spPr>
          <a:xfrm>
            <a:off x="546956" y="550434"/>
            <a:ext cx="11098087" cy="1325563"/>
          </a:xfrm>
          <a:prstGeom prst="rect">
            <a:avLst/>
          </a:prstGeom>
        </p:spPr>
        <p:txBody>
          <a:bodyPr lIns="0" tIns="0" rIns="0" bIns="0" anchor="ctr" anchorCtr="0"/>
          <a:lstStyle>
            <a:lvl1pPr>
              <a:defRPr sz="4000">
                <a:solidFill>
                  <a:srgbClr val="002D72"/>
                </a:solidFill>
                <a:latin typeface="Roboto Lt" pitchFamily="2" charset="0"/>
                <a:ea typeface="Roboto Lt" pitchFamily="2" charset="0"/>
                <a:cs typeface="Arial" panose="020B0604020202020204" pitchFamily="34" charset="0"/>
              </a:defRPr>
            </a:lvl1pPr>
          </a:lstStyle>
          <a:p>
            <a:r>
              <a:rPr lang="en-US"/>
              <a:t>Add Slide Title Here</a:t>
            </a:r>
          </a:p>
        </p:txBody>
      </p:sp>
      <p:sp>
        <p:nvSpPr>
          <p:cNvPr id="6" name="Content Placeholder 2">
            <a:extLst>
              <a:ext uri="{FF2B5EF4-FFF2-40B4-BE49-F238E27FC236}">
                <a16:creationId xmlns:a16="http://schemas.microsoft.com/office/drawing/2014/main" id="{7726C89C-F3B5-4768-94FD-931330A6B00D}"/>
              </a:ext>
            </a:extLst>
          </p:cNvPr>
          <p:cNvSpPr>
            <a:spLocks noGrp="1"/>
          </p:cNvSpPr>
          <p:nvPr>
            <p:ph sz="quarter" idx="12" hasCustomPrompt="1"/>
          </p:nvPr>
        </p:nvSpPr>
        <p:spPr>
          <a:xfrm>
            <a:off x="547688" y="2142810"/>
            <a:ext cx="11101676" cy="4170562"/>
          </a:xfrm>
          <a:prstGeom prst="rect">
            <a:avLst/>
          </a:prstGeom>
        </p:spPr>
        <p:txBody>
          <a:bodyPr lIns="0" tIns="0" rIns="0" bIns="0" numCol="2">
            <a:noAutofit/>
          </a:bodyPr>
          <a:lstStyle>
            <a:lvl1pPr marL="0" indent="0">
              <a:spcBef>
                <a:spcPts val="1200"/>
              </a:spcBef>
              <a:spcAft>
                <a:spcPts val="300"/>
              </a:spcAft>
              <a:buNone/>
              <a:defRPr sz="2400" b="1">
                <a:solidFill>
                  <a:schemeClr val="accent3"/>
                </a:solidFill>
                <a:latin typeface="+mj-lt"/>
              </a:defRPr>
            </a:lvl1pPr>
            <a:lvl2pPr marL="0" indent="0">
              <a:spcBef>
                <a:spcPts val="300"/>
              </a:spcBef>
              <a:buClr>
                <a:schemeClr val="tx2"/>
              </a:buClr>
              <a:buFont typeface="Roboto Lt" pitchFamily="2" charset="0"/>
              <a:buNone/>
              <a:defRPr sz="2200">
                <a:solidFill>
                  <a:schemeClr val="tx2"/>
                </a:solidFill>
              </a:defRPr>
            </a:lvl2pPr>
            <a:lvl3pPr marL="228600" indent="-228600">
              <a:spcBef>
                <a:spcPts val="600"/>
              </a:spcBef>
              <a:buClr>
                <a:schemeClr val="tx2"/>
              </a:buClr>
              <a:buFont typeface="Roboto Lt" pitchFamily="2" charset="0"/>
              <a:buChar char="&gt;"/>
              <a:defRPr sz="2200">
                <a:solidFill>
                  <a:schemeClr val="tx2"/>
                </a:solidFill>
              </a:defRPr>
            </a:lvl3pPr>
            <a:lvl4pPr marL="457200" indent="-228600">
              <a:spcBef>
                <a:spcPts val="300"/>
              </a:spcBef>
              <a:buClr>
                <a:schemeClr val="tx2"/>
              </a:buClr>
              <a:buFont typeface="Arial" panose="020B0604020202020204" pitchFamily="34" charset="0"/>
              <a:buChar char="•"/>
              <a:defRPr sz="2000">
                <a:solidFill>
                  <a:schemeClr val="tx2"/>
                </a:solidFill>
              </a:defRPr>
            </a:lvl4pPr>
            <a:lvl5pPr marL="822960" indent="-228600">
              <a:spcBef>
                <a:spcPts val="300"/>
              </a:spcBef>
              <a:buFont typeface="Roboto Lt" pitchFamily="2" charset="0"/>
              <a:buChar char="-"/>
              <a:defRPr>
                <a:solidFill>
                  <a:schemeClr val="tx2"/>
                </a:solidFill>
              </a:defRPr>
            </a:lvl5pPr>
          </a:lstStyle>
          <a:p>
            <a:pPr lvl="0"/>
            <a:r>
              <a:rPr lang="en-US"/>
              <a:t>Add bold intro or subhead here</a:t>
            </a:r>
          </a:p>
          <a:p>
            <a:pPr lvl="1"/>
            <a:r>
              <a:rPr lang="en-US"/>
              <a:t>Non-bulleted copy</a:t>
            </a:r>
          </a:p>
          <a:p>
            <a:pPr lvl="2"/>
            <a:r>
              <a:rPr lang="en-US"/>
              <a:t>First bullet</a:t>
            </a:r>
          </a:p>
          <a:p>
            <a:pPr lvl="3"/>
            <a:r>
              <a:rPr lang="en-US"/>
              <a:t>Second bullet</a:t>
            </a:r>
          </a:p>
          <a:p>
            <a:pPr lvl="4"/>
            <a:r>
              <a:rPr lang="en-US"/>
              <a:t>Third bullet</a:t>
            </a:r>
          </a:p>
        </p:txBody>
      </p:sp>
    </p:spTree>
    <p:extLst>
      <p:ext uri="{BB962C8B-B14F-4D97-AF65-F5344CB8AC3E}">
        <p14:creationId xmlns:p14="http://schemas.microsoft.com/office/powerpoint/2010/main" val="41633482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12" name="Rectangle 11">
            <a:extLst>
              <a:ext uri="{FF2B5EF4-FFF2-40B4-BE49-F238E27FC236}">
                <a16:creationId xmlns:a16="http://schemas.microsoft.com/office/drawing/2014/main" id="{F71690C8-902D-4D8E-92F4-34C3FCFCE397}"/>
              </a:ext>
            </a:extLst>
          </p:cNvPr>
          <p:cNvSpPr/>
          <p:nvPr userDrawn="1"/>
        </p:nvSpPr>
        <p:spPr>
          <a:xfrm>
            <a:off x="546956" y="544628"/>
            <a:ext cx="11645044" cy="1325563"/>
          </a:xfrm>
          <a:prstGeom prst="rect">
            <a:avLst/>
          </a:prstGeom>
          <a:gradFill flip="none" rotWithShape="1">
            <a:gsLst>
              <a:gs pos="1770">
                <a:schemeClr val="bg1"/>
              </a:gs>
              <a:gs pos="31000">
                <a:schemeClr val="accent1">
                  <a:lumMod val="5000"/>
                  <a:lumOff val="95000"/>
                </a:schemeClr>
              </a:gs>
              <a:gs pos="56000">
                <a:schemeClr val="accent1">
                  <a:lumMod val="25000"/>
                  <a:lumOff val="75000"/>
                </a:schemeClr>
              </a:gs>
              <a:gs pos="81000">
                <a:srgbClr val="56A4D9"/>
              </a:gs>
              <a:gs pos="100000">
                <a:srgbClr val="0088C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6C52C17C-FF28-4FF9-B3C0-879847570323}"/>
              </a:ext>
            </a:extLst>
          </p:cNvPr>
          <p:cNvSpPr>
            <a:spLocks noGrp="1"/>
          </p:cNvSpPr>
          <p:nvPr>
            <p:ph type="title" hasCustomPrompt="1"/>
          </p:nvPr>
        </p:nvSpPr>
        <p:spPr>
          <a:xfrm>
            <a:off x="546957" y="550434"/>
            <a:ext cx="10515600" cy="1325563"/>
          </a:xfrm>
          <a:prstGeom prst="rect">
            <a:avLst/>
          </a:prstGeom>
        </p:spPr>
        <p:txBody>
          <a:bodyPr lIns="0" tIns="0" rIns="0" bIns="0" anchor="ctr" anchorCtr="0"/>
          <a:lstStyle>
            <a:lvl1pPr>
              <a:defRPr sz="4000">
                <a:solidFill>
                  <a:srgbClr val="002D72"/>
                </a:solidFill>
                <a:latin typeface="Roboto Lt" pitchFamily="2" charset="0"/>
                <a:ea typeface="Roboto Lt" pitchFamily="2" charset="0"/>
                <a:cs typeface="Arial" panose="020B0604020202020204" pitchFamily="34" charset="0"/>
              </a:defRPr>
            </a:lvl1pPr>
          </a:lstStyle>
          <a:p>
            <a:r>
              <a:rPr lang="en-US"/>
              <a:t>Add Slide Title Here</a:t>
            </a:r>
          </a:p>
        </p:txBody>
      </p:sp>
      <p:sp>
        <p:nvSpPr>
          <p:cNvPr id="6" name="Content Placeholder 2">
            <a:extLst>
              <a:ext uri="{FF2B5EF4-FFF2-40B4-BE49-F238E27FC236}">
                <a16:creationId xmlns:a16="http://schemas.microsoft.com/office/drawing/2014/main" id="{9B763073-8E8A-476C-B752-E1C9E3C5421B}"/>
              </a:ext>
            </a:extLst>
          </p:cNvPr>
          <p:cNvSpPr>
            <a:spLocks noGrp="1"/>
          </p:cNvSpPr>
          <p:nvPr>
            <p:ph sz="quarter" idx="12" hasCustomPrompt="1"/>
          </p:nvPr>
        </p:nvSpPr>
        <p:spPr>
          <a:xfrm>
            <a:off x="547688" y="2142810"/>
            <a:ext cx="11101676" cy="4170562"/>
          </a:xfrm>
          <a:prstGeom prst="rect">
            <a:avLst/>
          </a:prstGeom>
        </p:spPr>
        <p:txBody>
          <a:bodyPr lIns="0" tIns="0" rIns="0" bIns="0" numCol="3">
            <a:noAutofit/>
          </a:bodyPr>
          <a:lstStyle>
            <a:lvl1pPr marL="0" indent="0">
              <a:spcBef>
                <a:spcPts val="1200"/>
              </a:spcBef>
              <a:spcAft>
                <a:spcPts val="300"/>
              </a:spcAft>
              <a:buNone/>
              <a:defRPr sz="2400" b="1">
                <a:solidFill>
                  <a:schemeClr val="accent3"/>
                </a:solidFill>
                <a:latin typeface="+mj-lt"/>
              </a:defRPr>
            </a:lvl1pPr>
            <a:lvl2pPr marL="0" indent="0">
              <a:spcBef>
                <a:spcPts val="300"/>
              </a:spcBef>
              <a:buClr>
                <a:schemeClr val="tx2"/>
              </a:buClr>
              <a:buFont typeface="Roboto Lt" pitchFamily="2" charset="0"/>
              <a:buNone/>
              <a:defRPr sz="2200">
                <a:solidFill>
                  <a:schemeClr val="tx2"/>
                </a:solidFill>
              </a:defRPr>
            </a:lvl2pPr>
            <a:lvl3pPr marL="228600" indent="-228600">
              <a:spcBef>
                <a:spcPts val="600"/>
              </a:spcBef>
              <a:buClr>
                <a:schemeClr val="tx2"/>
              </a:buClr>
              <a:buFont typeface="Roboto Lt" pitchFamily="2" charset="0"/>
              <a:buChar char="&gt;"/>
              <a:defRPr sz="2200">
                <a:solidFill>
                  <a:schemeClr val="tx2"/>
                </a:solidFill>
              </a:defRPr>
            </a:lvl3pPr>
            <a:lvl4pPr marL="457200" indent="-228600">
              <a:spcBef>
                <a:spcPts val="300"/>
              </a:spcBef>
              <a:buClr>
                <a:schemeClr val="tx2"/>
              </a:buClr>
              <a:buFont typeface="Arial" panose="020B0604020202020204" pitchFamily="34" charset="0"/>
              <a:buChar char="•"/>
              <a:defRPr sz="2000">
                <a:solidFill>
                  <a:schemeClr val="tx2"/>
                </a:solidFill>
              </a:defRPr>
            </a:lvl4pPr>
            <a:lvl5pPr marL="822960" indent="-228600">
              <a:spcBef>
                <a:spcPts val="300"/>
              </a:spcBef>
              <a:buFont typeface="Roboto Lt" pitchFamily="2" charset="0"/>
              <a:buChar char="-"/>
              <a:defRPr>
                <a:solidFill>
                  <a:schemeClr val="tx2"/>
                </a:solidFill>
              </a:defRPr>
            </a:lvl5pPr>
          </a:lstStyle>
          <a:p>
            <a:pPr lvl="0"/>
            <a:r>
              <a:rPr lang="en-US"/>
              <a:t>Add bold intro or subhead here</a:t>
            </a:r>
          </a:p>
          <a:p>
            <a:pPr lvl="1"/>
            <a:r>
              <a:rPr lang="en-US"/>
              <a:t>Non-bulleted copy</a:t>
            </a:r>
          </a:p>
          <a:p>
            <a:pPr lvl="2"/>
            <a:r>
              <a:rPr lang="en-US"/>
              <a:t>First bullet</a:t>
            </a:r>
          </a:p>
          <a:p>
            <a:pPr lvl="3"/>
            <a:r>
              <a:rPr lang="en-US"/>
              <a:t>Second bullet</a:t>
            </a:r>
          </a:p>
          <a:p>
            <a:pPr lvl="4"/>
            <a:r>
              <a:rPr lang="en-US"/>
              <a:t>Third bullet</a:t>
            </a:r>
          </a:p>
        </p:txBody>
      </p:sp>
    </p:spTree>
    <p:extLst>
      <p:ext uri="{BB962C8B-B14F-4D97-AF65-F5344CB8AC3E}">
        <p14:creationId xmlns:p14="http://schemas.microsoft.com/office/powerpoint/2010/main" val="39980385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YS Blue Call Out w-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676285C7-A6E6-46DF-A47F-B9EB3F7FA039}"/>
              </a:ext>
            </a:extLst>
          </p:cNvPr>
          <p:cNvSpPr>
            <a:spLocks noGrp="1"/>
          </p:cNvSpPr>
          <p:nvPr>
            <p:ph type="pic" sz="quarter" idx="13"/>
          </p:nvPr>
        </p:nvSpPr>
        <p:spPr>
          <a:xfrm>
            <a:off x="4990289" y="0"/>
            <a:ext cx="7201710" cy="6858000"/>
          </a:xfrm>
          <a:prstGeom prst="rect">
            <a:avLst/>
          </a:prstGeom>
        </p:spPr>
        <p:txBody>
          <a:bodyPr tIns="2834640"/>
          <a:lstStyle>
            <a:lvl1pPr algn="ctr">
              <a:defRPr/>
            </a:lvl1pPr>
          </a:lstStyle>
          <a:p>
            <a:r>
              <a:rPr lang="en-US"/>
              <a:t>Click icon to add picture</a:t>
            </a:r>
          </a:p>
        </p:txBody>
      </p:sp>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solidFill>
                  <a:schemeClr val="tx2"/>
                </a:solidFill>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11" name="Text Placeholder 13">
            <a:extLst>
              <a:ext uri="{FF2B5EF4-FFF2-40B4-BE49-F238E27FC236}">
                <a16:creationId xmlns:a16="http://schemas.microsoft.com/office/drawing/2014/main" id="{E702A775-1812-4A1A-84CB-F1197913DCAA}"/>
              </a:ext>
            </a:extLst>
          </p:cNvPr>
          <p:cNvSpPr>
            <a:spLocks noGrp="1"/>
          </p:cNvSpPr>
          <p:nvPr>
            <p:ph type="body" sz="quarter" idx="12" hasCustomPrompt="1"/>
          </p:nvPr>
        </p:nvSpPr>
        <p:spPr>
          <a:xfrm>
            <a:off x="348571" y="6242386"/>
            <a:ext cx="4135024" cy="449816"/>
          </a:xfrm>
          <a:prstGeom prst="rect">
            <a:avLst/>
          </a:prstGeom>
        </p:spPr>
        <p:txBody>
          <a:bodyPr lIns="0" tIns="0" rIns="0" bIns="0">
            <a:noAutofit/>
          </a:bodyPr>
          <a:lstStyle>
            <a:lvl1pPr marL="0" indent="0">
              <a:spcBef>
                <a:spcPts val="0"/>
              </a:spcBef>
              <a:buNone/>
              <a:defRPr sz="1200" b="0" i="0">
                <a:solidFill>
                  <a:schemeClr val="bg1"/>
                </a:solidFill>
                <a:latin typeface="Roboto Lt" pitchFamily="2" charset="0"/>
                <a:ea typeface="Roboto Lt" pitchFamily="2"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a:t>Source, photo credit, or disclaimer</a:t>
            </a:r>
          </a:p>
        </p:txBody>
      </p:sp>
      <p:sp>
        <p:nvSpPr>
          <p:cNvPr id="9" name="Content Placeholder 2">
            <a:extLst>
              <a:ext uri="{FF2B5EF4-FFF2-40B4-BE49-F238E27FC236}">
                <a16:creationId xmlns:a16="http://schemas.microsoft.com/office/drawing/2014/main" id="{8589CBAD-1751-48BB-87EA-5BD4D4A8A278}"/>
              </a:ext>
            </a:extLst>
          </p:cNvPr>
          <p:cNvSpPr>
            <a:spLocks noGrp="1"/>
          </p:cNvSpPr>
          <p:nvPr>
            <p:ph sz="quarter" idx="10" hasCustomPrompt="1"/>
          </p:nvPr>
        </p:nvSpPr>
        <p:spPr>
          <a:xfrm>
            <a:off x="348571" y="615614"/>
            <a:ext cx="4220540" cy="4763534"/>
          </a:xfrm>
          <a:prstGeom prst="rect">
            <a:avLst/>
          </a:prstGeom>
        </p:spPr>
        <p:txBody>
          <a:bodyPr lIns="0" tIns="0" rIns="0" bIns="0" numCol="1" spcCol="0">
            <a:noAutofit/>
          </a:bodyPr>
          <a:lstStyle>
            <a:lvl1pPr marL="0" indent="0">
              <a:spcBef>
                <a:spcPts val="1200"/>
              </a:spcBef>
              <a:spcAft>
                <a:spcPts val="600"/>
              </a:spcAft>
              <a:buNone/>
              <a:defRPr sz="2400" b="1">
                <a:solidFill>
                  <a:schemeClr val="bg1"/>
                </a:solidFill>
                <a:latin typeface="+mj-lt"/>
              </a:defRPr>
            </a:lvl1pPr>
            <a:lvl2pPr marL="182880" indent="-228600">
              <a:buClr>
                <a:schemeClr val="bg1"/>
              </a:buClr>
              <a:buFont typeface="Roboto Lt" pitchFamily="2" charset="0"/>
              <a:buChar char="&gt;"/>
              <a:defRPr sz="2200">
                <a:solidFill>
                  <a:schemeClr val="bg1"/>
                </a:solidFill>
              </a:defRPr>
            </a:lvl2pPr>
            <a:lvl3pPr marL="457200">
              <a:spcBef>
                <a:spcPts val="600"/>
              </a:spcBef>
              <a:buClr>
                <a:schemeClr val="bg1"/>
              </a:buClr>
              <a:defRPr>
                <a:solidFill>
                  <a:schemeClr val="bg1"/>
                </a:solidFill>
              </a:defRPr>
            </a:lvl3pPr>
            <a:lvl4pPr marL="822960" indent="-228600">
              <a:buClr>
                <a:schemeClr val="bg1"/>
              </a:buClr>
              <a:buFont typeface="Roboto Lt" pitchFamily="2" charset="0"/>
              <a:buChar char="-"/>
              <a:defRPr>
                <a:solidFill>
                  <a:schemeClr val="bg1"/>
                </a:solidFill>
              </a:defRPr>
            </a:lvl4pPr>
            <a:lvl5pPr>
              <a:defRPr>
                <a:solidFill>
                  <a:schemeClr val="tx2"/>
                </a:solidFill>
              </a:defRPr>
            </a:lvl5pPr>
          </a:lstStyle>
          <a:p>
            <a:pPr lvl="0"/>
            <a:r>
              <a:rPr lang="en-US"/>
              <a:t>Bold Text</a:t>
            </a:r>
          </a:p>
          <a:p>
            <a:pPr lvl="1"/>
            <a:r>
              <a:rPr lang="en-US"/>
              <a:t>Bullet level one</a:t>
            </a:r>
          </a:p>
          <a:p>
            <a:pPr lvl="2"/>
            <a:r>
              <a:rPr lang="en-US"/>
              <a:t>Bullet level two</a:t>
            </a:r>
          </a:p>
          <a:p>
            <a:pPr lvl="3"/>
            <a:r>
              <a:rPr lang="en-US"/>
              <a:t>Bullet level three</a:t>
            </a:r>
          </a:p>
        </p:txBody>
      </p:sp>
    </p:spTree>
    <p:extLst>
      <p:ext uri="{BB962C8B-B14F-4D97-AF65-F5344CB8AC3E}">
        <p14:creationId xmlns:p14="http://schemas.microsoft.com/office/powerpoint/2010/main" val="39823619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YS Blue Call Out w-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solidFill>
                  <a:srgbClr val="63666A"/>
                </a:solidFill>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5" name="Content Placeholder 2">
            <a:extLst>
              <a:ext uri="{FF2B5EF4-FFF2-40B4-BE49-F238E27FC236}">
                <a16:creationId xmlns:a16="http://schemas.microsoft.com/office/drawing/2014/main" id="{61DA9725-5748-4130-8766-85D328C9A928}"/>
              </a:ext>
            </a:extLst>
          </p:cNvPr>
          <p:cNvSpPr>
            <a:spLocks noGrp="1"/>
          </p:cNvSpPr>
          <p:nvPr>
            <p:ph sz="quarter" idx="11" hasCustomPrompt="1"/>
          </p:nvPr>
        </p:nvSpPr>
        <p:spPr>
          <a:xfrm>
            <a:off x="354066" y="615509"/>
            <a:ext cx="4413114" cy="5867533"/>
          </a:xfrm>
          <a:prstGeom prst="rect">
            <a:avLst/>
          </a:prstGeom>
        </p:spPr>
        <p:txBody>
          <a:bodyPr lIns="0" tIns="0" rIns="0" bIns="0" numCol="1" spcCol="0">
            <a:noAutofit/>
          </a:bodyPr>
          <a:lstStyle>
            <a:lvl1pPr marL="0" indent="0">
              <a:spcBef>
                <a:spcPts val="1200"/>
              </a:spcBef>
              <a:spcAft>
                <a:spcPts val="600"/>
              </a:spcAft>
              <a:buNone/>
              <a:defRPr sz="5000" b="1">
                <a:solidFill>
                  <a:schemeClr val="bg1"/>
                </a:solidFill>
                <a:latin typeface="+mj-lt"/>
              </a:defRPr>
            </a:lvl1pPr>
            <a:lvl2pPr marL="228600" indent="-228600">
              <a:buClr>
                <a:schemeClr val="bg1"/>
              </a:buClr>
              <a:buFont typeface="Roboto Lt" pitchFamily="2" charset="0"/>
              <a:buChar char="&gt;"/>
              <a:defRPr sz="2200">
                <a:solidFill>
                  <a:schemeClr val="bg1"/>
                </a:solidFill>
              </a:defRPr>
            </a:lvl2pPr>
            <a:lvl3pPr marL="457200">
              <a:spcBef>
                <a:spcPts val="600"/>
              </a:spcBef>
              <a:defRPr>
                <a:solidFill>
                  <a:schemeClr val="bg1"/>
                </a:solidFill>
              </a:defRPr>
            </a:lvl3pPr>
            <a:lvl4pPr marL="822960" indent="-228600">
              <a:buFont typeface="Roboto Lt" pitchFamily="2" charset="0"/>
              <a:buChar char="-"/>
              <a:defRPr>
                <a:solidFill>
                  <a:schemeClr val="bg1"/>
                </a:solidFill>
              </a:defRPr>
            </a:lvl4pPr>
            <a:lvl5pPr>
              <a:defRPr>
                <a:solidFill>
                  <a:schemeClr val="tx2"/>
                </a:solidFill>
              </a:defRPr>
            </a:lvl5pPr>
          </a:lstStyle>
          <a:p>
            <a:pPr lvl="0"/>
            <a:r>
              <a:rPr lang="en-US"/>
              <a:t>Bold Statement</a:t>
            </a:r>
          </a:p>
          <a:p>
            <a:pPr lvl="1"/>
            <a:r>
              <a:rPr lang="en-US"/>
              <a:t>Bullet level one</a:t>
            </a:r>
          </a:p>
        </p:txBody>
      </p:sp>
      <p:sp>
        <p:nvSpPr>
          <p:cNvPr id="6" name="Content Placeholder 2">
            <a:extLst>
              <a:ext uri="{FF2B5EF4-FFF2-40B4-BE49-F238E27FC236}">
                <a16:creationId xmlns:a16="http://schemas.microsoft.com/office/drawing/2014/main" id="{C4693582-73BB-479A-89AD-108B4C9F3BF2}"/>
              </a:ext>
            </a:extLst>
          </p:cNvPr>
          <p:cNvSpPr>
            <a:spLocks noGrp="1"/>
          </p:cNvSpPr>
          <p:nvPr>
            <p:ph sz="quarter" idx="13" hasCustomPrompt="1"/>
          </p:nvPr>
        </p:nvSpPr>
        <p:spPr>
          <a:xfrm>
            <a:off x="5426408" y="615612"/>
            <a:ext cx="6222956" cy="5867429"/>
          </a:xfrm>
          <a:prstGeom prst="rect">
            <a:avLst/>
          </a:prstGeom>
        </p:spPr>
        <p:txBody>
          <a:bodyPr lIns="0" tIns="0" rIns="0" bIns="0">
            <a:noAutofit/>
          </a:bodyPr>
          <a:lstStyle>
            <a:lvl1pPr marL="0" indent="0">
              <a:spcBef>
                <a:spcPts val="1200"/>
              </a:spcBef>
              <a:spcAft>
                <a:spcPts val="300"/>
              </a:spcAft>
              <a:buNone/>
              <a:defRPr sz="2400" b="1">
                <a:solidFill>
                  <a:schemeClr val="accent1"/>
                </a:solidFill>
                <a:latin typeface="+mj-lt"/>
              </a:defRPr>
            </a:lvl1pPr>
            <a:lvl2pPr marL="0" indent="0">
              <a:spcBef>
                <a:spcPts val="300"/>
              </a:spcBef>
              <a:buClr>
                <a:schemeClr val="tx2"/>
              </a:buClr>
              <a:buFont typeface="Roboto Lt" pitchFamily="2" charset="0"/>
              <a:buNone/>
              <a:defRPr sz="2200">
                <a:solidFill>
                  <a:schemeClr val="tx2"/>
                </a:solidFill>
              </a:defRPr>
            </a:lvl2pPr>
            <a:lvl3pPr marL="228600" indent="-228600">
              <a:spcBef>
                <a:spcPts val="600"/>
              </a:spcBef>
              <a:buClr>
                <a:schemeClr val="tx2"/>
              </a:buClr>
              <a:buFont typeface="Roboto Lt" pitchFamily="2" charset="0"/>
              <a:buChar char="&gt;"/>
              <a:defRPr sz="2200">
                <a:solidFill>
                  <a:schemeClr val="tx2"/>
                </a:solidFill>
              </a:defRPr>
            </a:lvl3pPr>
            <a:lvl4pPr marL="457200" indent="-228600">
              <a:spcBef>
                <a:spcPts val="300"/>
              </a:spcBef>
              <a:buClr>
                <a:schemeClr val="tx2"/>
              </a:buClr>
              <a:buFont typeface="Arial" panose="020B0604020202020204" pitchFamily="34" charset="0"/>
              <a:buChar char="•"/>
              <a:defRPr sz="2000">
                <a:solidFill>
                  <a:schemeClr val="tx2"/>
                </a:solidFill>
              </a:defRPr>
            </a:lvl4pPr>
            <a:lvl5pPr marL="822960" indent="-228600">
              <a:spcBef>
                <a:spcPts val="300"/>
              </a:spcBef>
              <a:buFont typeface="Roboto Lt" pitchFamily="2" charset="0"/>
              <a:buChar char="-"/>
              <a:defRPr>
                <a:solidFill>
                  <a:schemeClr val="tx2"/>
                </a:solidFill>
              </a:defRPr>
            </a:lvl5pPr>
          </a:lstStyle>
          <a:p>
            <a:pPr lvl="0"/>
            <a:r>
              <a:rPr lang="en-US"/>
              <a:t>Add bold lead in text</a:t>
            </a:r>
          </a:p>
          <a:p>
            <a:pPr lvl="1"/>
            <a:r>
              <a:rPr lang="en-US"/>
              <a:t>Non-bulleted copy</a:t>
            </a:r>
          </a:p>
          <a:p>
            <a:pPr lvl="2"/>
            <a:r>
              <a:rPr lang="en-US"/>
              <a:t>First bullet</a:t>
            </a:r>
          </a:p>
          <a:p>
            <a:pPr lvl="3"/>
            <a:r>
              <a:rPr lang="en-US"/>
              <a:t>Second bullet</a:t>
            </a:r>
          </a:p>
          <a:p>
            <a:pPr lvl="4"/>
            <a:r>
              <a:rPr lang="en-US"/>
              <a:t>Third bullet</a:t>
            </a:r>
          </a:p>
        </p:txBody>
      </p:sp>
    </p:spTree>
    <p:extLst>
      <p:ext uri="{BB962C8B-B14F-4D97-AF65-F5344CB8AC3E}">
        <p14:creationId xmlns:p14="http://schemas.microsoft.com/office/powerpoint/2010/main" val="16510503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old Call Out w-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676285C7-A6E6-46DF-A47F-B9EB3F7FA039}"/>
              </a:ext>
            </a:extLst>
          </p:cNvPr>
          <p:cNvSpPr>
            <a:spLocks noGrp="1"/>
          </p:cNvSpPr>
          <p:nvPr>
            <p:ph type="pic" sz="quarter" idx="13"/>
          </p:nvPr>
        </p:nvSpPr>
        <p:spPr>
          <a:xfrm>
            <a:off x="4990289" y="0"/>
            <a:ext cx="7201710" cy="6858000"/>
          </a:xfrm>
          <a:prstGeom prst="rect">
            <a:avLst/>
          </a:prstGeom>
        </p:spPr>
        <p:txBody>
          <a:bodyPr tIns="2834640"/>
          <a:lstStyle>
            <a:lvl1pPr algn="ctr">
              <a:defRPr/>
            </a:lvl1pPr>
          </a:lstStyle>
          <a:p>
            <a:r>
              <a:rPr lang="en-US"/>
              <a:t>Click icon to add picture</a:t>
            </a:r>
          </a:p>
        </p:txBody>
      </p:sp>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solidFill>
                  <a:schemeClr val="tx2"/>
                </a:solidFill>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8" name="Content Placeholder 2">
            <a:extLst>
              <a:ext uri="{FF2B5EF4-FFF2-40B4-BE49-F238E27FC236}">
                <a16:creationId xmlns:a16="http://schemas.microsoft.com/office/drawing/2014/main" id="{995B0715-8D33-4868-BC8A-A2D68F86A040}"/>
              </a:ext>
            </a:extLst>
          </p:cNvPr>
          <p:cNvSpPr>
            <a:spLocks noGrp="1"/>
          </p:cNvSpPr>
          <p:nvPr>
            <p:ph sz="quarter" idx="10" hasCustomPrompt="1"/>
          </p:nvPr>
        </p:nvSpPr>
        <p:spPr>
          <a:xfrm>
            <a:off x="348571" y="615614"/>
            <a:ext cx="4220540" cy="4763534"/>
          </a:xfrm>
          <a:prstGeom prst="rect">
            <a:avLst/>
          </a:prstGeom>
        </p:spPr>
        <p:txBody>
          <a:bodyPr lIns="0" tIns="0" rIns="0" bIns="0" numCol="1" spcCol="0">
            <a:noAutofit/>
          </a:bodyPr>
          <a:lstStyle>
            <a:lvl1pPr marL="0" indent="0">
              <a:spcBef>
                <a:spcPts val="1200"/>
              </a:spcBef>
              <a:spcAft>
                <a:spcPts val="600"/>
              </a:spcAft>
              <a:buNone/>
              <a:defRPr sz="2400" b="1">
                <a:solidFill>
                  <a:schemeClr val="bg1"/>
                </a:solidFill>
                <a:latin typeface="+mj-lt"/>
              </a:defRPr>
            </a:lvl1pPr>
            <a:lvl2pPr marL="182880" indent="-228600">
              <a:buClr>
                <a:schemeClr val="bg1"/>
              </a:buClr>
              <a:buFont typeface="Roboto Lt" pitchFamily="2" charset="0"/>
              <a:buChar char="&gt;"/>
              <a:defRPr sz="2200">
                <a:solidFill>
                  <a:schemeClr val="bg1"/>
                </a:solidFill>
              </a:defRPr>
            </a:lvl2pPr>
            <a:lvl3pPr marL="457200">
              <a:spcBef>
                <a:spcPts val="600"/>
              </a:spcBef>
              <a:buClr>
                <a:schemeClr val="bg1"/>
              </a:buClr>
              <a:defRPr>
                <a:solidFill>
                  <a:schemeClr val="bg1"/>
                </a:solidFill>
              </a:defRPr>
            </a:lvl3pPr>
            <a:lvl4pPr marL="822960" indent="-228600">
              <a:buClr>
                <a:schemeClr val="bg1"/>
              </a:buClr>
              <a:buFont typeface="Roboto Lt" pitchFamily="2" charset="0"/>
              <a:buChar char="-"/>
              <a:defRPr>
                <a:solidFill>
                  <a:schemeClr val="bg1"/>
                </a:solidFill>
              </a:defRPr>
            </a:lvl4pPr>
            <a:lvl5pPr>
              <a:defRPr>
                <a:solidFill>
                  <a:schemeClr val="tx2"/>
                </a:solidFill>
              </a:defRPr>
            </a:lvl5pPr>
          </a:lstStyle>
          <a:p>
            <a:pPr lvl="0"/>
            <a:r>
              <a:rPr lang="en-US"/>
              <a:t>Bold Text</a:t>
            </a:r>
          </a:p>
          <a:p>
            <a:pPr lvl="1"/>
            <a:r>
              <a:rPr lang="en-US"/>
              <a:t>Bullet level one</a:t>
            </a:r>
          </a:p>
          <a:p>
            <a:pPr lvl="2"/>
            <a:r>
              <a:rPr lang="en-US"/>
              <a:t>Bullet level two</a:t>
            </a:r>
          </a:p>
          <a:p>
            <a:pPr lvl="3"/>
            <a:r>
              <a:rPr lang="en-US"/>
              <a:t>Bullet level three</a:t>
            </a:r>
          </a:p>
        </p:txBody>
      </p:sp>
      <p:sp>
        <p:nvSpPr>
          <p:cNvPr id="9" name="Text Placeholder 13">
            <a:extLst>
              <a:ext uri="{FF2B5EF4-FFF2-40B4-BE49-F238E27FC236}">
                <a16:creationId xmlns:a16="http://schemas.microsoft.com/office/drawing/2014/main" id="{510526F3-9E39-4AB9-96D7-D7FBDB3606C4}"/>
              </a:ext>
            </a:extLst>
          </p:cNvPr>
          <p:cNvSpPr>
            <a:spLocks noGrp="1"/>
          </p:cNvSpPr>
          <p:nvPr>
            <p:ph type="body" sz="quarter" idx="12" hasCustomPrompt="1"/>
          </p:nvPr>
        </p:nvSpPr>
        <p:spPr>
          <a:xfrm>
            <a:off x="348571" y="6242386"/>
            <a:ext cx="4135024" cy="449816"/>
          </a:xfrm>
          <a:prstGeom prst="rect">
            <a:avLst/>
          </a:prstGeom>
        </p:spPr>
        <p:txBody>
          <a:bodyPr lIns="0" tIns="0" rIns="0" bIns="0">
            <a:noAutofit/>
          </a:bodyPr>
          <a:lstStyle>
            <a:lvl1pPr marL="0" indent="0">
              <a:spcBef>
                <a:spcPts val="0"/>
              </a:spcBef>
              <a:buNone/>
              <a:defRPr sz="1200" b="0" i="0">
                <a:solidFill>
                  <a:schemeClr val="bg1"/>
                </a:solidFill>
                <a:latin typeface="Roboto Lt" pitchFamily="2" charset="0"/>
                <a:ea typeface="Roboto Lt" pitchFamily="2"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a:t>Source, photo credit, or disclaimer</a:t>
            </a:r>
          </a:p>
        </p:txBody>
      </p:sp>
    </p:spTree>
    <p:extLst>
      <p:ext uri="{BB962C8B-B14F-4D97-AF65-F5344CB8AC3E}">
        <p14:creationId xmlns:p14="http://schemas.microsoft.com/office/powerpoint/2010/main" val="17866758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Gold Call Out w-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solidFill>
                  <a:srgbClr val="63666A"/>
                </a:solidFill>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6" name="Content Placeholder 2">
            <a:extLst>
              <a:ext uri="{FF2B5EF4-FFF2-40B4-BE49-F238E27FC236}">
                <a16:creationId xmlns:a16="http://schemas.microsoft.com/office/drawing/2014/main" id="{F32B07D4-5B77-44F7-8F34-5D7DED682260}"/>
              </a:ext>
            </a:extLst>
          </p:cNvPr>
          <p:cNvSpPr>
            <a:spLocks noGrp="1"/>
          </p:cNvSpPr>
          <p:nvPr>
            <p:ph sz="quarter" idx="11" hasCustomPrompt="1"/>
          </p:nvPr>
        </p:nvSpPr>
        <p:spPr>
          <a:xfrm>
            <a:off x="354066" y="615509"/>
            <a:ext cx="4413114" cy="5867533"/>
          </a:xfrm>
          <a:prstGeom prst="rect">
            <a:avLst/>
          </a:prstGeom>
        </p:spPr>
        <p:txBody>
          <a:bodyPr lIns="0" tIns="0" rIns="0" bIns="0" numCol="1" spcCol="0">
            <a:noAutofit/>
          </a:bodyPr>
          <a:lstStyle>
            <a:lvl1pPr marL="0" indent="0">
              <a:spcBef>
                <a:spcPts val="1200"/>
              </a:spcBef>
              <a:spcAft>
                <a:spcPts val="600"/>
              </a:spcAft>
              <a:buNone/>
              <a:defRPr sz="5000" b="1">
                <a:solidFill>
                  <a:schemeClr val="bg1"/>
                </a:solidFill>
                <a:latin typeface="+mj-lt"/>
              </a:defRPr>
            </a:lvl1pPr>
            <a:lvl2pPr marL="228600" indent="-228600">
              <a:buClr>
                <a:schemeClr val="bg1"/>
              </a:buClr>
              <a:buFont typeface="Roboto Lt" pitchFamily="2" charset="0"/>
              <a:buChar char="&gt;"/>
              <a:defRPr sz="2200">
                <a:solidFill>
                  <a:schemeClr val="bg1"/>
                </a:solidFill>
              </a:defRPr>
            </a:lvl2pPr>
            <a:lvl3pPr marL="457200">
              <a:spcBef>
                <a:spcPts val="600"/>
              </a:spcBef>
              <a:defRPr>
                <a:solidFill>
                  <a:schemeClr val="bg1"/>
                </a:solidFill>
              </a:defRPr>
            </a:lvl3pPr>
            <a:lvl4pPr marL="822960" indent="-228600">
              <a:buFont typeface="Roboto Lt" pitchFamily="2" charset="0"/>
              <a:buChar char="-"/>
              <a:defRPr>
                <a:solidFill>
                  <a:schemeClr val="bg1"/>
                </a:solidFill>
              </a:defRPr>
            </a:lvl4pPr>
            <a:lvl5pPr>
              <a:defRPr>
                <a:solidFill>
                  <a:schemeClr val="tx2"/>
                </a:solidFill>
              </a:defRPr>
            </a:lvl5pPr>
          </a:lstStyle>
          <a:p>
            <a:pPr lvl="0"/>
            <a:r>
              <a:rPr lang="en-US"/>
              <a:t>Bold Statement</a:t>
            </a:r>
          </a:p>
          <a:p>
            <a:pPr lvl="1"/>
            <a:r>
              <a:rPr lang="en-US"/>
              <a:t>Bullet level one</a:t>
            </a:r>
          </a:p>
        </p:txBody>
      </p:sp>
      <p:sp>
        <p:nvSpPr>
          <p:cNvPr id="8" name="Content Placeholder 2">
            <a:extLst>
              <a:ext uri="{FF2B5EF4-FFF2-40B4-BE49-F238E27FC236}">
                <a16:creationId xmlns:a16="http://schemas.microsoft.com/office/drawing/2014/main" id="{448212BC-A926-406D-BF2B-331BAB2E2A02}"/>
              </a:ext>
            </a:extLst>
          </p:cNvPr>
          <p:cNvSpPr>
            <a:spLocks noGrp="1"/>
          </p:cNvSpPr>
          <p:nvPr>
            <p:ph sz="quarter" idx="13" hasCustomPrompt="1"/>
          </p:nvPr>
        </p:nvSpPr>
        <p:spPr>
          <a:xfrm>
            <a:off x="5426408" y="615612"/>
            <a:ext cx="6222956" cy="5867429"/>
          </a:xfrm>
          <a:prstGeom prst="rect">
            <a:avLst/>
          </a:prstGeom>
        </p:spPr>
        <p:txBody>
          <a:bodyPr lIns="0" tIns="0" rIns="0" bIns="0">
            <a:noAutofit/>
          </a:bodyPr>
          <a:lstStyle>
            <a:lvl1pPr marL="0" indent="0">
              <a:spcBef>
                <a:spcPts val="1200"/>
              </a:spcBef>
              <a:spcAft>
                <a:spcPts val="300"/>
              </a:spcAft>
              <a:buNone/>
              <a:defRPr sz="2400" b="1">
                <a:solidFill>
                  <a:schemeClr val="accent3"/>
                </a:solidFill>
                <a:latin typeface="+mj-lt"/>
              </a:defRPr>
            </a:lvl1pPr>
            <a:lvl2pPr marL="0" indent="0">
              <a:spcBef>
                <a:spcPts val="300"/>
              </a:spcBef>
              <a:buClr>
                <a:schemeClr val="tx2"/>
              </a:buClr>
              <a:buFont typeface="Roboto Lt" pitchFamily="2" charset="0"/>
              <a:buNone/>
              <a:defRPr sz="2200">
                <a:solidFill>
                  <a:schemeClr val="tx2"/>
                </a:solidFill>
              </a:defRPr>
            </a:lvl2pPr>
            <a:lvl3pPr marL="228600" indent="-228600">
              <a:spcBef>
                <a:spcPts val="600"/>
              </a:spcBef>
              <a:buClr>
                <a:schemeClr val="tx2"/>
              </a:buClr>
              <a:buFont typeface="Roboto Lt" pitchFamily="2" charset="0"/>
              <a:buChar char="&gt;"/>
              <a:defRPr sz="2200">
                <a:solidFill>
                  <a:schemeClr val="tx2"/>
                </a:solidFill>
              </a:defRPr>
            </a:lvl3pPr>
            <a:lvl4pPr marL="457200" indent="-228600">
              <a:spcBef>
                <a:spcPts val="300"/>
              </a:spcBef>
              <a:buClr>
                <a:schemeClr val="tx2"/>
              </a:buClr>
              <a:buFont typeface="Arial" panose="020B0604020202020204" pitchFamily="34" charset="0"/>
              <a:buChar char="•"/>
              <a:defRPr sz="2000">
                <a:solidFill>
                  <a:schemeClr val="tx2"/>
                </a:solidFill>
              </a:defRPr>
            </a:lvl4pPr>
            <a:lvl5pPr marL="822960" indent="-228600">
              <a:spcBef>
                <a:spcPts val="300"/>
              </a:spcBef>
              <a:buFont typeface="Roboto Lt" pitchFamily="2" charset="0"/>
              <a:buChar char="-"/>
              <a:defRPr>
                <a:solidFill>
                  <a:schemeClr val="tx2"/>
                </a:solidFill>
              </a:defRPr>
            </a:lvl5pPr>
          </a:lstStyle>
          <a:p>
            <a:pPr lvl="0"/>
            <a:r>
              <a:rPr lang="en-US"/>
              <a:t>Add bold lead in text</a:t>
            </a:r>
          </a:p>
          <a:p>
            <a:pPr lvl="1"/>
            <a:r>
              <a:rPr lang="en-US"/>
              <a:t>Non-bulleted copy</a:t>
            </a:r>
          </a:p>
          <a:p>
            <a:pPr lvl="2"/>
            <a:r>
              <a:rPr lang="en-US"/>
              <a:t>First bullet</a:t>
            </a:r>
          </a:p>
          <a:p>
            <a:pPr lvl="3"/>
            <a:r>
              <a:rPr lang="en-US"/>
              <a:t>Second bullet</a:t>
            </a:r>
          </a:p>
          <a:p>
            <a:pPr lvl="4"/>
            <a:r>
              <a:rPr lang="en-US"/>
              <a:t>Third bullet</a:t>
            </a:r>
          </a:p>
        </p:txBody>
      </p:sp>
    </p:spTree>
    <p:extLst>
      <p:ext uri="{BB962C8B-B14F-4D97-AF65-F5344CB8AC3E}">
        <p14:creationId xmlns:p14="http://schemas.microsoft.com/office/powerpoint/2010/main" val="981711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mageSmall-NYSERDA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5" name="Text Placeholder 4">
            <a:extLst>
              <a:ext uri="{FF2B5EF4-FFF2-40B4-BE49-F238E27FC236}">
                <a16:creationId xmlns:a16="http://schemas.microsoft.com/office/drawing/2014/main" id="{84904F7A-8E23-443D-8FE2-9F4D7E3EFA1A}"/>
              </a:ext>
            </a:extLst>
          </p:cNvPr>
          <p:cNvSpPr>
            <a:spLocks noGrp="1"/>
          </p:cNvSpPr>
          <p:nvPr>
            <p:ph type="body" sz="quarter" idx="11" hasCustomPrompt="1"/>
          </p:nvPr>
        </p:nvSpPr>
        <p:spPr>
          <a:xfrm>
            <a:off x="5719864" y="837379"/>
            <a:ext cx="5601508" cy="3773950"/>
          </a:xfrm>
          <a:prstGeom prst="rect">
            <a:avLst/>
          </a:prstGeom>
        </p:spPr>
        <p:txBody>
          <a:bodyPr lIns="0" tIns="0" rIns="0" bIns="0"/>
          <a:lstStyle>
            <a:lvl1pPr marL="0" indent="0">
              <a:buNone/>
              <a:defRPr sz="5000" b="1">
                <a:solidFill>
                  <a:srgbClr val="006BA6"/>
                </a:solidFill>
                <a:latin typeface="Roboto" pitchFamily="2" charset="0"/>
                <a:ea typeface="Roboto" pitchFamily="2" charset="0"/>
                <a:cs typeface="Arial" panose="020B0604020202020204" pitchFamily="34" charset="0"/>
              </a:defRPr>
            </a:lvl1pPr>
            <a:lvl2pPr marL="0" indent="0">
              <a:buNone/>
              <a:defRPr sz="3500">
                <a:solidFill>
                  <a:schemeClr val="tx2"/>
                </a:solidFill>
                <a:latin typeface="+mn-lt"/>
                <a:cs typeface="Arial" panose="020B0604020202020204" pitchFamily="34" charset="0"/>
              </a:defRPr>
            </a:lvl2pPr>
            <a:lvl3pPr marL="914400" indent="0">
              <a:buNone/>
              <a:defRPr sz="5000">
                <a:latin typeface="Arial" panose="020B0604020202020204" pitchFamily="34" charset="0"/>
                <a:cs typeface="Arial" panose="020B0604020202020204" pitchFamily="34" charset="0"/>
              </a:defRPr>
            </a:lvl3pPr>
            <a:lvl4pPr marL="1371600" indent="0">
              <a:buNone/>
              <a:defRPr sz="5000">
                <a:latin typeface="Arial" panose="020B0604020202020204" pitchFamily="34" charset="0"/>
                <a:cs typeface="Arial" panose="020B0604020202020204" pitchFamily="34" charset="0"/>
              </a:defRPr>
            </a:lvl4pPr>
            <a:lvl5pPr marL="1828800" indent="0">
              <a:buNone/>
              <a:defRPr sz="5000">
                <a:latin typeface="Arial" panose="020B0604020202020204" pitchFamily="34" charset="0"/>
                <a:cs typeface="Arial" panose="020B0604020202020204" pitchFamily="34" charset="0"/>
              </a:defRPr>
            </a:lvl5pPr>
          </a:lstStyle>
          <a:p>
            <a:pPr lvl="0"/>
            <a:r>
              <a:rPr lang="en-US"/>
              <a:t>Add Title Here</a:t>
            </a:r>
          </a:p>
          <a:p>
            <a:pPr lvl="1"/>
            <a:r>
              <a:rPr lang="en-US"/>
              <a:t>Add Sub Head (if there is one)</a:t>
            </a:r>
          </a:p>
        </p:txBody>
      </p:sp>
      <p:sp>
        <p:nvSpPr>
          <p:cNvPr id="14" name="Text Placeholder 13">
            <a:extLst>
              <a:ext uri="{FF2B5EF4-FFF2-40B4-BE49-F238E27FC236}">
                <a16:creationId xmlns:a16="http://schemas.microsoft.com/office/drawing/2014/main" id="{9681D907-71CA-4AB6-AE70-0228382DE23D}"/>
              </a:ext>
            </a:extLst>
          </p:cNvPr>
          <p:cNvSpPr>
            <a:spLocks noGrp="1"/>
          </p:cNvSpPr>
          <p:nvPr>
            <p:ph type="body" sz="quarter" idx="12" hasCustomPrompt="1"/>
          </p:nvPr>
        </p:nvSpPr>
        <p:spPr>
          <a:xfrm>
            <a:off x="348571" y="5406886"/>
            <a:ext cx="7744841" cy="1227377"/>
          </a:xfrm>
          <a:prstGeom prst="rect">
            <a:avLst/>
          </a:prstGeom>
        </p:spPr>
        <p:txBody>
          <a:bodyPr lIns="0" tIns="0" rIns="0" bIns="0"/>
          <a:lstStyle>
            <a:lvl1pPr marL="0" indent="0">
              <a:buNone/>
              <a:defRPr sz="2000" i="0">
                <a:solidFill>
                  <a:schemeClr val="bg1"/>
                </a:solidFill>
                <a:latin typeface="Roboto Lt" pitchFamily="2" charset="0"/>
                <a:ea typeface="Roboto Lt" pitchFamily="2"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a:t>Add Presenter Name </a:t>
            </a:r>
            <a:br>
              <a:rPr lang="en-US"/>
            </a:br>
            <a:r>
              <a:rPr lang="en-US"/>
              <a:t>and Date</a:t>
            </a:r>
          </a:p>
        </p:txBody>
      </p:sp>
      <p:sp>
        <p:nvSpPr>
          <p:cNvPr id="6" name="Picture Placeholder 5">
            <a:extLst>
              <a:ext uri="{FF2B5EF4-FFF2-40B4-BE49-F238E27FC236}">
                <a16:creationId xmlns:a16="http://schemas.microsoft.com/office/drawing/2014/main" id="{17A56B23-6FD4-4854-A7A7-0EBAE3DD6126}"/>
              </a:ext>
            </a:extLst>
          </p:cNvPr>
          <p:cNvSpPr>
            <a:spLocks noGrp="1"/>
          </p:cNvSpPr>
          <p:nvPr>
            <p:ph type="pic" sz="quarter" idx="14"/>
          </p:nvPr>
        </p:nvSpPr>
        <p:spPr>
          <a:xfrm>
            <a:off x="0" y="0"/>
            <a:ext cx="5155659" cy="4931923"/>
          </a:xfrm>
          <a:prstGeom prst="rect">
            <a:avLst/>
          </a:prstGeom>
        </p:spPr>
        <p:txBody>
          <a:bodyPr lIns="0" tIns="1737360" rIns="0"/>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icon to add picture</a:t>
            </a:r>
          </a:p>
        </p:txBody>
      </p:sp>
      <p:pic>
        <p:nvPicPr>
          <p:cNvPr id="9" name="Picture 8">
            <a:extLst>
              <a:ext uri="{FF2B5EF4-FFF2-40B4-BE49-F238E27FC236}">
                <a16:creationId xmlns:a16="http://schemas.microsoft.com/office/drawing/2014/main" id="{5D209D64-36E8-4F0E-AF11-CDDCFF3EFE7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8982255" y="5524234"/>
            <a:ext cx="2595495" cy="718152"/>
          </a:xfrm>
          <a:prstGeom prst="rect">
            <a:avLst/>
          </a:prstGeom>
        </p:spPr>
      </p:pic>
    </p:spTree>
    <p:extLst>
      <p:ext uri="{BB962C8B-B14F-4D97-AF65-F5344CB8AC3E}">
        <p14:creationId xmlns:p14="http://schemas.microsoft.com/office/powerpoint/2010/main" val="15414782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right Blue Call Out w-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676285C7-A6E6-46DF-A47F-B9EB3F7FA039}"/>
              </a:ext>
            </a:extLst>
          </p:cNvPr>
          <p:cNvSpPr>
            <a:spLocks noGrp="1"/>
          </p:cNvSpPr>
          <p:nvPr>
            <p:ph type="pic" sz="quarter" idx="13"/>
          </p:nvPr>
        </p:nvSpPr>
        <p:spPr>
          <a:xfrm>
            <a:off x="4990289" y="0"/>
            <a:ext cx="7201710" cy="6858000"/>
          </a:xfrm>
          <a:prstGeom prst="rect">
            <a:avLst/>
          </a:prstGeom>
        </p:spPr>
        <p:txBody>
          <a:bodyPr tIns="2834640"/>
          <a:lstStyle>
            <a:lvl1pPr algn="ctr">
              <a:defRPr/>
            </a:lvl1pPr>
          </a:lstStyle>
          <a:p>
            <a:r>
              <a:rPr lang="en-US"/>
              <a:t>Click icon to add picture</a:t>
            </a:r>
          </a:p>
        </p:txBody>
      </p:sp>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solidFill>
                  <a:schemeClr val="tx2"/>
                </a:solidFill>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8" name="Content Placeholder 2">
            <a:extLst>
              <a:ext uri="{FF2B5EF4-FFF2-40B4-BE49-F238E27FC236}">
                <a16:creationId xmlns:a16="http://schemas.microsoft.com/office/drawing/2014/main" id="{E273554C-C9B4-417B-8840-20EF3FB75A7B}"/>
              </a:ext>
            </a:extLst>
          </p:cNvPr>
          <p:cNvSpPr>
            <a:spLocks noGrp="1"/>
          </p:cNvSpPr>
          <p:nvPr>
            <p:ph sz="quarter" idx="10" hasCustomPrompt="1"/>
          </p:nvPr>
        </p:nvSpPr>
        <p:spPr>
          <a:xfrm>
            <a:off x="348571" y="615614"/>
            <a:ext cx="4220540" cy="4763534"/>
          </a:xfrm>
          <a:prstGeom prst="rect">
            <a:avLst/>
          </a:prstGeom>
        </p:spPr>
        <p:txBody>
          <a:bodyPr lIns="0" tIns="0" rIns="0" bIns="0" numCol="1" spcCol="0">
            <a:noAutofit/>
          </a:bodyPr>
          <a:lstStyle>
            <a:lvl1pPr marL="0" indent="0">
              <a:spcBef>
                <a:spcPts val="1200"/>
              </a:spcBef>
              <a:spcAft>
                <a:spcPts val="600"/>
              </a:spcAft>
              <a:buNone/>
              <a:defRPr sz="2400" b="1">
                <a:solidFill>
                  <a:schemeClr val="bg1"/>
                </a:solidFill>
                <a:latin typeface="+mj-lt"/>
              </a:defRPr>
            </a:lvl1pPr>
            <a:lvl2pPr marL="182880" indent="-228600">
              <a:buClr>
                <a:schemeClr val="bg1"/>
              </a:buClr>
              <a:buFont typeface="Roboto Lt" pitchFamily="2" charset="0"/>
              <a:buChar char="&gt;"/>
              <a:defRPr sz="2200">
                <a:solidFill>
                  <a:schemeClr val="bg1"/>
                </a:solidFill>
              </a:defRPr>
            </a:lvl2pPr>
            <a:lvl3pPr marL="457200">
              <a:spcBef>
                <a:spcPts val="600"/>
              </a:spcBef>
              <a:buClr>
                <a:schemeClr val="bg1"/>
              </a:buClr>
              <a:defRPr>
                <a:solidFill>
                  <a:schemeClr val="bg1"/>
                </a:solidFill>
              </a:defRPr>
            </a:lvl3pPr>
            <a:lvl4pPr marL="822960" indent="-228600">
              <a:buClr>
                <a:schemeClr val="bg1"/>
              </a:buClr>
              <a:buFont typeface="Roboto Lt" pitchFamily="2" charset="0"/>
              <a:buChar char="-"/>
              <a:defRPr>
                <a:solidFill>
                  <a:schemeClr val="bg1"/>
                </a:solidFill>
              </a:defRPr>
            </a:lvl4pPr>
            <a:lvl5pPr>
              <a:defRPr>
                <a:solidFill>
                  <a:schemeClr val="tx2"/>
                </a:solidFill>
              </a:defRPr>
            </a:lvl5pPr>
          </a:lstStyle>
          <a:p>
            <a:pPr lvl="0"/>
            <a:r>
              <a:rPr lang="en-US"/>
              <a:t>Bold Text</a:t>
            </a:r>
          </a:p>
          <a:p>
            <a:pPr lvl="1"/>
            <a:r>
              <a:rPr lang="en-US"/>
              <a:t>Bullet level one</a:t>
            </a:r>
          </a:p>
          <a:p>
            <a:pPr lvl="2"/>
            <a:r>
              <a:rPr lang="en-US"/>
              <a:t>Bullet level two</a:t>
            </a:r>
          </a:p>
          <a:p>
            <a:pPr lvl="3"/>
            <a:r>
              <a:rPr lang="en-US"/>
              <a:t>Bullet level three</a:t>
            </a:r>
          </a:p>
        </p:txBody>
      </p:sp>
      <p:sp>
        <p:nvSpPr>
          <p:cNvPr id="9" name="Text Placeholder 13">
            <a:extLst>
              <a:ext uri="{FF2B5EF4-FFF2-40B4-BE49-F238E27FC236}">
                <a16:creationId xmlns:a16="http://schemas.microsoft.com/office/drawing/2014/main" id="{6590F456-B2AA-464E-B6CB-5CE5BB6BEC9B}"/>
              </a:ext>
            </a:extLst>
          </p:cNvPr>
          <p:cNvSpPr>
            <a:spLocks noGrp="1"/>
          </p:cNvSpPr>
          <p:nvPr>
            <p:ph type="body" sz="quarter" idx="12" hasCustomPrompt="1"/>
          </p:nvPr>
        </p:nvSpPr>
        <p:spPr>
          <a:xfrm>
            <a:off x="348571" y="6242386"/>
            <a:ext cx="4135024" cy="449816"/>
          </a:xfrm>
          <a:prstGeom prst="rect">
            <a:avLst/>
          </a:prstGeom>
        </p:spPr>
        <p:txBody>
          <a:bodyPr lIns="0" tIns="0" rIns="0" bIns="0">
            <a:noAutofit/>
          </a:bodyPr>
          <a:lstStyle>
            <a:lvl1pPr marL="0" indent="0">
              <a:spcBef>
                <a:spcPts val="0"/>
              </a:spcBef>
              <a:buNone/>
              <a:defRPr sz="1200" b="0" i="0">
                <a:solidFill>
                  <a:schemeClr val="bg1"/>
                </a:solidFill>
                <a:latin typeface="Roboto Lt" pitchFamily="2" charset="0"/>
                <a:ea typeface="Roboto Lt" pitchFamily="2"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a:t>Source, photo credit, or disclaimer</a:t>
            </a:r>
          </a:p>
        </p:txBody>
      </p:sp>
    </p:spTree>
    <p:extLst>
      <p:ext uri="{BB962C8B-B14F-4D97-AF65-F5344CB8AC3E}">
        <p14:creationId xmlns:p14="http://schemas.microsoft.com/office/powerpoint/2010/main" val="11151799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right Blue Call Out w-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solidFill>
                  <a:srgbClr val="63666A"/>
                </a:solidFill>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6" name="Content Placeholder 2">
            <a:extLst>
              <a:ext uri="{FF2B5EF4-FFF2-40B4-BE49-F238E27FC236}">
                <a16:creationId xmlns:a16="http://schemas.microsoft.com/office/drawing/2014/main" id="{3A3205AF-563B-4873-A5F0-371C12A5F2AE}"/>
              </a:ext>
            </a:extLst>
          </p:cNvPr>
          <p:cNvSpPr>
            <a:spLocks noGrp="1"/>
          </p:cNvSpPr>
          <p:nvPr>
            <p:ph sz="quarter" idx="11" hasCustomPrompt="1"/>
          </p:nvPr>
        </p:nvSpPr>
        <p:spPr>
          <a:xfrm>
            <a:off x="354066" y="615509"/>
            <a:ext cx="4413114" cy="5867533"/>
          </a:xfrm>
          <a:prstGeom prst="rect">
            <a:avLst/>
          </a:prstGeom>
        </p:spPr>
        <p:txBody>
          <a:bodyPr lIns="0" tIns="0" rIns="0" bIns="0" numCol="1" spcCol="0">
            <a:noAutofit/>
          </a:bodyPr>
          <a:lstStyle>
            <a:lvl1pPr marL="0" indent="0">
              <a:spcBef>
                <a:spcPts val="1200"/>
              </a:spcBef>
              <a:spcAft>
                <a:spcPts val="600"/>
              </a:spcAft>
              <a:buNone/>
              <a:defRPr sz="5000" b="1">
                <a:solidFill>
                  <a:schemeClr val="bg1"/>
                </a:solidFill>
                <a:latin typeface="+mj-lt"/>
              </a:defRPr>
            </a:lvl1pPr>
            <a:lvl2pPr marL="228600" indent="-228600">
              <a:buClr>
                <a:schemeClr val="bg1"/>
              </a:buClr>
              <a:buFont typeface="Roboto Lt" pitchFamily="2" charset="0"/>
              <a:buChar char="&gt;"/>
              <a:defRPr sz="2200">
                <a:solidFill>
                  <a:schemeClr val="bg1"/>
                </a:solidFill>
              </a:defRPr>
            </a:lvl2pPr>
            <a:lvl3pPr marL="457200">
              <a:spcBef>
                <a:spcPts val="600"/>
              </a:spcBef>
              <a:defRPr>
                <a:solidFill>
                  <a:schemeClr val="bg1"/>
                </a:solidFill>
              </a:defRPr>
            </a:lvl3pPr>
            <a:lvl4pPr marL="822960" indent="-228600">
              <a:buFont typeface="Roboto Lt" pitchFamily="2" charset="0"/>
              <a:buChar char="-"/>
              <a:defRPr>
                <a:solidFill>
                  <a:schemeClr val="bg1"/>
                </a:solidFill>
              </a:defRPr>
            </a:lvl4pPr>
            <a:lvl5pPr>
              <a:defRPr>
                <a:solidFill>
                  <a:schemeClr val="tx2"/>
                </a:solidFill>
              </a:defRPr>
            </a:lvl5pPr>
          </a:lstStyle>
          <a:p>
            <a:pPr lvl="0"/>
            <a:r>
              <a:rPr lang="en-US"/>
              <a:t>Bold Statement</a:t>
            </a:r>
          </a:p>
          <a:p>
            <a:pPr lvl="1"/>
            <a:r>
              <a:rPr lang="en-US"/>
              <a:t>Bullet level one</a:t>
            </a:r>
          </a:p>
        </p:txBody>
      </p:sp>
      <p:sp>
        <p:nvSpPr>
          <p:cNvPr id="8" name="Content Placeholder 2">
            <a:extLst>
              <a:ext uri="{FF2B5EF4-FFF2-40B4-BE49-F238E27FC236}">
                <a16:creationId xmlns:a16="http://schemas.microsoft.com/office/drawing/2014/main" id="{53C3EC47-F4EA-45C2-9E46-080DC7DABAAF}"/>
              </a:ext>
            </a:extLst>
          </p:cNvPr>
          <p:cNvSpPr>
            <a:spLocks noGrp="1"/>
          </p:cNvSpPr>
          <p:nvPr>
            <p:ph sz="quarter" idx="13" hasCustomPrompt="1"/>
          </p:nvPr>
        </p:nvSpPr>
        <p:spPr>
          <a:xfrm>
            <a:off x="5426408" y="615612"/>
            <a:ext cx="6222956" cy="5867429"/>
          </a:xfrm>
          <a:prstGeom prst="rect">
            <a:avLst/>
          </a:prstGeom>
        </p:spPr>
        <p:txBody>
          <a:bodyPr lIns="0" tIns="0" rIns="0" bIns="0">
            <a:noAutofit/>
          </a:bodyPr>
          <a:lstStyle>
            <a:lvl1pPr marL="0" indent="0">
              <a:spcBef>
                <a:spcPts val="1200"/>
              </a:spcBef>
              <a:spcAft>
                <a:spcPts val="300"/>
              </a:spcAft>
              <a:buNone/>
              <a:defRPr sz="2400" b="1">
                <a:solidFill>
                  <a:schemeClr val="accent2"/>
                </a:solidFill>
                <a:latin typeface="+mj-lt"/>
              </a:defRPr>
            </a:lvl1pPr>
            <a:lvl2pPr marL="0" indent="0">
              <a:spcBef>
                <a:spcPts val="300"/>
              </a:spcBef>
              <a:buClr>
                <a:schemeClr val="tx2"/>
              </a:buClr>
              <a:buFont typeface="Roboto Lt" pitchFamily="2" charset="0"/>
              <a:buNone/>
              <a:defRPr sz="2200">
                <a:solidFill>
                  <a:schemeClr val="tx2"/>
                </a:solidFill>
              </a:defRPr>
            </a:lvl2pPr>
            <a:lvl3pPr marL="228600" indent="-228600">
              <a:spcBef>
                <a:spcPts val="600"/>
              </a:spcBef>
              <a:buClr>
                <a:schemeClr val="tx2"/>
              </a:buClr>
              <a:buFont typeface="Roboto Lt" pitchFamily="2" charset="0"/>
              <a:buChar char="&gt;"/>
              <a:defRPr sz="2200">
                <a:solidFill>
                  <a:schemeClr val="tx2"/>
                </a:solidFill>
              </a:defRPr>
            </a:lvl3pPr>
            <a:lvl4pPr marL="457200" indent="-228600">
              <a:spcBef>
                <a:spcPts val="300"/>
              </a:spcBef>
              <a:buClr>
                <a:schemeClr val="tx2"/>
              </a:buClr>
              <a:buFont typeface="Arial" panose="020B0604020202020204" pitchFamily="34" charset="0"/>
              <a:buChar char="•"/>
              <a:defRPr sz="2000">
                <a:solidFill>
                  <a:schemeClr val="tx2"/>
                </a:solidFill>
              </a:defRPr>
            </a:lvl4pPr>
            <a:lvl5pPr marL="822960" indent="-228600">
              <a:spcBef>
                <a:spcPts val="300"/>
              </a:spcBef>
              <a:buFont typeface="Roboto Lt" pitchFamily="2" charset="0"/>
              <a:buChar char="-"/>
              <a:defRPr>
                <a:solidFill>
                  <a:schemeClr val="tx2"/>
                </a:solidFill>
              </a:defRPr>
            </a:lvl5pPr>
          </a:lstStyle>
          <a:p>
            <a:pPr lvl="0"/>
            <a:r>
              <a:rPr lang="en-US"/>
              <a:t>Add bold lead in text</a:t>
            </a:r>
          </a:p>
          <a:p>
            <a:pPr lvl="1"/>
            <a:r>
              <a:rPr lang="en-US"/>
              <a:t>Non-bulleted copy</a:t>
            </a:r>
          </a:p>
          <a:p>
            <a:pPr lvl="2"/>
            <a:r>
              <a:rPr lang="en-US"/>
              <a:t>First bullet</a:t>
            </a:r>
          </a:p>
          <a:p>
            <a:pPr lvl="3"/>
            <a:r>
              <a:rPr lang="en-US"/>
              <a:t>Second bullet</a:t>
            </a:r>
          </a:p>
          <a:p>
            <a:pPr lvl="4"/>
            <a:r>
              <a:rPr lang="en-US"/>
              <a:t>Third bullet</a:t>
            </a:r>
          </a:p>
        </p:txBody>
      </p:sp>
    </p:spTree>
    <p:extLst>
      <p:ext uri="{BB962C8B-B14F-4D97-AF65-F5344CB8AC3E}">
        <p14:creationId xmlns:p14="http://schemas.microsoft.com/office/powerpoint/2010/main" val="6862601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ray Call Out w-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676285C7-A6E6-46DF-A47F-B9EB3F7FA039}"/>
              </a:ext>
            </a:extLst>
          </p:cNvPr>
          <p:cNvSpPr>
            <a:spLocks noGrp="1"/>
          </p:cNvSpPr>
          <p:nvPr>
            <p:ph type="pic" sz="quarter" idx="13"/>
          </p:nvPr>
        </p:nvSpPr>
        <p:spPr>
          <a:xfrm>
            <a:off x="4990289" y="0"/>
            <a:ext cx="7201710" cy="6858000"/>
          </a:xfrm>
          <a:prstGeom prst="rect">
            <a:avLst/>
          </a:prstGeom>
        </p:spPr>
        <p:txBody>
          <a:bodyPr tIns="2834640"/>
          <a:lstStyle>
            <a:lvl1pPr algn="ctr">
              <a:defRPr/>
            </a:lvl1pPr>
          </a:lstStyle>
          <a:p>
            <a:r>
              <a:rPr lang="en-US"/>
              <a:t>Click icon to add picture</a:t>
            </a:r>
          </a:p>
        </p:txBody>
      </p:sp>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solidFill>
                  <a:schemeClr val="tx2"/>
                </a:solidFill>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8" name="Content Placeholder 2">
            <a:extLst>
              <a:ext uri="{FF2B5EF4-FFF2-40B4-BE49-F238E27FC236}">
                <a16:creationId xmlns:a16="http://schemas.microsoft.com/office/drawing/2014/main" id="{9751E6B0-9FA8-4EBD-ABF0-AB6533917908}"/>
              </a:ext>
            </a:extLst>
          </p:cNvPr>
          <p:cNvSpPr>
            <a:spLocks noGrp="1"/>
          </p:cNvSpPr>
          <p:nvPr>
            <p:ph sz="quarter" idx="10" hasCustomPrompt="1"/>
          </p:nvPr>
        </p:nvSpPr>
        <p:spPr>
          <a:xfrm>
            <a:off x="348571" y="615614"/>
            <a:ext cx="4220540" cy="4763534"/>
          </a:xfrm>
          <a:prstGeom prst="rect">
            <a:avLst/>
          </a:prstGeom>
        </p:spPr>
        <p:txBody>
          <a:bodyPr lIns="0" tIns="0" rIns="0" bIns="0" numCol="1" spcCol="0">
            <a:noAutofit/>
          </a:bodyPr>
          <a:lstStyle>
            <a:lvl1pPr marL="0" indent="0">
              <a:spcBef>
                <a:spcPts val="1200"/>
              </a:spcBef>
              <a:spcAft>
                <a:spcPts val="600"/>
              </a:spcAft>
              <a:buNone/>
              <a:defRPr sz="2400" b="1">
                <a:solidFill>
                  <a:schemeClr val="bg1"/>
                </a:solidFill>
                <a:latin typeface="+mj-lt"/>
              </a:defRPr>
            </a:lvl1pPr>
            <a:lvl2pPr marL="182880" indent="-228600">
              <a:buClr>
                <a:schemeClr val="bg1"/>
              </a:buClr>
              <a:buFont typeface="Roboto Lt" pitchFamily="2" charset="0"/>
              <a:buChar char="&gt;"/>
              <a:defRPr sz="2200">
                <a:solidFill>
                  <a:schemeClr val="bg1"/>
                </a:solidFill>
              </a:defRPr>
            </a:lvl2pPr>
            <a:lvl3pPr marL="457200">
              <a:spcBef>
                <a:spcPts val="600"/>
              </a:spcBef>
              <a:buClr>
                <a:schemeClr val="bg1"/>
              </a:buClr>
              <a:defRPr>
                <a:solidFill>
                  <a:schemeClr val="bg1"/>
                </a:solidFill>
              </a:defRPr>
            </a:lvl3pPr>
            <a:lvl4pPr marL="822960" indent="-228600">
              <a:buClr>
                <a:schemeClr val="bg1"/>
              </a:buClr>
              <a:buFont typeface="Roboto Lt" pitchFamily="2" charset="0"/>
              <a:buChar char="-"/>
              <a:defRPr>
                <a:solidFill>
                  <a:schemeClr val="bg1"/>
                </a:solidFill>
              </a:defRPr>
            </a:lvl4pPr>
            <a:lvl5pPr>
              <a:defRPr>
                <a:solidFill>
                  <a:schemeClr val="tx2"/>
                </a:solidFill>
              </a:defRPr>
            </a:lvl5pPr>
          </a:lstStyle>
          <a:p>
            <a:pPr lvl="0"/>
            <a:r>
              <a:rPr lang="en-US"/>
              <a:t>Bold Text</a:t>
            </a:r>
          </a:p>
          <a:p>
            <a:pPr lvl="1"/>
            <a:r>
              <a:rPr lang="en-US"/>
              <a:t>Bullet level one</a:t>
            </a:r>
          </a:p>
          <a:p>
            <a:pPr lvl="2"/>
            <a:r>
              <a:rPr lang="en-US"/>
              <a:t>Bullet level two</a:t>
            </a:r>
          </a:p>
          <a:p>
            <a:pPr lvl="3"/>
            <a:r>
              <a:rPr lang="en-US"/>
              <a:t>Bullet level three</a:t>
            </a:r>
          </a:p>
        </p:txBody>
      </p:sp>
      <p:sp>
        <p:nvSpPr>
          <p:cNvPr id="9" name="Text Placeholder 13">
            <a:extLst>
              <a:ext uri="{FF2B5EF4-FFF2-40B4-BE49-F238E27FC236}">
                <a16:creationId xmlns:a16="http://schemas.microsoft.com/office/drawing/2014/main" id="{9E6D8E7B-D1E5-42E3-AB28-A6EBBCF91A70}"/>
              </a:ext>
            </a:extLst>
          </p:cNvPr>
          <p:cNvSpPr>
            <a:spLocks noGrp="1"/>
          </p:cNvSpPr>
          <p:nvPr>
            <p:ph type="body" sz="quarter" idx="12" hasCustomPrompt="1"/>
          </p:nvPr>
        </p:nvSpPr>
        <p:spPr>
          <a:xfrm>
            <a:off x="348571" y="6242386"/>
            <a:ext cx="4135024" cy="449816"/>
          </a:xfrm>
          <a:prstGeom prst="rect">
            <a:avLst/>
          </a:prstGeom>
        </p:spPr>
        <p:txBody>
          <a:bodyPr lIns="0" tIns="0" rIns="0" bIns="0">
            <a:noAutofit/>
          </a:bodyPr>
          <a:lstStyle>
            <a:lvl1pPr marL="0" indent="0">
              <a:spcBef>
                <a:spcPts val="0"/>
              </a:spcBef>
              <a:buNone/>
              <a:defRPr sz="1200" b="0" i="0">
                <a:solidFill>
                  <a:schemeClr val="bg1"/>
                </a:solidFill>
                <a:latin typeface="Roboto Lt" pitchFamily="2" charset="0"/>
                <a:ea typeface="Roboto Lt" pitchFamily="2"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a:t>Source, photo credit, or disclaimer</a:t>
            </a:r>
          </a:p>
        </p:txBody>
      </p:sp>
    </p:spTree>
    <p:extLst>
      <p:ext uri="{BB962C8B-B14F-4D97-AF65-F5344CB8AC3E}">
        <p14:creationId xmlns:p14="http://schemas.microsoft.com/office/powerpoint/2010/main" val="245347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Gray Call Out w-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solidFill>
                  <a:srgbClr val="63666A"/>
                </a:solidFill>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6" name="Content Placeholder 2">
            <a:extLst>
              <a:ext uri="{FF2B5EF4-FFF2-40B4-BE49-F238E27FC236}">
                <a16:creationId xmlns:a16="http://schemas.microsoft.com/office/drawing/2014/main" id="{DEF29B31-70C0-4D8F-ACB6-9B4166BB75AF}"/>
              </a:ext>
            </a:extLst>
          </p:cNvPr>
          <p:cNvSpPr>
            <a:spLocks noGrp="1"/>
          </p:cNvSpPr>
          <p:nvPr>
            <p:ph sz="quarter" idx="11" hasCustomPrompt="1"/>
          </p:nvPr>
        </p:nvSpPr>
        <p:spPr>
          <a:xfrm>
            <a:off x="354066" y="615509"/>
            <a:ext cx="4413114" cy="5867533"/>
          </a:xfrm>
          <a:prstGeom prst="rect">
            <a:avLst/>
          </a:prstGeom>
        </p:spPr>
        <p:txBody>
          <a:bodyPr lIns="0" tIns="0" rIns="0" bIns="0" numCol="1" spcCol="0">
            <a:noAutofit/>
          </a:bodyPr>
          <a:lstStyle>
            <a:lvl1pPr marL="0" indent="0">
              <a:spcBef>
                <a:spcPts val="1200"/>
              </a:spcBef>
              <a:spcAft>
                <a:spcPts val="600"/>
              </a:spcAft>
              <a:buNone/>
              <a:defRPr sz="5000" b="1">
                <a:solidFill>
                  <a:schemeClr val="bg1"/>
                </a:solidFill>
                <a:latin typeface="+mj-lt"/>
              </a:defRPr>
            </a:lvl1pPr>
            <a:lvl2pPr marL="228600" indent="-228600">
              <a:buClr>
                <a:schemeClr val="bg1"/>
              </a:buClr>
              <a:buFont typeface="Roboto Lt" pitchFamily="2" charset="0"/>
              <a:buChar char="&gt;"/>
              <a:defRPr sz="2200">
                <a:solidFill>
                  <a:schemeClr val="bg1"/>
                </a:solidFill>
              </a:defRPr>
            </a:lvl2pPr>
            <a:lvl3pPr marL="457200">
              <a:spcBef>
                <a:spcPts val="600"/>
              </a:spcBef>
              <a:defRPr>
                <a:solidFill>
                  <a:schemeClr val="bg1"/>
                </a:solidFill>
              </a:defRPr>
            </a:lvl3pPr>
            <a:lvl4pPr marL="822960" indent="-228600">
              <a:buFont typeface="Roboto Lt" pitchFamily="2" charset="0"/>
              <a:buChar char="-"/>
              <a:defRPr>
                <a:solidFill>
                  <a:schemeClr val="bg1"/>
                </a:solidFill>
              </a:defRPr>
            </a:lvl4pPr>
            <a:lvl5pPr>
              <a:defRPr>
                <a:solidFill>
                  <a:schemeClr val="tx2"/>
                </a:solidFill>
              </a:defRPr>
            </a:lvl5pPr>
          </a:lstStyle>
          <a:p>
            <a:pPr lvl="0"/>
            <a:r>
              <a:rPr lang="en-US"/>
              <a:t>Bold Statement</a:t>
            </a:r>
          </a:p>
          <a:p>
            <a:pPr lvl="1"/>
            <a:r>
              <a:rPr lang="en-US"/>
              <a:t>Bullet level one</a:t>
            </a:r>
          </a:p>
        </p:txBody>
      </p:sp>
      <p:sp>
        <p:nvSpPr>
          <p:cNvPr id="8" name="Content Placeholder 2">
            <a:extLst>
              <a:ext uri="{FF2B5EF4-FFF2-40B4-BE49-F238E27FC236}">
                <a16:creationId xmlns:a16="http://schemas.microsoft.com/office/drawing/2014/main" id="{E9782336-7CFB-4F7F-BB6B-EF17FAB9645B}"/>
              </a:ext>
            </a:extLst>
          </p:cNvPr>
          <p:cNvSpPr>
            <a:spLocks noGrp="1"/>
          </p:cNvSpPr>
          <p:nvPr>
            <p:ph sz="quarter" idx="13" hasCustomPrompt="1"/>
          </p:nvPr>
        </p:nvSpPr>
        <p:spPr>
          <a:xfrm>
            <a:off x="5426408" y="615612"/>
            <a:ext cx="6222956" cy="5867429"/>
          </a:xfrm>
          <a:prstGeom prst="rect">
            <a:avLst/>
          </a:prstGeom>
        </p:spPr>
        <p:txBody>
          <a:bodyPr lIns="0" tIns="0" rIns="0" bIns="0">
            <a:noAutofit/>
          </a:bodyPr>
          <a:lstStyle>
            <a:lvl1pPr marL="0" indent="0">
              <a:spcBef>
                <a:spcPts val="1200"/>
              </a:spcBef>
              <a:spcAft>
                <a:spcPts val="300"/>
              </a:spcAft>
              <a:buNone/>
              <a:defRPr sz="2400" b="1">
                <a:solidFill>
                  <a:schemeClr val="tx2"/>
                </a:solidFill>
                <a:latin typeface="+mj-lt"/>
              </a:defRPr>
            </a:lvl1pPr>
            <a:lvl2pPr marL="0" indent="0">
              <a:spcBef>
                <a:spcPts val="300"/>
              </a:spcBef>
              <a:buClr>
                <a:schemeClr val="tx2"/>
              </a:buClr>
              <a:buFont typeface="Roboto Lt" pitchFamily="2" charset="0"/>
              <a:buNone/>
              <a:defRPr sz="2200">
                <a:solidFill>
                  <a:schemeClr val="tx2"/>
                </a:solidFill>
              </a:defRPr>
            </a:lvl2pPr>
            <a:lvl3pPr marL="228600" indent="-228600">
              <a:spcBef>
                <a:spcPts val="600"/>
              </a:spcBef>
              <a:buClr>
                <a:schemeClr val="tx2"/>
              </a:buClr>
              <a:buFont typeface="Roboto Lt" pitchFamily="2" charset="0"/>
              <a:buChar char="&gt;"/>
              <a:defRPr sz="2200">
                <a:solidFill>
                  <a:schemeClr val="tx2"/>
                </a:solidFill>
              </a:defRPr>
            </a:lvl3pPr>
            <a:lvl4pPr marL="457200" indent="-228600">
              <a:spcBef>
                <a:spcPts val="300"/>
              </a:spcBef>
              <a:buClr>
                <a:schemeClr val="tx2"/>
              </a:buClr>
              <a:buFont typeface="Arial" panose="020B0604020202020204" pitchFamily="34" charset="0"/>
              <a:buChar char="•"/>
              <a:defRPr sz="2000">
                <a:solidFill>
                  <a:schemeClr val="tx2"/>
                </a:solidFill>
              </a:defRPr>
            </a:lvl4pPr>
            <a:lvl5pPr marL="822960" indent="-228600">
              <a:spcBef>
                <a:spcPts val="300"/>
              </a:spcBef>
              <a:buFont typeface="Roboto Lt" pitchFamily="2" charset="0"/>
              <a:buChar char="-"/>
              <a:defRPr>
                <a:solidFill>
                  <a:schemeClr val="tx2"/>
                </a:solidFill>
              </a:defRPr>
            </a:lvl5pPr>
          </a:lstStyle>
          <a:p>
            <a:pPr lvl="0"/>
            <a:r>
              <a:rPr lang="en-US"/>
              <a:t>Add bold lead in text</a:t>
            </a:r>
          </a:p>
          <a:p>
            <a:pPr lvl="1"/>
            <a:r>
              <a:rPr lang="en-US"/>
              <a:t>Non-bulleted copy</a:t>
            </a:r>
          </a:p>
          <a:p>
            <a:pPr lvl="2"/>
            <a:r>
              <a:rPr lang="en-US"/>
              <a:t>First bullet</a:t>
            </a:r>
          </a:p>
          <a:p>
            <a:pPr lvl="3"/>
            <a:r>
              <a:rPr lang="en-US"/>
              <a:t>Second bullet</a:t>
            </a:r>
          </a:p>
          <a:p>
            <a:pPr lvl="4"/>
            <a:r>
              <a:rPr lang="en-US"/>
              <a:t>Third bullet</a:t>
            </a:r>
          </a:p>
        </p:txBody>
      </p:sp>
    </p:spTree>
    <p:extLst>
      <p:ext uri="{BB962C8B-B14F-4D97-AF65-F5344CB8AC3E}">
        <p14:creationId xmlns:p14="http://schemas.microsoft.com/office/powerpoint/2010/main" val="39152131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YSERDA Blue Call Out w-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676285C7-A6E6-46DF-A47F-B9EB3F7FA039}"/>
              </a:ext>
            </a:extLst>
          </p:cNvPr>
          <p:cNvSpPr>
            <a:spLocks noGrp="1"/>
          </p:cNvSpPr>
          <p:nvPr>
            <p:ph type="pic" sz="quarter" idx="13"/>
          </p:nvPr>
        </p:nvSpPr>
        <p:spPr>
          <a:xfrm>
            <a:off x="4990289" y="0"/>
            <a:ext cx="7201710" cy="6858000"/>
          </a:xfrm>
          <a:prstGeom prst="rect">
            <a:avLst/>
          </a:prstGeom>
        </p:spPr>
        <p:txBody>
          <a:bodyPr tIns="2834640"/>
          <a:lstStyle>
            <a:lvl1pPr algn="ctr">
              <a:defRPr/>
            </a:lvl1pPr>
          </a:lstStyle>
          <a:p>
            <a:r>
              <a:rPr lang="en-US"/>
              <a:t>Click icon to add picture</a:t>
            </a:r>
          </a:p>
        </p:txBody>
      </p:sp>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solidFill>
                  <a:schemeClr val="tx2"/>
                </a:solidFill>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8" name="Content Placeholder 2">
            <a:extLst>
              <a:ext uri="{FF2B5EF4-FFF2-40B4-BE49-F238E27FC236}">
                <a16:creationId xmlns:a16="http://schemas.microsoft.com/office/drawing/2014/main" id="{24E510D0-38B7-46AA-8A6F-A49048E719C5}"/>
              </a:ext>
            </a:extLst>
          </p:cNvPr>
          <p:cNvSpPr>
            <a:spLocks noGrp="1"/>
          </p:cNvSpPr>
          <p:nvPr>
            <p:ph sz="quarter" idx="10" hasCustomPrompt="1"/>
          </p:nvPr>
        </p:nvSpPr>
        <p:spPr>
          <a:xfrm>
            <a:off x="348571" y="615614"/>
            <a:ext cx="4220540" cy="4763534"/>
          </a:xfrm>
          <a:prstGeom prst="rect">
            <a:avLst/>
          </a:prstGeom>
        </p:spPr>
        <p:txBody>
          <a:bodyPr lIns="0" tIns="0" rIns="0" bIns="0" numCol="1" spcCol="0">
            <a:noAutofit/>
          </a:bodyPr>
          <a:lstStyle>
            <a:lvl1pPr marL="0" indent="0">
              <a:spcBef>
                <a:spcPts val="1200"/>
              </a:spcBef>
              <a:spcAft>
                <a:spcPts val="600"/>
              </a:spcAft>
              <a:buNone/>
              <a:defRPr sz="2400" b="1">
                <a:solidFill>
                  <a:schemeClr val="bg1"/>
                </a:solidFill>
                <a:latin typeface="+mj-lt"/>
              </a:defRPr>
            </a:lvl1pPr>
            <a:lvl2pPr marL="182880" indent="-228600">
              <a:buClr>
                <a:schemeClr val="bg1"/>
              </a:buClr>
              <a:buFont typeface="Roboto Lt" pitchFamily="2" charset="0"/>
              <a:buChar char="&gt;"/>
              <a:defRPr sz="2200">
                <a:solidFill>
                  <a:schemeClr val="bg1"/>
                </a:solidFill>
              </a:defRPr>
            </a:lvl2pPr>
            <a:lvl3pPr marL="457200">
              <a:spcBef>
                <a:spcPts val="600"/>
              </a:spcBef>
              <a:buClr>
                <a:schemeClr val="bg1"/>
              </a:buClr>
              <a:defRPr>
                <a:solidFill>
                  <a:schemeClr val="bg1"/>
                </a:solidFill>
              </a:defRPr>
            </a:lvl3pPr>
            <a:lvl4pPr marL="822960" indent="-228600">
              <a:buClr>
                <a:schemeClr val="bg1"/>
              </a:buClr>
              <a:buFont typeface="Roboto Lt" pitchFamily="2" charset="0"/>
              <a:buChar char="-"/>
              <a:defRPr>
                <a:solidFill>
                  <a:schemeClr val="bg1"/>
                </a:solidFill>
              </a:defRPr>
            </a:lvl4pPr>
            <a:lvl5pPr>
              <a:defRPr>
                <a:solidFill>
                  <a:schemeClr val="tx2"/>
                </a:solidFill>
              </a:defRPr>
            </a:lvl5pPr>
          </a:lstStyle>
          <a:p>
            <a:pPr lvl="0"/>
            <a:r>
              <a:rPr lang="en-US"/>
              <a:t>Bold Text</a:t>
            </a:r>
          </a:p>
          <a:p>
            <a:pPr lvl="1"/>
            <a:r>
              <a:rPr lang="en-US"/>
              <a:t>Bullet level one</a:t>
            </a:r>
          </a:p>
          <a:p>
            <a:pPr lvl="2"/>
            <a:r>
              <a:rPr lang="en-US"/>
              <a:t>Bullet level two</a:t>
            </a:r>
          </a:p>
          <a:p>
            <a:pPr lvl="3"/>
            <a:r>
              <a:rPr lang="en-US"/>
              <a:t>Bullet level three</a:t>
            </a:r>
          </a:p>
        </p:txBody>
      </p:sp>
      <p:sp>
        <p:nvSpPr>
          <p:cNvPr id="9" name="Text Placeholder 13">
            <a:extLst>
              <a:ext uri="{FF2B5EF4-FFF2-40B4-BE49-F238E27FC236}">
                <a16:creationId xmlns:a16="http://schemas.microsoft.com/office/drawing/2014/main" id="{B000A832-9EEF-4427-BF9B-96952AFC8F4D}"/>
              </a:ext>
            </a:extLst>
          </p:cNvPr>
          <p:cNvSpPr>
            <a:spLocks noGrp="1"/>
          </p:cNvSpPr>
          <p:nvPr>
            <p:ph type="body" sz="quarter" idx="12" hasCustomPrompt="1"/>
          </p:nvPr>
        </p:nvSpPr>
        <p:spPr>
          <a:xfrm>
            <a:off x="348571" y="6242386"/>
            <a:ext cx="4135024" cy="449816"/>
          </a:xfrm>
          <a:prstGeom prst="rect">
            <a:avLst/>
          </a:prstGeom>
        </p:spPr>
        <p:txBody>
          <a:bodyPr lIns="0" tIns="0" rIns="0" bIns="0">
            <a:noAutofit/>
          </a:bodyPr>
          <a:lstStyle>
            <a:lvl1pPr marL="0" indent="0">
              <a:spcBef>
                <a:spcPts val="0"/>
              </a:spcBef>
              <a:buNone/>
              <a:defRPr sz="1200" b="0" i="0">
                <a:solidFill>
                  <a:schemeClr val="bg1"/>
                </a:solidFill>
                <a:latin typeface="Roboto Lt" pitchFamily="2" charset="0"/>
                <a:ea typeface="Roboto Lt" pitchFamily="2"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a:t>Source, photo credit, or disclaimer</a:t>
            </a:r>
          </a:p>
        </p:txBody>
      </p:sp>
    </p:spTree>
    <p:extLst>
      <p:ext uri="{BB962C8B-B14F-4D97-AF65-F5344CB8AC3E}">
        <p14:creationId xmlns:p14="http://schemas.microsoft.com/office/powerpoint/2010/main" val="39603102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NYSERDA Blue Call Out w-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solidFill>
                  <a:srgbClr val="63666A"/>
                </a:solidFill>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5" name="Content Placeholder 2">
            <a:extLst>
              <a:ext uri="{FF2B5EF4-FFF2-40B4-BE49-F238E27FC236}">
                <a16:creationId xmlns:a16="http://schemas.microsoft.com/office/drawing/2014/main" id="{BCB7ED13-0115-4269-B393-AAE578A62FB2}"/>
              </a:ext>
            </a:extLst>
          </p:cNvPr>
          <p:cNvSpPr>
            <a:spLocks noGrp="1"/>
          </p:cNvSpPr>
          <p:nvPr>
            <p:ph sz="quarter" idx="11" hasCustomPrompt="1"/>
          </p:nvPr>
        </p:nvSpPr>
        <p:spPr>
          <a:xfrm>
            <a:off x="354066" y="615509"/>
            <a:ext cx="4413114" cy="5867533"/>
          </a:xfrm>
          <a:prstGeom prst="rect">
            <a:avLst/>
          </a:prstGeom>
        </p:spPr>
        <p:txBody>
          <a:bodyPr lIns="0" tIns="0" rIns="0" bIns="0" numCol="1" spcCol="0">
            <a:noAutofit/>
          </a:bodyPr>
          <a:lstStyle>
            <a:lvl1pPr marL="0" indent="0">
              <a:spcBef>
                <a:spcPts val="1200"/>
              </a:spcBef>
              <a:spcAft>
                <a:spcPts val="600"/>
              </a:spcAft>
              <a:buNone/>
              <a:defRPr sz="5000" b="1">
                <a:solidFill>
                  <a:schemeClr val="bg1"/>
                </a:solidFill>
                <a:latin typeface="+mj-lt"/>
              </a:defRPr>
            </a:lvl1pPr>
            <a:lvl2pPr marL="228600" indent="-228600">
              <a:buClr>
                <a:schemeClr val="bg1"/>
              </a:buClr>
              <a:buFont typeface="Roboto Lt" pitchFamily="2" charset="0"/>
              <a:buChar char="&gt;"/>
              <a:defRPr sz="2200">
                <a:solidFill>
                  <a:schemeClr val="bg1"/>
                </a:solidFill>
              </a:defRPr>
            </a:lvl2pPr>
            <a:lvl3pPr marL="457200">
              <a:spcBef>
                <a:spcPts val="600"/>
              </a:spcBef>
              <a:defRPr>
                <a:solidFill>
                  <a:schemeClr val="bg1"/>
                </a:solidFill>
              </a:defRPr>
            </a:lvl3pPr>
            <a:lvl4pPr marL="822960" indent="-228600">
              <a:buFont typeface="Roboto Lt" pitchFamily="2" charset="0"/>
              <a:buChar char="-"/>
              <a:defRPr>
                <a:solidFill>
                  <a:schemeClr val="bg1"/>
                </a:solidFill>
              </a:defRPr>
            </a:lvl4pPr>
            <a:lvl5pPr>
              <a:defRPr>
                <a:solidFill>
                  <a:schemeClr val="tx2"/>
                </a:solidFill>
              </a:defRPr>
            </a:lvl5pPr>
          </a:lstStyle>
          <a:p>
            <a:pPr lvl="0"/>
            <a:r>
              <a:rPr lang="en-US"/>
              <a:t>Bold Statement</a:t>
            </a:r>
          </a:p>
          <a:p>
            <a:pPr lvl="1"/>
            <a:r>
              <a:rPr lang="en-US"/>
              <a:t>Bullet level one</a:t>
            </a:r>
          </a:p>
        </p:txBody>
      </p:sp>
      <p:sp>
        <p:nvSpPr>
          <p:cNvPr id="8" name="Content Placeholder 2">
            <a:extLst>
              <a:ext uri="{FF2B5EF4-FFF2-40B4-BE49-F238E27FC236}">
                <a16:creationId xmlns:a16="http://schemas.microsoft.com/office/drawing/2014/main" id="{5BDB27E2-855E-43CA-8EBC-0AEE785A49DA}"/>
              </a:ext>
            </a:extLst>
          </p:cNvPr>
          <p:cNvSpPr>
            <a:spLocks noGrp="1"/>
          </p:cNvSpPr>
          <p:nvPr>
            <p:ph sz="quarter" idx="13" hasCustomPrompt="1"/>
          </p:nvPr>
        </p:nvSpPr>
        <p:spPr>
          <a:xfrm>
            <a:off x="5426408" y="615612"/>
            <a:ext cx="6222956" cy="5867429"/>
          </a:xfrm>
          <a:prstGeom prst="rect">
            <a:avLst/>
          </a:prstGeom>
        </p:spPr>
        <p:txBody>
          <a:bodyPr lIns="0" tIns="0" rIns="0" bIns="0">
            <a:noAutofit/>
          </a:bodyPr>
          <a:lstStyle>
            <a:lvl1pPr marL="0" indent="0">
              <a:spcBef>
                <a:spcPts val="1200"/>
              </a:spcBef>
              <a:spcAft>
                <a:spcPts val="300"/>
              </a:spcAft>
              <a:buNone/>
              <a:defRPr sz="2400" b="1">
                <a:solidFill>
                  <a:schemeClr val="accent4"/>
                </a:solidFill>
                <a:latin typeface="+mj-lt"/>
              </a:defRPr>
            </a:lvl1pPr>
            <a:lvl2pPr marL="0" indent="0">
              <a:spcBef>
                <a:spcPts val="300"/>
              </a:spcBef>
              <a:buClr>
                <a:schemeClr val="tx2"/>
              </a:buClr>
              <a:buFont typeface="Roboto Lt" pitchFamily="2" charset="0"/>
              <a:buNone/>
              <a:defRPr sz="2200">
                <a:solidFill>
                  <a:schemeClr val="tx2"/>
                </a:solidFill>
              </a:defRPr>
            </a:lvl2pPr>
            <a:lvl3pPr marL="228600" indent="-228600">
              <a:spcBef>
                <a:spcPts val="600"/>
              </a:spcBef>
              <a:buClr>
                <a:schemeClr val="tx2"/>
              </a:buClr>
              <a:buFont typeface="Roboto Lt" pitchFamily="2" charset="0"/>
              <a:buChar char="&gt;"/>
              <a:defRPr sz="2200">
                <a:solidFill>
                  <a:schemeClr val="tx2"/>
                </a:solidFill>
              </a:defRPr>
            </a:lvl3pPr>
            <a:lvl4pPr marL="457200" indent="-228600">
              <a:spcBef>
                <a:spcPts val="300"/>
              </a:spcBef>
              <a:buClr>
                <a:schemeClr val="tx2"/>
              </a:buClr>
              <a:buFont typeface="Arial" panose="020B0604020202020204" pitchFamily="34" charset="0"/>
              <a:buChar char="•"/>
              <a:defRPr sz="2000">
                <a:solidFill>
                  <a:schemeClr val="tx2"/>
                </a:solidFill>
              </a:defRPr>
            </a:lvl4pPr>
            <a:lvl5pPr marL="822960" indent="-228600">
              <a:spcBef>
                <a:spcPts val="300"/>
              </a:spcBef>
              <a:buFont typeface="Roboto Lt" pitchFamily="2" charset="0"/>
              <a:buChar char="-"/>
              <a:defRPr>
                <a:solidFill>
                  <a:schemeClr val="tx2"/>
                </a:solidFill>
              </a:defRPr>
            </a:lvl5pPr>
          </a:lstStyle>
          <a:p>
            <a:pPr lvl="0"/>
            <a:r>
              <a:rPr lang="en-US"/>
              <a:t>Add bold lead in text</a:t>
            </a:r>
          </a:p>
          <a:p>
            <a:pPr lvl="1"/>
            <a:r>
              <a:rPr lang="en-US"/>
              <a:t>Non-bulleted copy</a:t>
            </a:r>
          </a:p>
          <a:p>
            <a:pPr lvl="2"/>
            <a:r>
              <a:rPr lang="en-US"/>
              <a:t>First bullet</a:t>
            </a:r>
          </a:p>
          <a:p>
            <a:pPr lvl="3"/>
            <a:r>
              <a:rPr lang="en-US"/>
              <a:t>Second bullet</a:t>
            </a:r>
          </a:p>
          <a:p>
            <a:pPr lvl="4"/>
            <a:r>
              <a:rPr lang="en-US"/>
              <a:t>Third bullet</a:t>
            </a:r>
          </a:p>
        </p:txBody>
      </p:sp>
    </p:spTree>
    <p:extLst>
      <p:ext uri="{BB962C8B-B14F-4D97-AF65-F5344CB8AC3E}">
        <p14:creationId xmlns:p14="http://schemas.microsoft.com/office/powerpoint/2010/main" val="22421667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Title NYSERDA Blue">
    <p:bg>
      <p:bgPr>
        <a:solidFill>
          <a:schemeClr val="accent4"/>
        </a:solid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solidFill>
                  <a:schemeClr val="bg1"/>
                </a:solidFill>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10" name="Content Placeholder 2">
            <a:extLst>
              <a:ext uri="{FF2B5EF4-FFF2-40B4-BE49-F238E27FC236}">
                <a16:creationId xmlns:a16="http://schemas.microsoft.com/office/drawing/2014/main" id="{54F38364-39C9-462B-A9A5-C0BD12769281}"/>
              </a:ext>
            </a:extLst>
          </p:cNvPr>
          <p:cNvSpPr>
            <a:spLocks noGrp="1"/>
          </p:cNvSpPr>
          <p:nvPr>
            <p:ph sz="quarter" idx="11" hasCustomPrompt="1"/>
          </p:nvPr>
        </p:nvSpPr>
        <p:spPr>
          <a:xfrm>
            <a:off x="559336" y="625341"/>
            <a:ext cx="11090028" cy="5867533"/>
          </a:xfrm>
          <a:prstGeom prst="rect">
            <a:avLst/>
          </a:prstGeom>
        </p:spPr>
        <p:txBody>
          <a:bodyPr lIns="0" tIns="0" rIns="0" bIns="457200" numCol="1" spcCol="0" anchor="ctr" anchorCtr="0"/>
          <a:lstStyle>
            <a:lvl1pPr marL="0" indent="0" algn="ctr">
              <a:spcBef>
                <a:spcPts val="1200"/>
              </a:spcBef>
              <a:spcAft>
                <a:spcPts val="600"/>
              </a:spcAft>
              <a:buNone/>
              <a:defRPr sz="5000" b="1">
                <a:solidFill>
                  <a:schemeClr val="bg1"/>
                </a:solidFill>
                <a:latin typeface="+mj-lt"/>
              </a:defRPr>
            </a:lvl1pPr>
            <a:lvl2pPr marL="0" indent="0" algn="ctr">
              <a:spcAft>
                <a:spcPts val="1200"/>
              </a:spcAft>
              <a:buFont typeface="Roboto Lt" pitchFamily="2" charset="0"/>
              <a:buNone/>
              <a:defRPr sz="2500">
                <a:solidFill>
                  <a:schemeClr val="accent4">
                    <a:lumMod val="20000"/>
                    <a:lumOff val="80000"/>
                  </a:schemeClr>
                </a:solidFill>
              </a:defRPr>
            </a:lvl2pPr>
            <a:lvl3pPr marL="457200">
              <a:spcBef>
                <a:spcPts val="600"/>
              </a:spcBef>
              <a:defRPr>
                <a:solidFill>
                  <a:schemeClr val="bg1"/>
                </a:solidFill>
              </a:defRPr>
            </a:lvl3pPr>
            <a:lvl4pPr marL="822960" indent="-228600">
              <a:buFont typeface="Roboto Lt" pitchFamily="2" charset="0"/>
              <a:buChar char="-"/>
              <a:defRPr>
                <a:solidFill>
                  <a:schemeClr val="bg1"/>
                </a:solidFill>
              </a:defRPr>
            </a:lvl4pPr>
            <a:lvl5pPr>
              <a:defRPr>
                <a:solidFill>
                  <a:schemeClr val="tx2"/>
                </a:solidFill>
              </a:defRPr>
            </a:lvl5pPr>
          </a:lstStyle>
          <a:p>
            <a:pPr lvl="0"/>
            <a:r>
              <a:rPr lang="en-US"/>
              <a:t>Section Title</a:t>
            </a:r>
          </a:p>
          <a:p>
            <a:pPr lvl="1"/>
            <a:r>
              <a:rPr lang="en-US"/>
              <a:t>Sub Title</a:t>
            </a:r>
          </a:p>
        </p:txBody>
      </p:sp>
    </p:spTree>
    <p:extLst>
      <p:ext uri="{BB962C8B-B14F-4D97-AF65-F5344CB8AC3E}">
        <p14:creationId xmlns:p14="http://schemas.microsoft.com/office/powerpoint/2010/main" val="26173345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Title NYS Blue">
    <p:bg>
      <p:bgPr>
        <a:solidFill>
          <a:schemeClr val="accent1"/>
        </a:solid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solidFill>
                  <a:schemeClr val="bg1"/>
                </a:solidFill>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10" name="Content Placeholder 2">
            <a:extLst>
              <a:ext uri="{FF2B5EF4-FFF2-40B4-BE49-F238E27FC236}">
                <a16:creationId xmlns:a16="http://schemas.microsoft.com/office/drawing/2014/main" id="{54F38364-39C9-462B-A9A5-C0BD12769281}"/>
              </a:ext>
            </a:extLst>
          </p:cNvPr>
          <p:cNvSpPr>
            <a:spLocks noGrp="1"/>
          </p:cNvSpPr>
          <p:nvPr>
            <p:ph sz="quarter" idx="11" hasCustomPrompt="1"/>
          </p:nvPr>
        </p:nvSpPr>
        <p:spPr>
          <a:xfrm>
            <a:off x="559336" y="625341"/>
            <a:ext cx="11090028" cy="5867533"/>
          </a:xfrm>
          <a:prstGeom prst="rect">
            <a:avLst/>
          </a:prstGeom>
        </p:spPr>
        <p:txBody>
          <a:bodyPr lIns="0" tIns="0" rIns="0" bIns="457200" numCol="1" spcCol="0" anchor="ctr" anchorCtr="0"/>
          <a:lstStyle>
            <a:lvl1pPr marL="0" indent="0" algn="ctr">
              <a:spcBef>
                <a:spcPts val="1200"/>
              </a:spcBef>
              <a:spcAft>
                <a:spcPts val="600"/>
              </a:spcAft>
              <a:buNone/>
              <a:defRPr sz="5000" b="1">
                <a:solidFill>
                  <a:schemeClr val="bg1"/>
                </a:solidFill>
                <a:latin typeface="+mj-lt"/>
              </a:defRPr>
            </a:lvl1pPr>
            <a:lvl2pPr marL="0" indent="0" algn="ctr">
              <a:spcAft>
                <a:spcPts val="1200"/>
              </a:spcAft>
              <a:buFont typeface="Roboto Lt" pitchFamily="2" charset="0"/>
              <a:buNone/>
              <a:defRPr sz="2200">
                <a:solidFill>
                  <a:schemeClr val="accent1">
                    <a:lumMod val="20000"/>
                    <a:lumOff val="80000"/>
                  </a:schemeClr>
                </a:solidFill>
              </a:defRPr>
            </a:lvl2pPr>
            <a:lvl3pPr marL="457200">
              <a:spcBef>
                <a:spcPts val="600"/>
              </a:spcBef>
              <a:defRPr>
                <a:solidFill>
                  <a:schemeClr val="bg1"/>
                </a:solidFill>
              </a:defRPr>
            </a:lvl3pPr>
            <a:lvl4pPr marL="822960" indent="-228600">
              <a:buFont typeface="Roboto Lt" pitchFamily="2" charset="0"/>
              <a:buChar char="-"/>
              <a:defRPr>
                <a:solidFill>
                  <a:schemeClr val="bg1"/>
                </a:solidFill>
              </a:defRPr>
            </a:lvl4pPr>
            <a:lvl5pPr>
              <a:defRPr>
                <a:solidFill>
                  <a:schemeClr val="tx2"/>
                </a:solidFill>
              </a:defRPr>
            </a:lvl5pPr>
          </a:lstStyle>
          <a:p>
            <a:pPr lvl="0"/>
            <a:r>
              <a:rPr lang="en-US"/>
              <a:t>Section Title</a:t>
            </a:r>
          </a:p>
          <a:p>
            <a:pPr lvl="1"/>
            <a:r>
              <a:rPr lang="en-US"/>
              <a:t>Sub Title</a:t>
            </a:r>
          </a:p>
        </p:txBody>
      </p:sp>
    </p:spTree>
    <p:extLst>
      <p:ext uri="{BB962C8B-B14F-4D97-AF65-F5344CB8AC3E}">
        <p14:creationId xmlns:p14="http://schemas.microsoft.com/office/powerpoint/2010/main" val="32604984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Title Gold">
    <p:bg>
      <p:bgPr>
        <a:solidFill>
          <a:schemeClr val="accent3"/>
        </a:solid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solidFill>
                  <a:schemeClr val="bg1"/>
                </a:solidFill>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10" name="Content Placeholder 2">
            <a:extLst>
              <a:ext uri="{FF2B5EF4-FFF2-40B4-BE49-F238E27FC236}">
                <a16:creationId xmlns:a16="http://schemas.microsoft.com/office/drawing/2014/main" id="{54F38364-39C9-462B-A9A5-C0BD12769281}"/>
              </a:ext>
            </a:extLst>
          </p:cNvPr>
          <p:cNvSpPr>
            <a:spLocks noGrp="1"/>
          </p:cNvSpPr>
          <p:nvPr>
            <p:ph sz="quarter" idx="11" hasCustomPrompt="1"/>
          </p:nvPr>
        </p:nvSpPr>
        <p:spPr>
          <a:xfrm>
            <a:off x="559336" y="625341"/>
            <a:ext cx="11090028" cy="5867533"/>
          </a:xfrm>
          <a:prstGeom prst="rect">
            <a:avLst/>
          </a:prstGeom>
        </p:spPr>
        <p:txBody>
          <a:bodyPr lIns="0" tIns="0" rIns="0" bIns="457200" numCol="1" spcCol="0" anchor="ctr" anchorCtr="0"/>
          <a:lstStyle>
            <a:lvl1pPr marL="0" indent="0" algn="ctr">
              <a:spcBef>
                <a:spcPts val="1200"/>
              </a:spcBef>
              <a:spcAft>
                <a:spcPts val="600"/>
              </a:spcAft>
              <a:buNone/>
              <a:defRPr sz="5000" b="1">
                <a:solidFill>
                  <a:schemeClr val="bg1"/>
                </a:solidFill>
                <a:latin typeface="+mj-lt"/>
              </a:defRPr>
            </a:lvl1pPr>
            <a:lvl2pPr marL="0" indent="0" algn="ctr">
              <a:spcAft>
                <a:spcPts val="1200"/>
              </a:spcAft>
              <a:buFont typeface="Roboto Lt" pitchFamily="2" charset="0"/>
              <a:buNone/>
              <a:defRPr sz="2200">
                <a:solidFill>
                  <a:schemeClr val="accent6">
                    <a:lumMod val="40000"/>
                    <a:lumOff val="60000"/>
                  </a:schemeClr>
                </a:solidFill>
              </a:defRPr>
            </a:lvl2pPr>
            <a:lvl3pPr marL="457200">
              <a:spcBef>
                <a:spcPts val="600"/>
              </a:spcBef>
              <a:defRPr>
                <a:solidFill>
                  <a:schemeClr val="bg1"/>
                </a:solidFill>
              </a:defRPr>
            </a:lvl3pPr>
            <a:lvl4pPr marL="822960" indent="-228600">
              <a:buFont typeface="Roboto Lt" pitchFamily="2" charset="0"/>
              <a:buChar char="-"/>
              <a:defRPr>
                <a:solidFill>
                  <a:schemeClr val="bg1"/>
                </a:solidFill>
              </a:defRPr>
            </a:lvl4pPr>
            <a:lvl5pPr>
              <a:defRPr>
                <a:solidFill>
                  <a:schemeClr val="tx2"/>
                </a:solidFill>
              </a:defRPr>
            </a:lvl5pPr>
          </a:lstStyle>
          <a:p>
            <a:pPr lvl="0"/>
            <a:r>
              <a:rPr lang="en-US"/>
              <a:t>Section Title</a:t>
            </a:r>
          </a:p>
          <a:p>
            <a:pPr lvl="1"/>
            <a:r>
              <a:rPr lang="en-US"/>
              <a:t>Sub Title</a:t>
            </a:r>
          </a:p>
        </p:txBody>
      </p:sp>
    </p:spTree>
    <p:extLst>
      <p:ext uri="{BB962C8B-B14F-4D97-AF65-F5344CB8AC3E}">
        <p14:creationId xmlns:p14="http://schemas.microsoft.com/office/powerpoint/2010/main" val="9456442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Title Bright Blue">
    <p:bg>
      <p:bgPr>
        <a:solidFill>
          <a:schemeClr val="accent5"/>
        </a:solid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solidFill>
                  <a:schemeClr val="bg1"/>
                </a:solidFill>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10" name="Content Placeholder 2">
            <a:extLst>
              <a:ext uri="{FF2B5EF4-FFF2-40B4-BE49-F238E27FC236}">
                <a16:creationId xmlns:a16="http://schemas.microsoft.com/office/drawing/2014/main" id="{54F38364-39C9-462B-A9A5-C0BD12769281}"/>
              </a:ext>
            </a:extLst>
          </p:cNvPr>
          <p:cNvSpPr>
            <a:spLocks noGrp="1"/>
          </p:cNvSpPr>
          <p:nvPr>
            <p:ph sz="quarter" idx="11" hasCustomPrompt="1"/>
          </p:nvPr>
        </p:nvSpPr>
        <p:spPr>
          <a:xfrm>
            <a:off x="559336" y="625341"/>
            <a:ext cx="11090028" cy="5867533"/>
          </a:xfrm>
          <a:prstGeom prst="rect">
            <a:avLst/>
          </a:prstGeom>
        </p:spPr>
        <p:txBody>
          <a:bodyPr lIns="0" tIns="0" rIns="0" bIns="457200" numCol="1" spcCol="0" anchor="ctr" anchorCtr="0"/>
          <a:lstStyle>
            <a:lvl1pPr marL="0" indent="0" algn="ctr">
              <a:spcBef>
                <a:spcPts val="1200"/>
              </a:spcBef>
              <a:spcAft>
                <a:spcPts val="600"/>
              </a:spcAft>
              <a:buNone/>
              <a:defRPr sz="5000" b="1">
                <a:solidFill>
                  <a:schemeClr val="bg1"/>
                </a:solidFill>
                <a:latin typeface="+mj-lt"/>
              </a:defRPr>
            </a:lvl1pPr>
            <a:lvl2pPr marL="0" indent="0" algn="ctr">
              <a:buFont typeface="Roboto Lt" pitchFamily="2" charset="0"/>
              <a:buNone/>
              <a:defRPr sz="2200">
                <a:solidFill>
                  <a:schemeClr val="accent2">
                    <a:lumMod val="40000"/>
                    <a:lumOff val="60000"/>
                  </a:schemeClr>
                </a:solidFill>
              </a:defRPr>
            </a:lvl2pPr>
            <a:lvl3pPr marL="457200">
              <a:spcBef>
                <a:spcPts val="600"/>
              </a:spcBef>
              <a:defRPr>
                <a:solidFill>
                  <a:schemeClr val="bg1"/>
                </a:solidFill>
              </a:defRPr>
            </a:lvl3pPr>
            <a:lvl4pPr marL="822960" indent="-228600">
              <a:buFont typeface="Roboto Lt" pitchFamily="2" charset="0"/>
              <a:buChar char="-"/>
              <a:defRPr>
                <a:solidFill>
                  <a:schemeClr val="bg1"/>
                </a:solidFill>
              </a:defRPr>
            </a:lvl4pPr>
            <a:lvl5pPr>
              <a:defRPr>
                <a:solidFill>
                  <a:schemeClr val="tx2"/>
                </a:solidFill>
              </a:defRPr>
            </a:lvl5pPr>
          </a:lstStyle>
          <a:p>
            <a:pPr lvl="0"/>
            <a:r>
              <a:rPr lang="en-US"/>
              <a:t>Section Title</a:t>
            </a:r>
          </a:p>
          <a:p>
            <a:pPr lvl="1"/>
            <a:r>
              <a:rPr lang="en-US"/>
              <a:t>Sub Title</a:t>
            </a:r>
          </a:p>
        </p:txBody>
      </p:sp>
    </p:spTree>
    <p:extLst>
      <p:ext uri="{BB962C8B-B14F-4D97-AF65-F5344CB8AC3E}">
        <p14:creationId xmlns:p14="http://schemas.microsoft.com/office/powerpoint/2010/main" val="25774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mageLarge-Go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solidFill>
                  <a:schemeClr val="bg1"/>
                </a:solidFill>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11" name="Text Placeholder 13">
            <a:extLst>
              <a:ext uri="{FF2B5EF4-FFF2-40B4-BE49-F238E27FC236}">
                <a16:creationId xmlns:a16="http://schemas.microsoft.com/office/drawing/2014/main" id="{E702A775-1812-4A1A-84CB-F1197913DCAA}"/>
              </a:ext>
            </a:extLst>
          </p:cNvPr>
          <p:cNvSpPr>
            <a:spLocks noGrp="1"/>
          </p:cNvSpPr>
          <p:nvPr>
            <p:ph type="body" sz="quarter" idx="12" hasCustomPrompt="1"/>
          </p:nvPr>
        </p:nvSpPr>
        <p:spPr>
          <a:xfrm>
            <a:off x="348571" y="6035675"/>
            <a:ext cx="8092042" cy="656527"/>
          </a:xfrm>
          <a:prstGeom prst="rect">
            <a:avLst/>
          </a:prstGeom>
        </p:spPr>
        <p:txBody>
          <a:bodyPr lIns="0" tIns="0" rIns="0" bIns="0"/>
          <a:lstStyle>
            <a:lvl1pPr marL="0" indent="0">
              <a:buNone/>
              <a:defRPr sz="2000" i="0">
                <a:solidFill>
                  <a:schemeClr val="bg1"/>
                </a:solidFill>
                <a:latin typeface="Roboto Lt" pitchFamily="2" charset="0"/>
                <a:ea typeface="Roboto Lt" pitchFamily="2"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a:t>Add presenter name and date </a:t>
            </a:r>
          </a:p>
        </p:txBody>
      </p:sp>
      <p:sp>
        <p:nvSpPr>
          <p:cNvPr id="12" name="Title 1">
            <a:extLst>
              <a:ext uri="{FF2B5EF4-FFF2-40B4-BE49-F238E27FC236}">
                <a16:creationId xmlns:a16="http://schemas.microsoft.com/office/drawing/2014/main" id="{C916A700-0265-4C92-AC54-BFB69B07067C}"/>
              </a:ext>
            </a:extLst>
          </p:cNvPr>
          <p:cNvSpPr>
            <a:spLocks noGrp="1"/>
          </p:cNvSpPr>
          <p:nvPr>
            <p:ph type="title" hasCustomPrompt="1"/>
          </p:nvPr>
        </p:nvSpPr>
        <p:spPr>
          <a:xfrm>
            <a:off x="348571" y="5074418"/>
            <a:ext cx="8092043" cy="961257"/>
          </a:xfrm>
          <a:prstGeom prst="rect">
            <a:avLst/>
          </a:prstGeom>
        </p:spPr>
        <p:txBody>
          <a:bodyPr lIns="0" tIns="0" rIns="0" bIns="0" anchor="t" anchorCtr="0">
            <a:noAutofit/>
          </a:bodyPr>
          <a:lstStyle>
            <a:lvl1pPr>
              <a:defRPr sz="3500" b="1" i="0">
                <a:solidFill>
                  <a:schemeClr val="bg1"/>
                </a:solidFill>
                <a:latin typeface="Roboto" pitchFamily="2" charset="0"/>
                <a:ea typeface="Roboto" pitchFamily="2" charset="0"/>
                <a:cs typeface="Arial" panose="020B0604020202020204" pitchFamily="34" charset="0"/>
              </a:defRPr>
            </a:lvl1pPr>
          </a:lstStyle>
          <a:p>
            <a:r>
              <a:rPr lang="en-US"/>
              <a:t>Input Title Here </a:t>
            </a:r>
          </a:p>
        </p:txBody>
      </p:sp>
      <p:sp>
        <p:nvSpPr>
          <p:cNvPr id="9" name="Picture Placeholder 2">
            <a:extLst>
              <a:ext uri="{FF2B5EF4-FFF2-40B4-BE49-F238E27FC236}">
                <a16:creationId xmlns:a16="http://schemas.microsoft.com/office/drawing/2014/main" id="{89809B08-66B4-4623-9302-A9EDC31D2D40}"/>
              </a:ext>
            </a:extLst>
          </p:cNvPr>
          <p:cNvSpPr>
            <a:spLocks noGrp="1"/>
          </p:cNvSpPr>
          <p:nvPr>
            <p:ph type="pic" sz="quarter" idx="13"/>
          </p:nvPr>
        </p:nvSpPr>
        <p:spPr>
          <a:xfrm>
            <a:off x="0" y="0"/>
            <a:ext cx="12192000" cy="4931923"/>
          </a:xfrm>
          <a:prstGeom prst="rect">
            <a:avLst/>
          </a:prstGeom>
        </p:spPr>
        <p:txBody>
          <a:bodyPr tIns="1737360" anchor="t" anchorCtr="0"/>
          <a:lstStyle>
            <a:lvl1pPr marL="0" indent="0" algn="ctr">
              <a:buNone/>
              <a:defRPr/>
            </a:lvl1pPr>
          </a:lstStyle>
          <a:p>
            <a:r>
              <a:rPr lang="en-US"/>
              <a:t>Click icon to add picture</a:t>
            </a:r>
          </a:p>
        </p:txBody>
      </p:sp>
      <p:pic>
        <p:nvPicPr>
          <p:cNvPr id="10" name="Picture 9">
            <a:extLst>
              <a:ext uri="{FF2B5EF4-FFF2-40B4-BE49-F238E27FC236}">
                <a16:creationId xmlns:a16="http://schemas.microsoft.com/office/drawing/2014/main" id="{CE955795-B7CC-423E-86B6-81ED3B55C57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8982255" y="5524234"/>
            <a:ext cx="2595495" cy="718152"/>
          </a:xfrm>
          <a:prstGeom prst="rect">
            <a:avLst/>
          </a:prstGeom>
        </p:spPr>
      </p:pic>
    </p:spTree>
    <p:extLst>
      <p:ext uri="{BB962C8B-B14F-4D97-AF65-F5344CB8AC3E}">
        <p14:creationId xmlns:p14="http://schemas.microsoft.com/office/powerpoint/2010/main" val="34819166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Title Gray">
    <p:bg>
      <p:bgPr>
        <a:solidFill>
          <a:schemeClr val="tx2"/>
        </a:solid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solidFill>
                  <a:schemeClr val="bg1"/>
                </a:solidFill>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10" name="Content Placeholder 2">
            <a:extLst>
              <a:ext uri="{FF2B5EF4-FFF2-40B4-BE49-F238E27FC236}">
                <a16:creationId xmlns:a16="http://schemas.microsoft.com/office/drawing/2014/main" id="{54F38364-39C9-462B-A9A5-C0BD12769281}"/>
              </a:ext>
            </a:extLst>
          </p:cNvPr>
          <p:cNvSpPr>
            <a:spLocks noGrp="1"/>
          </p:cNvSpPr>
          <p:nvPr>
            <p:ph sz="quarter" idx="11" hasCustomPrompt="1"/>
          </p:nvPr>
        </p:nvSpPr>
        <p:spPr>
          <a:xfrm>
            <a:off x="559336" y="625341"/>
            <a:ext cx="11090028" cy="5867533"/>
          </a:xfrm>
          <a:prstGeom prst="rect">
            <a:avLst/>
          </a:prstGeom>
        </p:spPr>
        <p:txBody>
          <a:bodyPr lIns="0" tIns="0" rIns="0" bIns="457200" numCol="1" spcCol="0" anchor="ctr" anchorCtr="0"/>
          <a:lstStyle>
            <a:lvl1pPr marL="0" indent="0" algn="ctr">
              <a:spcBef>
                <a:spcPts val="1200"/>
              </a:spcBef>
              <a:spcAft>
                <a:spcPts val="600"/>
              </a:spcAft>
              <a:buNone/>
              <a:defRPr sz="5000" b="1">
                <a:solidFill>
                  <a:schemeClr val="bg1"/>
                </a:solidFill>
                <a:latin typeface="+mj-lt"/>
              </a:defRPr>
            </a:lvl1pPr>
            <a:lvl2pPr marL="0" indent="0" algn="ctr">
              <a:buFont typeface="Roboto Lt" pitchFamily="2" charset="0"/>
              <a:buNone/>
              <a:defRPr sz="2200">
                <a:solidFill>
                  <a:schemeClr val="bg2">
                    <a:lumMod val="40000"/>
                    <a:lumOff val="60000"/>
                  </a:schemeClr>
                </a:solidFill>
              </a:defRPr>
            </a:lvl2pPr>
            <a:lvl3pPr marL="457200">
              <a:spcBef>
                <a:spcPts val="600"/>
              </a:spcBef>
              <a:defRPr>
                <a:solidFill>
                  <a:schemeClr val="bg1"/>
                </a:solidFill>
              </a:defRPr>
            </a:lvl3pPr>
            <a:lvl4pPr marL="822960" indent="-228600">
              <a:buFont typeface="Roboto Lt" pitchFamily="2" charset="0"/>
              <a:buChar char="-"/>
              <a:defRPr>
                <a:solidFill>
                  <a:schemeClr val="bg1"/>
                </a:solidFill>
              </a:defRPr>
            </a:lvl4pPr>
            <a:lvl5pPr>
              <a:defRPr>
                <a:solidFill>
                  <a:schemeClr val="tx2"/>
                </a:solidFill>
              </a:defRPr>
            </a:lvl5pPr>
          </a:lstStyle>
          <a:p>
            <a:pPr lvl="0"/>
            <a:r>
              <a:rPr lang="en-US"/>
              <a:t>Section Title</a:t>
            </a:r>
          </a:p>
          <a:p>
            <a:pPr lvl="1"/>
            <a:r>
              <a:rPr lang="en-US"/>
              <a:t>Sub title</a:t>
            </a:r>
          </a:p>
        </p:txBody>
      </p:sp>
    </p:spTree>
    <p:extLst>
      <p:ext uri="{BB962C8B-B14F-4D97-AF65-F5344CB8AC3E}">
        <p14:creationId xmlns:p14="http://schemas.microsoft.com/office/powerpoint/2010/main" val="1264347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Content Only">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2" name="Title 1">
            <a:extLst>
              <a:ext uri="{FF2B5EF4-FFF2-40B4-BE49-F238E27FC236}">
                <a16:creationId xmlns:a16="http://schemas.microsoft.com/office/drawing/2014/main" id="{26813E01-0D28-4EE8-4DB6-A5609170D0C1}"/>
              </a:ext>
            </a:extLst>
          </p:cNvPr>
          <p:cNvSpPr>
            <a:spLocks noGrp="1"/>
          </p:cNvSpPr>
          <p:nvPr>
            <p:ph type="title" hasCustomPrompt="1"/>
          </p:nvPr>
        </p:nvSpPr>
        <p:spPr>
          <a:xfrm>
            <a:off x="497149" y="264685"/>
            <a:ext cx="5324229" cy="401140"/>
          </a:xfrm>
          <a:prstGeom prst="rect">
            <a:avLst/>
          </a:prstGeom>
        </p:spPr>
        <p:txBody>
          <a:bodyPr lIns="0" tIns="0" rIns="0" bIns="0" anchor="t" anchorCtr="0"/>
          <a:lstStyle>
            <a:lvl1pPr>
              <a:defRPr sz="1100" b="1" cap="all" baseline="0">
                <a:solidFill>
                  <a:schemeClr val="tx2">
                    <a:lumMod val="50000"/>
                  </a:schemeClr>
                </a:solidFill>
                <a:latin typeface="Montserrat" pitchFamily="2" charset="0"/>
                <a:ea typeface="Roboto Lt" pitchFamily="2" charset="0"/>
                <a:cs typeface="Arial" panose="020B0604020202020204" pitchFamily="34" charset="0"/>
              </a:defRPr>
            </a:lvl1pPr>
          </a:lstStyle>
          <a:p>
            <a:r>
              <a:rPr lang="en-US"/>
              <a:t>ADD SLIDE TITLE HERE (ALL CAPS)</a:t>
            </a:r>
          </a:p>
        </p:txBody>
      </p:sp>
      <p:sp>
        <p:nvSpPr>
          <p:cNvPr id="3" name="Content Placeholder 2">
            <a:extLst>
              <a:ext uri="{FF2B5EF4-FFF2-40B4-BE49-F238E27FC236}">
                <a16:creationId xmlns:a16="http://schemas.microsoft.com/office/drawing/2014/main" id="{77A60E97-BF5D-3AA6-C0FF-4AF67B4E2003}"/>
              </a:ext>
            </a:extLst>
          </p:cNvPr>
          <p:cNvSpPr>
            <a:spLocks noGrp="1"/>
          </p:cNvSpPr>
          <p:nvPr>
            <p:ph sz="quarter" idx="11" hasCustomPrompt="1"/>
          </p:nvPr>
        </p:nvSpPr>
        <p:spPr>
          <a:xfrm>
            <a:off x="497149" y="998090"/>
            <a:ext cx="11152215" cy="5204406"/>
          </a:xfrm>
          <a:prstGeom prst="rect">
            <a:avLst/>
          </a:prstGeom>
        </p:spPr>
        <p:txBody>
          <a:bodyPr lIns="0" tIns="0" rIns="0" bIns="0">
            <a:noAutofit/>
          </a:bodyPr>
          <a:lstStyle>
            <a:lvl1pPr marL="0" marR="0" indent="0" algn="l" defTabSz="914400" rtl="0" eaLnBrk="1" fontAlgn="auto" latinLnBrk="0" hangingPunct="1">
              <a:lnSpc>
                <a:spcPct val="100000"/>
              </a:lnSpc>
              <a:spcBef>
                <a:spcPts val="1800"/>
              </a:spcBef>
              <a:spcAft>
                <a:spcPts val="0"/>
              </a:spcAft>
              <a:buClrTx/>
              <a:buSzTx/>
              <a:buFont typeface="Arial" panose="020B0604020202020204" pitchFamily="34" charset="0"/>
              <a:buNone/>
              <a:tabLst/>
              <a:defRPr sz="2400" b="1">
                <a:solidFill>
                  <a:schemeClr val="accent4"/>
                </a:solidFill>
                <a:latin typeface="Montserrat" pitchFamily="2" charset="0"/>
              </a:defRPr>
            </a:lvl1pPr>
            <a:lvl2pPr marL="0" indent="0">
              <a:lnSpc>
                <a:spcPct val="100000"/>
              </a:lnSpc>
              <a:spcBef>
                <a:spcPts val="3000"/>
              </a:spcBef>
              <a:buClr>
                <a:schemeClr val="tx2"/>
              </a:buClr>
              <a:buFont typeface="Roboto Lt" pitchFamily="2" charset="0"/>
              <a:buNone/>
              <a:defRPr sz="2400" b="0">
                <a:solidFill>
                  <a:schemeClr val="accent4"/>
                </a:solidFill>
                <a:latin typeface="Montserrat Light" panose="00000400000000000000" pitchFamily="2" charset="0"/>
              </a:defRPr>
            </a:lvl2pPr>
            <a:lvl3pPr marL="0" indent="0">
              <a:lnSpc>
                <a:spcPct val="100000"/>
              </a:lnSpc>
              <a:spcBef>
                <a:spcPts val="300"/>
              </a:spcBef>
              <a:buClr>
                <a:schemeClr val="tx2"/>
              </a:buClr>
              <a:buFont typeface="Arial" panose="020B0604020202020204" pitchFamily="34" charset="0"/>
              <a:buNone/>
              <a:defRPr sz="2200" b="0">
                <a:solidFill>
                  <a:schemeClr val="tx1"/>
                </a:solidFill>
                <a:latin typeface="Montserrat Light" panose="00000400000000000000" pitchFamily="2" charset="0"/>
              </a:defRPr>
            </a:lvl3pPr>
            <a:lvl4pPr marL="0" indent="0">
              <a:lnSpc>
                <a:spcPct val="100000"/>
              </a:lnSpc>
              <a:spcBef>
                <a:spcPts val="1200"/>
              </a:spcBef>
              <a:buClr>
                <a:schemeClr val="tx2"/>
              </a:buClr>
              <a:buFont typeface="Arial" panose="020B0604020202020204" pitchFamily="34" charset="0"/>
              <a:buNone/>
              <a:defRPr sz="2000" b="1">
                <a:solidFill>
                  <a:schemeClr val="accent5"/>
                </a:solidFill>
                <a:latin typeface="Montserrat" pitchFamily="2" charset="0"/>
              </a:defRPr>
            </a:lvl4pPr>
            <a:lvl5pPr marL="0" indent="0">
              <a:lnSpc>
                <a:spcPct val="100000"/>
              </a:lnSpc>
              <a:spcBef>
                <a:spcPts val="600"/>
              </a:spcBef>
              <a:buFont typeface="Arial" panose="020B0604020202020204" pitchFamily="34" charset="0"/>
              <a:buNone/>
              <a:defRPr sz="2000">
                <a:solidFill>
                  <a:schemeClr val="tx1"/>
                </a:solidFill>
                <a:latin typeface="Montserrat Light" pitchFamily="2" charset="0"/>
              </a:defRPr>
            </a:lvl5pPr>
            <a:lvl6pPr marL="182880" indent="-182880">
              <a:lnSpc>
                <a:spcPct val="100000"/>
              </a:lnSpc>
              <a:spcBef>
                <a:spcPts val="400"/>
              </a:spcBef>
              <a:buFont typeface="Arial" panose="020B0604020202020204" pitchFamily="34" charset="0"/>
              <a:buChar char="•"/>
              <a:defRPr sz="2000">
                <a:solidFill>
                  <a:schemeClr val="tx1"/>
                </a:solidFill>
                <a:latin typeface="Montserrat Light" panose="00000400000000000000" pitchFamily="2" charset="0"/>
              </a:defRPr>
            </a:lvl6pPr>
            <a:lvl7pPr marL="365760" indent="-182880">
              <a:lnSpc>
                <a:spcPct val="100000"/>
              </a:lnSpc>
              <a:spcBef>
                <a:spcPts val="200"/>
              </a:spcBef>
              <a:buFont typeface="Montserrat Light" panose="00000400000000000000" pitchFamily="2" charset="0"/>
              <a:buChar char="‐"/>
              <a:defRPr sz="1500">
                <a:solidFill>
                  <a:schemeClr val="tx1"/>
                </a:solidFill>
                <a:latin typeface="Montserrat Light" panose="00000400000000000000" pitchFamily="2" charset="0"/>
              </a:defRPr>
            </a:lvl7pPr>
            <a:lvl8pPr marL="548640" indent="-182880">
              <a:spcBef>
                <a:spcPts val="300"/>
              </a:spcBef>
              <a:defRPr sz="1300">
                <a:solidFill>
                  <a:schemeClr val="tx1"/>
                </a:solidFill>
                <a:latin typeface="Montserrat Light" panose="00000400000000000000" pitchFamily="2" charset="0"/>
              </a:defRPr>
            </a:lvl8pPr>
          </a:lstStyle>
          <a:p>
            <a:pPr marL="0" marR="0" lvl="0" indent="0" algn="l" defTabSz="914400" rtl="0" eaLnBrk="1" fontAlgn="auto" latinLnBrk="0" hangingPunct="1">
              <a:lnSpc>
                <a:spcPct val="90000"/>
              </a:lnSpc>
              <a:spcBef>
                <a:spcPts val="1200"/>
              </a:spcBef>
              <a:spcAft>
                <a:spcPts val="300"/>
              </a:spcAft>
              <a:buClrTx/>
              <a:buSzTx/>
              <a:buFont typeface="Arial" panose="020B0604020202020204" pitchFamily="34" charset="0"/>
              <a:buNone/>
              <a:tabLst/>
              <a:defRPr/>
            </a:pPr>
            <a:r>
              <a:rPr lang="en-US"/>
              <a:t>Add intro or subhead here (tab in for style levels)</a:t>
            </a:r>
          </a:p>
          <a:p>
            <a:pPr marL="0" marR="0" lvl="1" indent="0" algn="l" defTabSz="914400" rtl="0" eaLnBrk="1" fontAlgn="auto" latinLnBrk="0" hangingPunct="1">
              <a:lnSpc>
                <a:spcPct val="90000"/>
              </a:lnSpc>
              <a:spcBef>
                <a:spcPts val="1200"/>
              </a:spcBef>
              <a:spcAft>
                <a:spcPts val="300"/>
              </a:spcAft>
              <a:buClrTx/>
              <a:buSzTx/>
              <a:buFont typeface="Arial" panose="020B0604020202020204" pitchFamily="34" charset="0"/>
              <a:buNone/>
              <a:tabLst/>
              <a:defRPr/>
            </a:pPr>
            <a:r>
              <a:rPr lang="en-US"/>
              <a:t>Non bold intro</a:t>
            </a:r>
          </a:p>
          <a:p>
            <a:pPr lvl="2"/>
            <a:r>
              <a:rPr lang="en-US"/>
              <a:t>Non bold copy</a:t>
            </a:r>
          </a:p>
          <a:p>
            <a:pPr lvl="3"/>
            <a:r>
              <a:rPr lang="en-US"/>
              <a:t>Subhead</a:t>
            </a:r>
          </a:p>
          <a:p>
            <a:pPr lvl="4"/>
            <a:r>
              <a:rPr lang="en-US"/>
              <a:t>Non-bullet copy</a:t>
            </a:r>
          </a:p>
          <a:p>
            <a:pPr lvl="5"/>
            <a:r>
              <a:rPr lang="en-US"/>
              <a:t>First bullet</a:t>
            </a:r>
          </a:p>
          <a:p>
            <a:pPr lvl="6"/>
            <a:r>
              <a:rPr lang="en-US"/>
              <a:t>Second bullet</a:t>
            </a:r>
          </a:p>
          <a:p>
            <a:pPr lvl="7"/>
            <a:r>
              <a:rPr lang="en-US"/>
              <a:t>Third bullet</a:t>
            </a:r>
          </a:p>
        </p:txBody>
      </p:sp>
    </p:spTree>
    <p:extLst>
      <p:ext uri="{BB962C8B-B14F-4D97-AF65-F5344CB8AC3E}">
        <p14:creationId xmlns:p14="http://schemas.microsoft.com/office/powerpoint/2010/main" val="532393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Small-Go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9" name="Text Placeholder 13">
            <a:extLst>
              <a:ext uri="{FF2B5EF4-FFF2-40B4-BE49-F238E27FC236}">
                <a16:creationId xmlns:a16="http://schemas.microsoft.com/office/drawing/2014/main" id="{FD07CEBD-C5A9-4D33-A48F-456B6362BF30}"/>
              </a:ext>
            </a:extLst>
          </p:cNvPr>
          <p:cNvSpPr>
            <a:spLocks noGrp="1"/>
          </p:cNvSpPr>
          <p:nvPr>
            <p:ph type="body" sz="quarter" idx="14" hasCustomPrompt="1"/>
          </p:nvPr>
        </p:nvSpPr>
        <p:spPr>
          <a:xfrm>
            <a:off x="348571" y="5406886"/>
            <a:ext cx="7744841" cy="1227377"/>
          </a:xfrm>
          <a:prstGeom prst="rect">
            <a:avLst/>
          </a:prstGeom>
        </p:spPr>
        <p:txBody>
          <a:bodyPr lIns="0" tIns="0" rIns="0" bIns="0"/>
          <a:lstStyle>
            <a:lvl1pPr marL="0" indent="0">
              <a:buNone/>
              <a:defRPr sz="2000" b="1" i="0">
                <a:solidFill>
                  <a:schemeClr val="bg1"/>
                </a:solidFill>
                <a:latin typeface="Roboto" pitchFamily="2" charset="0"/>
                <a:ea typeface="Roboto" pitchFamily="2"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a:t>Add Presenter Name </a:t>
            </a:r>
            <a:br>
              <a:rPr lang="en-US"/>
            </a:br>
            <a:r>
              <a:rPr lang="en-US"/>
              <a:t>and Date</a:t>
            </a:r>
          </a:p>
        </p:txBody>
      </p:sp>
      <p:sp>
        <p:nvSpPr>
          <p:cNvPr id="11" name="Picture Placeholder 5">
            <a:extLst>
              <a:ext uri="{FF2B5EF4-FFF2-40B4-BE49-F238E27FC236}">
                <a16:creationId xmlns:a16="http://schemas.microsoft.com/office/drawing/2014/main" id="{840D9923-0D77-43FB-9123-FE9ED3F6C63A}"/>
              </a:ext>
            </a:extLst>
          </p:cNvPr>
          <p:cNvSpPr>
            <a:spLocks noGrp="1"/>
          </p:cNvSpPr>
          <p:nvPr>
            <p:ph type="pic" sz="quarter" idx="15"/>
          </p:nvPr>
        </p:nvSpPr>
        <p:spPr>
          <a:xfrm>
            <a:off x="0" y="0"/>
            <a:ext cx="5155659" cy="4931923"/>
          </a:xfrm>
          <a:prstGeom prst="rect">
            <a:avLst/>
          </a:prstGeom>
        </p:spPr>
        <p:txBody>
          <a:bodyPr lIns="0" tIns="1737360" rIns="0"/>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icon to add picture</a:t>
            </a:r>
          </a:p>
        </p:txBody>
      </p:sp>
      <p:sp>
        <p:nvSpPr>
          <p:cNvPr id="12" name="Text Placeholder 4">
            <a:extLst>
              <a:ext uri="{FF2B5EF4-FFF2-40B4-BE49-F238E27FC236}">
                <a16:creationId xmlns:a16="http://schemas.microsoft.com/office/drawing/2014/main" id="{573BF6AA-2E9E-4FB9-A6C9-2D5D7ED63DEB}"/>
              </a:ext>
            </a:extLst>
          </p:cNvPr>
          <p:cNvSpPr>
            <a:spLocks noGrp="1"/>
          </p:cNvSpPr>
          <p:nvPr>
            <p:ph type="body" sz="quarter" idx="11" hasCustomPrompt="1"/>
          </p:nvPr>
        </p:nvSpPr>
        <p:spPr>
          <a:xfrm>
            <a:off x="5719864" y="837379"/>
            <a:ext cx="5601508" cy="3773950"/>
          </a:xfrm>
          <a:prstGeom prst="rect">
            <a:avLst/>
          </a:prstGeom>
        </p:spPr>
        <p:txBody>
          <a:bodyPr lIns="0" tIns="0" rIns="0" bIns="0"/>
          <a:lstStyle>
            <a:lvl1pPr marL="0" indent="0">
              <a:buNone/>
              <a:defRPr sz="5000" b="1">
                <a:solidFill>
                  <a:schemeClr val="accent3"/>
                </a:solidFill>
                <a:latin typeface="Roboto" pitchFamily="2" charset="0"/>
                <a:ea typeface="Roboto" pitchFamily="2" charset="0"/>
                <a:cs typeface="Arial" panose="020B0604020202020204" pitchFamily="34" charset="0"/>
              </a:defRPr>
            </a:lvl1pPr>
            <a:lvl2pPr marL="0" indent="0">
              <a:buNone/>
              <a:defRPr sz="3500">
                <a:solidFill>
                  <a:schemeClr val="tx2"/>
                </a:solidFill>
                <a:latin typeface="+mn-lt"/>
                <a:cs typeface="Arial" panose="020B0604020202020204" pitchFamily="34" charset="0"/>
              </a:defRPr>
            </a:lvl2pPr>
            <a:lvl3pPr marL="914400" indent="0">
              <a:buNone/>
              <a:defRPr sz="5000">
                <a:latin typeface="Arial" panose="020B0604020202020204" pitchFamily="34" charset="0"/>
                <a:cs typeface="Arial" panose="020B0604020202020204" pitchFamily="34" charset="0"/>
              </a:defRPr>
            </a:lvl3pPr>
            <a:lvl4pPr marL="1371600" indent="0">
              <a:buNone/>
              <a:defRPr sz="5000">
                <a:latin typeface="Arial" panose="020B0604020202020204" pitchFamily="34" charset="0"/>
                <a:cs typeface="Arial" panose="020B0604020202020204" pitchFamily="34" charset="0"/>
              </a:defRPr>
            </a:lvl4pPr>
            <a:lvl5pPr marL="1828800" indent="0">
              <a:buNone/>
              <a:defRPr sz="5000">
                <a:latin typeface="Arial" panose="020B0604020202020204" pitchFamily="34" charset="0"/>
                <a:cs typeface="Arial" panose="020B0604020202020204" pitchFamily="34" charset="0"/>
              </a:defRPr>
            </a:lvl5pPr>
          </a:lstStyle>
          <a:p>
            <a:pPr lvl="0"/>
            <a:r>
              <a:rPr lang="en-US"/>
              <a:t>Add Title Here</a:t>
            </a:r>
          </a:p>
          <a:p>
            <a:pPr lvl="1"/>
            <a:r>
              <a:rPr lang="en-US"/>
              <a:t>Add Sub Head (if there is one)</a:t>
            </a:r>
          </a:p>
        </p:txBody>
      </p:sp>
      <p:pic>
        <p:nvPicPr>
          <p:cNvPr id="10" name="Picture 9">
            <a:extLst>
              <a:ext uri="{FF2B5EF4-FFF2-40B4-BE49-F238E27FC236}">
                <a16:creationId xmlns:a16="http://schemas.microsoft.com/office/drawing/2014/main" id="{F2B3ACF6-16F6-496D-92F8-DAC4542D16D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8982255" y="5524234"/>
            <a:ext cx="2595495" cy="718152"/>
          </a:xfrm>
          <a:prstGeom prst="rect">
            <a:avLst/>
          </a:prstGeom>
        </p:spPr>
      </p:pic>
    </p:spTree>
    <p:extLst>
      <p:ext uri="{BB962C8B-B14F-4D97-AF65-F5344CB8AC3E}">
        <p14:creationId xmlns:p14="http://schemas.microsoft.com/office/powerpoint/2010/main" val="3900492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Large-NYS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solidFill>
                  <a:schemeClr val="bg1"/>
                </a:solidFill>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9" name="Picture Placeholder 2">
            <a:extLst>
              <a:ext uri="{FF2B5EF4-FFF2-40B4-BE49-F238E27FC236}">
                <a16:creationId xmlns:a16="http://schemas.microsoft.com/office/drawing/2014/main" id="{F0CEF28F-113E-47A6-B837-5FCAFD3349E8}"/>
              </a:ext>
            </a:extLst>
          </p:cNvPr>
          <p:cNvSpPr>
            <a:spLocks noGrp="1"/>
          </p:cNvSpPr>
          <p:nvPr>
            <p:ph type="pic" sz="quarter" idx="13"/>
          </p:nvPr>
        </p:nvSpPr>
        <p:spPr>
          <a:xfrm>
            <a:off x="0" y="0"/>
            <a:ext cx="12192000" cy="4931923"/>
          </a:xfrm>
          <a:prstGeom prst="rect">
            <a:avLst/>
          </a:prstGeom>
        </p:spPr>
        <p:txBody>
          <a:bodyPr tIns="1737360" anchor="t" anchorCtr="0"/>
          <a:lstStyle>
            <a:lvl1pPr marL="0" indent="0" algn="ctr">
              <a:buNone/>
              <a:defRPr/>
            </a:lvl1pPr>
          </a:lstStyle>
          <a:p>
            <a:r>
              <a:rPr lang="en-US"/>
              <a:t>Click icon to add picture</a:t>
            </a:r>
          </a:p>
        </p:txBody>
      </p:sp>
      <p:sp>
        <p:nvSpPr>
          <p:cNvPr id="10" name="Text Placeholder 13">
            <a:extLst>
              <a:ext uri="{FF2B5EF4-FFF2-40B4-BE49-F238E27FC236}">
                <a16:creationId xmlns:a16="http://schemas.microsoft.com/office/drawing/2014/main" id="{6ABDE0D6-58E7-4F94-88DB-09D576EAE93C}"/>
              </a:ext>
            </a:extLst>
          </p:cNvPr>
          <p:cNvSpPr>
            <a:spLocks noGrp="1"/>
          </p:cNvSpPr>
          <p:nvPr>
            <p:ph type="body" sz="quarter" idx="12" hasCustomPrompt="1"/>
          </p:nvPr>
        </p:nvSpPr>
        <p:spPr>
          <a:xfrm>
            <a:off x="348571" y="6035675"/>
            <a:ext cx="8092042" cy="656527"/>
          </a:xfrm>
          <a:prstGeom prst="rect">
            <a:avLst/>
          </a:prstGeom>
        </p:spPr>
        <p:txBody>
          <a:bodyPr lIns="0" tIns="0" rIns="0" bIns="0"/>
          <a:lstStyle>
            <a:lvl1pPr marL="0" indent="0">
              <a:buNone/>
              <a:defRPr sz="2000" i="0">
                <a:solidFill>
                  <a:schemeClr val="bg1"/>
                </a:solidFill>
                <a:latin typeface="Roboto Lt" pitchFamily="2" charset="0"/>
                <a:ea typeface="Roboto Lt" pitchFamily="2"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a:t>Add presenter name and date </a:t>
            </a:r>
          </a:p>
        </p:txBody>
      </p:sp>
      <p:sp>
        <p:nvSpPr>
          <p:cNvPr id="13" name="Title 1">
            <a:extLst>
              <a:ext uri="{FF2B5EF4-FFF2-40B4-BE49-F238E27FC236}">
                <a16:creationId xmlns:a16="http://schemas.microsoft.com/office/drawing/2014/main" id="{B42BFF6C-36CC-48DB-B3EE-8FBD4AE6D284}"/>
              </a:ext>
            </a:extLst>
          </p:cNvPr>
          <p:cNvSpPr>
            <a:spLocks noGrp="1"/>
          </p:cNvSpPr>
          <p:nvPr>
            <p:ph type="title" hasCustomPrompt="1"/>
          </p:nvPr>
        </p:nvSpPr>
        <p:spPr>
          <a:xfrm>
            <a:off x="348571" y="5074418"/>
            <a:ext cx="8092043" cy="961257"/>
          </a:xfrm>
          <a:prstGeom prst="rect">
            <a:avLst/>
          </a:prstGeom>
        </p:spPr>
        <p:txBody>
          <a:bodyPr lIns="0" tIns="0" rIns="0" bIns="0" anchor="t" anchorCtr="0">
            <a:noAutofit/>
          </a:bodyPr>
          <a:lstStyle>
            <a:lvl1pPr>
              <a:defRPr sz="3500" b="1" i="0">
                <a:solidFill>
                  <a:schemeClr val="bg1"/>
                </a:solidFill>
                <a:latin typeface="Roboto" pitchFamily="2" charset="0"/>
                <a:ea typeface="Roboto" pitchFamily="2" charset="0"/>
                <a:cs typeface="Arial" panose="020B0604020202020204" pitchFamily="34" charset="0"/>
              </a:defRPr>
            </a:lvl1pPr>
          </a:lstStyle>
          <a:p>
            <a:r>
              <a:rPr lang="en-US"/>
              <a:t>Add Title Here </a:t>
            </a:r>
          </a:p>
        </p:txBody>
      </p:sp>
      <p:pic>
        <p:nvPicPr>
          <p:cNvPr id="11" name="Picture 10">
            <a:extLst>
              <a:ext uri="{FF2B5EF4-FFF2-40B4-BE49-F238E27FC236}">
                <a16:creationId xmlns:a16="http://schemas.microsoft.com/office/drawing/2014/main" id="{DAF764BB-06EC-4DF6-A0A9-82ECE1C7798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8982255" y="5524234"/>
            <a:ext cx="2595495" cy="718152"/>
          </a:xfrm>
          <a:prstGeom prst="rect">
            <a:avLst/>
          </a:prstGeom>
        </p:spPr>
      </p:pic>
    </p:spTree>
    <p:extLst>
      <p:ext uri="{BB962C8B-B14F-4D97-AF65-F5344CB8AC3E}">
        <p14:creationId xmlns:p14="http://schemas.microsoft.com/office/powerpoint/2010/main" val="4017164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Small-NYS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9" name="Text Placeholder 13">
            <a:extLst>
              <a:ext uri="{FF2B5EF4-FFF2-40B4-BE49-F238E27FC236}">
                <a16:creationId xmlns:a16="http://schemas.microsoft.com/office/drawing/2014/main" id="{27EF9126-61B4-41DC-9134-9966194B1AFB}"/>
              </a:ext>
            </a:extLst>
          </p:cNvPr>
          <p:cNvSpPr>
            <a:spLocks noGrp="1"/>
          </p:cNvSpPr>
          <p:nvPr>
            <p:ph type="body" sz="quarter" idx="12" hasCustomPrompt="1"/>
          </p:nvPr>
        </p:nvSpPr>
        <p:spPr>
          <a:xfrm>
            <a:off x="348571" y="5406886"/>
            <a:ext cx="7744841" cy="1227377"/>
          </a:xfrm>
          <a:prstGeom prst="rect">
            <a:avLst/>
          </a:prstGeom>
        </p:spPr>
        <p:txBody>
          <a:bodyPr lIns="0" tIns="0" rIns="0" bIns="0"/>
          <a:lstStyle>
            <a:lvl1pPr marL="0" indent="0">
              <a:buNone/>
              <a:defRPr sz="2000" i="0">
                <a:solidFill>
                  <a:schemeClr val="bg1"/>
                </a:solidFill>
                <a:latin typeface="Roboto Lt" pitchFamily="2" charset="0"/>
                <a:ea typeface="Roboto Lt" pitchFamily="2"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a:t>Add Presenter Name </a:t>
            </a:r>
            <a:br>
              <a:rPr lang="en-US"/>
            </a:br>
            <a:r>
              <a:rPr lang="en-US"/>
              <a:t>and Date</a:t>
            </a:r>
          </a:p>
        </p:txBody>
      </p:sp>
      <p:sp>
        <p:nvSpPr>
          <p:cNvPr id="11" name="Picture Placeholder 5">
            <a:extLst>
              <a:ext uri="{FF2B5EF4-FFF2-40B4-BE49-F238E27FC236}">
                <a16:creationId xmlns:a16="http://schemas.microsoft.com/office/drawing/2014/main" id="{33F0874E-9A2A-4281-BE4D-456D124D5E88}"/>
              </a:ext>
            </a:extLst>
          </p:cNvPr>
          <p:cNvSpPr>
            <a:spLocks noGrp="1"/>
          </p:cNvSpPr>
          <p:nvPr>
            <p:ph type="pic" sz="quarter" idx="14"/>
          </p:nvPr>
        </p:nvSpPr>
        <p:spPr>
          <a:xfrm>
            <a:off x="0" y="0"/>
            <a:ext cx="5155659" cy="4931923"/>
          </a:xfrm>
          <a:prstGeom prst="rect">
            <a:avLst/>
          </a:prstGeom>
        </p:spPr>
        <p:txBody>
          <a:bodyPr lIns="0" tIns="1737360" rIns="0"/>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icon to add picture</a:t>
            </a:r>
          </a:p>
        </p:txBody>
      </p:sp>
      <p:sp>
        <p:nvSpPr>
          <p:cNvPr id="10" name="Text Placeholder 4">
            <a:extLst>
              <a:ext uri="{FF2B5EF4-FFF2-40B4-BE49-F238E27FC236}">
                <a16:creationId xmlns:a16="http://schemas.microsoft.com/office/drawing/2014/main" id="{44F7F044-EC7B-4A79-9773-18E6F305637E}"/>
              </a:ext>
            </a:extLst>
          </p:cNvPr>
          <p:cNvSpPr>
            <a:spLocks noGrp="1"/>
          </p:cNvSpPr>
          <p:nvPr>
            <p:ph type="body" sz="quarter" idx="11" hasCustomPrompt="1"/>
          </p:nvPr>
        </p:nvSpPr>
        <p:spPr>
          <a:xfrm>
            <a:off x="5719864" y="837379"/>
            <a:ext cx="5601508" cy="3773950"/>
          </a:xfrm>
          <a:prstGeom prst="rect">
            <a:avLst/>
          </a:prstGeom>
        </p:spPr>
        <p:txBody>
          <a:bodyPr lIns="0" tIns="0" rIns="0" bIns="0"/>
          <a:lstStyle>
            <a:lvl1pPr marL="0" indent="0">
              <a:buNone/>
              <a:defRPr sz="5000" b="1">
                <a:solidFill>
                  <a:schemeClr val="accent1"/>
                </a:solidFill>
                <a:latin typeface="Roboto" pitchFamily="2" charset="0"/>
                <a:ea typeface="Roboto" pitchFamily="2" charset="0"/>
                <a:cs typeface="Arial" panose="020B0604020202020204" pitchFamily="34" charset="0"/>
              </a:defRPr>
            </a:lvl1pPr>
            <a:lvl2pPr marL="0" indent="0">
              <a:buNone/>
              <a:defRPr sz="3500">
                <a:solidFill>
                  <a:schemeClr val="tx2"/>
                </a:solidFill>
                <a:latin typeface="+mn-lt"/>
                <a:cs typeface="Arial" panose="020B0604020202020204" pitchFamily="34" charset="0"/>
              </a:defRPr>
            </a:lvl2pPr>
            <a:lvl3pPr marL="914400" indent="0">
              <a:buNone/>
              <a:defRPr sz="5000">
                <a:latin typeface="Arial" panose="020B0604020202020204" pitchFamily="34" charset="0"/>
                <a:cs typeface="Arial" panose="020B0604020202020204" pitchFamily="34" charset="0"/>
              </a:defRPr>
            </a:lvl3pPr>
            <a:lvl4pPr marL="1371600" indent="0">
              <a:buNone/>
              <a:defRPr sz="5000">
                <a:latin typeface="Arial" panose="020B0604020202020204" pitchFamily="34" charset="0"/>
                <a:cs typeface="Arial" panose="020B0604020202020204" pitchFamily="34" charset="0"/>
              </a:defRPr>
            </a:lvl4pPr>
            <a:lvl5pPr marL="1828800" indent="0">
              <a:buNone/>
              <a:defRPr sz="5000">
                <a:latin typeface="Arial" panose="020B0604020202020204" pitchFamily="34" charset="0"/>
                <a:cs typeface="Arial" panose="020B0604020202020204" pitchFamily="34" charset="0"/>
              </a:defRPr>
            </a:lvl5pPr>
          </a:lstStyle>
          <a:p>
            <a:pPr lvl="0"/>
            <a:r>
              <a:rPr lang="en-US"/>
              <a:t>Add Title Here</a:t>
            </a:r>
          </a:p>
          <a:p>
            <a:pPr lvl="1"/>
            <a:r>
              <a:rPr lang="en-US"/>
              <a:t>Add Sub Head (if there is one)</a:t>
            </a:r>
          </a:p>
        </p:txBody>
      </p:sp>
      <p:pic>
        <p:nvPicPr>
          <p:cNvPr id="12" name="Picture 11">
            <a:extLst>
              <a:ext uri="{FF2B5EF4-FFF2-40B4-BE49-F238E27FC236}">
                <a16:creationId xmlns:a16="http://schemas.microsoft.com/office/drawing/2014/main" id="{DAF56601-67B3-4EA1-B9F3-DBF7EF36705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8982255" y="5524234"/>
            <a:ext cx="2595495" cy="718152"/>
          </a:xfrm>
          <a:prstGeom prst="rect">
            <a:avLst/>
          </a:prstGeom>
        </p:spPr>
      </p:pic>
    </p:spTree>
    <p:extLst>
      <p:ext uri="{BB962C8B-B14F-4D97-AF65-F5344CB8AC3E}">
        <p14:creationId xmlns:p14="http://schemas.microsoft.com/office/powerpoint/2010/main" val="2565542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ue Pattern">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648CC15-D582-4D98-AA32-573632D51B16}"/>
              </a:ext>
            </a:extLst>
          </p:cNvPr>
          <p:cNvSpPr/>
          <p:nvPr userDrawn="1"/>
        </p:nvSpPr>
        <p:spPr>
          <a:xfrm>
            <a:off x="0" y="4883285"/>
            <a:ext cx="12192000" cy="1974715"/>
          </a:xfrm>
          <a:prstGeom prst="rect">
            <a:avLst/>
          </a:prstGeom>
          <a:solidFill>
            <a:srgbClr val="006B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C916A700-0265-4C92-AC54-BFB69B07067C}"/>
              </a:ext>
            </a:extLst>
          </p:cNvPr>
          <p:cNvSpPr>
            <a:spLocks noGrp="1"/>
          </p:cNvSpPr>
          <p:nvPr>
            <p:ph type="title" hasCustomPrompt="1"/>
          </p:nvPr>
        </p:nvSpPr>
        <p:spPr>
          <a:xfrm>
            <a:off x="437573" y="638605"/>
            <a:ext cx="11070248" cy="3567441"/>
          </a:xfrm>
          <a:prstGeom prst="rect">
            <a:avLst/>
          </a:prstGeom>
        </p:spPr>
        <p:txBody>
          <a:bodyPr lIns="0" tIns="0" rIns="0" bIns="0" anchor="ctr" anchorCtr="0">
            <a:noAutofit/>
          </a:bodyPr>
          <a:lstStyle>
            <a:lvl1pPr>
              <a:defRPr sz="5000" b="1" i="0">
                <a:solidFill>
                  <a:schemeClr val="bg1"/>
                </a:solidFill>
                <a:latin typeface="Roboto" pitchFamily="2" charset="0"/>
                <a:ea typeface="Roboto" pitchFamily="2" charset="0"/>
                <a:cs typeface="Arial" panose="020B0604020202020204" pitchFamily="34" charset="0"/>
              </a:defRPr>
            </a:lvl1pPr>
          </a:lstStyle>
          <a:p>
            <a:r>
              <a:rPr lang="en-US"/>
              <a:t>Add Title Here </a:t>
            </a:r>
          </a:p>
        </p:txBody>
      </p:sp>
      <p:sp>
        <p:nvSpPr>
          <p:cNvPr id="9" name="Text Placeholder 13">
            <a:extLst>
              <a:ext uri="{FF2B5EF4-FFF2-40B4-BE49-F238E27FC236}">
                <a16:creationId xmlns:a16="http://schemas.microsoft.com/office/drawing/2014/main" id="{37F8F315-EACC-4E7F-A43E-D8CF8926C377}"/>
              </a:ext>
            </a:extLst>
          </p:cNvPr>
          <p:cNvSpPr>
            <a:spLocks noGrp="1"/>
          </p:cNvSpPr>
          <p:nvPr>
            <p:ph type="body" sz="quarter" idx="12" hasCustomPrompt="1"/>
          </p:nvPr>
        </p:nvSpPr>
        <p:spPr>
          <a:xfrm>
            <a:off x="348571" y="5524234"/>
            <a:ext cx="4135024" cy="656527"/>
          </a:xfrm>
          <a:prstGeom prst="rect">
            <a:avLst/>
          </a:prstGeom>
        </p:spPr>
        <p:txBody>
          <a:bodyPr lIns="0" tIns="0" rIns="0" bIns="0"/>
          <a:lstStyle>
            <a:lvl1pPr marL="0" indent="0">
              <a:buNone/>
              <a:defRPr sz="2000" i="0">
                <a:solidFill>
                  <a:schemeClr val="bg1"/>
                </a:solidFill>
                <a:latin typeface="Roboto Lt" pitchFamily="2" charset="0"/>
                <a:ea typeface="Roboto Lt" pitchFamily="2"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a:t>Add Presenter Name and Date</a:t>
            </a:r>
          </a:p>
        </p:txBody>
      </p:sp>
      <p:pic>
        <p:nvPicPr>
          <p:cNvPr id="6" name="Picture 5">
            <a:extLst>
              <a:ext uri="{FF2B5EF4-FFF2-40B4-BE49-F238E27FC236}">
                <a16:creationId xmlns:a16="http://schemas.microsoft.com/office/drawing/2014/main" id="{5B72CFE0-D801-49C1-A86D-1469C32658A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8982255" y="5524234"/>
            <a:ext cx="2595495" cy="718152"/>
          </a:xfrm>
          <a:prstGeom prst="rect">
            <a:avLst/>
          </a:prstGeom>
        </p:spPr>
      </p:pic>
    </p:spTree>
    <p:extLst>
      <p:ext uri="{BB962C8B-B14F-4D97-AF65-F5344CB8AC3E}">
        <p14:creationId xmlns:p14="http://schemas.microsoft.com/office/powerpoint/2010/main" val="1668174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One Column">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12" name="Rectangle 11">
            <a:extLst>
              <a:ext uri="{FF2B5EF4-FFF2-40B4-BE49-F238E27FC236}">
                <a16:creationId xmlns:a16="http://schemas.microsoft.com/office/drawing/2014/main" id="{F71690C8-902D-4D8E-92F4-34C3FCFCE397}"/>
              </a:ext>
            </a:extLst>
          </p:cNvPr>
          <p:cNvSpPr/>
          <p:nvPr userDrawn="1"/>
        </p:nvSpPr>
        <p:spPr>
          <a:xfrm>
            <a:off x="546956" y="544628"/>
            <a:ext cx="11645044" cy="1325563"/>
          </a:xfrm>
          <a:prstGeom prst="rect">
            <a:avLst/>
          </a:prstGeom>
          <a:gradFill flip="none" rotWithShape="1">
            <a:gsLst>
              <a:gs pos="1770">
                <a:schemeClr val="bg1"/>
              </a:gs>
              <a:gs pos="31000">
                <a:schemeClr val="accent1">
                  <a:lumMod val="5000"/>
                  <a:lumOff val="95000"/>
                </a:schemeClr>
              </a:gs>
              <a:gs pos="56000">
                <a:schemeClr val="accent1">
                  <a:lumMod val="25000"/>
                  <a:lumOff val="75000"/>
                </a:schemeClr>
              </a:gs>
              <a:gs pos="81000">
                <a:srgbClr val="56A4D9"/>
              </a:gs>
              <a:gs pos="100000">
                <a:srgbClr val="0088C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6C52C17C-FF28-4FF9-B3C0-879847570323}"/>
              </a:ext>
            </a:extLst>
          </p:cNvPr>
          <p:cNvSpPr>
            <a:spLocks noGrp="1"/>
          </p:cNvSpPr>
          <p:nvPr>
            <p:ph type="title" hasCustomPrompt="1"/>
          </p:nvPr>
        </p:nvSpPr>
        <p:spPr>
          <a:xfrm>
            <a:off x="546956" y="550434"/>
            <a:ext cx="11098087" cy="1325563"/>
          </a:xfrm>
          <a:prstGeom prst="rect">
            <a:avLst/>
          </a:prstGeom>
        </p:spPr>
        <p:txBody>
          <a:bodyPr lIns="0" tIns="0" rIns="0" bIns="0" anchor="ctr" anchorCtr="0"/>
          <a:lstStyle>
            <a:lvl1pPr>
              <a:defRPr sz="4000">
                <a:solidFill>
                  <a:srgbClr val="002D72"/>
                </a:solidFill>
                <a:latin typeface="Roboto Lt" pitchFamily="2" charset="0"/>
                <a:ea typeface="Roboto Lt" pitchFamily="2" charset="0"/>
                <a:cs typeface="Arial" panose="020B0604020202020204" pitchFamily="34" charset="0"/>
              </a:defRPr>
            </a:lvl1pPr>
          </a:lstStyle>
          <a:p>
            <a:r>
              <a:rPr lang="en-US"/>
              <a:t>Add Slide Title Here</a:t>
            </a:r>
          </a:p>
        </p:txBody>
      </p:sp>
      <p:sp>
        <p:nvSpPr>
          <p:cNvPr id="8" name="Content Placeholder 2">
            <a:extLst>
              <a:ext uri="{FF2B5EF4-FFF2-40B4-BE49-F238E27FC236}">
                <a16:creationId xmlns:a16="http://schemas.microsoft.com/office/drawing/2014/main" id="{50BE40E4-1596-44E3-A597-A5D709C85B23}"/>
              </a:ext>
            </a:extLst>
          </p:cNvPr>
          <p:cNvSpPr>
            <a:spLocks noGrp="1"/>
          </p:cNvSpPr>
          <p:nvPr>
            <p:ph sz="quarter" idx="12" hasCustomPrompt="1"/>
          </p:nvPr>
        </p:nvSpPr>
        <p:spPr>
          <a:xfrm>
            <a:off x="547688" y="2142810"/>
            <a:ext cx="11101676" cy="4170562"/>
          </a:xfrm>
          <a:prstGeom prst="rect">
            <a:avLst/>
          </a:prstGeom>
        </p:spPr>
        <p:txBody>
          <a:bodyPr lIns="0" tIns="0" rIns="0" bIns="0">
            <a:noAutofit/>
          </a:bodyPr>
          <a:lstStyle>
            <a:lvl1pPr marL="0" indent="0">
              <a:spcBef>
                <a:spcPts val="1200"/>
              </a:spcBef>
              <a:spcAft>
                <a:spcPts val="300"/>
              </a:spcAft>
              <a:buNone/>
              <a:defRPr sz="2400" b="1">
                <a:solidFill>
                  <a:schemeClr val="accent3"/>
                </a:solidFill>
                <a:latin typeface="+mj-lt"/>
              </a:defRPr>
            </a:lvl1pPr>
            <a:lvl2pPr marL="0" indent="0">
              <a:spcBef>
                <a:spcPts val="300"/>
              </a:spcBef>
              <a:buClr>
                <a:schemeClr val="tx2"/>
              </a:buClr>
              <a:buFont typeface="Roboto Lt" pitchFamily="2" charset="0"/>
              <a:buNone/>
              <a:defRPr sz="2200">
                <a:solidFill>
                  <a:schemeClr val="tx2"/>
                </a:solidFill>
              </a:defRPr>
            </a:lvl2pPr>
            <a:lvl3pPr marL="228600" indent="-228600">
              <a:spcBef>
                <a:spcPts val="600"/>
              </a:spcBef>
              <a:buClr>
                <a:schemeClr val="tx2"/>
              </a:buClr>
              <a:buFont typeface="Roboto Lt" pitchFamily="2" charset="0"/>
              <a:buChar char="&gt;"/>
              <a:defRPr sz="2200">
                <a:solidFill>
                  <a:schemeClr val="tx2"/>
                </a:solidFill>
              </a:defRPr>
            </a:lvl3pPr>
            <a:lvl4pPr marL="457200" indent="-228600">
              <a:spcBef>
                <a:spcPts val="300"/>
              </a:spcBef>
              <a:buClr>
                <a:schemeClr val="tx2"/>
              </a:buClr>
              <a:buFont typeface="Arial" panose="020B0604020202020204" pitchFamily="34" charset="0"/>
              <a:buChar char="•"/>
              <a:defRPr sz="2000">
                <a:solidFill>
                  <a:schemeClr val="tx2"/>
                </a:solidFill>
              </a:defRPr>
            </a:lvl4pPr>
            <a:lvl5pPr marL="822960" indent="-228600">
              <a:spcBef>
                <a:spcPts val="300"/>
              </a:spcBef>
              <a:buFont typeface="Roboto Lt" pitchFamily="2" charset="0"/>
              <a:buChar char="-"/>
              <a:defRPr>
                <a:solidFill>
                  <a:schemeClr val="tx2"/>
                </a:solidFill>
              </a:defRPr>
            </a:lvl5pPr>
          </a:lstStyle>
          <a:p>
            <a:pPr lvl="0"/>
            <a:r>
              <a:rPr lang="en-US"/>
              <a:t>Add bold intro or subhead here</a:t>
            </a:r>
          </a:p>
          <a:p>
            <a:pPr lvl="1"/>
            <a:r>
              <a:rPr lang="en-US"/>
              <a:t>Non-bulleted copy</a:t>
            </a:r>
          </a:p>
          <a:p>
            <a:pPr lvl="2"/>
            <a:r>
              <a:rPr lang="en-US"/>
              <a:t>First bullet</a:t>
            </a:r>
          </a:p>
          <a:p>
            <a:pPr lvl="3"/>
            <a:r>
              <a:rPr lang="en-US"/>
              <a:t>Second bullet</a:t>
            </a:r>
          </a:p>
          <a:p>
            <a:pPr lvl="4"/>
            <a:r>
              <a:rPr lang="en-US"/>
              <a:t>Third bullet</a:t>
            </a:r>
          </a:p>
        </p:txBody>
      </p:sp>
    </p:spTree>
    <p:extLst>
      <p:ext uri="{BB962C8B-B14F-4D97-AF65-F5344CB8AC3E}">
        <p14:creationId xmlns:p14="http://schemas.microsoft.com/office/powerpoint/2010/main" val="3186202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Slide Picture">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3" name="Picture Placeholder 2">
            <a:extLst>
              <a:ext uri="{FF2B5EF4-FFF2-40B4-BE49-F238E27FC236}">
                <a16:creationId xmlns:a16="http://schemas.microsoft.com/office/drawing/2014/main" id="{BC9E6EA8-832C-4CE2-A026-9FE8171A705D}"/>
              </a:ext>
            </a:extLst>
          </p:cNvPr>
          <p:cNvSpPr>
            <a:spLocks noGrp="1"/>
          </p:cNvSpPr>
          <p:nvPr>
            <p:ph type="pic" sz="quarter" idx="10"/>
          </p:nvPr>
        </p:nvSpPr>
        <p:spPr>
          <a:xfrm>
            <a:off x="0" y="0"/>
            <a:ext cx="12192000" cy="6858000"/>
          </a:xfrm>
          <a:prstGeom prst="rect">
            <a:avLst/>
          </a:prstGeom>
        </p:spPr>
        <p:txBody>
          <a:bodyPr tIns="2560320"/>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icon to add picture</a:t>
            </a:r>
          </a:p>
        </p:txBody>
      </p:sp>
    </p:spTree>
    <p:extLst>
      <p:ext uri="{BB962C8B-B14F-4D97-AF65-F5344CB8AC3E}">
        <p14:creationId xmlns:p14="http://schemas.microsoft.com/office/powerpoint/2010/main" val="1105821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slideLayout" Target="../slideLayouts/slideLayout26.xml"/><Relationship Id="rId3" Type="http://schemas.openxmlformats.org/officeDocument/2006/relationships/slideLayout" Target="../slideLayouts/slideLayout11.xml"/><Relationship Id="rId21" Type="http://schemas.openxmlformats.org/officeDocument/2006/relationships/slideLayout" Target="../slideLayouts/slideLayout29.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slideLayout" Target="../slideLayouts/slideLayout28.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24" Type="http://schemas.openxmlformats.org/officeDocument/2006/relationships/theme" Target="../theme/theme2.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23" Type="http://schemas.openxmlformats.org/officeDocument/2006/relationships/slideLayout" Target="../slideLayouts/slideLayout31.xml"/><Relationship Id="rId10" Type="http://schemas.openxmlformats.org/officeDocument/2006/relationships/slideLayout" Target="../slideLayouts/slideLayout18.xml"/><Relationship Id="rId19" Type="http://schemas.openxmlformats.org/officeDocument/2006/relationships/slideLayout" Target="../slideLayouts/slideLayout27.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 Id="rId22"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A298C7DF-4700-463B-A7E8-438CEF65CBF4}"/>
              </a:ext>
            </a:extLst>
          </p:cNvPr>
          <p:cNvSpPr>
            <a:spLocks noGrp="1"/>
          </p:cNvSpPr>
          <p:nvPr>
            <p:ph type="sldNum" sz="quarter" idx="4"/>
          </p:nvPr>
        </p:nvSpPr>
        <p:spPr>
          <a:xfrm>
            <a:off x="11649364" y="6492875"/>
            <a:ext cx="542636" cy="365125"/>
          </a:xfrm>
          <a:prstGeom prst="rect">
            <a:avLst/>
          </a:prstGeom>
        </p:spPr>
        <p:txBody>
          <a:bodyPr/>
          <a:lstStyle>
            <a:lvl1pPr>
              <a:defRPr sz="1200">
                <a:solidFill>
                  <a:schemeClr val="bg1"/>
                </a:solidFill>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4" name="Title Placeholder 3">
            <a:extLst>
              <a:ext uri="{FF2B5EF4-FFF2-40B4-BE49-F238E27FC236}">
                <a16:creationId xmlns:a16="http://schemas.microsoft.com/office/drawing/2014/main" id="{2AD0B725-CFFB-4C8F-9AE9-2B6ADC7278A5}"/>
              </a:ext>
            </a:extLst>
          </p:cNvPr>
          <p:cNvSpPr>
            <a:spLocks noGrp="1"/>
          </p:cNvSpPr>
          <p:nvPr>
            <p:ph type="title"/>
          </p:nvPr>
        </p:nvSpPr>
        <p:spPr>
          <a:xfrm>
            <a:off x="838200" y="365125"/>
            <a:ext cx="10515600" cy="1325563"/>
          </a:xfrm>
          <a:prstGeom prst="rect">
            <a:avLst/>
          </a:prstGeom>
        </p:spPr>
        <p:txBody>
          <a:bodyPr vert="horz" lIns="0" tIns="0" rIns="0" bIns="0" rtlCol="0" anchor="ctr">
            <a:normAutofit/>
          </a:bodyPr>
          <a:lstStyle/>
          <a:p>
            <a:r>
              <a:rPr lang="en-US"/>
              <a:t>Click to edit Master title style</a:t>
            </a:r>
          </a:p>
        </p:txBody>
      </p:sp>
    </p:spTree>
    <p:extLst>
      <p:ext uri="{BB962C8B-B14F-4D97-AF65-F5344CB8AC3E}">
        <p14:creationId xmlns:p14="http://schemas.microsoft.com/office/powerpoint/2010/main" val="3536709376"/>
      </p:ext>
    </p:extLst>
  </p:cSld>
  <p:clrMap bg1="lt1" tx1="dk1" bg2="lt2" tx2="dk2" accent1="accent1" accent2="accent2" accent3="accent3" accent4="accent4" accent5="accent5" accent6="accent6" hlink="hlink" folHlink="folHlink"/>
  <p:sldLayoutIdLst>
    <p:sldLayoutId id="2147483671" r:id="rId1"/>
    <p:sldLayoutId id="2147483739" r:id="rId2"/>
    <p:sldLayoutId id="2147483735" r:id="rId3"/>
    <p:sldLayoutId id="2147483738" r:id="rId4"/>
    <p:sldLayoutId id="2147483736" r:id="rId5"/>
    <p:sldLayoutId id="2147483663" r:id="rId6"/>
    <p:sldLayoutId id="2147483741" r:id="rId7"/>
    <p:sldLayoutId id="2147483763" r:id="rId8"/>
  </p:sldLayoutIdLst>
  <p:txStyles>
    <p:titleStyle>
      <a:lvl1pPr algn="l" defTabSz="914400" rtl="0" eaLnBrk="1" latinLnBrk="0" hangingPunct="1">
        <a:lnSpc>
          <a:spcPct val="90000"/>
        </a:lnSpc>
        <a:spcBef>
          <a:spcPct val="0"/>
        </a:spcBef>
        <a:buNone/>
        <a:defRPr sz="5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itle Placeholder 3">
            <a:extLst>
              <a:ext uri="{FF2B5EF4-FFF2-40B4-BE49-F238E27FC236}">
                <a16:creationId xmlns:a16="http://schemas.microsoft.com/office/drawing/2014/main" id="{965429EA-18D1-4C38-B2B6-3EF97EB1B333}"/>
              </a:ext>
            </a:extLst>
          </p:cNvPr>
          <p:cNvSpPr>
            <a:spLocks noGrp="1"/>
          </p:cNvSpPr>
          <p:nvPr>
            <p:ph type="title"/>
          </p:nvPr>
        </p:nvSpPr>
        <p:spPr>
          <a:xfrm>
            <a:off x="536645" y="550433"/>
            <a:ext cx="10630707" cy="1325563"/>
          </a:xfrm>
          <a:prstGeom prst="rect">
            <a:avLst/>
          </a:prstGeom>
        </p:spPr>
        <p:txBody>
          <a:bodyPr vert="horz" lIns="0" tIns="0" rIns="0" bIns="0" rtlCol="0" anchor="ctr">
            <a:noAutofit/>
          </a:bodyPr>
          <a:lstStyle/>
          <a:p>
            <a:r>
              <a:rPr lang="en-US"/>
              <a:t>Click to edit Master title style</a:t>
            </a:r>
          </a:p>
        </p:txBody>
      </p:sp>
      <p:sp>
        <p:nvSpPr>
          <p:cNvPr id="7" name="Slide Number Placeholder 5">
            <a:extLst>
              <a:ext uri="{FF2B5EF4-FFF2-40B4-BE49-F238E27FC236}">
                <a16:creationId xmlns:a16="http://schemas.microsoft.com/office/drawing/2014/main" id="{520D00CF-303E-40FC-A013-AF4DB714EF68}"/>
              </a:ext>
            </a:extLst>
          </p:cNvPr>
          <p:cNvSpPr>
            <a:spLocks noGrp="1"/>
          </p:cNvSpPr>
          <p:nvPr>
            <p:ph type="sldNum" sz="quarter" idx="4"/>
          </p:nvPr>
        </p:nvSpPr>
        <p:spPr>
          <a:xfrm>
            <a:off x="11649364" y="6492875"/>
            <a:ext cx="542636" cy="365125"/>
          </a:xfrm>
          <a:prstGeom prst="rect">
            <a:avLst/>
          </a:prstGeom>
        </p:spPr>
        <p:txBody>
          <a:bodyPr/>
          <a:lstStyle>
            <a:lvl1pPr>
              <a:defRPr sz="1200">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5" name="Text Placeholder 4">
            <a:extLst>
              <a:ext uri="{FF2B5EF4-FFF2-40B4-BE49-F238E27FC236}">
                <a16:creationId xmlns:a16="http://schemas.microsoft.com/office/drawing/2014/main" id="{763F3635-C8C2-4F71-95F5-E1A7BF07A7CD}"/>
              </a:ext>
            </a:extLst>
          </p:cNvPr>
          <p:cNvSpPr>
            <a:spLocks noGrp="1"/>
          </p:cNvSpPr>
          <p:nvPr>
            <p:ph type="body" idx="1"/>
          </p:nvPr>
        </p:nvSpPr>
        <p:spPr>
          <a:xfrm>
            <a:off x="536645" y="2136921"/>
            <a:ext cx="10817155" cy="435133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279534499"/>
      </p:ext>
    </p:extLst>
  </p:cSld>
  <p:clrMap bg1="lt1" tx1="dk1" bg2="lt2" tx2="dk2" accent1="accent1" accent2="accent2" accent3="accent3" accent4="accent4" accent5="accent5" accent6="accent6" hlink="hlink" folHlink="folHlink"/>
  <p:sldLayoutIdLst>
    <p:sldLayoutId id="2147483715" r:id="rId1"/>
    <p:sldLayoutId id="2147483744" r:id="rId2"/>
    <p:sldLayoutId id="2147483745" r:id="rId3"/>
    <p:sldLayoutId id="2147483746" r:id="rId4"/>
    <p:sldLayoutId id="2147483742" r:id="rId5"/>
    <p:sldLayoutId id="2147483757" r:id="rId6"/>
    <p:sldLayoutId id="2147483743" r:id="rId7"/>
    <p:sldLayoutId id="2147483747" r:id="rId8"/>
    <p:sldLayoutId id="2147483749" r:id="rId9"/>
    <p:sldLayoutId id="2147483750" r:id="rId10"/>
    <p:sldLayoutId id="2147483748" r:id="rId11"/>
    <p:sldLayoutId id="2147483751" r:id="rId12"/>
    <p:sldLayoutId id="2147483752" r:id="rId13"/>
    <p:sldLayoutId id="2147483753" r:id="rId14"/>
    <p:sldLayoutId id="2147483754" r:id="rId15"/>
    <p:sldLayoutId id="2147483755" r:id="rId16"/>
    <p:sldLayoutId id="2147483756" r:id="rId17"/>
    <p:sldLayoutId id="2147483758" r:id="rId18"/>
    <p:sldLayoutId id="2147483759" r:id="rId19"/>
    <p:sldLayoutId id="2147483760" r:id="rId20"/>
    <p:sldLayoutId id="2147483761" r:id="rId21"/>
    <p:sldLayoutId id="2147483762" r:id="rId22"/>
    <p:sldLayoutId id="2147483764" r:id="rId23"/>
  </p:sldLayoutIdLst>
  <p:txStyles>
    <p:titleStyle>
      <a:lvl1pPr algn="l" defTabSz="914400" rtl="0" eaLnBrk="1" latinLnBrk="0" hangingPunct="1">
        <a:lnSpc>
          <a:spcPct val="90000"/>
        </a:lnSpc>
        <a:spcBef>
          <a:spcPct val="0"/>
        </a:spcBef>
        <a:buNone/>
        <a:defRPr sz="4000" kern="1200">
          <a:solidFill>
            <a:schemeClr val="accent1"/>
          </a:solidFill>
          <a:latin typeface="+mn-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accent3"/>
          </a:solidFill>
          <a:latin typeface="+mj-lt"/>
          <a:ea typeface="+mn-ea"/>
          <a:cs typeface="+mn-cs"/>
        </a:defRPr>
      </a:lvl1pPr>
      <a:lvl2pPr marL="228600" indent="-228600" algn="l" defTabSz="914400" rtl="0" eaLnBrk="1" latinLnBrk="0" hangingPunct="1">
        <a:lnSpc>
          <a:spcPct val="90000"/>
        </a:lnSpc>
        <a:spcBef>
          <a:spcPts val="500"/>
        </a:spcBef>
        <a:buClr>
          <a:schemeClr val="tx2"/>
        </a:buClr>
        <a:buFont typeface="Roboto Lt" pitchFamily="2" charset="0"/>
        <a:buChar char="&gt;"/>
        <a:defRPr sz="2200" kern="1200">
          <a:solidFill>
            <a:schemeClr val="tx2"/>
          </a:solidFill>
          <a:latin typeface="+mn-lt"/>
          <a:ea typeface="+mn-ea"/>
          <a:cs typeface="+mn-cs"/>
        </a:defRPr>
      </a:lvl2pPr>
      <a:lvl3pPr marL="457200" indent="-228600" algn="l" defTabSz="914400" rtl="0" eaLnBrk="1" latinLnBrk="0" hangingPunct="1">
        <a:lnSpc>
          <a:spcPct val="90000"/>
        </a:lnSpc>
        <a:spcBef>
          <a:spcPts val="600"/>
        </a:spcBef>
        <a:buClr>
          <a:schemeClr val="tx2"/>
        </a:buClr>
        <a:buFont typeface="Arial" panose="020B0604020202020204" pitchFamily="34" charset="0"/>
        <a:buChar char="•"/>
        <a:defRPr sz="2000" kern="1200">
          <a:solidFill>
            <a:schemeClr val="tx2"/>
          </a:solidFill>
          <a:latin typeface="+mn-lt"/>
          <a:ea typeface="+mn-ea"/>
          <a:cs typeface="+mn-cs"/>
        </a:defRPr>
      </a:lvl3pPr>
      <a:lvl4pPr marL="822960" indent="-228600" algn="l" defTabSz="914400" rtl="0" eaLnBrk="1" latinLnBrk="0" hangingPunct="1">
        <a:lnSpc>
          <a:spcPct val="90000"/>
        </a:lnSpc>
        <a:spcBef>
          <a:spcPts val="500"/>
        </a:spcBef>
        <a:buClr>
          <a:schemeClr val="tx2"/>
        </a:buClr>
        <a:buFont typeface="Roboto Lt" pitchFamily="2"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mailto:energystorage@nyserda.ny.gov" TargetMode="External"/><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mailto:energystorage@nyserda.ny.gov"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hyperlink" Target="https://www.nyserda.ny.gov/All-Programs/Energy-Storage-Program/Connect-with-Us"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hyperlink" Target="https://der.nyserda.ny.gov/" TargetMode="External"/><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hyperlink" Target="https://www.nyserda.ny.gov/-/media/Project/Nyserda/Files/Programs/Energy-Storage/Fire-Code-Recommendations-Report.pdf" TargetMode="External"/><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7.xml.rels><?xml version="1.0" encoding="UTF-8" standalone="yes"?>
<Relationships xmlns="http://schemas.openxmlformats.org/package/2006/relationships"><Relationship Id="rId3" Type="http://schemas.openxmlformats.org/officeDocument/2006/relationships/hyperlink" Target="http://www.nyserda.ny.gov/energystorage" TargetMode="External"/><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hyperlink" Target="https://gcc02.safelinks.protection.outlook.com/?url=https%3A%2F%2Fgreenbank.ny.gov%2F-%2Fmedia%2FProject%2FGreenbank%2FFiles%2FPortfolio%2FGB-tp-ninedotup-cs-1-v1_acc.pdf&amp;data=05%7C02%7CLuke.Forster%40nyserda.ny.gov%7C8cc3dada7ab24157d4cb08dd55d23bbc%7Cf46cb8ea79004d108ceb80e8c1c81ee7%7C0%7C0%7C638761083606017483%7CUnknown%7CTWFpbGZsb3d8eyJFbXB0eU1hcGkiOnRydWUsIlYiOiIwLjAuMDAwMCIsIlAiOiJXaW4zMiIsIkFOIjoiTWFpbCIsIldUIjoyfQ%3D%3D%7C0%7C%7C%7C&amp;sdata=NdSYc6dbWECtNs2U1DXHFUXzN3wKiGkU6Our%2FTO2XOs%3D&amp;reserved=0" TargetMode="External"/><Relationship Id="rId2" Type="http://schemas.openxmlformats.org/officeDocument/2006/relationships/notesSlide" Target="../notesSlides/notesSlide39.xml"/><Relationship Id="rId1" Type="http://schemas.openxmlformats.org/officeDocument/2006/relationships/slideLayout" Target="../slideLayouts/slideLayout13.xml"/><Relationship Id="rId6" Type="http://schemas.openxmlformats.org/officeDocument/2006/relationships/hyperlink" Target="mailto:info@greenbank.ny.gov" TargetMode="External"/><Relationship Id="rId5" Type="http://schemas.openxmlformats.org/officeDocument/2006/relationships/hyperlink" Target="mailto:Kaitlin.Butler@greenbank.ny.gov" TargetMode="External"/><Relationship Id="rId4" Type="http://schemas.openxmlformats.org/officeDocument/2006/relationships/hyperlink" Target="https://gcc02.safelinks.protection.outlook.com/?url=https%3A%2F%2Fportal.greenbank.ny.gov%2FCORE_Solicitation_Detail_Page%3FSolicitationId%3Da0rt0000000QnxtAAC%26_gl%3D1*qa5at1*_gcl_aw*R0NMLjE3NDAwNjc0OTguQ2owS0NRaUF3dHU5QmhDOEFSSXNBSTlKSGFtT2xNQzRicDhhTVhGVlZCSjdPMkM2TXAwLUNUZmRPWDRvT0VEVUJKUy1JUFJBVnBxbmJZVWFBdExERUFMd193Y0I.*_gcl_au*NjY4OTM3OTQ5LjE3Mzg3MDU0Mjc.*_ga*MTYyNDM2NTg4LjE3Mjg1ODAzNDM.*_ga_1BLBKR5S37*MTc0MDQyNzIxNS4xMDMuMS4xNzQwNDI4NDM0LjAuMC4w&amp;data=05%7C02%7CLuke.Forster%40nyserda.ny.gov%7C8cc3dada7ab24157d4cb08dd55d23bbc%7Cf46cb8ea79004d108ceb80e8c1c81ee7%7C0%7C0%7C638761083606041639%7CUnknown%7CTWFpbGZsb3d8eyJFbXB0eU1hcGkiOnRydWUsIlYiOiIwLjAuMDAwMCIsIlAiOiJXaW4zMiIsIkFOIjoiTWFpbCIsIldUIjoyfQ%3D%3D%7C0%7C%7C%7C&amp;sdata=nwmtSBQ9VJyv2uoEdXzyBccWVIvs9JlGloHWMCOx%2FmQ%3D&amp;reserved=0"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hyperlink" Target="https://www.nyserda.ny.gov/All-Programs/Energy-Storage-Program/Connect-with-Us" TargetMode="External"/><Relationship Id="rId2" Type="http://schemas.openxmlformats.org/officeDocument/2006/relationships/notesSlide" Target="../notesSlides/notesSlide41.xml"/><Relationship Id="rId1" Type="http://schemas.openxmlformats.org/officeDocument/2006/relationships/slideLayout" Target="../slideLayouts/slideLayout13.xml"/><Relationship Id="rId6" Type="http://schemas.openxmlformats.org/officeDocument/2006/relationships/hyperlink" Target="mailto:energystorage@nyserda.ny.gov" TargetMode="External"/><Relationship Id="rId5" Type="http://schemas.openxmlformats.org/officeDocument/2006/relationships/hyperlink" Target="https://www.nyserda.ny.gov/All-Programs/Energy-Storage-Program/Developers-and-Contractors/Retail-Incentive-Offer/Incentive-Dashboard" TargetMode="External"/><Relationship Id="rId4" Type="http://schemas.openxmlformats.org/officeDocument/2006/relationships/hyperlink" Target="https://dps.ny.gov/distributed-energy-resource-der-regulation-and-oversight"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s://www.nyserda.ny.gov/All-Programs/Energy-Storage-Program/Developers-and-Contractors/Retail-Incentive-Offer/Incentive-Dashboard"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FCFAFEC-0320-0740-922A-D3A08978AF2F}"/>
              </a:ext>
            </a:extLst>
          </p:cNvPr>
          <p:cNvSpPr>
            <a:spLocks noGrp="1"/>
          </p:cNvSpPr>
          <p:nvPr>
            <p:ph type="title"/>
          </p:nvPr>
        </p:nvSpPr>
        <p:spPr>
          <a:xfrm>
            <a:off x="348571" y="690247"/>
            <a:ext cx="11555157" cy="2738753"/>
          </a:xfrm>
        </p:spPr>
        <p:txBody>
          <a:bodyPr/>
          <a:lstStyle/>
          <a:p>
            <a:r>
              <a:rPr lang="en-US">
                <a:latin typeface="Roboto"/>
                <a:ea typeface="Roboto"/>
                <a:cs typeface="Arial"/>
              </a:rPr>
              <a:t>“6 GW” Residential and Retail Energy Storage Programs Overview</a:t>
            </a:r>
            <a:endParaRPr lang="en-US" sz="4000">
              <a:latin typeface="Roboto"/>
              <a:ea typeface="Roboto"/>
            </a:endParaRPr>
          </a:p>
        </p:txBody>
      </p:sp>
      <p:sp>
        <p:nvSpPr>
          <p:cNvPr id="5" name="Text Placeholder 4">
            <a:extLst>
              <a:ext uri="{FF2B5EF4-FFF2-40B4-BE49-F238E27FC236}">
                <a16:creationId xmlns:a16="http://schemas.microsoft.com/office/drawing/2014/main" id="{A99A25B2-F90A-7933-BD55-1CE8601076A1}"/>
              </a:ext>
            </a:extLst>
          </p:cNvPr>
          <p:cNvSpPr>
            <a:spLocks noGrp="1"/>
          </p:cNvSpPr>
          <p:nvPr>
            <p:ph type="body" sz="quarter" idx="12"/>
          </p:nvPr>
        </p:nvSpPr>
        <p:spPr>
          <a:xfrm>
            <a:off x="348570" y="5524234"/>
            <a:ext cx="8338229" cy="656527"/>
          </a:xfrm>
        </p:spPr>
        <p:txBody>
          <a:bodyPr lIns="0" tIns="0" rIns="0" bIns="0" anchor="t">
            <a:normAutofit lnSpcReduction="10000"/>
          </a:bodyPr>
          <a:lstStyle/>
          <a:p>
            <a:r>
              <a:rPr lang="en-US">
                <a:latin typeface="Roboto Lt"/>
                <a:ea typeface="Roboto"/>
                <a:cs typeface="Arial"/>
              </a:rPr>
              <a:t>NYSERDA Distributed Energy Resources Program Stakeholder Webinar</a:t>
            </a:r>
          </a:p>
          <a:p>
            <a:r>
              <a:rPr lang="en-US">
                <a:latin typeface="Roboto Lt"/>
                <a:ea typeface="Roboto"/>
                <a:cs typeface="Arial"/>
              </a:rPr>
              <a:t>March 11, 2025</a:t>
            </a:r>
            <a:endParaRPr lang="en-US">
              <a:latin typeface="Roboto Lt"/>
            </a:endParaRPr>
          </a:p>
          <a:p>
            <a:endParaRPr lang="en-US"/>
          </a:p>
        </p:txBody>
      </p:sp>
    </p:spTree>
    <p:extLst>
      <p:ext uri="{BB962C8B-B14F-4D97-AF65-F5344CB8AC3E}">
        <p14:creationId xmlns:p14="http://schemas.microsoft.com/office/powerpoint/2010/main" val="8184585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DA7163-1920-666C-9952-CD554A98DE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6EC4C9-682D-1785-1805-D0419334D848}"/>
              </a:ext>
            </a:extLst>
          </p:cNvPr>
          <p:cNvSpPr>
            <a:spLocks noGrp="1"/>
          </p:cNvSpPr>
          <p:nvPr>
            <p:ph type="title"/>
          </p:nvPr>
        </p:nvSpPr>
        <p:spPr>
          <a:xfrm>
            <a:off x="546956" y="550434"/>
            <a:ext cx="11645044" cy="1325563"/>
          </a:xfrm>
        </p:spPr>
        <p:txBody>
          <a:bodyPr/>
          <a:lstStyle/>
          <a:p>
            <a:r>
              <a:rPr lang="en-US"/>
              <a:t>Participating Contractors</a:t>
            </a:r>
          </a:p>
        </p:txBody>
      </p:sp>
      <p:sp>
        <p:nvSpPr>
          <p:cNvPr id="3" name="Content Placeholder 2">
            <a:extLst>
              <a:ext uri="{FF2B5EF4-FFF2-40B4-BE49-F238E27FC236}">
                <a16:creationId xmlns:a16="http://schemas.microsoft.com/office/drawing/2014/main" id="{18B4552A-5140-15B0-4A8B-E653D8ED1A56}"/>
              </a:ext>
            </a:extLst>
          </p:cNvPr>
          <p:cNvSpPr>
            <a:spLocks noGrp="1"/>
          </p:cNvSpPr>
          <p:nvPr>
            <p:ph sz="quarter" idx="12"/>
          </p:nvPr>
        </p:nvSpPr>
        <p:spPr/>
        <p:txBody>
          <a:bodyPr/>
          <a:lstStyle/>
          <a:p>
            <a:endParaRPr lang="en-US" sz="1800" b="0">
              <a:solidFill>
                <a:schemeClr val="tx2"/>
              </a:solidFill>
              <a:latin typeface="Roboto Light" panose="02000000000000000000" pitchFamily="2" charset="0"/>
              <a:ea typeface="Roboto Light" panose="02000000000000000000" pitchFamily="2" charset="0"/>
            </a:endParaRPr>
          </a:p>
          <a:p>
            <a:endParaRPr lang="en-US"/>
          </a:p>
        </p:txBody>
      </p:sp>
      <p:sp>
        <p:nvSpPr>
          <p:cNvPr id="4" name="TextBox 3">
            <a:extLst>
              <a:ext uri="{FF2B5EF4-FFF2-40B4-BE49-F238E27FC236}">
                <a16:creationId xmlns:a16="http://schemas.microsoft.com/office/drawing/2014/main" id="{23993BAA-9327-F5AC-9392-EE1514368EA2}"/>
              </a:ext>
            </a:extLst>
          </p:cNvPr>
          <p:cNvSpPr txBox="1"/>
          <p:nvPr/>
        </p:nvSpPr>
        <p:spPr>
          <a:xfrm>
            <a:off x="542636" y="2057749"/>
            <a:ext cx="10919791" cy="3939540"/>
          </a:xfrm>
          <a:prstGeom prst="rect">
            <a:avLst/>
          </a:prstGeom>
          <a:noFill/>
        </p:spPr>
        <p:txBody>
          <a:bodyPr wrap="square" rtlCol="0">
            <a:spAutoFit/>
          </a:bodyPr>
          <a:lstStyle/>
          <a:p>
            <a:pPr marL="342900" indent="-342900">
              <a:buFont typeface="Arial" panose="020B0604020202020204" pitchFamily="34" charset="0"/>
              <a:buChar char="•"/>
            </a:pPr>
            <a:r>
              <a:rPr lang="en-US" sz="2000">
                <a:solidFill>
                  <a:srgbClr val="63666A"/>
                </a:solidFill>
              </a:rPr>
              <a:t>For both the Residential and Retail Storage programs, projects will be incentivized for customers through a network of Participating Contractors who will contract directly with the customer and NYSERDA.</a:t>
            </a:r>
          </a:p>
          <a:p>
            <a:pPr marL="342900" indent="-342900">
              <a:buFont typeface="Arial" panose="020B0604020202020204" pitchFamily="34" charset="0"/>
              <a:buChar char="•"/>
            </a:pPr>
            <a:endParaRPr lang="en-US" sz="1000">
              <a:solidFill>
                <a:srgbClr val="63666A"/>
              </a:solidFill>
            </a:endParaRPr>
          </a:p>
          <a:p>
            <a:pPr marL="342900" indent="-342900">
              <a:buFont typeface="Arial" panose="020B0604020202020204" pitchFamily="34" charset="0"/>
              <a:buChar char="•"/>
            </a:pPr>
            <a:r>
              <a:rPr lang="en-US" sz="2000">
                <a:solidFill>
                  <a:srgbClr val="63666A"/>
                </a:solidFill>
              </a:rPr>
              <a:t>Participating Contractors will be held responsible for meeting all program requirements as listed in the version of the Program Manual in effect at the date of application. Regardless of any subcontracting arrangement, the Participating Contractor will remain responsible for all aspects of the project.</a:t>
            </a:r>
          </a:p>
          <a:p>
            <a:pPr marL="342900" indent="-342900">
              <a:buFont typeface="Arial" panose="020B0604020202020204" pitchFamily="34" charset="0"/>
              <a:buChar char="•"/>
            </a:pPr>
            <a:endParaRPr lang="en-US" sz="1000">
              <a:solidFill>
                <a:srgbClr val="63666A"/>
              </a:solidFill>
            </a:endParaRPr>
          </a:p>
          <a:p>
            <a:pPr marL="342900" indent="-342900">
              <a:buFont typeface="Arial" panose="020B0604020202020204" pitchFamily="34" charset="0"/>
              <a:buChar char="•"/>
            </a:pPr>
            <a:r>
              <a:rPr lang="en-US" sz="2000">
                <a:solidFill>
                  <a:srgbClr val="63666A"/>
                </a:solidFill>
              </a:rPr>
              <a:t>A contracting firm can apply to become a Participating Contractor by completing an online Contractor Application Form located at the NYSERDA Energy Storage website.</a:t>
            </a:r>
          </a:p>
          <a:p>
            <a:pPr marL="342900" indent="-342900">
              <a:buFont typeface="Arial" panose="020B0604020202020204" pitchFamily="34" charset="0"/>
              <a:buChar char="•"/>
            </a:pPr>
            <a:endParaRPr lang="en-US" sz="1000">
              <a:solidFill>
                <a:srgbClr val="63666A"/>
              </a:solidFill>
            </a:endParaRPr>
          </a:p>
          <a:p>
            <a:pPr marL="342900" indent="-342900">
              <a:buFont typeface="Arial" panose="020B0604020202020204" pitchFamily="34" charset="0"/>
              <a:buChar char="•"/>
            </a:pPr>
            <a:r>
              <a:rPr lang="en-US" sz="2000">
                <a:solidFill>
                  <a:srgbClr val="63666A"/>
                </a:solidFill>
              </a:rPr>
              <a:t>Already-approved Retail storage contractors do not need to reapply</a:t>
            </a:r>
          </a:p>
          <a:p>
            <a:pPr marL="800100" lvl="1" indent="-342900">
              <a:buFont typeface="Arial" panose="020B0604020202020204" pitchFamily="34" charset="0"/>
              <a:buChar char="•"/>
            </a:pPr>
            <a:r>
              <a:rPr lang="en-US" sz="2000">
                <a:solidFill>
                  <a:srgbClr val="63666A"/>
                </a:solidFill>
              </a:rPr>
              <a:t>Solar-only NY-Sun contractors will need to apply for Energy Storage programs</a:t>
            </a:r>
          </a:p>
        </p:txBody>
      </p:sp>
    </p:spTree>
    <p:extLst>
      <p:ext uri="{BB962C8B-B14F-4D97-AF65-F5344CB8AC3E}">
        <p14:creationId xmlns:p14="http://schemas.microsoft.com/office/powerpoint/2010/main" val="35066203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EEA92D-A117-296A-0096-2164B6363C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CC3522-AA95-FB9F-E0F2-3870BE007D9C}"/>
              </a:ext>
            </a:extLst>
          </p:cNvPr>
          <p:cNvSpPr>
            <a:spLocks noGrp="1"/>
          </p:cNvSpPr>
          <p:nvPr>
            <p:ph type="title"/>
          </p:nvPr>
        </p:nvSpPr>
        <p:spPr>
          <a:xfrm>
            <a:off x="546956" y="550434"/>
            <a:ext cx="11457202" cy="1325563"/>
          </a:xfrm>
        </p:spPr>
        <p:txBody>
          <a:bodyPr/>
          <a:lstStyle/>
          <a:p>
            <a:r>
              <a:rPr lang="en-US"/>
              <a:t>Residential and Retail Storage Incentives for NYPA  and Long Island</a:t>
            </a:r>
          </a:p>
        </p:txBody>
      </p:sp>
      <p:sp>
        <p:nvSpPr>
          <p:cNvPr id="3" name="Content Placeholder 2">
            <a:extLst>
              <a:ext uri="{FF2B5EF4-FFF2-40B4-BE49-F238E27FC236}">
                <a16:creationId xmlns:a16="http://schemas.microsoft.com/office/drawing/2014/main" id="{B8139FFA-5B8A-1DB0-059F-7EFC08106075}"/>
              </a:ext>
            </a:extLst>
          </p:cNvPr>
          <p:cNvSpPr>
            <a:spLocks noGrp="1"/>
          </p:cNvSpPr>
          <p:nvPr>
            <p:ph sz="quarter" idx="12"/>
          </p:nvPr>
        </p:nvSpPr>
        <p:spPr/>
        <p:txBody>
          <a:bodyPr/>
          <a:lstStyle/>
          <a:p>
            <a:endParaRPr lang="en-US" sz="1800" b="0">
              <a:solidFill>
                <a:schemeClr val="tx2"/>
              </a:solidFill>
              <a:latin typeface="Roboto Light" panose="02000000000000000000" pitchFamily="2" charset="0"/>
              <a:ea typeface="Roboto Light" panose="02000000000000000000" pitchFamily="2" charset="0"/>
            </a:endParaRPr>
          </a:p>
          <a:p>
            <a:endParaRPr lang="en-US"/>
          </a:p>
        </p:txBody>
      </p:sp>
      <p:sp>
        <p:nvSpPr>
          <p:cNvPr id="4" name="TextBox 3">
            <a:extLst>
              <a:ext uri="{FF2B5EF4-FFF2-40B4-BE49-F238E27FC236}">
                <a16:creationId xmlns:a16="http://schemas.microsoft.com/office/drawing/2014/main" id="{14B17F94-5131-5B40-749C-4290471C43F1}"/>
              </a:ext>
            </a:extLst>
          </p:cNvPr>
          <p:cNvSpPr txBox="1"/>
          <p:nvPr/>
        </p:nvSpPr>
        <p:spPr>
          <a:xfrm>
            <a:off x="542636" y="1875997"/>
            <a:ext cx="11461522" cy="4847481"/>
          </a:xfrm>
          <a:prstGeom prst="rect">
            <a:avLst/>
          </a:prstGeom>
          <a:noFill/>
        </p:spPr>
        <p:txBody>
          <a:bodyPr wrap="square" rtlCol="0">
            <a:spAutoFit/>
          </a:bodyPr>
          <a:lstStyle/>
          <a:p>
            <a:r>
              <a:rPr lang="en-US" sz="2000" b="1">
                <a:solidFill>
                  <a:srgbClr val="0563C1"/>
                </a:solidFill>
              </a:rPr>
              <a:t>NYPA</a:t>
            </a:r>
          </a:p>
          <a:p>
            <a:pPr marL="342900" indent="-342900">
              <a:buFont typeface="Arial" panose="020B0604020202020204" pitchFamily="34" charset="0"/>
              <a:buChar char="•"/>
            </a:pPr>
            <a:r>
              <a:rPr lang="en-US">
                <a:solidFill>
                  <a:srgbClr val="63666A"/>
                </a:solidFill>
              </a:rPr>
              <a:t>Storage projects serving NYPA electric customers are eligible to participate in the Retail program.</a:t>
            </a:r>
          </a:p>
          <a:p>
            <a:pPr marL="342900" indent="-342900">
              <a:buFont typeface="Arial" panose="020B0604020202020204" pitchFamily="34" charset="0"/>
              <a:buChar char="•"/>
            </a:pPr>
            <a:endParaRPr lang="en-US" sz="1000">
              <a:solidFill>
                <a:srgbClr val="63666A"/>
              </a:solidFill>
            </a:endParaRPr>
          </a:p>
          <a:p>
            <a:r>
              <a:rPr lang="en-US" sz="2000" b="1">
                <a:solidFill>
                  <a:srgbClr val="0563C1"/>
                </a:solidFill>
              </a:rPr>
              <a:t>Long Island</a:t>
            </a:r>
          </a:p>
          <a:p>
            <a:pPr marL="342900" indent="-342900">
              <a:buFont typeface="Arial" panose="020B0604020202020204" pitchFamily="34" charset="0"/>
              <a:buChar char="•"/>
            </a:pPr>
            <a:r>
              <a:rPr lang="en-US">
                <a:solidFill>
                  <a:srgbClr val="63666A"/>
                </a:solidFill>
              </a:rPr>
              <a:t>Historical and current NYSERDA incentive support for energy storage on Long Island has been funded via the Regional Greenhouse Gas Initiative (RGGI).</a:t>
            </a:r>
          </a:p>
          <a:p>
            <a:pPr marL="342900" indent="-342900">
              <a:buFont typeface="Arial" panose="020B0604020202020204" pitchFamily="34" charset="0"/>
              <a:buChar char="•"/>
            </a:pPr>
            <a:endParaRPr lang="en-US" sz="500">
              <a:solidFill>
                <a:srgbClr val="63666A"/>
              </a:solidFill>
            </a:endParaRPr>
          </a:p>
          <a:p>
            <a:pPr marL="342900" indent="-342900">
              <a:buFont typeface="Arial" panose="020B0604020202020204" pitchFamily="34" charset="0"/>
              <a:buChar char="•"/>
            </a:pPr>
            <a:r>
              <a:rPr lang="en-US">
                <a:solidFill>
                  <a:srgbClr val="63666A"/>
                </a:solidFill>
              </a:rPr>
              <a:t>The 2024 Storage Order encouraged LIPA to voluntarily participate in the Residential and Retail programs by accepting its MWh load share cost allocation for the programs, upon which LIPA customers would be eligible for the new Residential and Retail incentives.</a:t>
            </a:r>
          </a:p>
          <a:p>
            <a:pPr marL="342900" indent="-342900">
              <a:buFont typeface="Arial" panose="020B0604020202020204" pitchFamily="34" charset="0"/>
              <a:buChar char="•"/>
            </a:pPr>
            <a:endParaRPr lang="en-US" sz="500">
              <a:solidFill>
                <a:srgbClr val="63666A"/>
              </a:solidFill>
            </a:endParaRPr>
          </a:p>
          <a:p>
            <a:pPr marL="342900" indent="-342900">
              <a:buFont typeface="Arial" panose="020B0604020202020204" pitchFamily="34" charset="0"/>
              <a:buChar char="•"/>
            </a:pPr>
            <a:r>
              <a:rPr lang="en-US">
                <a:solidFill>
                  <a:srgbClr val="63666A"/>
                </a:solidFill>
              </a:rPr>
              <a:t>In January 2025, LIPA and NYSERDA executed a Memorandum of Understanding under which LIPA will contribute up to $4.1 million to the Residential-Retail Storage program budget for 2024-2026 in accordance with its statewide load-ratio share for those years.</a:t>
            </a:r>
          </a:p>
          <a:p>
            <a:pPr marL="342900" indent="-342900">
              <a:buFont typeface="Arial" panose="020B0604020202020204" pitchFamily="34" charset="0"/>
              <a:buChar char="•"/>
            </a:pPr>
            <a:endParaRPr lang="en-US" sz="500">
              <a:solidFill>
                <a:srgbClr val="63666A"/>
              </a:solidFill>
            </a:endParaRPr>
          </a:p>
          <a:p>
            <a:pPr marL="342900" indent="-342900">
              <a:buFont typeface="Arial" panose="020B0604020202020204" pitchFamily="34" charset="0"/>
              <a:buChar char="•"/>
            </a:pPr>
            <a:r>
              <a:rPr lang="en-US">
                <a:solidFill>
                  <a:srgbClr val="63666A"/>
                </a:solidFill>
              </a:rPr>
              <a:t>LIPA is currently undertaking an assessment of costs and benefits of Retail storage on Long Island to inform its participation in cost recovery for the programs beyond 2026, to be finalized by July 2025.</a:t>
            </a:r>
          </a:p>
          <a:p>
            <a:pPr marL="342900" indent="-342900">
              <a:buFont typeface="Arial" panose="020B0604020202020204" pitchFamily="34" charset="0"/>
              <a:buChar char="•"/>
            </a:pPr>
            <a:endParaRPr lang="en-US" sz="500">
              <a:solidFill>
                <a:srgbClr val="63666A"/>
              </a:solidFill>
            </a:endParaRPr>
          </a:p>
          <a:p>
            <a:pPr marL="342900" indent="-342900">
              <a:buFont typeface="Arial" panose="020B0604020202020204" pitchFamily="34" charset="0"/>
              <a:buChar char="•"/>
            </a:pPr>
            <a:r>
              <a:rPr lang="en-US">
                <a:solidFill>
                  <a:srgbClr val="63666A"/>
                </a:solidFill>
              </a:rPr>
              <a:t>Availability and size of new/additional NYSERDA Residential and Retail storage incentives for Long Island will be determined upon the conclusion of this process.</a:t>
            </a:r>
          </a:p>
        </p:txBody>
      </p:sp>
    </p:spTree>
    <p:extLst>
      <p:ext uri="{BB962C8B-B14F-4D97-AF65-F5344CB8AC3E}">
        <p14:creationId xmlns:p14="http://schemas.microsoft.com/office/powerpoint/2010/main" val="1594390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C9320B9-39C1-8B2C-29CE-E412A021F566}"/>
              </a:ext>
            </a:extLst>
          </p:cNvPr>
          <p:cNvSpPr>
            <a:spLocks noGrp="1"/>
          </p:cNvSpPr>
          <p:nvPr>
            <p:ph sz="quarter" idx="11"/>
          </p:nvPr>
        </p:nvSpPr>
        <p:spPr/>
        <p:txBody>
          <a:bodyPr/>
          <a:lstStyle/>
          <a:p>
            <a:r>
              <a:rPr lang="en-US"/>
              <a:t>Residential Storage Program</a:t>
            </a:r>
          </a:p>
        </p:txBody>
      </p:sp>
    </p:spTree>
    <p:extLst>
      <p:ext uri="{BB962C8B-B14F-4D97-AF65-F5344CB8AC3E}">
        <p14:creationId xmlns:p14="http://schemas.microsoft.com/office/powerpoint/2010/main" val="37050755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07ABF2-1007-BB56-F451-12EFDF1102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E41738-133A-4319-CB2E-224098D2FFFC}"/>
              </a:ext>
            </a:extLst>
          </p:cNvPr>
          <p:cNvSpPr>
            <a:spLocks noGrp="1"/>
          </p:cNvSpPr>
          <p:nvPr>
            <p:ph type="title"/>
          </p:nvPr>
        </p:nvSpPr>
        <p:spPr>
          <a:xfrm>
            <a:off x="546956" y="550434"/>
            <a:ext cx="11645044" cy="1325563"/>
          </a:xfrm>
        </p:spPr>
        <p:txBody>
          <a:bodyPr/>
          <a:lstStyle/>
          <a:p>
            <a:r>
              <a:rPr lang="en-US"/>
              <a:t>Residential: Project Eligibility</a:t>
            </a:r>
          </a:p>
        </p:txBody>
      </p:sp>
      <p:sp>
        <p:nvSpPr>
          <p:cNvPr id="3" name="Content Placeholder 2">
            <a:extLst>
              <a:ext uri="{FF2B5EF4-FFF2-40B4-BE49-F238E27FC236}">
                <a16:creationId xmlns:a16="http://schemas.microsoft.com/office/drawing/2014/main" id="{681DD600-679C-E59C-E7A6-7C705C1B77E8}"/>
              </a:ext>
            </a:extLst>
          </p:cNvPr>
          <p:cNvSpPr>
            <a:spLocks noGrp="1"/>
          </p:cNvSpPr>
          <p:nvPr>
            <p:ph sz="quarter" idx="12"/>
          </p:nvPr>
        </p:nvSpPr>
        <p:spPr/>
        <p:txBody>
          <a:bodyPr/>
          <a:lstStyle/>
          <a:p>
            <a:endParaRPr lang="en-US" sz="1800" b="0">
              <a:solidFill>
                <a:schemeClr val="tx2"/>
              </a:solidFill>
              <a:latin typeface="Roboto Light" panose="02000000000000000000" pitchFamily="2" charset="0"/>
              <a:ea typeface="Roboto Light" panose="02000000000000000000" pitchFamily="2" charset="0"/>
            </a:endParaRPr>
          </a:p>
          <a:p>
            <a:endParaRPr lang="en-US"/>
          </a:p>
        </p:txBody>
      </p:sp>
      <p:sp>
        <p:nvSpPr>
          <p:cNvPr id="4" name="TextBox 3">
            <a:extLst>
              <a:ext uri="{FF2B5EF4-FFF2-40B4-BE49-F238E27FC236}">
                <a16:creationId xmlns:a16="http://schemas.microsoft.com/office/drawing/2014/main" id="{D2C255F4-E9A6-5C50-5858-43AF4BB62117}"/>
              </a:ext>
            </a:extLst>
          </p:cNvPr>
          <p:cNvSpPr txBox="1"/>
          <p:nvPr/>
        </p:nvSpPr>
        <p:spPr>
          <a:xfrm>
            <a:off x="542636" y="1870031"/>
            <a:ext cx="11461522" cy="3170099"/>
          </a:xfrm>
          <a:prstGeom prst="rect">
            <a:avLst/>
          </a:prstGeom>
          <a:noFill/>
        </p:spPr>
        <p:txBody>
          <a:bodyPr wrap="square" rtlCol="0">
            <a:spAutoFit/>
          </a:bodyPr>
          <a:lstStyle/>
          <a:p>
            <a:pPr marL="342900" indent="-342900">
              <a:buFont typeface="Arial" panose="020B0604020202020204" pitchFamily="34" charset="0"/>
              <a:buChar char="•"/>
            </a:pPr>
            <a:r>
              <a:rPr lang="en-US" sz="2000">
                <a:solidFill>
                  <a:srgbClr val="63666A"/>
                </a:solidFill>
              </a:rPr>
              <a:t>The system must be </a:t>
            </a:r>
            <a:r>
              <a:rPr lang="en-US" sz="2000" b="1">
                <a:solidFill>
                  <a:srgbClr val="0563C1"/>
                </a:solidFill>
              </a:rPr>
              <a:t>grid-connected</a:t>
            </a:r>
            <a:r>
              <a:rPr lang="en-US" sz="2000">
                <a:solidFill>
                  <a:srgbClr val="63666A"/>
                </a:solidFill>
              </a:rPr>
              <a:t> and behind the customer’s electric meter</a:t>
            </a:r>
          </a:p>
          <a:p>
            <a:endParaRPr lang="en-US" sz="500">
              <a:solidFill>
                <a:srgbClr val="63666A"/>
              </a:solidFill>
            </a:endParaRPr>
          </a:p>
          <a:p>
            <a:pPr marL="342900" indent="-342900">
              <a:buFont typeface="Arial" panose="020B0604020202020204" pitchFamily="34" charset="0"/>
              <a:buChar char="•"/>
            </a:pPr>
            <a:r>
              <a:rPr lang="en-US" sz="2000">
                <a:solidFill>
                  <a:srgbClr val="63666A"/>
                </a:solidFill>
              </a:rPr>
              <a:t>Where available and practicable (direct customer participation feasible, or if not, an aggregator exists in the utility territory), the system must enroll in a utility </a:t>
            </a:r>
            <a:r>
              <a:rPr lang="en-US" sz="2000" b="1">
                <a:solidFill>
                  <a:srgbClr val="0563C1"/>
                </a:solidFill>
              </a:rPr>
              <a:t>Dynamic Load Management </a:t>
            </a:r>
            <a:r>
              <a:rPr lang="en-US" sz="2000">
                <a:solidFill>
                  <a:srgbClr val="63666A"/>
                </a:solidFill>
              </a:rPr>
              <a:t>(DLM) program or other qualifying aggregation program, as described in the Program Manual</a:t>
            </a:r>
          </a:p>
          <a:p>
            <a:pPr marL="342900" indent="-342900">
              <a:buFont typeface="Arial" panose="020B0604020202020204" pitchFamily="34" charset="0"/>
              <a:buChar char="•"/>
            </a:pPr>
            <a:endParaRPr lang="en-US" sz="500">
              <a:solidFill>
                <a:srgbClr val="63666A"/>
              </a:solidFill>
            </a:endParaRPr>
          </a:p>
          <a:p>
            <a:pPr marL="342900" indent="-342900">
              <a:buFont typeface="Arial" panose="020B0604020202020204" pitchFamily="34" charset="0"/>
              <a:buChar char="•"/>
            </a:pPr>
            <a:r>
              <a:rPr lang="en-US" sz="2000">
                <a:solidFill>
                  <a:srgbClr val="63666A"/>
                </a:solidFill>
              </a:rPr>
              <a:t>The system must be listed to specific </a:t>
            </a:r>
            <a:r>
              <a:rPr lang="en-US" sz="2000" b="1">
                <a:solidFill>
                  <a:srgbClr val="0563C1"/>
                </a:solidFill>
              </a:rPr>
              <a:t>UL/CAN standards </a:t>
            </a:r>
            <a:r>
              <a:rPr lang="en-US" sz="2000">
                <a:solidFill>
                  <a:srgbClr val="63666A"/>
                </a:solidFill>
              </a:rPr>
              <a:t>listed in the Program Manual</a:t>
            </a:r>
          </a:p>
          <a:p>
            <a:endParaRPr lang="en-US" sz="500">
              <a:solidFill>
                <a:srgbClr val="63666A"/>
              </a:solidFill>
            </a:endParaRPr>
          </a:p>
          <a:p>
            <a:pPr marL="342900" indent="-342900">
              <a:buFont typeface="Arial" panose="020B0604020202020204" pitchFamily="34" charset="0"/>
              <a:buChar char="•"/>
            </a:pPr>
            <a:r>
              <a:rPr lang="en-US" sz="2000">
                <a:solidFill>
                  <a:srgbClr val="63666A"/>
                </a:solidFill>
              </a:rPr>
              <a:t>Must interconnect through the </a:t>
            </a:r>
            <a:r>
              <a:rPr lang="en-US" sz="2000" b="1">
                <a:solidFill>
                  <a:srgbClr val="0563C1"/>
                </a:solidFill>
              </a:rPr>
              <a:t>Standardized Interconnection Requirements</a:t>
            </a:r>
            <a:r>
              <a:rPr lang="en-US" sz="2000">
                <a:solidFill>
                  <a:srgbClr val="63666A"/>
                </a:solidFill>
              </a:rPr>
              <a:t> and receive required </a:t>
            </a:r>
            <a:r>
              <a:rPr lang="en-US" sz="2000" b="1">
                <a:solidFill>
                  <a:srgbClr val="0563C1"/>
                </a:solidFill>
              </a:rPr>
              <a:t>local permits</a:t>
            </a:r>
          </a:p>
          <a:p>
            <a:pPr marL="342900" indent="-342900">
              <a:buFont typeface="Arial" panose="020B0604020202020204" pitchFamily="34" charset="0"/>
              <a:buChar char="•"/>
            </a:pPr>
            <a:endParaRPr lang="en-US" sz="500" u="sng">
              <a:solidFill>
                <a:srgbClr val="63666A"/>
              </a:solidFill>
            </a:endParaRPr>
          </a:p>
          <a:p>
            <a:pPr marL="342900" indent="-342900">
              <a:buFont typeface="Arial" panose="020B0604020202020204" pitchFamily="34" charset="0"/>
              <a:buChar char="•"/>
            </a:pPr>
            <a:r>
              <a:rPr lang="en-US" sz="2000" u="sng">
                <a:solidFill>
                  <a:srgbClr val="63666A"/>
                </a:solidFill>
              </a:rPr>
              <a:t>The above is NOT an exhaustive list of eligibility requirements;</a:t>
            </a:r>
            <a:r>
              <a:rPr lang="en-US" sz="2000">
                <a:solidFill>
                  <a:srgbClr val="63666A"/>
                </a:solidFill>
              </a:rPr>
              <a:t> please refer to the Program Manual (when updated) for the complete list</a:t>
            </a:r>
            <a:endParaRPr lang="en-US" sz="1000">
              <a:solidFill>
                <a:srgbClr val="63666A"/>
              </a:solidFill>
            </a:endParaRPr>
          </a:p>
        </p:txBody>
      </p:sp>
    </p:spTree>
    <p:extLst>
      <p:ext uri="{BB962C8B-B14F-4D97-AF65-F5344CB8AC3E}">
        <p14:creationId xmlns:p14="http://schemas.microsoft.com/office/powerpoint/2010/main" val="36717087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31666C-1721-EBE3-C770-A6EA2D2879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7BB447-9C68-246F-AA8F-7EC7DFB11D1A}"/>
              </a:ext>
            </a:extLst>
          </p:cNvPr>
          <p:cNvSpPr>
            <a:spLocks noGrp="1"/>
          </p:cNvSpPr>
          <p:nvPr>
            <p:ph type="title"/>
          </p:nvPr>
        </p:nvSpPr>
        <p:spPr>
          <a:xfrm>
            <a:off x="546956" y="550434"/>
            <a:ext cx="11645044" cy="1325563"/>
          </a:xfrm>
        </p:spPr>
        <p:txBody>
          <a:bodyPr/>
          <a:lstStyle/>
          <a:p>
            <a:r>
              <a:rPr lang="en-US"/>
              <a:t>Residential: Participating Contractors and Builders</a:t>
            </a:r>
          </a:p>
        </p:txBody>
      </p:sp>
      <p:sp>
        <p:nvSpPr>
          <p:cNvPr id="3" name="Content Placeholder 2">
            <a:extLst>
              <a:ext uri="{FF2B5EF4-FFF2-40B4-BE49-F238E27FC236}">
                <a16:creationId xmlns:a16="http://schemas.microsoft.com/office/drawing/2014/main" id="{3D0A94D9-5A18-6ACD-ECB1-ABA0FD805FAD}"/>
              </a:ext>
            </a:extLst>
          </p:cNvPr>
          <p:cNvSpPr>
            <a:spLocks noGrp="1"/>
          </p:cNvSpPr>
          <p:nvPr>
            <p:ph sz="quarter" idx="12"/>
          </p:nvPr>
        </p:nvSpPr>
        <p:spPr/>
        <p:txBody>
          <a:bodyPr/>
          <a:lstStyle/>
          <a:p>
            <a:endParaRPr lang="en-US" sz="1800" b="0">
              <a:solidFill>
                <a:schemeClr val="tx2"/>
              </a:solidFill>
              <a:latin typeface="Roboto Light" panose="02000000000000000000" pitchFamily="2" charset="0"/>
              <a:ea typeface="Roboto Light" panose="02000000000000000000" pitchFamily="2" charset="0"/>
            </a:endParaRPr>
          </a:p>
          <a:p>
            <a:endParaRPr lang="en-US"/>
          </a:p>
        </p:txBody>
      </p:sp>
      <p:sp>
        <p:nvSpPr>
          <p:cNvPr id="4" name="TextBox 3">
            <a:extLst>
              <a:ext uri="{FF2B5EF4-FFF2-40B4-BE49-F238E27FC236}">
                <a16:creationId xmlns:a16="http://schemas.microsoft.com/office/drawing/2014/main" id="{0154DE52-81F4-D360-5432-F5F948592EE9}"/>
              </a:ext>
            </a:extLst>
          </p:cNvPr>
          <p:cNvSpPr txBox="1"/>
          <p:nvPr/>
        </p:nvSpPr>
        <p:spPr>
          <a:xfrm>
            <a:off x="542636" y="2057749"/>
            <a:ext cx="10919791" cy="4247317"/>
          </a:xfrm>
          <a:prstGeom prst="rect">
            <a:avLst/>
          </a:prstGeom>
          <a:noFill/>
        </p:spPr>
        <p:txBody>
          <a:bodyPr wrap="square" rtlCol="0">
            <a:spAutoFit/>
          </a:bodyPr>
          <a:lstStyle/>
          <a:p>
            <a:pPr marL="342900" indent="-342900">
              <a:buFont typeface="Arial" panose="020B0604020202020204" pitchFamily="34" charset="0"/>
              <a:buChar char="•"/>
            </a:pPr>
            <a:r>
              <a:rPr lang="en-US" sz="2000">
                <a:solidFill>
                  <a:srgbClr val="63666A"/>
                </a:solidFill>
              </a:rPr>
              <a:t>For the residential storage program, in addition to requiring approval of a Participating </a:t>
            </a:r>
            <a:r>
              <a:rPr lang="en-US" sz="2000" b="1">
                <a:solidFill>
                  <a:srgbClr val="0563C1"/>
                </a:solidFill>
              </a:rPr>
              <a:t>Contractor</a:t>
            </a:r>
            <a:r>
              <a:rPr lang="en-US" sz="2000">
                <a:solidFill>
                  <a:srgbClr val="63666A"/>
                </a:solidFill>
              </a:rPr>
              <a:t>, the energy storage system’s installation will be overseen by a Participating </a:t>
            </a:r>
            <a:r>
              <a:rPr lang="en-US" sz="2000" b="1">
                <a:solidFill>
                  <a:srgbClr val="0563C1"/>
                </a:solidFill>
              </a:rPr>
              <a:t>Builder</a:t>
            </a:r>
            <a:r>
              <a:rPr lang="en-US" sz="2000" b="1">
                <a:solidFill>
                  <a:srgbClr val="63666A"/>
                </a:solidFill>
              </a:rPr>
              <a:t>.</a:t>
            </a:r>
            <a:endParaRPr lang="en-US" sz="2000">
              <a:solidFill>
                <a:srgbClr val="63666A"/>
              </a:solidFill>
            </a:endParaRPr>
          </a:p>
          <a:p>
            <a:pPr marL="342900" indent="-342900">
              <a:buFont typeface="Arial" panose="020B0604020202020204" pitchFamily="34" charset="0"/>
              <a:buChar char="•"/>
            </a:pPr>
            <a:endParaRPr lang="en-US" sz="2000">
              <a:solidFill>
                <a:srgbClr val="63666A"/>
              </a:solidFill>
            </a:endParaRPr>
          </a:p>
          <a:p>
            <a:pPr marL="342900" indent="-342900">
              <a:buFont typeface="Arial" panose="020B0604020202020204" pitchFamily="34" charset="0"/>
              <a:buChar char="•"/>
            </a:pPr>
            <a:r>
              <a:rPr lang="en-US" sz="2000" b="1">
                <a:solidFill>
                  <a:srgbClr val="0563C1"/>
                </a:solidFill>
              </a:rPr>
              <a:t>Contractors</a:t>
            </a:r>
            <a:r>
              <a:rPr lang="en-US" sz="2000">
                <a:solidFill>
                  <a:srgbClr val="63666A"/>
                </a:solidFill>
              </a:rPr>
              <a:t> are responsible for the contract with the customer, while </a:t>
            </a:r>
            <a:r>
              <a:rPr lang="en-US" sz="2000" b="1">
                <a:solidFill>
                  <a:srgbClr val="0563C1"/>
                </a:solidFill>
              </a:rPr>
              <a:t>builders</a:t>
            </a:r>
            <a:r>
              <a:rPr lang="en-US" sz="2000">
                <a:solidFill>
                  <a:srgbClr val="63666A"/>
                </a:solidFill>
              </a:rPr>
              <a:t> are responsible for the installation of the system. A company approved as both a contractor and builder is responsible for all aspects of the project</a:t>
            </a:r>
          </a:p>
          <a:p>
            <a:pPr marL="342900" indent="-342900">
              <a:buFont typeface="Arial" panose="020B0604020202020204" pitchFamily="34" charset="0"/>
              <a:buChar char="•"/>
            </a:pPr>
            <a:endParaRPr lang="en-US" sz="1000">
              <a:solidFill>
                <a:srgbClr val="63666A"/>
              </a:solidFill>
            </a:endParaRPr>
          </a:p>
          <a:p>
            <a:pPr marL="342900" indent="-342900">
              <a:buFont typeface="Arial" panose="020B0604020202020204" pitchFamily="34" charset="0"/>
              <a:buChar char="•"/>
            </a:pPr>
            <a:r>
              <a:rPr lang="en-US" sz="2000">
                <a:solidFill>
                  <a:srgbClr val="63666A"/>
                </a:solidFill>
              </a:rPr>
              <a:t>A contracting firm can apply for approval, by NYSERDA, for either participation as a Contractor only, a Builder only, or as both Contractor and Builder, by completing a Participating Contractor Application located on our website.</a:t>
            </a:r>
          </a:p>
          <a:p>
            <a:endParaRPr lang="en-US" sz="2000">
              <a:solidFill>
                <a:srgbClr val="63666A"/>
              </a:solidFill>
            </a:endParaRPr>
          </a:p>
          <a:p>
            <a:pPr marL="342900" indent="-342900">
              <a:buFont typeface="Arial" panose="020B0604020202020204" pitchFamily="34" charset="0"/>
              <a:buChar char="•"/>
            </a:pPr>
            <a:r>
              <a:rPr lang="en-US" sz="2000">
                <a:solidFill>
                  <a:srgbClr val="63666A"/>
                </a:solidFill>
              </a:rPr>
              <a:t>Existing NY-Sun Contractors and Builders must reapply for the Residential Energy Storage program (outside Long Island).</a:t>
            </a:r>
          </a:p>
        </p:txBody>
      </p:sp>
    </p:spTree>
    <p:extLst>
      <p:ext uri="{BB962C8B-B14F-4D97-AF65-F5344CB8AC3E}">
        <p14:creationId xmlns:p14="http://schemas.microsoft.com/office/powerpoint/2010/main" val="34818163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4F592F-DF8A-2705-0D94-194CB2AA12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8FF9B4-5BFD-28AF-B8F5-DE058BE3D71E}"/>
              </a:ext>
            </a:extLst>
          </p:cNvPr>
          <p:cNvSpPr>
            <a:spLocks noGrp="1"/>
          </p:cNvSpPr>
          <p:nvPr>
            <p:ph type="title"/>
          </p:nvPr>
        </p:nvSpPr>
        <p:spPr>
          <a:xfrm>
            <a:off x="546956" y="550434"/>
            <a:ext cx="11645044" cy="1325563"/>
          </a:xfrm>
        </p:spPr>
        <p:txBody>
          <a:bodyPr/>
          <a:lstStyle/>
          <a:p>
            <a:r>
              <a:rPr lang="en-US"/>
              <a:t>Residential: Participating Builder Credentials</a:t>
            </a:r>
          </a:p>
        </p:txBody>
      </p:sp>
      <p:sp>
        <p:nvSpPr>
          <p:cNvPr id="3" name="Content Placeholder 2">
            <a:extLst>
              <a:ext uri="{FF2B5EF4-FFF2-40B4-BE49-F238E27FC236}">
                <a16:creationId xmlns:a16="http://schemas.microsoft.com/office/drawing/2014/main" id="{4CB5D69C-17B9-5784-9BF7-766037F94298}"/>
              </a:ext>
            </a:extLst>
          </p:cNvPr>
          <p:cNvSpPr>
            <a:spLocks noGrp="1"/>
          </p:cNvSpPr>
          <p:nvPr>
            <p:ph sz="quarter" idx="12"/>
          </p:nvPr>
        </p:nvSpPr>
        <p:spPr/>
        <p:txBody>
          <a:bodyPr/>
          <a:lstStyle/>
          <a:p>
            <a:endParaRPr lang="en-US" sz="1800" b="0">
              <a:solidFill>
                <a:schemeClr val="tx2"/>
              </a:solidFill>
              <a:latin typeface="Roboto Light" panose="02000000000000000000" pitchFamily="2" charset="0"/>
              <a:ea typeface="Roboto Light" panose="02000000000000000000" pitchFamily="2" charset="0"/>
            </a:endParaRPr>
          </a:p>
          <a:p>
            <a:endParaRPr lang="en-US"/>
          </a:p>
        </p:txBody>
      </p:sp>
      <p:sp>
        <p:nvSpPr>
          <p:cNvPr id="4" name="TextBox 3">
            <a:extLst>
              <a:ext uri="{FF2B5EF4-FFF2-40B4-BE49-F238E27FC236}">
                <a16:creationId xmlns:a16="http://schemas.microsoft.com/office/drawing/2014/main" id="{1DEC5CA6-5A7E-608A-CFD7-D015D7935D7B}"/>
              </a:ext>
            </a:extLst>
          </p:cNvPr>
          <p:cNvSpPr txBox="1"/>
          <p:nvPr/>
        </p:nvSpPr>
        <p:spPr>
          <a:xfrm>
            <a:off x="542636" y="2057749"/>
            <a:ext cx="10919791" cy="4401205"/>
          </a:xfrm>
          <a:prstGeom prst="rect">
            <a:avLst/>
          </a:prstGeom>
          <a:noFill/>
        </p:spPr>
        <p:txBody>
          <a:bodyPr wrap="square" rtlCol="0">
            <a:spAutoFit/>
          </a:bodyPr>
          <a:lstStyle/>
          <a:p>
            <a:r>
              <a:rPr lang="en-US" sz="2000" b="1">
                <a:solidFill>
                  <a:srgbClr val="0563C1"/>
                </a:solidFill>
              </a:rPr>
              <a:t>Builders</a:t>
            </a:r>
            <a:r>
              <a:rPr lang="en-US" sz="2000">
                <a:solidFill>
                  <a:srgbClr val="63666A"/>
                </a:solidFill>
              </a:rPr>
              <a:t> must employ at least one technically competent credentialed installer that has at least one of the four following builder credentials:</a:t>
            </a:r>
          </a:p>
          <a:p>
            <a:pPr marL="342900" indent="-342900">
              <a:buFont typeface="Arial" panose="020B0604020202020204" pitchFamily="34" charset="0"/>
              <a:buChar char="•"/>
            </a:pPr>
            <a:endParaRPr lang="en-US" sz="1000">
              <a:solidFill>
                <a:srgbClr val="63666A"/>
              </a:solidFill>
            </a:endParaRPr>
          </a:p>
          <a:p>
            <a:pPr marL="800100" lvl="1" indent="-342900">
              <a:buFont typeface="+mj-lt"/>
              <a:buAutoNum type="arabicPeriod"/>
            </a:pPr>
            <a:r>
              <a:rPr lang="en-US" sz="2000" b="1">
                <a:solidFill>
                  <a:srgbClr val="0563C1"/>
                </a:solidFill>
              </a:rPr>
              <a:t>NABCEP</a:t>
            </a:r>
            <a:r>
              <a:rPr lang="en-US" sz="2000">
                <a:solidFill>
                  <a:srgbClr val="63666A"/>
                </a:solidFill>
              </a:rPr>
              <a:t> Energy Storage Installation Professional Certification (ESIP)</a:t>
            </a:r>
          </a:p>
          <a:p>
            <a:pPr marL="800100" lvl="1" indent="-342900">
              <a:buFont typeface="+mj-lt"/>
              <a:buAutoNum type="arabicPeriod"/>
            </a:pPr>
            <a:r>
              <a:rPr lang="en-US" sz="2000">
                <a:solidFill>
                  <a:srgbClr val="63666A"/>
                </a:solidFill>
              </a:rPr>
              <a:t>NABCEP PV Installation Professional Certification with at least 40 hours of energy storage-specific training</a:t>
            </a:r>
          </a:p>
          <a:p>
            <a:pPr marL="800100" lvl="1" indent="-342900">
              <a:buFont typeface="+mj-lt"/>
              <a:buAutoNum type="arabicPeriod"/>
            </a:pPr>
            <a:r>
              <a:rPr lang="en-US" sz="2000">
                <a:solidFill>
                  <a:srgbClr val="63666A"/>
                </a:solidFill>
              </a:rPr>
              <a:t>Journeymen Electrician, with documented </a:t>
            </a:r>
            <a:r>
              <a:rPr lang="en-US" sz="2000" b="1">
                <a:solidFill>
                  <a:srgbClr val="0563C1"/>
                </a:solidFill>
              </a:rPr>
              <a:t>IBEW</a:t>
            </a:r>
            <a:r>
              <a:rPr lang="en-US" sz="2000">
                <a:solidFill>
                  <a:srgbClr val="63666A"/>
                </a:solidFill>
              </a:rPr>
              <a:t>-National Electrical Contractor Association (NECA) energy storage training and experience, such as the Energy Storage and Microgrid Training and Certification Program (ESAMTAC), or a minimum of 40 hours energy storage training</a:t>
            </a:r>
          </a:p>
          <a:p>
            <a:pPr marL="800100" lvl="1" indent="-342900">
              <a:buFont typeface="+mj-lt"/>
              <a:buAutoNum type="arabicPeriod"/>
            </a:pPr>
            <a:r>
              <a:rPr lang="en-US" sz="2000">
                <a:solidFill>
                  <a:srgbClr val="63666A"/>
                </a:solidFill>
              </a:rPr>
              <a:t>UL (</a:t>
            </a:r>
            <a:r>
              <a:rPr lang="en-US" sz="2000" b="1">
                <a:solidFill>
                  <a:srgbClr val="0563C1"/>
                </a:solidFill>
              </a:rPr>
              <a:t>Underwriters Labs</a:t>
            </a:r>
            <a:r>
              <a:rPr lang="en-US" sz="2000">
                <a:solidFill>
                  <a:srgbClr val="63666A"/>
                </a:solidFill>
              </a:rPr>
              <a:t>) PV System Installer with at least 40 hours of energy storage specific training</a:t>
            </a:r>
          </a:p>
          <a:p>
            <a:pPr marL="800100" lvl="1" indent="-342900">
              <a:buFont typeface="+mj-lt"/>
              <a:buAutoNum type="arabicPeriod"/>
            </a:pPr>
            <a:endParaRPr lang="en-US" sz="1000">
              <a:solidFill>
                <a:srgbClr val="63666A"/>
              </a:solidFill>
            </a:endParaRPr>
          </a:p>
          <a:p>
            <a:r>
              <a:rPr lang="en-US" sz="2000">
                <a:solidFill>
                  <a:srgbClr val="63666A"/>
                </a:solidFill>
              </a:rPr>
              <a:t>The Program Manual and NYSERDA Energy Storage website will be updated to reflect additional certification pathways as and when they become available.</a:t>
            </a:r>
          </a:p>
        </p:txBody>
      </p:sp>
    </p:spTree>
    <p:extLst>
      <p:ext uri="{BB962C8B-B14F-4D97-AF65-F5344CB8AC3E}">
        <p14:creationId xmlns:p14="http://schemas.microsoft.com/office/powerpoint/2010/main" val="20825831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253AB-D635-480B-A074-8A1B229FBBFB}"/>
              </a:ext>
            </a:extLst>
          </p:cNvPr>
          <p:cNvSpPr>
            <a:spLocks noGrp="1"/>
          </p:cNvSpPr>
          <p:nvPr>
            <p:ph type="title"/>
          </p:nvPr>
        </p:nvSpPr>
        <p:spPr>
          <a:xfrm>
            <a:off x="546956" y="550434"/>
            <a:ext cx="11645044" cy="1325563"/>
          </a:xfrm>
        </p:spPr>
        <p:txBody>
          <a:bodyPr/>
          <a:lstStyle/>
          <a:p>
            <a:r>
              <a:rPr lang="en-US"/>
              <a:t>Residential: Contractor/Builder Application Requirements</a:t>
            </a:r>
          </a:p>
        </p:txBody>
      </p:sp>
      <p:sp>
        <p:nvSpPr>
          <p:cNvPr id="3" name="Content Placeholder 2">
            <a:extLst>
              <a:ext uri="{FF2B5EF4-FFF2-40B4-BE49-F238E27FC236}">
                <a16:creationId xmlns:a16="http://schemas.microsoft.com/office/drawing/2014/main" id="{59438E44-01F6-C2E9-D99F-3A19927C3E88}"/>
              </a:ext>
            </a:extLst>
          </p:cNvPr>
          <p:cNvSpPr>
            <a:spLocks noGrp="1"/>
          </p:cNvSpPr>
          <p:nvPr>
            <p:ph sz="quarter" idx="12"/>
          </p:nvPr>
        </p:nvSpPr>
        <p:spPr/>
        <p:txBody>
          <a:bodyPr/>
          <a:lstStyle/>
          <a:p>
            <a:endParaRPr lang="en-US" sz="1800" b="0">
              <a:solidFill>
                <a:schemeClr val="tx2"/>
              </a:solidFill>
              <a:latin typeface="Roboto Light" panose="02000000000000000000" pitchFamily="2" charset="0"/>
              <a:ea typeface="Roboto Light" panose="02000000000000000000" pitchFamily="2" charset="0"/>
            </a:endParaRPr>
          </a:p>
          <a:p>
            <a:endParaRPr lang="en-US"/>
          </a:p>
        </p:txBody>
      </p:sp>
      <p:sp>
        <p:nvSpPr>
          <p:cNvPr id="4" name="TextBox 3">
            <a:extLst>
              <a:ext uri="{FF2B5EF4-FFF2-40B4-BE49-F238E27FC236}">
                <a16:creationId xmlns:a16="http://schemas.microsoft.com/office/drawing/2014/main" id="{7C97E950-ACB9-CDEA-8E62-2920DE258926}"/>
              </a:ext>
            </a:extLst>
          </p:cNvPr>
          <p:cNvSpPr txBox="1"/>
          <p:nvPr/>
        </p:nvSpPr>
        <p:spPr>
          <a:xfrm>
            <a:off x="542636" y="2142810"/>
            <a:ext cx="10919791" cy="3447098"/>
          </a:xfrm>
          <a:prstGeom prst="rect">
            <a:avLst/>
          </a:prstGeom>
          <a:noFill/>
        </p:spPr>
        <p:txBody>
          <a:bodyPr wrap="square" rtlCol="0">
            <a:spAutoFit/>
          </a:bodyPr>
          <a:lstStyle/>
          <a:p>
            <a:r>
              <a:rPr lang="en-US" sz="2000" b="1">
                <a:solidFill>
                  <a:srgbClr val="0563C1"/>
                </a:solidFill>
              </a:rPr>
              <a:t>Contractors</a:t>
            </a:r>
            <a:r>
              <a:rPr lang="en-US" sz="2000">
                <a:solidFill>
                  <a:schemeClr val="tx2"/>
                </a:solidFill>
              </a:rPr>
              <a:t> must submit</a:t>
            </a:r>
          </a:p>
          <a:p>
            <a:pPr marL="342900" indent="-342900">
              <a:buFont typeface="Arial" panose="020B0604020202020204" pitchFamily="34" charset="0"/>
              <a:buChar char="•"/>
            </a:pPr>
            <a:r>
              <a:rPr lang="en-US" sz="2000">
                <a:solidFill>
                  <a:srgbClr val="63666A"/>
                </a:solidFill>
              </a:rPr>
              <a:t>Three verifiable energy storage project references for completed, grid-connected energy storage installations</a:t>
            </a:r>
          </a:p>
          <a:p>
            <a:pPr marL="342900" indent="-342900">
              <a:buFont typeface="Arial" panose="020B0604020202020204" pitchFamily="34" charset="0"/>
              <a:buChar char="•"/>
            </a:pPr>
            <a:r>
              <a:rPr lang="en-US" sz="2000">
                <a:solidFill>
                  <a:srgbClr val="63666A"/>
                </a:solidFill>
              </a:rPr>
              <a:t>Proof of registration with DPS’s Uniform Business Practices for Distributed Energy Resource Suppliers (UBP-DERS)</a:t>
            </a:r>
          </a:p>
          <a:p>
            <a:pPr marL="342900" indent="-342900">
              <a:buFont typeface="Arial" panose="020B0604020202020204" pitchFamily="34" charset="0"/>
              <a:buChar char="•"/>
            </a:pPr>
            <a:r>
              <a:rPr lang="en-US" sz="2000">
                <a:solidFill>
                  <a:srgbClr val="63666A"/>
                </a:solidFill>
              </a:rPr>
              <a:t>Sample customer agreement, organization chart, resumes of key personnel, quality assurance plan</a:t>
            </a:r>
          </a:p>
          <a:p>
            <a:endParaRPr lang="en-US" sz="2000">
              <a:solidFill>
                <a:srgbClr val="63666A"/>
              </a:solidFill>
            </a:endParaRPr>
          </a:p>
          <a:p>
            <a:endParaRPr lang="en-US"/>
          </a:p>
          <a:p>
            <a:r>
              <a:rPr lang="en-US" sz="2000">
                <a:solidFill>
                  <a:srgbClr val="63666A"/>
                </a:solidFill>
              </a:rPr>
              <a:t>NYSERDA will start accepting Contractor and Builder applications once the Program Manual is posted </a:t>
            </a:r>
          </a:p>
        </p:txBody>
      </p:sp>
    </p:spTree>
    <p:extLst>
      <p:ext uri="{BB962C8B-B14F-4D97-AF65-F5344CB8AC3E}">
        <p14:creationId xmlns:p14="http://schemas.microsoft.com/office/powerpoint/2010/main" val="873008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253AB-D635-480B-A074-8A1B229FBBFB}"/>
              </a:ext>
            </a:extLst>
          </p:cNvPr>
          <p:cNvSpPr>
            <a:spLocks noGrp="1"/>
          </p:cNvSpPr>
          <p:nvPr>
            <p:ph type="title"/>
          </p:nvPr>
        </p:nvSpPr>
        <p:spPr>
          <a:xfrm>
            <a:off x="546956" y="550434"/>
            <a:ext cx="11645044" cy="1325563"/>
          </a:xfrm>
        </p:spPr>
        <p:txBody>
          <a:bodyPr/>
          <a:lstStyle/>
          <a:p>
            <a:r>
              <a:rPr lang="en-US"/>
              <a:t>Residential: Required Documents at Project Submission</a:t>
            </a:r>
          </a:p>
        </p:txBody>
      </p:sp>
      <p:sp>
        <p:nvSpPr>
          <p:cNvPr id="3" name="Content Placeholder 2">
            <a:extLst>
              <a:ext uri="{FF2B5EF4-FFF2-40B4-BE49-F238E27FC236}">
                <a16:creationId xmlns:a16="http://schemas.microsoft.com/office/drawing/2014/main" id="{59438E44-01F6-C2E9-D99F-3A19927C3E88}"/>
              </a:ext>
            </a:extLst>
          </p:cNvPr>
          <p:cNvSpPr>
            <a:spLocks noGrp="1"/>
          </p:cNvSpPr>
          <p:nvPr>
            <p:ph sz="quarter" idx="12"/>
          </p:nvPr>
        </p:nvSpPr>
        <p:spPr/>
        <p:txBody>
          <a:bodyPr/>
          <a:lstStyle/>
          <a:p>
            <a:endParaRPr lang="en-US" sz="1800" b="0">
              <a:solidFill>
                <a:schemeClr val="tx2"/>
              </a:solidFill>
              <a:latin typeface="Roboto Light" panose="02000000000000000000" pitchFamily="2" charset="0"/>
              <a:ea typeface="Roboto Light" panose="02000000000000000000" pitchFamily="2" charset="0"/>
            </a:endParaRPr>
          </a:p>
          <a:p>
            <a:endParaRPr lang="en-US"/>
          </a:p>
        </p:txBody>
      </p:sp>
      <p:sp>
        <p:nvSpPr>
          <p:cNvPr id="4" name="TextBox 3">
            <a:extLst>
              <a:ext uri="{FF2B5EF4-FFF2-40B4-BE49-F238E27FC236}">
                <a16:creationId xmlns:a16="http://schemas.microsoft.com/office/drawing/2014/main" id="{7C97E950-ACB9-CDEA-8E62-2920DE258926}"/>
              </a:ext>
            </a:extLst>
          </p:cNvPr>
          <p:cNvSpPr txBox="1"/>
          <p:nvPr/>
        </p:nvSpPr>
        <p:spPr>
          <a:xfrm>
            <a:off x="542636" y="2142810"/>
            <a:ext cx="10919791" cy="3785652"/>
          </a:xfrm>
          <a:prstGeom prst="rect">
            <a:avLst/>
          </a:prstGeom>
          <a:noFill/>
        </p:spPr>
        <p:txBody>
          <a:bodyPr wrap="square" rtlCol="0">
            <a:spAutoFit/>
          </a:bodyPr>
          <a:lstStyle/>
          <a:p>
            <a:pPr marL="342900" indent="-342900">
              <a:buFont typeface="Arial" panose="020B0604020202020204" pitchFamily="34" charset="0"/>
              <a:buChar char="•"/>
            </a:pPr>
            <a:r>
              <a:rPr lang="en-US" sz="2000">
                <a:solidFill>
                  <a:srgbClr val="63666A"/>
                </a:solidFill>
              </a:rPr>
              <a:t>Energy storage system spec sheet</a:t>
            </a:r>
          </a:p>
          <a:p>
            <a:pPr marL="342900" indent="-342900">
              <a:buFont typeface="Arial" panose="020B0604020202020204" pitchFamily="34" charset="0"/>
              <a:buChar char="•"/>
            </a:pPr>
            <a:r>
              <a:rPr lang="en-US" sz="2000">
                <a:solidFill>
                  <a:srgbClr val="63666A"/>
                </a:solidFill>
              </a:rPr>
              <a:t>UL safety certifications</a:t>
            </a:r>
          </a:p>
          <a:p>
            <a:pPr marL="342900" indent="-342900">
              <a:buFont typeface="Arial" panose="020B0604020202020204" pitchFamily="34" charset="0"/>
              <a:buChar char="•"/>
            </a:pPr>
            <a:r>
              <a:rPr lang="en-US" sz="2000">
                <a:solidFill>
                  <a:srgbClr val="63666A"/>
                </a:solidFill>
              </a:rPr>
              <a:t>Energy storage system warranty;</a:t>
            </a:r>
          </a:p>
          <a:p>
            <a:pPr marL="342900" indent="-342900">
              <a:buFont typeface="Arial" panose="020B0604020202020204" pitchFamily="34" charset="0"/>
              <a:buChar char="•"/>
            </a:pPr>
            <a:r>
              <a:rPr lang="en-US" sz="2000">
                <a:solidFill>
                  <a:srgbClr val="63666A"/>
                </a:solidFill>
              </a:rPr>
              <a:t>A description of the energy storage system including storage technology type, manufacturer, installed power and energy capacity, and roundtrip efficiency;</a:t>
            </a:r>
          </a:p>
          <a:p>
            <a:pPr marL="342900" indent="-342900">
              <a:buFont typeface="Arial" panose="020B0604020202020204" pitchFamily="34" charset="0"/>
              <a:buChar char="•"/>
            </a:pPr>
            <a:r>
              <a:rPr lang="en-US" sz="2000">
                <a:solidFill>
                  <a:srgbClr val="63666A"/>
                </a:solidFill>
              </a:rPr>
              <a:t>Site plan and Electrical drawing, including system location and configuration</a:t>
            </a:r>
          </a:p>
          <a:p>
            <a:pPr marL="342900" indent="-342900">
              <a:buFont typeface="Arial" panose="020B0604020202020204" pitchFamily="34" charset="0"/>
              <a:buChar char="•"/>
            </a:pPr>
            <a:r>
              <a:rPr lang="en-US" sz="2000">
                <a:solidFill>
                  <a:srgbClr val="63666A"/>
                </a:solidFill>
              </a:rPr>
              <a:t>Site photos</a:t>
            </a:r>
          </a:p>
          <a:p>
            <a:pPr marL="342900" indent="-342900">
              <a:buFont typeface="Arial" panose="020B0604020202020204" pitchFamily="34" charset="0"/>
              <a:buChar char="•"/>
            </a:pPr>
            <a:r>
              <a:rPr lang="en-US" sz="2000">
                <a:solidFill>
                  <a:srgbClr val="63666A"/>
                </a:solidFill>
              </a:rPr>
              <a:t>Customer Contact Information</a:t>
            </a:r>
          </a:p>
          <a:p>
            <a:pPr marL="342900" indent="-342900">
              <a:buFont typeface="Arial" panose="020B0604020202020204" pitchFamily="34" charset="0"/>
              <a:buChar char="•"/>
            </a:pPr>
            <a:r>
              <a:rPr lang="en-US" sz="2000">
                <a:solidFill>
                  <a:srgbClr val="63666A"/>
                </a:solidFill>
              </a:rPr>
              <a:t>Customer confirmation of enrolling into utility DLM program (if applicable)</a:t>
            </a:r>
          </a:p>
          <a:p>
            <a:endParaRPr lang="en-US" sz="2000">
              <a:solidFill>
                <a:srgbClr val="63666A"/>
              </a:solidFill>
            </a:endParaRPr>
          </a:p>
          <a:p>
            <a:pPr marL="342900" indent="-342900">
              <a:buFont typeface="Arial" panose="020B0604020202020204" pitchFamily="34" charset="0"/>
              <a:buChar char="•"/>
            </a:pPr>
            <a:r>
              <a:rPr lang="en-US" sz="2000" u="sng">
                <a:solidFill>
                  <a:srgbClr val="63666A"/>
                </a:solidFill>
              </a:rPr>
              <a:t>This is NOT an exhaustive list of eligibility requirements;</a:t>
            </a:r>
            <a:r>
              <a:rPr lang="en-US" sz="2000">
                <a:solidFill>
                  <a:srgbClr val="63666A"/>
                </a:solidFill>
              </a:rPr>
              <a:t> please refer to the Program Manual (when updated) for the complete list</a:t>
            </a:r>
            <a:endParaRPr lang="en-US" sz="2000"/>
          </a:p>
        </p:txBody>
      </p:sp>
    </p:spTree>
    <p:extLst>
      <p:ext uri="{BB962C8B-B14F-4D97-AF65-F5344CB8AC3E}">
        <p14:creationId xmlns:p14="http://schemas.microsoft.com/office/powerpoint/2010/main" val="1957897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253AB-D635-480B-A074-8A1B229FBBFB}"/>
              </a:ext>
            </a:extLst>
          </p:cNvPr>
          <p:cNvSpPr>
            <a:spLocks noGrp="1"/>
          </p:cNvSpPr>
          <p:nvPr>
            <p:ph type="title"/>
          </p:nvPr>
        </p:nvSpPr>
        <p:spPr>
          <a:xfrm>
            <a:off x="546956" y="550434"/>
            <a:ext cx="11645044" cy="1325563"/>
          </a:xfrm>
        </p:spPr>
        <p:txBody>
          <a:bodyPr/>
          <a:lstStyle/>
          <a:p>
            <a:r>
              <a:rPr lang="en-US"/>
              <a:t>Residential: MWh Block Design (Market-Rate)</a:t>
            </a:r>
          </a:p>
        </p:txBody>
      </p:sp>
      <p:sp>
        <p:nvSpPr>
          <p:cNvPr id="3" name="Content Placeholder 2">
            <a:extLst>
              <a:ext uri="{FF2B5EF4-FFF2-40B4-BE49-F238E27FC236}">
                <a16:creationId xmlns:a16="http://schemas.microsoft.com/office/drawing/2014/main" id="{59438E44-01F6-C2E9-D99F-3A19927C3E88}"/>
              </a:ext>
            </a:extLst>
          </p:cNvPr>
          <p:cNvSpPr>
            <a:spLocks noGrp="1"/>
          </p:cNvSpPr>
          <p:nvPr>
            <p:ph sz="quarter" idx="12"/>
          </p:nvPr>
        </p:nvSpPr>
        <p:spPr/>
        <p:txBody>
          <a:bodyPr/>
          <a:lstStyle/>
          <a:p>
            <a:endParaRPr lang="en-US" sz="1800" b="0">
              <a:solidFill>
                <a:schemeClr val="tx2"/>
              </a:solidFill>
              <a:latin typeface="Roboto Light" panose="02000000000000000000" pitchFamily="2" charset="0"/>
              <a:ea typeface="Roboto Light" panose="02000000000000000000" pitchFamily="2" charset="0"/>
            </a:endParaRPr>
          </a:p>
          <a:p>
            <a:endParaRPr lang="en-US"/>
          </a:p>
        </p:txBody>
      </p:sp>
      <p:sp>
        <p:nvSpPr>
          <p:cNvPr id="4" name="TextBox 3">
            <a:extLst>
              <a:ext uri="{FF2B5EF4-FFF2-40B4-BE49-F238E27FC236}">
                <a16:creationId xmlns:a16="http://schemas.microsoft.com/office/drawing/2014/main" id="{7C97E950-ACB9-CDEA-8E62-2920DE258926}"/>
              </a:ext>
            </a:extLst>
          </p:cNvPr>
          <p:cNvSpPr txBox="1"/>
          <p:nvPr/>
        </p:nvSpPr>
        <p:spPr>
          <a:xfrm>
            <a:off x="542636" y="1875997"/>
            <a:ext cx="11461522" cy="4555093"/>
          </a:xfrm>
          <a:prstGeom prst="rect">
            <a:avLst/>
          </a:prstGeom>
          <a:noFill/>
        </p:spPr>
        <p:txBody>
          <a:bodyPr wrap="square" rtlCol="0">
            <a:spAutoFit/>
          </a:bodyPr>
          <a:lstStyle/>
          <a:p>
            <a:pPr marL="342900" indent="-342900">
              <a:buFont typeface="Arial" panose="020B0604020202020204" pitchFamily="34" charset="0"/>
              <a:buChar char="•"/>
            </a:pPr>
            <a:r>
              <a:rPr lang="en-US" sz="2000">
                <a:solidFill>
                  <a:srgbClr val="63666A"/>
                </a:solidFill>
              </a:rPr>
              <a:t>3 regional blocks: </a:t>
            </a:r>
          </a:p>
          <a:p>
            <a:pPr marL="800100" lvl="1" indent="-342900">
              <a:buFont typeface="Arial" panose="020B0604020202020204" pitchFamily="34" charset="0"/>
              <a:buChar char="•"/>
            </a:pPr>
            <a:r>
              <a:rPr lang="en-US" sz="2000">
                <a:solidFill>
                  <a:srgbClr val="63666A"/>
                </a:solidFill>
              </a:rPr>
              <a:t>Long Island (currently available for storage paired with solar PV, will continue to be administered through NY-Sun portal) </a:t>
            </a:r>
          </a:p>
          <a:p>
            <a:pPr marL="800100" lvl="1" indent="-342900">
              <a:buFont typeface="Arial" panose="020B0604020202020204" pitchFamily="34" charset="0"/>
              <a:buChar char="•"/>
            </a:pPr>
            <a:r>
              <a:rPr lang="en-US" sz="2000">
                <a:solidFill>
                  <a:srgbClr val="63666A"/>
                </a:solidFill>
              </a:rPr>
              <a:t>Con Edison (new)</a:t>
            </a:r>
          </a:p>
          <a:p>
            <a:pPr marL="800100" lvl="1" indent="-342900">
              <a:buFont typeface="Arial" panose="020B0604020202020204" pitchFamily="34" charset="0"/>
              <a:buChar char="•"/>
            </a:pPr>
            <a:r>
              <a:rPr lang="en-US" sz="2000">
                <a:solidFill>
                  <a:srgbClr val="63666A"/>
                </a:solidFill>
              </a:rPr>
              <a:t>Rest of State (all other utility territories - new)</a:t>
            </a:r>
          </a:p>
          <a:p>
            <a:pPr marL="342900" indent="-342900">
              <a:buFont typeface="Arial" panose="020B0604020202020204" pitchFamily="34" charset="0"/>
              <a:buChar char="•"/>
            </a:pPr>
            <a:endParaRPr lang="en-US" sz="1000">
              <a:solidFill>
                <a:srgbClr val="63666A"/>
              </a:solidFill>
            </a:endParaRPr>
          </a:p>
          <a:p>
            <a:pPr marL="342900" indent="-342900">
              <a:buFont typeface="Arial" panose="020B0604020202020204" pitchFamily="34" charset="0"/>
              <a:buChar char="•"/>
            </a:pPr>
            <a:r>
              <a:rPr lang="en-US" sz="2000">
                <a:solidFill>
                  <a:srgbClr val="63666A"/>
                </a:solidFill>
              </a:rPr>
              <a:t>Initial Block Sizes and Rates:</a:t>
            </a:r>
          </a:p>
          <a:p>
            <a:pPr marL="800100" lvl="1" indent="-342900">
              <a:buFont typeface="Arial" panose="020B0604020202020204" pitchFamily="34" charset="0"/>
              <a:buChar char="•"/>
            </a:pPr>
            <a:r>
              <a:rPr lang="en-US" sz="2000">
                <a:solidFill>
                  <a:srgbClr val="63666A"/>
                </a:solidFill>
              </a:rPr>
              <a:t>Long Island - $490k currently available, at $250/kWh</a:t>
            </a:r>
          </a:p>
          <a:p>
            <a:pPr marL="800100" lvl="1" indent="-342900">
              <a:buFont typeface="Arial" panose="020B0604020202020204" pitchFamily="34" charset="0"/>
              <a:buChar char="•"/>
            </a:pPr>
            <a:r>
              <a:rPr lang="en-US" sz="2000">
                <a:solidFill>
                  <a:srgbClr val="63666A"/>
                </a:solidFill>
              </a:rPr>
              <a:t>Con Edison – $6.25 million, 25 MWh/10 MW, at $250/kWh</a:t>
            </a:r>
          </a:p>
          <a:p>
            <a:pPr marL="800100" lvl="1" indent="-342900">
              <a:buFont typeface="Arial" panose="020B0604020202020204" pitchFamily="34" charset="0"/>
              <a:buChar char="•"/>
            </a:pPr>
            <a:r>
              <a:rPr lang="en-US" sz="2000">
                <a:solidFill>
                  <a:srgbClr val="63666A"/>
                </a:solidFill>
              </a:rPr>
              <a:t>Rest of State – $5.0 million, 25 MWh/10 MW, at $200/kWh</a:t>
            </a:r>
          </a:p>
          <a:p>
            <a:pPr marL="800100" lvl="1" indent="-342900">
              <a:buFont typeface="Arial" panose="020B0604020202020204" pitchFamily="34" charset="0"/>
              <a:buChar char="•"/>
            </a:pPr>
            <a:endParaRPr lang="en-US" sz="1000">
              <a:solidFill>
                <a:srgbClr val="63666A"/>
              </a:solidFill>
            </a:endParaRPr>
          </a:p>
          <a:p>
            <a:pPr marL="342900" indent="-342900">
              <a:buFont typeface="Arial" panose="020B0604020202020204" pitchFamily="34" charset="0"/>
              <a:buChar char="•"/>
            </a:pPr>
            <a:r>
              <a:rPr lang="en-US" sz="2000">
                <a:solidFill>
                  <a:srgbClr val="63666A"/>
                </a:solidFill>
              </a:rPr>
              <a:t>Subsequent block sizes and incentive levels will be published on the MWh Block dashboard and announced through NYSERDA’s Energy Storage mailing list</a:t>
            </a:r>
          </a:p>
          <a:p>
            <a:pPr marL="342900" indent="-342900">
              <a:buFont typeface="Arial" panose="020B0604020202020204" pitchFamily="34" charset="0"/>
              <a:buChar char="•"/>
            </a:pPr>
            <a:endParaRPr lang="en-US" sz="1000">
              <a:solidFill>
                <a:srgbClr val="63666A"/>
              </a:solidFill>
            </a:endParaRPr>
          </a:p>
          <a:p>
            <a:pPr marL="342900" indent="-342900">
              <a:buFont typeface="Arial" panose="020B0604020202020204" pitchFamily="34" charset="0"/>
              <a:buChar char="•"/>
            </a:pPr>
            <a:r>
              <a:rPr lang="en-US" sz="2000">
                <a:solidFill>
                  <a:srgbClr val="63666A"/>
                </a:solidFill>
              </a:rPr>
              <a:t>Maximum award per project is capped at </a:t>
            </a:r>
            <a:r>
              <a:rPr lang="en-US" sz="2000" b="1">
                <a:solidFill>
                  <a:srgbClr val="0563C1"/>
                </a:solidFill>
              </a:rPr>
              <a:t>25 kWh</a:t>
            </a:r>
            <a:r>
              <a:rPr lang="en-US" sz="2000">
                <a:solidFill>
                  <a:srgbClr val="0563C1"/>
                </a:solidFill>
              </a:rPr>
              <a:t> </a:t>
            </a:r>
            <a:r>
              <a:rPr lang="en-US" sz="2000">
                <a:solidFill>
                  <a:srgbClr val="63666A"/>
                </a:solidFill>
              </a:rPr>
              <a:t>of project capacity; larger projects will have their incentive capped at 25 kWh</a:t>
            </a:r>
          </a:p>
        </p:txBody>
      </p:sp>
    </p:spTree>
    <p:extLst>
      <p:ext uri="{BB962C8B-B14F-4D97-AF65-F5344CB8AC3E}">
        <p14:creationId xmlns:p14="http://schemas.microsoft.com/office/powerpoint/2010/main" val="540253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253AB-D635-480B-A074-8A1B229FBBFB}"/>
              </a:ext>
            </a:extLst>
          </p:cNvPr>
          <p:cNvSpPr>
            <a:spLocks noGrp="1"/>
          </p:cNvSpPr>
          <p:nvPr>
            <p:ph type="title"/>
          </p:nvPr>
        </p:nvSpPr>
        <p:spPr>
          <a:xfrm>
            <a:off x="546956" y="550434"/>
            <a:ext cx="11645044" cy="1325563"/>
          </a:xfrm>
        </p:spPr>
        <p:txBody>
          <a:bodyPr/>
          <a:lstStyle/>
          <a:p>
            <a:r>
              <a:rPr lang="en-US"/>
              <a:t>Residential: MWh Block Design for Disadvantaged Communities – Inclusive Storage Incentive</a:t>
            </a:r>
          </a:p>
        </p:txBody>
      </p:sp>
      <p:sp>
        <p:nvSpPr>
          <p:cNvPr id="3" name="Content Placeholder 2">
            <a:extLst>
              <a:ext uri="{FF2B5EF4-FFF2-40B4-BE49-F238E27FC236}">
                <a16:creationId xmlns:a16="http://schemas.microsoft.com/office/drawing/2014/main" id="{59438E44-01F6-C2E9-D99F-3A19927C3E88}"/>
              </a:ext>
            </a:extLst>
          </p:cNvPr>
          <p:cNvSpPr>
            <a:spLocks noGrp="1"/>
          </p:cNvSpPr>
          <p:nvPr>
            <p:ph sz="quarter" idx="12"/>
          </p:nvPr>
        </p:nvSpPr>
        <p:spPr/>
        <p:txBody>
          <a:bodyPr/>
          <a:lstStyle/>
          <a:p>
            <a:endParaRPr lang="en-US" sz="1800" b="0">
              <a:solidFill>
                <a:schemeClr val="tx2"/>
              </a:solidFill>
              <a:latin typeface="Roboto Light" panose="02000000000000000000" pitchFamily="2" charset="0"/>
              <a:ea typeface="Roboto Light" panose="02000000000000000000" pitchFamily="2" charset="0"/>
            </a:endParaRPr>
          </a:p>
          <a:p>
            <a:endParaRPr lang="en-US"/>
          </a:p>
        </p:txBody>
      </p:sp>
      <p:sp>
        <p:nvSpPr>
          <p:cNvPr id="4" name="TextBox 3">
            <a:extLst>
              <a:ext uri="{FF2B5EF4-FFF2-40B4-BE49-F238E27FC236}">
                <a16:creationId xmlns:a16="http://schemas.microsoft.com/office/drawing/2014/main" id="{7C97E950-ACB9-CDEA-8E62-2920DE258926}"/>
              </a:ext>
            </a:extLst>
          </p:cNvPr>
          <p:cNvSpPr txBox="1"/>
          <p:nvPr/>
        </p:nvSpPr>
        <p:spPr>
          <a:xfrm>
            <a:off x="429034" y="2012099"/>
            <a:ext cx="11333931" cy="4278094"/>
          </a:xfrm>
          <a:prstGeom prst="rect">
            <a:avLst/>
          </a:prstGeom>
          <a:noFill/>
        </p:spPr>
        <p:txBody>
          <a:bodyPr wrap="square" rtlCol="0">
            <a:spAutoFit/>
          </a:bodyPr>
          <a:lstStyle/>
          <a:p>
            <a:pPr marL="342900" indent="-342900">
              <a:buFont typeface="Arial" panose="020B0604020202020204" pitchFamily="34" charset="0"/>
              <a:buChar char="•"/>
            </a:pPr>
            <a:r>
              <a:rPr lang="en-US" sz="2000">
                <a:solidFill>
                  <a:srgbClr val="63666A"/>
                </a:solidFill>
              </a:rPr>
              <a:t>The Residential program will allocate 40% of total program capacity (80 MW), towards the Residential</a:t>
            </a:r>
            <a:r>
              <a:rPr lang="en-US" sz="2000" b="1">
                <a:solidFill>
                  <a:srgbClr val="63666A"/>
                </a:solidFill>
              </a:rPr>
              <a:t> </a:t>
            </a:r>
            <a:r>
              <a:rPr lang="en-US" sz="2000" b="1">
                <a:solidFill>
                  <a:srgbClr val="0563C1"/>
                </a:solidFill>
              </a:rPr>
              <a:t>Inclusive Storage Incentive</a:t>
            </a:r>
            <a:r>
              <a:rPr lang="en-US" sz="2000">
                <a:solidFill>
                  <a:srgbClr val="0563C1"/>
                </a:solidFill>
              </a:rPr>
              <a:t> </a:t>
            </a:r>
            <a:r>
              <a:rPr lang="en-US" sz="2000">
                <a:solidFill>
                  <a:srgbClr val="63666A"/>
                </a:solidFill>
              </a:rPr>
              <a:t>(Residential ISI) for eligible residential projects</a:t>
            </a:r>
          </a:p>
          <a:p>
            <a:pPr marL="342900" indent="-342900">
              <a:buFont typeface="Arial" panose="020B0604020202020204" pitchFamily="34" charset="0"/>
              <a:buChar char="•"/>
            </a:pPr>
            <a:endParaRPr lang="en-US" sz="2000">
              <a:solidFill>
                <a:srgbClr val="63666A"/>
              </a:solidFill>
            </a:endParaRPr>
          </a:p>
          <a:p>
            <a:pPr marL="342900" indent="-342900">
              <a:buFont typeface="Arial" panose="020B0604020202020204" pitchFamily="34" charset="0"/>
              <a:buChar char="•"/>
            </a:pPr>
            <a:r>
              <a:rPr lang="en-US" sz="2000">
                <a:solidFill>
                  <a:srgbClr val="63666A"/>
                </a:solidFill>
              </a:rPr>
              <a:t>Projects must meet one of the following criteria:</a:t>
            </a:r>
          </a:p>
          <a:p>
            <a:pPr marL="800100" lvl="1" indent="-342900">
              <a:buFont typeface="Arial" panose="020B0604020202020204" pitchFamily="34" charset="0"/>
              <a:buChar char="•"/>
            </a:pPr>
            <a:r>
              <a:rPr lang="en-US">
                <a:solidFill>
                  <a:srgbClr val="63666A"/>
                </a:solidFill>
              </a:rPr>
              <a:t>Be </a:t>
            </a:r>
            <a:r>
              <a:rPr lang="en-US" b="1">
                <a:solidFill>
                  <a:srgbClr val="63666A"/>
                </a:solidFill>
              </a:rPr>
              <a:t>located within a DAC </a:t>
            </a:r>
            <a:r>
              <a:rPr lang="en-US">
                <a:solidFill>
                  <a:srgbClr val="63666A"/>
                </a:solidFill>
              </a:rPr>
              <a:t>census tract as identified by the Climate Justice Working Group;</a:t>
            </a:r>
          </a:p>
          <a:p>
            <a:pPr marL="800100" lvl="1" indent="-342900">
              <a:buFont typeface="Arial" panose="020B0604020202020204" pitchFamily="34" charset="0"/>
              <a:buChar char="•"/>
            </a:pPr>
            <a:r>
              <a:rPr lang="en-US">
                <a:solidFill>
                  <a:srgbClr val="63666A"/>
                </a:solidFill>
              </a:rPr>
              <a:t>Service the owner-occupied residence with household income </a:t>
            </a:r>
            <a:r>
              <a:rPr lang="en-US" b="1">
                <a:solidFill>
                  <a:srgbClr val="63666A"/>
                </a:solidFill>
              </a:rPr>
              <a:t>less than 80% of the Area Median Income </a:t>
            </a:r>
            <a:r>
              <a:rPr lang="en-US">
                <a:solidFill>
                  <a:srgbClr val="63666A"/>
                </a:solidFill>
              </a:rPr>
              <a:t>(AMI) or 80% of the State Median Income (SMI), whichever is higher;</a:t>
            </a:r>
          </a:p>
          <a:p>
            <a:pPr marL="800100" lvl="1" indent="-342900">
              <a:buFont typeface="Arial" panose="020B0604020202020204" pitchFamily="34" charset="0"/>
              <a:buChar char="•"/>
            </a:pPr>
            <a:r>
              <a:rPr lang="en-US">
                <a:solidFill>
                  <a:srgbClr val="63666A"/>
                </a:solidFill>
              </a:rPr>
              <a:t>Service a residential (1-4 unit) </a:t>
            </a:r>
            <a:r>
              <a:rPr lang="en-US" b="1">
                <a:solidFill>
                  <a:srgbClr val="63666A"/>
                </a:solidFill>
              </a:rPr>
              <a:t>affordable housing </a:t>
            </a:r>
            <a:r>
              <a:rPr lang="en-US">
                <a:solidFill>
                  <a:srgbClr val="63666A"/>
                </a:solidFill>
              </a:rPr>
              <a:t>property</a:t>
            </a:r>
          </a:p>
          <a:p>
            <a:pPr marL="342900" indent="-342900">
              <a:buFont typeface="Arial" panose="020B0604020202020204" pitchFamily="34" charset="0"/>
              <a:buChar char="•"/>
            </a:pPr>
            <a:endParaRPr lang="en-US" sz="2000">
              <a:solidFill>
                <a:srgbClr val="63666A"/>
              </a:solidFill>
            </a:endParaRPr>
          </a:p>
          <a:p>
            <a:pPr marL="342900" indent="-342900">
              <a:buFont typeface="Arial" panose="020B0604020202020204" pitchFamily="34" charset="0"/>
              <a:buChar char="•"/>
            </a:pPr>
            <a:r>
              <a:rPr lang="en-US" sz="2000">
                <a:solidFill>
                  <a:srgbClr val="63666A"/>
                </a:solidFill>
              </a:rPr>
              <a:t>NYSERDA will allocate $11.25 million in funding for an initial statewide block (except Long Island) of 10 MW/25 MWh at an incentive rate of $450/kWh to the first block of Residential ISI.</a:t>
            </a:r>
          </a:p>
          <a:p>
            <a:pPr marL="342900" indent="-342900">
              <a:buFont typeface="Arial" panose="020B0604020202020204" pitchFamily="34" charset="0"/>
              <a:buChar char="•"/>
            </a:pPr>
            <a:endParaRPr lang="en-US" sz="2000">
              <a:solidFill>
                <a:srgbClr val="63666A"/>
              </a:solidFill>
            </a:endParaRPr>
          </a:p>
          <a:p>
            <a:pPr marL="342900" indent="-342900">
              <a:buFont typeface="Arial" panose="020B0604020202020204" pitchFamily="34" charset="0"/>
              <a:buChar char="•"/>
            </a:pPr>
            <a:r>
              <a:rPr lang="en-US" sz="2000">
                <a:solidFill>
                  <a:srgbClr val="63666A"/>
                </a:solidFill>
              </a:rPr>
              <a:t>Capacity allocations and incentive rates for future Residential ISI blocks will be determined based on analysis of prevailing market conditions, uptake trends, and stakeholder feedback.</a:t>
            </a:r>
          </a:p>
        </p:txBody>
      </p:sp>
    </p:spTree>
    <p:extLst>
      <p:ext uri="{BB962C8B-B14F-4D97-AF65-F5344CB8AC3E}">
        <p14:creationId xmlns:p14="http://schemas.microsoft.com/office/powerpoint/2010/main" val="500104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549C2-5124-4E11-B751-F95F4F09706C}"/>
              </a:ext>
            </a:extLst>
          </p:cNvPr>
          <p:cNvSpPr>
            <a:spLocks noGrp="1"/>
          </p:cNvSpPr>
          <p:nvPr>
            <p:ph type="title"/>
          </p:nvPr>
        </p:nvSpPr>
        <p:spPr/>
        <p:txBody>
          <a:bodyPr/>
          <a:lstStyle/>
          <a:p>
            <a:r>
              <a:rPr lang="en-US" b="0"/>
              <a:t>Meeting Procedures</a:t>
            </a:r>
          </a:p>
        </p:txBody>
      </p:sp>
      <p:sp>
        <p:nvSpPr>
          <p:cNvPr id="3" name="Content Placeholder 2">
            <a:extLst>
              <a:ext uri="{FF2B5EF4-FFF2-40B4-BE49-F238E27FC236}">
                <a16:creationId xmlns:a16="http://schemas.microsoft.com/office/drawing/2014/main" id="{519B23E7-32C2-3E2C-495C-DE4F82A130A9}"/>
              </a:ext>
            </a:extLst>
          </p:cNvPr>
          <p:cNvSpPr>
            <a:spLocks noGrp="1"/>
          </p:cNvSpPr>
          <p:nvPr>
            <p:ph sz="quarter" idx="12"/>
          </p:nvPr>
        </p:nvSpPr>
        <p:spPr>
          <a:xfrm>
            <a:off x="547688" y="2142810"/>
            <a:ext cx="7562642" cy="4170562"/>
          </a:xfrm>
        </p:spPr>
        <p:txBody>
          <a:bodyPr/>
          <a:lstStyle/>
          <a:p>
            <a:r>
              <a:rPr lang="en-US"/>
              <a:t>Before beginning, a few reminders to ensure a smooth discussion:</a:t>
            </a:r>
          </a:p>
          <a:p>
            <a:pPr marL="342900" indent="-342900">
              <a:buFont typeface="System Font Regular"/>
              <a:buChar char="&gt;"/>
            </a:pPr>
            <a:r>
              <a:rPr lang="en-US" sz="2000" b="0">
                <a:solidFill>
                  <a:schemeClr val="tx2"/>
                </a:solidFill>
                <a:latin typeface="Roboto Light" panose="02000000000000000000" pitchFamily="2" charset="0"/>
                <a:ea typeface="Roboto Light" panose="02000000000000000000" pitchFamily="2" charset="0"/>
              </a:rPr>
              <a:t>Today’s webinar </a:t>
            </a:r>
            <a:r>
              <a:rPr lang="en-US" sz="2000">
                <a:solidFill>
                  <a:srgbClr val="0563C1"/>
                </a:solidFill>
                <a:latin typeface="Roboto Light" panose="02000000000000000000" pitchFamily="2" charset="0"/>
                <a:ea typeface="Roboto Light" panose="02000000000000000000" pitchFamily="2" charset="0"/>
              </a:rPr>
              <a:t>is being recorded</a:t>
            </a:r>
          </a:p>
          <a:p>
            <a:pPr marL="603504" lvl="3" indent="-274320"/>
            <a:r>
              <a:rPr lang="en-US" sz="1800" b="0">
                <a:solidFill>
                  <a:schemeClr val="tx2"/>
                </a:solidFill>
                <a:latin typeface="Roboto Light" panose="02000000000000000000" pitchFamily="2" charset="0"/>
                <a:ea typeface="Roboto Light" panose="02000000000000000000" pitchFamily="2" charset="0"/>
              </a:rPr>
              <a:t>A copy of the recording and presentation slides will be available on NYSERDA’s Energy Storage page in the “Webinar Presentations” section.</a:t>
            </a:r>
          </a:p>
          <a:p>
            <a:pPr marL="388620" lvl="2" indent="-342900">
              <a:buFont typeface="System Font Regular"/>
              <a:buChar char="&gt;"/>
            </a:pPr>
            <a:r>
              <a:rPr lang="en-US" sz="2000">
                <a:latin typeface="Roboto Light" panose="02000000000000000000" pitchFamily="2" charset="0"/>
                <a:ea typeface="Roboto Light" panose="02000000000000000000" pitchFamily="2" charset="0"/>
              </a:rPr>
              <a:t>Attendees will be muted upon entry</a:t>
            </a:r>
          </a:p>
          <a:p>
            <a:pPr marL="45720" lvl="2" indent="0">
              <a:buNone/>
            </a:pPr>
            <a:r>
              <a:rPr lang="en-US" sz="2400" b="1">
                <a:solidFill>
                  <a:schemeClr val="accent3"/>
                </a:solidFill>
                <a:latin typeface="+mj-lt"/>
              </a:rPr>
              <a:t>Questions:</a:t>
            </a:r>
          </a:p>
          <a:p>
            <a:pPr marL="388620" lvl="2" indent="-342900">
              <a:buFont typeface="System Font Regular"/>
              <a:buChar char="&gt;"/>
            </a:pPr>
            <a:r>
              <a:rPr lang="en-US" sz="2000">
                <a:latin typeface="Roboto Light" panose="02000000000000000000" pitchFamily="2" charset="0"/>
                <a:ea typeface="Roboto Light" panose="02000000000000000000" pitchFamily="2" charset="0"/>
              </a:rPr>
              <a:t>Questions may be submitted in writing through the Q&amp;A feature. Questions will be answered at the end of the presentation.</a:t>
            </a:r>
          </a:p>
        </p:txBody>
      </p:sp>
      <p:pic>
        <p:nvPicPr>
          <p:cNvPr id="4" name="Picture 3">
            <a:extLst>
              <a:ext uri="{FF2B5EF4-FFF2-40B4-BE49-F238E27FC236}">
                <a16:creationId xmlns:a16="http://schemas.microsoft.com/office/drawing/2014/main" id="{016F78B8-FD4E-DE65-2FEF-A62F490312B8}"/>
              </a:ext>
            </a:extLst>
          </p:cNvPr>
          <p:cNvPicPr/>
          <p:nvPr/>
        </p:nvPicPr>
        <p:blipFill>
          <a:blip r:embed="rId2"/>
          <a:stretch>
            <a:fillRect/>
          </a:stretch>
        </p:blipFill>
        <p:spPr>
          <a:xfrm>
            <a:off x="8391363" y="3614315"/>
            <a:ext cx="2929949" cy="901065"/>
          </a:xfrm>
          <a:prstGeom prst="rect">
            <a:avLst/>
          </a:prstGeom>
          <a:ln>
            <a:solidFill>
              <a:srgbClr val="00B0F0"/>
            </a:solidFill>
          </a:ln>
        </p:spPr>
      </p:pic>
      <p:sp>
        <p:nvSpPr>
          <p:cNvPr id="5" name="TextBox 4">
            <a:extLst>
              <a:ext uri="{FF2B5EF4-FFF2-40B4-BE49-F238E27FC236}">
                <a16:creationId xmlns:a16="http://schemas.microsoft.com/office/drawing/2014/main" id="{9B0A8C2C-6EF7-BB38-DA14-9EEF9010F56F}"/>
              </a:ext>
            </a:extLst>
          </p:cNvPr>
          <p:cNvSpPr txBox="1"/>
          <p:nvPr/>
        </p:nvSpPr>
        <p:spPr>
          <a:xfrm>
            <a:off x="8110331" y="4698125"/>
            <a:ext cx="4018916" cy="584775"/>
          </a:xfrm>
          <a:prstGeom prst="rect">
            <a:avLst/>
          </a:prstGeom>
          <a:noFill/>
          <a:ln w="12700">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solidFill>
                  <a:srgbClr val="63666A"/>
                </a:solidFill>
                <a:latin typeface="Roboto Light"/>
                <a:ea typeface="+mn-lt"/>
                <a:cs typeface="+mn-lt"/>
              </a:rPr>
              <a:t>If technical problems arise, please contact </a:t>
            </a:r>
            <a:endParaRPr lang="en-US" sz="1600">
              <a:solidFill>
                <a:srgbClr val="000000"/>
              </a:solidFill>
              <a:latin typeface="Roboto Light"/>
              <a:ea typeface="+mn-lt"/>
              <a:cs typeface="+mn-lt"/>
            </a:endParaRPr>
          </a:p>
          <a:p>
            <a:r>
              <a:rPr lang="en-US" sz="1600">
                <a:solidFill>
                  <a:srgbClr val="63666A"/>
                </a:solidFill>
                <a:latin typeface="Roboto Light"/>
                <a:ea typeface="Roboto"/>
                <a:cs typeface="Calibri"/>
                <a:hlinkClick r:id="rId3"/>
              </a:rPr>
              <a:t>EnergyStorage@nyserda.ny.gov</a:t>
            </a:r>
            <a:endParaRPr lang="en-US"/>
          </a:p>
        </p:txBody>
      </p:sp>
      <p:cxnSp>
        <p:nvCxnSpPr>
          <p:cNvPr id="6" name="Straight Arrow Connector 5">
            <a:extLst>
              <a:ext uri="{FF2B5EF4-FFF2-40B4-BE49-F238E27FC236}">
                <a16:creationId xmlns:a16="http://schemas.microsoft.com/office/drawing/2014/main" id="{1A26CA6B-CA1D-500B-06E3-8A431DA1C1A5}"/>
              </a:ext>
            </a:extLst>
          </p:cNvPr>
          <p:cNvCxnSpPr>
            <a:cxnSpLocks/>
          </p:cNvCxnSpPr>
          <p:nvPr/>
        </p:nvCxnSpPr>
        <p:spPr>
          <a:xfrm flipV="1">
            <a:off x="7176655" y="3958021"/>
            <a:ext cx="1136779" cy="946488"/>
          </a:xfrm>
          <a:prstGeom prst="straightConnector1">
            <a:avLst/>
          </a:prstGeom>
          <a:ln w="25400">
            <a:solidFill>
              <a:srgbClr val="0070C0"/>
            </a:solidFill>
            <a:headEnd type="none"/>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5517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730D9A-03A8-6DD0-5A3B-7693916A07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391699-BC59-426B-123A-C3CDB15FB9DE}"/>
              </a:ext>
            </a:extLst>
          </p:cNvPr>
          <p:cNvSpPr>
            <a:spLocks noGrp="1"/>
          </p:cNvSpPr>
          <p:nvPr>
            <p:ph type="title"/>
          </p:nvPr>
        </p:nvSpPr>
        <p:spPr>
          <a:xfrm>
            <a:off x="546956" y="550434"/>
            <a:ext cx="11645044" cy="1325563"/>
          </a:xfrm>
        </p:spPr>
        <p:txBody>
          <a:bodyPr/>
          <a:lstStyle/>
          <a:p>
            <a:r>
              <a:rPr lang="en-US"/>
              <a:t>Residential: Inclusive Storage Incentive (cont’d)</a:t>
            </a:r>
          </a:p>
        </p:txBody>
      </p:sp>
      <p:sp>
        <p:nvSpPr>
          <p:cNvPr id="3" name="Content Placeholder 2">
            <a:extLst>
              <a:ext uri="{FF2B5EF4-FFF2-40B4-BE49-F238E27FC236}">
                <a16:creationId xmlns:a16="http://schemas.microsoft.com/office/drawing/2014/main" id="{3775CD5E-ACC5-3DF8-C1FE-96443232D20E}"/>
              </a:ext>
            </a:extLst>
          </p:cNvPr>
          <p:cNvSpPr>
            <a:spLocks noGrp="1"/>
          </p:cNvSpPr>
          <p:nvPr>
            <p:ph sz="quarter" idx="12"/>
          </p:nvPr>
        </p:nvSpPr>
        <p:spPr/>
        <p:txBody>
          <a:bodyPr/>
          <a:lstStyle/>
          <a:p>
            <a:endParaRPr lang="en-US" sz="1800" b="0">
              <a:solidFill>
                <a:schemeClr val="tx2"/>
              </a:solidFill>
              <a:latin typeface="Roboto Light" panose="02000000000000000000" pitchFamily="2" charset="0"/>
              <a:ea typeface="Roboto Light" panose="02000000000000000000" pitchFamily="2" charset="0"/>
            </a:endParaRPr>
          </a:p>
          <a:p>
            <a:endParaRPr lang="en-US"/>
          </a:p>
        </p:txBody>
      </p:sp>
      <p:sp>
        <p:nvSpPr>
          <p:cNvPr id="4" name="TextBox 3">
            <a:extLst>
              <a:ext uri="{FF2B5EF4-FFF2-40B4-BE49-F238E27FC236}">
                <a16:creationId xmlns:a16="http://schemas.microsoft.com/office/drawing/2014/main" id="{E74E350D-F716-DAC2-8700-C97F80778E39}"/>
              </a:ext>
            </a:extLst>
          </p:cNvPr>
          <p:cNvSpPr txBox="1"/>
          <p:nvPr/>
        </p:nvSpPr>
        <p:spPr>
          <a:xfrm>
            <a:off x="429034" y="2012099"/>
            <a:ext cx="11333931" cy="3785652"/>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US" sz="2000">
                <a:solidFill>
                  <a:srgbClr val="63666A"/>
                </a:solidFill>
              </a:rPr>
              <a:t>NYSERDA will release a Request for Information (RFI) in March to obtain additional stakeholder input towards finalizing the Residential ISI design, with incentive launch planned for Q2 2025.</a:t>
            </a:r>
          </a:p>
          <a:p>
            <a:pPr marL="342900" indent="-342900">
              <a:buFont typeface="Arial" panose="020B0604020202020204" pitchFamily="34" charset="0"/>
              <a:buChar char="•"/>
            </a:pPr>
            <a:endParaRPr lang="en-US" sz="2000">
              <a:solidFill>
                <a:srgbClr val="63666A"/>
              </a:solidFill>
            </a:endParaRPr>
          </a:p>
          <a:p>
            <a:pPr marL="342900" indent="-342900">
              <a:buFont typeface="Arial" panose="020B0604020202020204" pitchFamily="34" charset="0"/>
              <a:buChar char="•"/>
            </a:pPr>
            <a:r>
              <a:rPr lang="en-US" sz="2000">
                <a:solidFill>
                  <a:srgbClr val="63666A"/>
                </a:solidFill>
              </a:rPr>
              <a:t>For Long Island, an additional incentive of $150/kWh (stacked with the $250/kWh “base” incentive) is currently available for residential storage projects paired with solar PV that meet the requirements of the NY-Sun Affordable Solar Residential Incentive for low-to-moderate income (LMI) homeowners. </a:t>
            </a:r>
          </a:p>
          <a:p>
            <a:pPr marL="342900" indent="-342900">
              <a:buFont typeface="Arial" panose="020B0604020202020204" pitchFamily="34" charset="0"/>
              <a:buChar char="•"/>
            </a:pPr>
            <a:endParaRPr lang="en-US" sz="2000">
              <a:solidFill>
                <a:srgbClr val="63666A"/>
              </a:solidFill>
            </a:endParaRPr>
          </a:p>
          <a:p>
            <a:pPr marL="800100" lvl="1" indent="-342900">
              <a:buFont typeface="Arial" panose="020B0604020202020204" pitchFamily="34" charset="0"/>
              <a:buChar char="•"/>
            </a:pPr>
            <a:r>
              <a:rPr lang="en-US" sz="2000">
                <a:solidFill>
                  <a:srgbClr val="63666A"/>
                </a:solidFill>
              </a:rPr>
              <a:t>Rules and requirements associated with this incentive are governed by the NY-Sun Upstate + Long Island Program Manual.</a:t>
            </a:r>
          </a:p>
          <a:p>
            <a:pPr marL="342900" indent="-342900">
              <a:buFont typeface="Arial" panose="020B0604020202020204" pitchFamily="34" charset="0"/>
              <a:buChar char="•"/>
            </a:pPr>
            <a:endParaRPr lang="en-US" sz="2000">
              <a:solidFill>
                <a:srgbClr val="63666A"/>
              </a:solidFill>
            </a:endParaRPr>
          </a:p>
          <a:p>
            <a:pPr marL="342900" indent="-342900">
              <a:buFont typeface="Arial" panose="020B0604020202020204" pitchFamily="34" charset="0"/>
              <a:buChar char="•"/>
            </a:pPr>
            <a:endParaRPr lang="en-US" sz="2000">
              <a:solidFill>
                <a:srgbClr val="63666A"/>
              </a:solidFill>
            </a:endParaRPr>
          </a:p>
        </p:txBody>
      </p:sp>
    </p:spTree>
    <p:extLst>
      <p:ext uri="{BB962C8B-B14F-4D97-AF65-F5344CB8AC3E}">
        <p14:creationId xmlns:p14="http://schemas.microsoft.com/office/powerpoint/2010/main" val="32917456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253AB-D635-480B-A074-8A1B229FBBFB}"/>
              </a:ext>
            </a:extLst>
          </p:cNvPr>
          <p:cNvSpPr>
            <a:spLocks noGrp="1"/>
          </p:cNvSpPr>
          <p:nvPr>
            <p:ph type="title"/>
          </p:nvPr>
        </p:nvSpPr>
        <p:spPr>
          <a:xfrm>
            <a:off x="546956" y="550434"/>
            <a:ext cx="11645044" cy="1325563"/>
          </a:xfrm>
        </p:spPr>
        <p:txBody>
          <a:bodyPr/>
          <a:lstStyle/>
          <a:p>
            <a:r>
              <a:rPr lang="en-US"/>
              <a:t>Residential: Incentive Payments</a:t>
            </a:r>
          </a:p>
        </p:txBody>
      </p:sp>
      <p:sp>
        <p:nvSpPr>
          <p:cNvPr id="3" name="Content Placeholder 2">
            <a:extLst>
              <a:ext uri="{FF2B5EF4-FFF2-40B4-BE49-F238E27FC236}">
                <a16:creationId xmlns:a16="http://schemas.microsoft.com/office/drawing/2014/main" id="{59438E44-01F6-C2E9-D99F-3A19927C3E88}"/>
              </a:ext>
            </a:extLst>
          </p:cNvPr>
          <p:cNvSpPr>
            <a:spLocks noGrp="1"/>
          </p:cNvSpPr>
          <p:nvPr>
            <p:ph sz="quarter" idx="12"/>
          </p:nvPr>
        </p:nvSpPr>
        <p:spPr>
          <a:xfrm>
            <a:off x="547688" y="2132177"/>
            <a:ext cx="11101676" cy="4170562"/>
          </a:xfrm>
        </p:spPr>
        <p:txBody>
          <a:bodyPr/>
          <a:lstStyle/>
          <a:p>
            <a:endParaRPr lang="en-US" sz="1800" b="0">
              <a:solidFill>
                <a:schemeClr val="tx2"/>
              </a:solidFill>
              <a:latin typeface="Roboto Light" panose="02000000000000000000" pitchFamily="2" charset="0"/>
              <a:ea typeface="Roboto Light" panose="02000000000000000000" pitchFamily="2" charset="0"/>
            </a:endParaRPr>
          </a:p>
          <a:p>
            <a:endParaRPr lang="en-US"/>
          </a:p>
        </p:txBody>
      </p:sp>
      <p:sp>
        <p:nvSpPr>
          <p:cNvPr id="4" name="TextBox 3">
            <a:extLst>
              <a:ext uri="{FF2B5EF4-FFF2-40B4-BE49-F238E27FC236}">
                <a16:creationId xmlns:a16="http://schemas.microsoft.com/office/drawing/2014/main" id="{7C97E950-ACB9-CDEA-8E62-2920DE258926}"/>
              </a:ext>
            </a:extLst>
          </p:cNvPr>
          <p:cNvSpPr txBox="1"/>
          <p:nvPr/>
        </p:nvSpPr>
        <p:spPr>
          <a:xfrm>
            <a:off x="542636" y="2142810"/>
            <a:ext cx="10919791" cy="2831544"/>
          </a:xfrm>
          <a:prstGeom prst="rect">
            <a:avLst/>
          </a:prstGeom>
          <a:noFill/>
        </p:spPr>
        <p:txBody>
          <a:bodyPr wrap="square" rtlCol="0">
            <a:spAutoFit/>
          </a:bodyPr>
          <a:lstStyle/>
          <a:p>
            <a:pPr marL="342900" indent="-342900">
              <a:buFont typeface="Arial" panose="020B0604020202020204" pitchFamily="34" charset="0"/>
              <a:buChar char="•"/>
            </a:pPr>
            <a:r>
              <a:rPr lang="en-US" sz="2000">
                <a:solidFill>
                  <a:srgbClr val="63666A"/>
                </a:solidFill>
              </a:rPr>
              <a:t>The full incentive will be paid to the project Contractor upon project completion.</a:t>
            </a:r>
          </a:p>
          <a:p>
            <a:pPr marL="342900" indent="-342900">
              <a:buFont typeface="Arial" panose="020B0604020202020204" pitchFamily="34" charset="0"/>
              <a:buChar char="•"/>
            </a:pPr>
            <a:endParaRPr lang="en-US" sz="2000">
              <a:solidFill>
                <a:srgbClr val="63666A"/>
              </a:solidFill>
            </a:endParaRPr>
          </a:p>
          <a:p>
            <a:pPr marL="342900" indent="-342900">
              <a:buFont typeface="Arial" panose="020B0604020202020204" pitchFamily="34" charset="0"/>
              <a:buChar char="•"/>
            </a:pPr>
            <a:r>
              <a:rPr lang="en-US" sz="2000">
                <a:solidFill>
                  <a:srgbClr val="63666A"/>
                </a:solidFill>
              </a:rPr>
              <a:t>Invoicing will be through the Salesforce portal.</a:t>
            </a:r>
          </a:p>
          <a:p>
            <a:pPr marL="342900" indent="-342900">
              <a:buFont typeface="Arial" panose="020B0604020202020204" pitchFamily="34" charset="0"/>
              <a:buChar char="•"/>
            </a:pPr>
            <a:endParaRPr lang="en-US" sz="2000">
              <a:solidFill>
                <a:srgbClr val="63666A"/>
              </a:solidFill>
            </a:endParaRPr>
          </a:p>
          <a:p>
            <a:pPr marL="342900" indent="-342900">
              <a:buFont typeface="Arial" panose="020B0604020202020204" pitchFamily="34" charset="0"/>
              <a:buChar char="•"/>
            </a:pPr>
            <a:r>
              <a:rPr lang="en-US" sz="2000">
                <a:solidFill>
                  <a:srgbClr val="63666A"/>
                </a:solidFill>
              </a:rPr>
              <a:t>Contractor-Customer agreement must reflect the entire amount of the anticipated NYSERDA incentive and incentives and warranties must pass to the customer.</a:t>
            </a:r>
          </a:p>
          <a:p>
            <a:pPr marL="342900" indent="-342900">
              <a:buFont typeface="Arial" panose="020B0604020202020204" pitchFamily="34" charset="0"/>
              <a:buChar char="•"/>
            </a:pPr>
            <a:endParaRPr lang="en-US" sz="2000">
              <a:solidFill>
                <a:srgbClr val="63666A"/>
              </a:solidFill>
            </a:endParaRPr>
          </a:p>
          <a:p>
            <a:pPr marL="342900" indent="-342900">
              <a:buFont typeface="Arial" panose="020B0604020202020204" pitchFamily="34" charset="0"/>
              <a:buChar char="•"/>
            </a:pPr>
            <a:r>
              <a:rPr lang="en-US" sz="2000">
                <a:solidFill>
                  <a:srgbClr val="63666A"/>
                </a:solidFill>
              </a:rPr>
              <a:t>Residential incentives cannot be assigned to a third party.</a:t>
            </a:r>
          </a:p>
          <a:p>
            <a:pPr marL="742950" lvl="1" indent="-285750">
              <a:buFont typeface="Arial" panose="020B0604020202020204" pitchFamily="34" charset="0"/>
              <a:buChar char="•"/>
            </a:pPr>
            <a:endParaRPr lang="en-US"/>
          </a:p>
        </p:txBody>
      </p:sp>
    </p:spTree>
    <p:extLst>
      <p:ext uri="{BB962C8B-B14F-4D97-AF65-F5344CB8AC3E}">
        <p14:creationId xmlns:p14="http://schemas.microsoft.com/office/powerpoint/2010/main" val="28380497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253AB-D635-480B-A074-8A1B229FBBFB}"/>
              </a:ext>
            </a:extLst>
          </p:cNvPr>
          <p:cNvSpPr>
            <a:spLocks noGrp="1"/>
          </p:cNvSpPr>
          <p:nvPr>
            <p:ph type="title"/>
          </p:nvPr>
        </p:nvSpPr>
        <p:spPr>
          <a:xfrm>
            <a:off x="546956" y="550434"/>
            <a:ext cx="11645044" cy="1325563"/>
          </a:xfrm>
        </p:spPr>
        <p:txBody>
          <a:bodyPr/>
          <a:lstStyle/>
          <a:p>
            <a:r>
              <a:rPr lang="en-US"/>
              <a:t>Residential: Quality, Standards, and Compliance</a:t>
            </a:r>
          </a:p>
        </p:txBody>
      </p:sp>
      <p:sp>
        <p:nvSpPr>
          <p:cNvPr id="3" name="Content Placeholder 2">
            <a:extLst>
              <a:ext uri="{FF2B5EF4-FFF2-40B4-BE49-F238E27FC236}">
                <a16:creationId xmlns:a16="http://schemas.microsoft.com/office/drawing/2014/main" id="{59438E44-01F6-C2E9-D99F-3A19927C3E88}"/>
              </a:ext>
            </a:extLst>
          </p:cNvPr>
          <p:cNvSpPr>
            <a:spLocks noGrp="1"/>
          </p:cNvSpPr>
          <p:nvPr>
            <p:ph sz="quarter" idx="12"/>
          </p:nvPr>
        </p:nvSpPr>
        <p:spPr/>
        <p:txBody>
          <a:bodyPr/>
          <a:lstStyle/>
          <a:p>
            <a:endParaRPr lang="en-US" sz="1800" b="0">
              <a:solidFill>
                <a:schemeClr val="tx2"/>
              </a:solidFill>
              <a:latin typeface="Roboto Light" panose="02000000000000000000" pitchFamily="2" charset="0"/>
              <a:ea typeface="Roboto Light" panose="02000000000000000000" pitchFamily="2" charset="0"/>
            </a:endParaRPr>
          </a:p>
          <a:p>
            <a:endParaRPr lang="en-US"/>
          </a:p>
        </p:txBody>
      </p:sp>
      <p:sp>
        <p:nvSpPr>
          <p:cNvPr id="4" name="TextBox 3">
            <a:extLst>
              <a:ext uri="{FF2B5EF4-FFF2-40B4-BE49-F238E27FC236}">
                <a16:creationId xmlns:a16="http://schemas.microsoft.com/office/drawing/2014/main" id="{7C97E950-ACB9-CDEA-8E62-2920DE258926}"/>
              </a:ext>
            </a:extLst>
          </p:cNvPr>
          <p:cNvSpPr txBox="1"/>
          <p:nvPr/>
        </p:nvSpPr>
        <p:spPr>
          <a:xfrm>
            <a:off x="542636" y="1924193"/>
            <a:ext cx="10919791" cy="5170646"/>
          </a:xfrm>
          <a:prstGeom prst="rect">
            <a:avLst/>
          </a:prstGeom>
          <a:noFill/>
        </p:spPr>
        <p:txBody>
          <a:bodyPr wrap="square" rtlCol="0">
            <a:spAutoFit/>
          </a:bodyPr>
          <a:lstStyle/>
          <a:p>
            <a:pPr marL="342900" indent="-342900">
              <a:buFont typeface="Arial" panose="020B0604020202020204" pitchFamily="34" charset="0"/>
              <a:buChar char="•"/>
            </a:pPr>
            <a:r>
              <a:rPr lang="en-US" sz="2000">
                <a:solidFill>
                  <a:srgbClr val="63666A"/>
                </a:solidFill>
              </a:rPr>
              <a:t>NYSERDA maintains the integrity of its deployment programs through an independent Quality Management and Standards (QMS) team, which manages the Quality Assurance (QA) system for the program</a:t>
            </a:r>
          </a:p>
          <a:p>
            <a:pPr marL="342900" indent="-342900">
              <a:buFont typeface="Arial" panose="020B0604020202020204" pitchFamily="34" charset="0"/>
              <a:buChar char="•"/>
            </a:pPr>
            <a:endParaRPr lang="en-US" sz="1000">
              <a:solidFill>
                <a:srgbClr val="63666A"/>
              </a:solidFill>
            </a:endParaRPr>
          </a:p>
          <a:p>
            <a:pPr marL="342900" indent="-342900">
              <a:buFont typeface="Arial" panose="020B0604020202020204" pitchFamily="34" charset="0"/>
              <a:buChar char="•"/>
            </a:pPr>
            <a:r>
              <a:rPr lang="en-US" sz="2000">
                <a:solidFill>
                  <a:srgbClr val="63666A"/>
                </a:solidFill>
              </a:rPr>
              <a:t>The QMS team will perform photo and/or field inspections after incentive payment on a </a:t>
            </a:r>
            <a:r>
              <a:rPr lang="en-US" sz="2000" b="1">
                <a:solidFill>
                  <a:srgbClr val="0563C1"/>
                </a:solidFill>
              </a:rPr>
              <a:t>sampling</a:t>
            </a:r>
            <a:r>
              <a:rPr lang="en-US" sz="2000">
                <a:solidFill>
                  <a:srgbClr val="63666A"/>
                </a:solidFill>
              </a:rPr>
              <a:t> of residential storage projects to evaluate the accuracy of the site analysis and design paperwork and verify the system was installed according to all program requirements. The inspection also includes selected health, safety, and performance items, and specific compliance items per applicable code</a:t>
            </a:r>
            <a:br>
              <a:rPr lang="en-US" sz="2000">
                <a:solidFill>
                  <a:srgbClr val="63666A"/>
                </a:solidFill>
              </a:rPr>
            </a:br>
            <a:r>
              <a:rPr lang="en-US" sz="1000">
                <a:solidFill>
                  <a:srgbClr val="63666A"/>
                </a:solidFill>
              </a:rPr>
              <a:t> </a:t>
            </a:r>
          </a:p>
          <a:p>
            <a:pPr marL="342900" indent="-342900">
              <a:buFont typeface="Arial" panose="020B0604020202020204" pitchFamily="34" charset="0"/>
              <a:buChar char="•"/>
            </a:pPr>
            <a:r>
              <a:rPr lang="en-US" sz="2000">
                <a:solidFill>
                  <a:srgbClr val="63666A"/>
                </a:solidFill>
              </a:rPr>
              <a:t>Disciplinary action may be taken if a Contractor does not respond to or make required corrective actions within the time required by NYSERDA.</a:t>
            </a:r>
          </a:p>
          <a:p>
            <a:endParaRPr lang="en-US" sz="1000">
              <a:solidFill>
                <a:srgbClr val="63666A"/>
              </a:solidFill>
            </a:endParaRPr>
          </a:p>
          <a:p>
            <a:pPr marL="342900" indent="-342900">
              <a:buFont typeface="Arial" panose="020B0604020202020204" pitchFamily="34" charset="0"/>
              <a:buChar char="•"/>
            </a:pPr>
            <a:r>
              <a:rPr lang="en-US" sz="2000">
                <a:solidFill>
                  <a:srgbClr val="63666A"/>
                </a:solidFill>
              </a:rPr>
              <a:t>NYSERDA will launch the Quality Energy Storage Installer (QESI) program and designation in Q1 2026 to highlight Builders with a consistent record of installing high-quality systems</a:t>
            </a:r>
          </a:p>
          <a:p>
            <a:pPr marL="342900" indent="-342900">
              <a:buFont typeface="Arial" panose="020B0604020202020204" pitchFamily="34" charset="0"/>
              <a:buChar char="•"/>
            </a:pPr>
            <a:endParaRPr lang="en-US" sz="1000">
              <a:solidFill>
                <a:srgbClr val="63666A"/>
              </a:solidFill>
            </a:endParaRPr>
          </a:p>
          <a:p>
            <a:pPr marL="342900" indent="-342900">
              <a:buFont typeface="Arial" panose="020B0604020202020204" pitchFamily="34" charset="0"/>
              <a:buChar char="•"/>
            </a:pPr>
            <a:r>
              <a:rPr lang="en-US" sz="2000">
                <a:solidFill>
                  <a:srgbClr val="63666A"/>
                </a:solidFill>
              </a:rPr>
              <a:t>Builders can use this QESI designation as third-party validation of their work quality with clients and prospects.</a:t>
            </a:r>
          </a:p>
        </p:txBody>
      </p:sp>
    </p:spTree>
    <p:extLst>
      <p:ext uri="{BB962C8B-B14F-4D97-AF65-F5344CB8AC3E}">
        <p14:creationId xmlns:p14="http://schemas.microsoft.com/office/powerpoint/2010/main" val="40317361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C9320B9-39C1-8B2C-29CE-E412A021F566}"/>
              </a:ext>
            </a:extLst>
          </p:cNvPr>
          <p:cNvSpPr>
            <a:spLocks noGrp="1"/>
          </p:cNvSpPr>
          <p:nvPr>
            <p:ph sz="quarter" idx="11"/>
          </p:nvPr>
        </p:nvSpPr>
        <p:spPr/>
        <p:txBody>
          <a:bodyPr/>
          <a:lstStyle/>
          <a:p>
            <a:r>
              <a:rPr lang="en-US"/>
              <a:t>Retail Storage Program</a:t>
            </a:r>
          </a:p>
        </p:txBody>
      </p:sp>
    </p:spTree>
    <p:extLst>
      <p:ext uri="{BB962C8B-B14F-4D97-AF65-F5344CB8AC3E}">
        <p14:creationId xmlns:p14="http://schemas.microsoft.com/office/powerpoint/2010/main" val="42456566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253AB-D635-480B-A074-8A1B229FBBFB}"/>
              </a:ext>
            </a:extLst>
          </p:cNvPr>
          <p:cNvSpPr>
            <a:spLocks noGrp="1"/>
          </p:cNvSpPr>
          <p:nvPr>
            <p:ph type="title"/>
          </p:nvPr>
        </p:nvSpPr>
        <p:spPr>
          <a:xfrm>
            <a:off x="546956" y="550434"/>
            <a:ext cx="11645044" cy="1325563"/>
          </a:xfrm>
        </p:spPr>
        <p:txBody>
          <a:bodyPr/>
          <a:lstStyle/>
          <a:p>
            <a:r>
              <a:rPr lang="en-US"/>
              <a:t>Retail: Project Eligibility</a:t>
            </a:r>
          </a:p>
        </p:txBody>
      </p:sp>
      <p:sp>
        <p:nvSpPr>
          <p:cNvPr id="3" name="Content Placeholder 2">
            <a:extLst>
              <a:ext uri="{FF2B5EF4-FFF2-40B4-BE49-F238E27FC236}">
                <a16:creationId xmlns:a16="http://schemas.microsoft.com/office/drawing/2014/main" id="{59438E44-01F6-C2E9-D99F-3A19927C3E88}"/>
              </a:ext>
            </a:extLst>
          </p:cNvPr>
          <p:cNvSpPr>
            <a:spLocks noGrp="1"/>
          </p:cNvSpPr>
          <p:nvPr>
            <p:ph sz="quarter" idx="12"/>
          </p:nvPr>
        </p:nvSpPr>
        <p:spPr/>
        <p:txBody>
          <a:bodyPr/>
          <a:lstStyle/>
          <a:p>
            <a:endParaRPr lang="en-US" sz="1800" b="0">
              <a:solidFill>
                <a:schemeClr val="tx2"/>
              </a:solidFill>
              <a:latin typeface="Roboto Light" panose="02000000000000000000" pitchFamily="2" charset="0"/>
              <a:ea typeface="Roboto Light" panose="02000000000000000000" pitchFamily="2" charset="0"/>
            </a:endParaRPr>
          </a:p>
          <a:p>
            <a:endParaRPr lang="en-US"/>
          </a:p>
        </p:txBody>
      </p:sp>
      <p:sp>
        <p:nvSpPr>
          <p:cNvPr id="4" name="TextBox 3">
            <a:extLst>
              <a:ext uri="{FF2B5EF4-FFF2-40B4-BE49-F238E27FC236}">
                <a16:creationId xmlns:a16="http://schemas.microsoft.com/office/drawing/2014/main" id="{7C97E950-ACB9-CDEA-8E62-2920DE258926}"/>
              </a:ext>
            </a:extLst>
          </p:cNvPr>
          <p:cNvSpPr txBox="1"/>
          <p:nvPr/>
        </p:nvSpPr>
        <p:spPr>
          <a:xfrm>
            <a:off x="542636" y="1875997"/>
            <a:ext cx="11535950" cy="4062651"/>
          </a:xfrm>
          <a:prstGeom prst="rect">
            <a:avLst/>
          </a:prstGeom>
          <a:noFill/>
        </p:spPr>
        <p:txBody>
          <a:bodyPr wrap="square" rtlCol="0">
            <a:spAutoFit/>
          </a:bodyPr>
          <a:lstStyle/>
          <a:p>
            <a:r>
              <a:rPr lang="en-US" sz="2000" b="1" u="sng">
                <a:solidFill>
                  <a:srgbClr val="0563C1"/>
                </a:solidFill>
              </a:rPr>
              <a:t>Eligible</a:t>
            </a:r>
            <a:r>
              <a:rPr lang="en-US" sz="2000" u="sng">
                <a:solidFill>
                  <a:srgbClr val="63666A"/>
                </a:solidFill>
              </a:rPr>
              <a:t> use cases include:</a:t>
            </a:r>
          </a:p>
          <a:p>
            <a:pPr marL="342900" indent="-342900">
              <a:buFont typeface="Arial" panose="020B0604020202020204" pitchFamily="34" charset="0"/>
              <a:buChar char="•"/>
            </a:pPr>
            <a:r>
              <a:rPr lang="en-US">
                <a:solidFill>
                  <a:srgbClr val="63666A"/>
                </a:solidFill>
              </a:rPr>
              <a:t>Projects serving nonresidential demand-metered customers installed behind customer’s electric meter (BtM)</a:t>
            </a:r>
          </a:p>
          <a:p>
            <a:pPr marL="342900" indent="-342900">
              <a:buFont typeface="Arial" panose="020B0604020202020204" pitchFamily="34" charset="0"/>
              <a:buChar char="•"/>
            </a:pPr>
            <a:r>
              <a:rPr lang="en-US">
                <a:solidFill>
                  <a:srgbClr val="63666A"/>
                </a:solidFill>
              </a:rPr>
              <a:t>Project compensated under the VDER Value Stack tariff</a:t>
            </a:r>
          </a:p>
          <a:p>
            <a:pPr marL="342900" indent="-342900">
              <a:buFont typeface="Arial" panose="020B0604020202020204" pitchFamily="34" charset="0"/>
              <a:buChar char="•"/>
            </a:pPr>
            <a:r>
              <a:rPr lang="en-US">
                <a:solidFill>
                  <a:srgbClr val="63666A"/>
                </a:solidFill>
              </a:rPr>
              <a:t>Projects serving nonresidential, non-demand metered customers paired with a solar PV system BtM</a:t>
            </a:r>
          </a:p>
          <a:p>
            <a:pPr marL="342900" indent="-342900">
              <a:buFont typeface="Arial" panose="020B0604020202020204" pitchFamily="34" charset="0"/>
              <a:buChar char="•"/>
            </a:pPr>
            <a:r>
              <a:rPr lang="en-US">
                <a:solidFill>
                  <a:srgbClr val="63666A"/>
                </a:solidFill>
              </a:rPr>
              <a:t>Projects that pursue revenue through a Utility or NYISO aggregation or demand response program</a:t>
            </a:r>
          </a:p>
          <a:p>
            <a:endParaRPr lang="en-US" sz="2000">
              <a:solidFill>
                <a:srgbClr val="63666A"/>
              </a:solidFill>
            </a:endParaRPr>
          </a:p>
          <a:p>
            <a:r>
              <a:rPr lang="en-US" sz="2000" u="sng">
                <a:solidFill>
                  <a:srgbClr val="63666A"/>
                </a:solidFill>
              </a:rPr>
              <a:t>Projects are </a:t>
            </a:r>
            <a:r>
              <a:rPr lang="en-US" sz="2000" b="1" u="sng">
                <a:solidFill>
                  <a:srgbClr val="0563C1"/>
                </a:solidFill>
              </a:rPr>
              <a:t>ineligible</a:t>
            </a:r>
            <a:r>
              <a:rPr lang="en-US" sz="2000" u="sng">
                <a:solidFill>
                  <a:srgbClr val="63666A"/>
                </a:solidFill>
              </a:rPr>
              <a:t> for an incentive if they:</a:t>
            </a:r>
          </a:p>
          <a:p>
            <a:pPr marL="342900" indent="-342900">
              <a:buFont typeface="Arial" panose="020B0604020202020204" pitchFamily="34" charset="0"/>
              <a:buChar char="•"/>
            </a:pPr>
            <a:r>
              <a:rPr lang="en-US">
                <a:solidFill>
                  <a:srgbClr val="63666A"/>
                </a:solidFill>
              </a:rPr>
              <a:t>Received utility Permission to Operate (PTO) prior to applying for an incentive</a:t>
            </a:r>
          </a:p>
          <a:p>
            <a:pPr marL="342900" indent="-342900">
              <a:buFont typeface="Arial" panose="020B0604020202020204" pitchFamily="34" charset="0"/>
              <a:buChar char="•"/>
            </a:pPr>
            <a:r>
              <a:rPr lang="en-US">
                <a:solidFill>
                  <a:srgbClr val="63666A"/>
                </a:solidFill>
              </a:rPr>
              <a:t>Projects that have executed a contract to participate in a Non-Wires Alternative (NWA) or Non-Wires Solution (NWS) project or program on or before February 14, 2025</a:t>
            </a:r>
          </a:p>
          <a:p>
            <a:pPr marL="342900" indent="-342900">
              <a:buFont typeface="Arial" panose="020B0604020202020204" pitchFamily="34" charset="0"/>
              <a:buChar char="•"/>
            </a:pPr>
            <a:r>
              <a:rPr lang="en-US">
                <a:solidFill>
                  <a:srgbClr val="63666A"/>
                </a:solidFill>
              </a:rPr>
              <a:t>Received a previous NYSERDA storage incentive</a:t>
            </a:r>
          </a:p>
          <a:p>
            <a:pPr marL="342900" indent="-342900">
              <a:buFont typeface="Arial" panose="020B0604020202020204" pitchFamily="34" charset="0"/>
              <a:buChar char="•"/>
            </a:pPr>
            <a:r>
              <a:rPr lang="en-US">
                <a:solidFill>
                  <a:srgbClr val="63666A"/>
                </a:solidFill>
              </a:rPr>
              <a:t>Are owned by an Investor-Owned Utility (IOU)</a:t>
            </a:r>
          </a:p>
          <a:p>
            <a:pPr marL="342900" indent="-342900">
              <a:buFont typeface="Arial" panose="020B0604020202020204" pitchFamily="34" charset="0"/>
              <a:buChar char="•"/>
            </a:pPr>
            <a:r>
              <a:rPr lang="en-US">
                <a:solidFill>
                  <a:srgbClr val="63666A"/>
                </a:solidFill>
              </a:rPr>
              <a:t>Are participating in the NYSERDA Bulk Storage program or the NYSERDA Tier 1 program</a:t>
            </a:r>
          </a:p>
          <a:p>
            <a:pPr marL="342900" indent="-342900">
              <a:buFont typeface="Arial" panose="020B0604020202020204" pitchFamily="34" charset="0"/>
              <a:buChar char="•"/>
            </a:pPr>
            <a:r>
              <a:rPr lang="en-US">
                <a:solidFill>
                  <a:srgbClr val="63666A"/>
                </a:solidFill>
              </a:rPr>
              <a:t>Projects awarded an IOU Dispatch Rights contract </a:t>
            </a:r>
            <a:endParaRPr lang="en-US" sz="2000" u="sng">
              <a:solidFill>
                <a:srgbClr val="63666A"/>
              </a:solidFill>
            </a:endParaRPr>
          </a:p>
        </p:txBody>
      </p:sp>
    </p:spTree>
    <p:extLst>
      <p:ext uri="{BB962C8B-B14F-4D97-AF65-F5344CB8AC3E}">
        <p14:creationId xmlns:p14="http://schemas.microsoft.com/office/powerpoint/2010/main" val="22785844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253AB-D635-480B-A074-8A1B229FBBFB}"/>
              </a:ext>
            </a:extLst>
          </p:cNvPr>
          <p:cNvSpPr>
            <a:spLocks noGrp="1"/>
          </p:cNvSpPr>
          <p:nvPr>
            <p:ph type="title"/>
          </p:nvPr>
        </p:nvSpPr>
        <p:spPr>
          <a:xfrm>
            <a:off x="546956" y="550434"/>
            <a:ext cx="11645044" cy="1325563"/>
          </a:xfrm>
        </p:spPr>
        <p:txBody>
          <a:bodyPr/>
          <a:lstStyle/>
          <a:p>
            <a:r>
              <a:rPr lang="en-US"/>
              <a:t>Retail: Project Eligibility (continued)</a:t>
            </a:r>
          </a:p>
        </p:txBody>
      </p:sp>
      <p:sp>
        <p:nvSpPr>
          <p:cNvPr id="3" name="Content Placeholder 2">
            <a:extLst>
              <a:ext uri="{FF2B5EF4-FFF2-40B4-BE49-F238E27FC236}">
                <a16:creationId xmlns:a16="http://schemas.microsoft.com/office/drawing/2014/main" id="{59438E44-01F6-C2E9-D99F-3A19927C3E88}"/>
              </a:ext>
            </a:extLst>
          </p:cNvPr>
          <p:cNvSpPr>
            <a:spLocks noGrp="1"/>
          </p:cNvSpPr>
          <p:nvPr>
            <p:ph sz="quarter" idx="12"/>
          </p:nvPr>
        </p:nvSpPr>
        <p:spPr/>
        <p:txBody>
          <a:bodyPr/>
          <a:lstStyle/>
          <a:p>
            <a:endParaRPr lang="en-US" sz="1800" b="0">
              <a:solidFill>
                <a:schemeClr val="tx2"/>
              </a:solidFill>
              <a:latin typeface="Roboto Light" panose="02000000000000000000" pitchFamily="2" charset="0"/>
              <a:ea typeface="Roboto Light" panose="02000000000000000000" pitchFamily="2" charset="0"/>
            </a:endParaRPr>
          </a:p>
          <a:p>
            <a:endParaRPr lang="en-US"/>
          </a:p>
        </p:txBody>
      </p:sp>
      <p:sp>
        <p:nvSpPr>
          <p:cNvPr id="4" name="TextBox 3">
            <a:extLst>
              <a:ext uri="{FF2B5EF4-FFF2-40B4-BE49-F238E27FC236}">
                <a16:creationId xmlns:a16="http://schemas.microsoft.com/office/drawing/2014/main" id="{7C97E950-ACB9-CDEA-8E62-2920DE258926}"/>
              </a:ext>
            </a:extLst>
          </p:cNvPr>
          <p:cNvSpPr txBox="1"/>
          <p:nvPr/>
        </p:nvSpPr>
        <p:spPr>
          <a:xfrm>
            <a:off x="542636" y="1906361"/>
            <a:ext cx="11493420" cy="4339650"/>
          </a:xfrm>
          <a:prstGeom prst="rect">
            <a:avLst/>
          </a:prstGeom>
          <a:noFill/>
        </p:spPr>
        <p:txBody>
          <a:bodyPr wrap="square" lIns="91440" tIns="45720" rIns="91440" bIns="45720" rtlCol="0" anchor="t">
            <a:spAutoFit/>
          </a:bodyPr>
          <a:lstStyle/>
          <a:p>
            <a:r>
              <a:rPr lang="en-US" sz="2000" u="sng">
                <a:solidFill>
                  <a:srgbClr val="63666A"/>
                </a:solidFill>
              </a:rPr>
              <a:t>Project Maturity Requirements:</a:t>
            </a:r>
          </a:p>
          <a:p>
            <a:pPr marL="342900" indent="-342900">
              <a:buFont typeface="Arial" panose="020B0604020202020204" pitchFamily="34" charset="0"/>
              <a:buChar char="•"/>
            </a:pPr>
            <a:r>
              <a:rPr lang="en-US">
                <a:solidFill>
                  <a:srgbClr val="63666A"/>
                </a:solidFill>
              </a:rPr>
              <a:t>Sited in New York City: Proof of 100% utility interconnection upgrade payment</a:t>
            </a:r>
          </a:p>
          <a:p>
            <a:pPr marL="342900" indent="-342900">
              <a:buFont typeface="Arial" panose="020B0604020202020204" pitchFamily="34" charset="0"/>
              <a:buChar char="•"/>
            </a:pPr>
            <a:r>
              <a:rPr lang="en-US">
                <a:solidFill>
                  <a:srgbClr val="63666A"/>
                </a:solidFill>
              </a:rPr>
              <a:t>Sited in ConEd Westchester and Rest of State: </a:t>
            </a:r>
          </a:p>
          <a:p>
            <a:pPr marL="800100" lvl="1" indent="-342900">
              <a:buFont typeface="Arial" panose="020B0604020202020204" pitchFamily="34" charset="0"/>
              <a:buChar char="•"/>
            </a:pPr>
            <a:r>
              <a:rPr lang="en-US">
                <a:solidFill>
                  <a:srgbClr val="63666A"/>
                </a:solidFill>
              </a:rPr>
              <a:t>Proof of 100% utility interconnection upgrade payment </a:t>
            </a:r>
          </a:p>
          <a:p>
            <a:pPr marL="800100" lvl="1" indent="-342900">
              <a:buFont typeface="Arial" panose="020B0604020202020204" pitchFamily="34" charset="0"/>
              <a:buChar char="•"/>
            </a:pPr>
            <a:r>
              <a:rPr lang="en-US">
                <a:solidFill>
                  <a:srgbClr val="63666A"/>
                </a:solidFill>
              </a:rPr>
              <a:t>All non-ministerial permits (planning, zoning, SEQRA)</a:t>
            </a:r>
          </a:p>
          <a:p>
            <a:endParaRPr lang="en-US" sz="2000">
              <a:solidFill>
                <a:srgbClr val="63666A"/>
              </a:solidFill>
            </a:endParaRPr>
          </a:p>
          <a:p>
            <a:r>
              <a:rPr lang="en-US" sz="2000" u="sng">
                <a:solidFill>
                  <a:srgbClr val="63666A"/>
                </a:solidFill>
              </a:rPr>
              <a:t>Additional Requirements:</a:t>
            </a:r>
          </a:p>
          <a:p>
            <a:pPr marL="342900" indent="-342900">
              <a:buFont typeface="Arial" panose="020B0604020202020204" pitchFamily="34" charset="0"/>
              <a:buChar char="•"/>
            </a:pPr>
            <a:r>
              <a:rPr lang="en-US">
                <a:solidFill>
                  <a:srgbClr val="63666A"/>
                </a:solidFill>
              </a:rPr>
              <a:t>Storage system must consist of commercial products carrying at least a 10-year manufacturer’s warranty</a:t>
            </a:r>
          </a:p>
          <a:p>
            <a:pPr marL="342900" indent="-342900">
              <a:buFont typeface="Arial" panose="020B0604020202020204" pitchFamily="34" charset="0"/>
              <a:buChar char="•"/>
            </a:pPr>
            <a:r>
              <a:rPr lang="en-US" sz="1800">
                <a:solidFill>
                  <a:srgbClr val="63666A"/>
                </a:solidFill>
              </a:rPr>
              <a:t>The storage system must be certified to meet minimum safety requirements by a Nationally Recognized Testing Laboratory as evidenced by applicable UL listings</a:t>
            </a:r>
          </a:p>
          <a:p>
            <a:pPr marL="342900" indent="-342900">
              <a:buFont typeface="Arial" panose="020B0604020202020204" pitchFamily="34" charset="0"/>
              <a:buChar char="•"/>
            </a:pPr>
            <a:r>
              <a:rPr lang="en-US" sz="1800">
                <a:solidFill>
                  <a:srgbClr val="63666A"/>
                </a:solidFill>
              </a:rPr>
              <a:t>Project must have an interconnection agreement meeting NYS Standard Interconnection Requirements</a:t>
            </a:r>
          </a:p>
          <a:p>
            <a:pPr marL="342900" indent="-342900">
              <a:buFont typeface="Arial" panose="020B0604020202020204" pitchFamily="34" charset="0"/>
              <a:buChar char="•"/>
            </a:pPr>
            <a:r>
              <a:rPr lang="en-US" sz="1800">
                <a:solidFill>
                  <a:srgbClr val="63666A"/>
                </a:solidFill>
              </a:rPr>
              <a:t>Projects with installed capacity of 1 MW-AC or greater must pay Prevailing Wage or enter into a project labor agreement (PLA) for construction activities associated with project development and installation</a:t>
            </a:r>
          </a:p>
          <a:p>
            <a:pPr marL="342900" indent="-342900">
              <a:buFont typeface="Arial" panose="020B0604020202020204" pitchFamily="34" charset="0"/>
              <a:buChar char="•"/>
            </a:pPr>
            <a:r>
              <a:rPr lang="en-US" sz="1800" u="sng">
                <a:solidFill>
                  <a:srgbClr val="63666A"/>
                </a:solidFill>
              </a:rPr>
              <a:t>The above is NOT an exhaustive list of eligibility requirements;</a:t>
            </a:r>
            <a:r>
              <a:rPr lang="en-US" sz="1800">
                <a:solidFill>
                  <a:srgbClr val="63666A"/>
                </a:solidFill>
              </a:rPr>
              <a:t> please refer to the Program Manual (when updated) for the complete list</a:t>
            </a:r>
            <a:endParaRPr lang="en-US">
              <a:solidFill>
                <a:srgbClr val="63666A"/>
              </a:solidFill>
            </a:endParaRPr>
          </a:p>
        </p:txBody>
      </p:sp>
    </p:spTree>
    <p:extLst>
      <p:ext uri="{BB962C8B-B14F-4D97-AF65-F5344CB8AC3E}">
        <p14:creationId xmlns:p14="http://schemas.microsoft.com/office/powerpoint/2010/main" val="30259637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253AB-D635-480B-A074-8A1B229FBBFB}"/>
              </a:ext>
            </a:extLst>
          </p:cNvPr>
          <p:cNvSpPr>
            <a:spLocks noGrp="1"/>
          </p:cNvSpPr>
          <p:nvPr>
            <p:ph type="title"/>
          </p:nvPr>
        </p:nvSpPr>
        <p:spPr>
          <a:xfrm>
            <a:off x="546956" y="550434"/>
            <a:ext cx="11645044" cy="1325563"/>
          </a:xfrm>
        </p:spPr>
        <p:txBody>
          <a:bodyPr/>
          <a:lstStyle/>
          <a:p>
            <a:r>
              <a:rPr lang="en-US"/>
              <a:t>Retail: Participating Contractor Application Requirements</a:t>
            </a:r>
          </a:p>
        </p:txBody>
      </p:sp>
      <p:sp>
        <p:nvSpPr>
          <p:cNvPr id="3" name="Content Placeholder 2">
            <a:extLst>
              <a:ext uri="{FF2B5EF4-FFF2-40B4-BE49-F238E27FC236}">
                <a16:creationId xmlns:a16="http://schemas.microsoft.com/office/drawing/2014/main" id="{59438E44-01F6-C2E9-D99F-3A19927C3E88}"/>
              </a:ext>
            </a:extLst>
          </p:cNvPr>
          <p:cNvSpPr>
            <a:spLocks noGrp="1"/>
          </p:cNvSpPr>
          <p:nvPr>
            <p:ph sz="quarter" idx="12"/>
          </p:nvPr>
        </p:nvSpPr>
        <p:spPr/>
        <p:txBody>
          <a:bodyPr/>
          <a:lstStyle/>
          <a:p>
            <a:endParaRPr lang="en-US" sz="1800" b="0">
              <a:solidFill>
                <a:schemeClr val="tx2"/>
              </a:solidFill>
              <a:latin typeface="Roboto Light" panose="02000000000000000000" pitchFamily="2" charset="0"/>
              <a:ea typeface="Roboto Light" panose="02000000000000000000" pitchFamily="2" charset="0"/>
            </a:endParaRPr>
          </a:p>
          <a:p>
            <a:endParaRPr lang="en-US"/>
          </a:p>
        </p:txBody>
      </p:sp>
      <p:sp>
        <p:nvSpPr>
          <p:cNvPr id="4" name="TextBox 3">
            <a:extLst>
              <a:ext uri="{FF2B5EF4-FFF2-40B4-BE49-F238E27FC236}">
                <a16:creationId xmlns:a16="http://schemas.microsoft.com/office/drawing/2014/main" id="{7C97E950-ACB9-CDEA-8E62-2920DE258926}"/>
              </a:ext>
            </a:extLst>
          </p:cNvPr>
          <p:cNvSpPr txBox="1"/>
          <p:nvPr/>
        </p:nvSpPr>
        <p:spPr>
          <a:xfrm>
            <a:off x="542636" y="2151277"/>
            <a:ext cx="11101676" cy="4647426"/>
          </a:xfrm>
          <a:prstGeom prst="rect">
            <a:avLst/>
          </a:prstGeom>
          <a:noFill/>
        </p:spPr>
        <p:txBody>
          <a:bodyPr wrap="square" rtlCol="0">
            <a:spAutoFit/>
          </a:bodyPr>
          <a:lstStyle/>
          <a:p>
            <a:r>
              <a:rPr lang="en-US" sz="2000">
                <a:solidFill>
                  <a:srgbClr val="63666A"/>
                </a:solidFill>
              </a:rPr>
              <a:t>Firms applying to become Participating Retail Storage Contractors must submit:</a:t>
            </a:r>
          </a:p>
          <a:p>
            <a:pPr marL="457200" indent="-457200">
              <a:buFont typeface="+mj-lt"/>
              <a:buAutoNum type="arabicPeriod"/>
            </a:pPr>
            <a:r>
              <a:rPr lang="en-US" sz="2000">
                <a:solidFill>
                  <a:srgbClr val="63666A"/>
                </a:solidFill>
              </a:rPr>
              <a:t>Resumes demonstrating 5+ years of energy storage related experience across the contractor’s key personnel (engineering, construction and development roles)</a:t>
            </a:r>
          </a:p>
          <a:p>
            <a:pPr marL="228600" indent="-228600">
              <a:buFont typeface="+mj-lt"/>
              <a:buAutoNum type="arabicPeriod"/>
            </a:pPr>
            <a:endParaRPr lang="en-US" sz="1000">
              <a:solidFill>
                <a:srgbClr val="63666A"/>
              </a:solidFill>
            </a:endParaRPr>
          </a:p>
          <a:p>
            <a:pPr marL="457200" indent="-457200">
              <a:buFont typeface="+mj-lt"/>
              <a:buAutoNum type="arabicPeriod"/>
            </a:pPr>
            <a:r>
              <a:rPr lang="en-US" sz="2000">
                <a:solidFill>
                  <a:srgbClr val="63666A"/>
                </a:solidFill>
              </a:rPr>
              <a:t>References to </a:t>
            </a:r>
            <a:r>
              <a:rPr lang="en-US" sz="2000" u="sng">
                <a:solidFill>
                  <a:srgbClr val="63666A"/>
                </a:solidFill>
              </a:rPr>
              <a:t>three</a:t>
            </a:r>
            <a:r>
              <a:rPr lang="en-US" sz="2000">
                <a:solidFill>
                  <a:srgbClr val="63666A"/>
                </a:solidFill>
              </a:rPr>
              <a:t> representative projects that have entered commercial operation in the past three years and that, sum to at least 3 MW.</a:t>
            </a:r>
          </a:p>
          <a:p>
            <a:pPr marL="800100" lvl="1" indent="-342900">
              <a:buFont typeface="Arial" panose="020B0604020202020204" pitchFamily="34" charset="0"/>
              <a:buChar char="•"/>
            </a:pPr>
            <a:r>
              <a:rPr lang="en-US">
                <a:solidFill>
                  <a:srgbClr val="63666A"/>
                </a:solidFill>
              </a:rPr>
              <a:t>If a contractor is unable to provide three project references, a contractor may submit references from prior projects completed by the contractor’s key personnel for previous contractors.</a:t>
            </a:r>
          </a:p>
          <a:p>
            <a:pPr marL="342900" indent="-342900">
              <a:buFont typeface="+mj-lt"/>
              <a:buAutoNum type="arabicPeriod"/>
            </a:pPr>
            <a:endParaRPr lang="en-US" sz="1000">
              <a:solidFill>
                <a:srgbClr val="63666A"/>
              </a:solidFill>
            </a:endParaRPr>
          </a:p>
          <a:p>
            <a:pPr marL="457200" indent="-457200">
              <a:buFont typeface="+mj-lt"/>
              <a:buAutoNum type="arabicPeriod"/>
            </a:pPr>
            <a:r>
              <a:rPr lang="en-US" sz="2000">
                <a:solidFill>
                  <a:srgbClr val="63666A"/>
                </a:solidFill>
              </a:rPr>
              <a:t>Proof of registration with DPS’s Uniform Business Practices for Distributed Energy Resource Suppliers (UBP-DERS) </a:t>
            </a:r>
          </a:p>
          <a:p>
            <a:pPr marL="342900" indent="-342900">
              <a:buFont typeface="+mj-lt"/>
              <a:buAutoNum type="arabicPeriod"/>
            </a:pPr>
            <a:endParaRPr lang="en-US" sz="1000">
              <a:solidFill>
                <a:srgbClr val="63666A"/>
              </a:solidFill>
            </a:endParaRPr>
          </a:p>
          <a:p>
            <a:pPr marL="457200" indent="-457200">
              <a:buFont typeface="+mj-lt"/>
              <a:buAutoNum type="arabicPeriod"/>
            </a:pPr>
            <a:r>
              <a:rPr lang="en-US" sz="2000">
                <a:solidFill>
                  <a:srgbClr val="63666A"/>
                </a:solidFill>
              </a:rPr>
              <a:t>Sample customer agreement, organization chart, resumes of key personnel, quality assurance plan</a:t>
            </a:r>
          </a:p>
          <a:p>
            <a:endParaRPr lang="en-US" sz="1000"/>
          </a:p>
          <a:p>
            <a:r>
              <a:rPr lang="en-US" sz="2000" u="sng">
                <a:solidFill>
                  <a:srgbClr val="63666A"/>
                </a:solidFill>
              </a:rPr>
              <a:t>Companies that are already Contractors through the previous Retail Storage program do not need to reapply.</a:t>
            </a:r>
          </a:p>
        </p:txBody>
      </p:sp>
    </p:spTree>
    <p:extLst>
      <p:ext uri="{BB962C8B-B14F-4D97-AF65-F5344CB8AC3E}">
        <p14:creationId xmlns:p14="http://schemas.microsoft.com/office/powerpoint/2010/main" val="34258593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253AB-D635-480B-A074-8A1B229FBBFB}"/>
              </a:ext>
            </a:extLst>
          </p:cNvPr>
          <p:cNvSpPr>
            <a:spLocks noGrp="1"/>
          </p:cNvSpPr>
          <p:nvPr>
            <p:ph type="title"/>
          </p:nvPr>
        </p:nvSpPr>
        <p:spPr>
          <a:xfrm>
            <a:off x="546956" y="550434"/>
            <a:ext cx="11645044" cy="1325563"/>
          </a:xfrm>
        </p:spPr>
        <p:txBody>
          <a:bodyPr/>
          <a:lstStyle/>
          <a:p>
            <a:r>
              <a:rPr lang="en-US"/>
              <a:t>Retail: MWh Block Design (Market-Rate)</a:t>
            </a:r>
          </a:p>
        </p:txBody>
      </p:sp>
      <p:sp>
        <p:nvSpPr>
          <p:cNvPr id="3" name="Content Placeholder 2">
            <a:extLst>
              <a:ext uri="{FF2B5EF4-FFF2-40B4-BE49-F238E27FC236}">
                <a16:creationId xmlns:a16="http://schemas.microsoft.com/office/drawing/2014/main" id="{59438E44-01F6-C2E9-D99F-3A19927C3E88}"/>
              </a:ext>
            </a:extLst>
          </p:cNvPr>
          <p:cNvSpPr>
            <a:spLocks noGrp="1"/>
          </p:cNvSpPr>
          <p:nvPr>
            <p:ph sz="quarter" idx="12"/>
          </p:nvPr>
        </p:nvSpPr>
        <p:spPr/>
        <p:txBody>
          <a:bodyPr/>
          <a:lstStyle/>
          <a:p>
            <a:endParaRPr lang="en-US" sz="1800" b="0">
              <a:solidFill>
                <a:schemeClr val="tx2"/>
              </a:solidFill>
              <a:latin typeface="Roboto Light" panose="02000000000000000000" pitchFamily="2" charset="0"/>
              <a:ea typeface="Roboto Light" panose="02000000000000000000" pitchFamily="2" charset="0"/>
            </a:endParaRPr>
          </a:p>
          <a:p>
            <a:endParaRPr lang="en-US"/>
          </a:p>
        </p:txBody>
      </p:sp>
      <p:sp>
        <p:nvSpPr>
          <p:cNvPr id="4" name="TextBox 3">
            <a:extLst>
              <a:ext uri="{FF2B5EF4-FFF2-40B4-BE49-F238E27FC236}">
                <a16:creationId xmlns:a16="http://schemas.microsoft.com/office/drawing/2014/main" id="{7C97E950-ACB9-CDEA-8E62-2920DE258926}"/>
              </a:ext>
            </a:extLst>
          </p:cNvPr>
          <p:cNvSpPr txBox="1"/>
          <p:nvPr/>
        </p:nvSpPr>
        <p:spPr>
          <a:xfrm>
            <a:off x="542636" y="2142810"/>
            <a:ext cx="11101676" cy="3016210"/>
          </a:xfrm>
          <a:prstGeom prst="rect">
            <a:avLst/>
          </a:prstGeom>
          <a:noFill/>
        </p:spPr>
        <p:txBody>
          <a:bodyPr wrap="square" rtlCol="0">
            <a:spAutoFit/>
          </a:bodyPr>
          <a:lstStyle/>
          <a:p>
            <a:pPr marL="342900" indent="-342900">
              <a:buFont typeface="Arial" panose="020B0604020202020204" pitchFamily="34" charset="0"/>
              <a:buChar char="•"/>
            </a:pPr>
            <a:r>
              <a:rPr lang="en-US" sz="2000">
                <a:solidFill>
                  <a:srgbClr val="63666A"/>
                </a:solidFill>
              </a:rPr>
              <a:t>The Retail program will launch with three regional MWh blocks: </a:t>
            </a:r>
          </a:p>
          <a:p>
            <a:pPr marL="800100" lvl="1" indent="-342900">
              <a:buFont typeface="Arial" panose="020B0604020202020204" pitchFamily="34" charset="0"/>
              <a:buChar char="•"/>
            </a:pPr>
            <a:r>
              <a:rPr lang="en-US" sz="2000">
                <a:solidFill>
                  <a:srgbClr val="63666A"/>
                </a:solidFill>
              </a:rPr>
              <a:t>Con Edison NYC – minimum total allocation of 750 MW</a:t>
            </a:r>
          </a:p>
          <a:p>
            <a:pPr marL="800100" lvl="1" indent="-342900">
              <a:buFont typeface="Arial" panose="020B0604020202020204" pitchFamily="34" charset="0"/>
              <a:buChar char="•"/>
            </a:pPr>
            <a:r>
              <a:rPr lang="en-US" sz="2000">
                <a:solidFill>
                  <a:srgbClr val="63666A"/>
                </a:solidFill>
              </a:rPr>
              <a:t>Con Edison Westchester – minimum total allocation of 150 MW</a:t>
            </a:r>
          </a:p>
          <a:p>
            <a:pPr marL="800100" lvl="1" indent="-342900">
              <a:buFont typeface="Arial" panose="020B0604020202020204" pitchFamily="34" charset="0"/>
              <a:buChar char="•"/>
            </a:pPr>
            <a:r>
              <a:rPr lang="en-US" sz="2000">
                <a:solidFill>
                  <a:srgbClr val="63666A"/>
                </a:solidFill>
              </a:rPr>
              <a:t>Rest of State (all other utility territories other than Con Edison and LIPA)</a:t>
            </a:r>
          </a:p>
          <a:p>
            <a:pPr marL="342900" indent="-342900">
              <a:buFont typeface="Arial" panose="020B0604020202020204" pitchFamily="34" charset="0"/>
              <a:buChar char="•"/>
            </a:pPr>
            <a:endParaRPr lang="en-US" sz="1000">
              <a:solidFill>
                <a:srgbClr val="63666A"/>
              </a:solidFill>
            </a:endParaRPr>
          </a:p>
          <a:p>
            <a:pPr marL="342900" indent="-342900">
              <a:buFont typeface="Arial" panose="020B0604020202020204" pitchFamily="34" charset="0"/>
              <a:buChar char="•"/>
            </a:pPr>
            <a:r>
              <a:rPr lang="en-US" sz="2000">
                <a:solidFill>
                  <a:srgbClr val="63666A"/>
                </a:solidFill>
              </a:rPr>
              <a:t>Incentives are capped at project capacity of </a:t>
            </a:r>
            <a:r>
              <a:rPr lang="en-US" sz="2000" b="1">
                <a:solidFill>
                  <a:srgbClr val="0563C1"/>
                </a:solidFill>
              </a:rPr>
              <a:t>20 MWh</a:t>
            </a:r>
            <a:r>
              <a:rPr lang="en-US" sz="2000">
                <a:solidFill>
                  <a:srgbClr val="63666A"/>
                </a:solidFill>
              </a:rPr>
              <a:t>.</a:t>
            </a:r>
          </a:p>
          <a:p>
            <a:pPr marL="342900" indent="-342900">
              <a:buFont typeface="Arial" panose="020B0604020202020204" pitchFamily="34" charset="0"/>
              <a:buChar char="•"/>
            </a:pPr>
            <a:endParaRPr lang="en-US" sz="1000">
              <a:solidFill>
                <a:srgbClr val="63666A"/>
              </a:solidFill>
            </a:endParaRPr>
          </a:p>
          <a:p>
            <a:pPr marL="342900" indent="-342900">
              <a:buFont typeface="Arial" panose="020B0604020202020204" pitchFamily="34" charset="0"/>
              <a:buChar char="•"/>
            </a:pPr>
            <a:r>
              <a:rPr lang="en-US" sz="2000">
                <a:solidFill>
                  <a:srgbClr val="63666A"/>
                </a:solidFill>
              </a:rPr>
              <a:t>Incentive rates listed will be provided at the dollar value listed for each of the first </a:t>
            </a:r>
            <a:r>
              <a:rPr lang="en-US" sz="2000" b="1">
                <a:solidFill>
                  <a:srgbClr val="0563C1"/>
                </a:solidFill>
              </a:rPr>
              <a:t>four hours </a:t>
            </a:r>
            <a:r>
              <a:rPr lang="en-US" sz="2000">
                <a:solidFill>
                  <a:srgbClr val="63666A"/>
                </a:solidFill>
              </a:rPr>
              <a:t>of a system’s duration and decline to 25% of this dollar value for hours five and six of duration with no incentive for any duration beyond six hours.</a:t>
            </a:r>
          </a:p>
          <a:p>
            <a:endParaRPr lang="en-US" sz="1000">
              <a:solidFill>
                <a:srgbClr val="63666A"/>
              </a:solidFill>
            </a:endParaRPr>
          </a:p>
        </p:txBody>
      </p:sp>
    </p:spTree>
    <p:extLst>
      <p:ext uri="{BB962C8B-B14F-4D97-AF65-F5344CB8AC3E}">
        <p14:creationId xmlns:p14="http://schemas.microsoft.com/office/powerpoint/2010/main" val="7188213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253AB-D635-480B-A074-8A1B229FBBFB}"/>
              </a:ext>
            </a:extLst>
          </p:cNvPr>
          <p:cNvSpPr>
            <a:spLocks noGrp="1"/>
          </p:cNvSpPr>
          <p:nvPr>
            <p:ph type="title"/>
          </p:nvPr>
        </p:nvSpPr>
        <p:spPr>
          <a:xfrm>
            <a:off x="546956" y="550434"/>
            <a:ext cx="11645044" cy="1325563"/>
          </a:xfrm>
        </p:spPr>
        <p:txBody>
          <a:bodyPr/>
          <a:lstStyle/>
          <a:p>
            <a:r>
              <a:rPr lang="en-US"/>
              <a:t>Retail: New York City Block Design</a:t>
            </a:r>
          </a:p>
        </p:txBody>
      </p:sp>
      <p:sp>
        <p:nvSpPr>
          <p:cNvPr id="3" name="Content Placeholder 2">
            <a:extLst>
              <a:ext uri="{FF2B5EF4-FFF2-40B4-BE49-F238E27FC236}">
                <a16:creationId xmlns:a16="http://schemas.microsoft.com/office/drawing/2014/main" id="{59438E44-01F6-C2E9-D99F-3A19927C3E88}"/>
              </a:ext>
            </a:extLst>
          </p:cNvPr>
          <p:cNvSpPr>
            <a:spLocks noGrp="1"/>
          </p:cNvSpPr>
          <p:nvPr>
            <p:ph sz="quarter" idx="12"/>
          </p:nvPr>
        </p:nvSpPr>
        <p:spPr/>
        <p:txBody>
          <a:bodyPr/>
          <a:lstStyle/>
          <a:p>
            <a:endParaRPr lang="en-US" sz="1800" b="0">
              <a:solidFill>
                <a:schemeClr val="tx2"/>
              </a:solidFill>
              <a:latin typeface="Roboto Light" panose="02000000000000000000" pitchFamily="2" charset="0"/>
              <a:ea typeface="Roboto Light" panose="02000000000000000000" pitchFamily="2" charset="0"/>
            </a:endParaRPr>
          </a:p>
          <a:p>
            <a:endParaRPr lang="en-US"/>
          </a:p>
        </p:txBody>
      </p:sp>
      <p:graphicFrame>
        <p:nvGraphicFramePr>
          <p:cNvPr id="5" name="Table 4">
            <a:extLst>
              <a:ext uri="{FF2B5EF4-FFF2-40B4-BE49-F238E27FC236}">
                <a16:creationId xmlns:a16="http://schemas.microsoft.com/office/drawing/2014/main" id="{BD0D70AE-6EBD-C0D6-5ABC-F774D1078289}"/>
              </a:ext>
            </a:extLst>
          </p:cNvPr>
          <p:cNvGraphicFramePr>
            <a:graphicFrameLocks noGrp="1"/>
          </p:cNvGraphicFramePr>
          <p:nvPr>
            <p:extLst>
              <p:ext uri="{D42A27DB-BD31-4B8C-83A1-F6EECF244321}">
                <p14:modId xmlns:p14="http://schemas.microsoft.com/office/powerpoint/2010/main" val="1204141842"/>
              </p:ext>
            </p:extLst>
          </p:nvPr>
        </p:nvGraphicFramePr>
        <p:xfrm>
          <a:off x="2198155" y="2687320"/>
          <a:ext cx="8342645" cy="1483360"/>
        </p:xfrm>
        <a:graphic>
          <a:graphicData uri="http://schemas.openxmlformats.org/drawingml/2006/table">
            <a:tbl>
              <a:tblPr firstRow="1" bandRow="1">
                <a:tableStyleId>{5C22544A-7EE6-4342-B048-85BDC9FD1C3A}</a:tableStyleId>
              </a:tblPr>
              <a:tblGrid>
                <a:gridCol w="1668529">
                  <a:extLst>
                    <a:ext uri="{9D8B030D-6E8A-4147-A177-3AD203B41FA5}">
                      <a16:colId xmlns:a16="http://schemas.microsoft.com/office/drawing/2014/main" val="2244495321"/>
                    </a:ext>
                  </a:extLst>
                </a:gridCol>
                <a:gridCol w="1668529">
                  <a:extLst>
                    <a:ext uri="{9D8B030D-6E8A-4147-A177-3AD203B41FA5}">
                      <a16:colId xmlns:a16="http://schemas.microsoft.com/office/drawing/2014/main" val="4108462387"/>
                    </a:ext>
                  </a:extLst>
                </a:gridCol>
                <a:gridCol w="1668529">
                  <a:extLst>
                    <a:ext uri="{9D8B030D-6E8A-4147-A177-3AD203B41FA5}">
                      <a16:colId xmlns:a16="http://schemas.microsoft.com/office/drawing/2014/main" val="432908087"/>
                    </a:ext>
                  </a:extLst>
                </a:gridCol>
                <a:gridCol w="1668529">
                  <a:extLst>
                    <a:ext uri="{9D8B030D-6E8A-4147-A177-3AD203B41FA5}">
                      <a16:colId xmlns:a16="http://schemas.microsoft.com/office/drawing/2014/main" val="3291154953"/>
                    </a:ext>
                  </a:extLst>
                </a:gridCol>
                <a:gridCol w="1668529">
                  <a:extLst>
                    <a:ext uri="{9D8B030D-6E8A-4147-A177-3AD203B41FA5}">
                      <a16:colId xmlns:a16="http://schemas.microsoft.com/office/drawing/2014/main" val="569791883"/>
                    </a:ext>
                  </a:extLst>
                </a:gridCol>
              </a:tblGrid>
              <a:tr h="370840">
                <a:tc>
                  <a:txBody>
                    <a:bodyPr/>
                    <a:lstStyle/>
                    <a:p>
                      <a:r>
                        <a:rPr lang="en-US"/>
                        <a:t>Block #</a:t>
                      </a:r>
                    </a:p>
                  </a:txBody>
                  <a:tcPr/>
                </a:tc>
                <a:tc>
                  <a:txBody>
                    <a:bodyPr/>
                    <a:lstStyle/>
                    <a:p>
                      <a:r>
                        <a:rPr lang="en-US"/>
                        <a:t>MW</a:t>
                      </a:r>
                    </a:p>
                  </a:txBody>
                  <a:tcPr/>
                </a:tc>
                <a:tc>
                  <a:txBody>
                    <a:bodyPr/>
                    <a:lstStyle/>
                    <a:p>
                      <a:r>
                        <a:rPr lang="en-US"/>
                        <a:t>MWh</a:t>
                      </a:r>
                    </a:p>
                  </a:txBody>
                  <a:tcPr/>
                </a:tc>
                <a:tc>
                  <a:txBody>
                    <a:bodyPr/>
                    <a:lstStyle/>
                    <a:p>
                      <a:r>
                        <a:rPr lang="en-US"/>
                        <a:t>Incentive</a:t>
                      </a:r>
                    </a:p>
                  </a:txBody>
                  <a:tcPr/>
                </a:tc>
                <a:tc>
                  <a:txBody>
                    <a:bodyPr/>
                    <a:lstStyle/>
                    <a:p>
                      <a:r>
                        <a:rPr lang="en-US"/>
                        <a:t>Block Budget</a:t>
                      </a:r>
                    </a:p>
                  </a:txBody>
                  <a:tcPr/>
                </a:tc>
                <a:extLst>
                  <a:ext uri="{0D108BD9-81ED-4DB2-BD59-A6C34878D82A}">
                    <a16:rowId xmlns:a16="http://schemas.microsoft.com/office/drawing/2014/main" val="1767317842"/>
                  </a:ext>
                </a:extLst>
              </a:tr>
              <a:tr h="370840">
                <a:tc>
                  <a:txBody>
                    <a:bodyPr/>
                    <a:lstStyle/>
                    <a:p>
                      <a:r>
                        <a:rPr lang="en-US"/>
                        <a:t>6</a:t>
                      </a:r>
                    </a:p>
                  </a:txBody>
                  <a:tcPr/>
                </a:tc>
                <a:tc>
                  <a:txBody>
                    <a:bodyPr/>
                    <a:lstStyle/>
                    <a:p>
                      <a:r>
                        <a:rPr lang="en-US"/>
                        <a:t>300</a:t>
                      </a:r>
                    </a:p>
                  </a:txBody>
                  <a:tcPr/>
                </a:tc>
                <a:tc>
                  <a:txBody>
                    <a:bodyPr/>
                    <a:lstStyle/>
                    <a:p>
                      <a:r>
                        <a:rPr lang="en-US"/>
                        <a:t>1,170</a:t>
                      </a:r>
                    </a:p>
                  </a:txBody>
                  <a:tcPr/>
                </a:tc>
                <a:tc>
                  <a:txBody>
                    <a:bodyPr/>
                    <a:lstStyle/>
                    <a:p>
                      <a:r>
                        <a:rPr lang="en-US"/>
                        <a:t>$125/kWh</a:t>
                      </a:r>
                    </a:p>
                  </a:txBody>
                  <a:tcPr/>
                </a:tc>
                <a:tc>
                  <a:txBody>
                    <a:bodyPr/>
                    <a:lstStyle/>
                    <a:p>
                      <a:r>
                        <a:rPr lang="en-US"/>
                        <a:t>$146.3M</a:t>
                      </a:r>
                    </a:p>
                  </a:txBody>
                  <a:tcPr/>
                </a:tc>
                <a:extLst>
                  <a:ext uri="{0D108BD9-81ED-4DB2-BD59-A6C34878D82A}">
                    <a16:rowId xmlns:a16="http://schemas.microsoft.com/office/drawing/2014/main" val="456345657"/>
                  </a:ext>
                </a:extLst>
              </a:tr>
              <a:tr h="370840">
                <a:tc>
                  <a:txBody>
                    <a:bodyPr/>
                    <a:lstStyle/>
                    <a:p>
                      <a:r>
                        <a:rPr lang="en-US"/>
                        <a:t>7</a:t>
                      </a:r>
                    </a:p>
                  </a:txBody>
                  <a:tcPr/>
                </a:tc>
                <a:tc>
                  <a:txBody>
                    <a:bodyPr/>
                    <a:lstStyle/>
                    <a:p>
                      <a:r>
                        <a:rPr lang="en-US"/>
                        <a:t>200</a:t>
                      </a:r>
                    </a:p>
                  </a:txBody>
                  <a:tcPr/>
                </a:tc>
                <a:tc>
                  <a:txBody>
                    <a:bodyPr/>
                    <a:lstStyle/>
                    <a:p>
                      <a:r>
                        <a:rPr lang="en-US"/>
                        <a:t>780</a:t>
                      </a:r>
                    </a:p>
                  </a:txBody>
                  <a:tcPr/>
                </a:tc>
                <a:tc>
                  <a:txBody>
                    <a:bodyPr/>
                    <a:lstStyle/>
                    <a:p>
                      <a:r>
                        <a:rPr lang="en-US" b="0"/>
                        <a:t>$100/kWh</a:t>
                      </a:r>
                    </a:p>
                  </a:txBody>
                  <a:tcPr/>
                </a:tc>
                <a:tc>
                  <a:txBody>
                    <a:bodyPr/>
                    <a:lstStyle/>
                    <a:p>
                      <a:r>
                        <a:rPr lang="en-US"/>
                        <a:t>$78.0M</a:t>
                      </a:r>
                    </a:p>
                  </a:txBody>
                  <a:tcPr/>
                </a:tc>
                <a:extLst>
                  <a:ext uri="{0D108BD9-81ED-4DB2-BD59-A6C34878D82A}">
                    <a16:rowId xmlns:a16="http://schemas.microsoft.com/office/drawing/2014/main" val="292904935"/>
                  </a:ext>
                </a:extLst>
              </a:tr>
              <a:tr h="370840">
                <a:tc>
                  <a:txBody>
                    <a:bodyPr/>
                    <a:lstStyle/>
                    <a:p>
                      <a:r>
                        <a:rPr lang="en-US"/>
                        <a:t>8+</a:t>
                      </a:r>
                    </a:p>
                  </a:txBody>
                  <a:tcPr/>
                </a:tc>
                <a:tc>
                  <a:txBody>
                    <a:bodyPr/>
                    <a:lstStyle/>
                    <a:p>
                      <a:r>
                        <a:rPr lang="en-US"/>
                        <a:t>TBD</a:t>
                      </a:r>
                    </a:p>
                  </a:txBody>
                  <a:tcPr/>
                </a:tc>
                <a:tc>
                  <a:txBody>
                    <a:bodyPr/>
                    <a:lstStyle/>
                    <a:p>
                      <a:r>
                        <a:rPr lang="en-US"/>
                        <a:t>TBD</a:t>
                      </a:r>
                    </a:p>
                  </a:txBody>
                  <a:tcPr/>
                </a:tc>
                <a:tc>
                  <a:txBody>
                    <a:bodyPr/>
                    <a:lstStyle/>
                    <a:p>
                      <a:r>
                        <a:rPr lang="en-US"/>
                        <a:t>TBD</a:t>
                      </a:r>
                      <a:endParaRPr lang="en-US" b="0"/>
                    </a:p>
                  </a:txBody>
                  <a:tcPr/>
                </a:tc>
                <a:tc>
                  <a:txBody>
                    <a:bodyPr/>
                    <a:lstStyle/>
                    <a:p>
                      <a:r>
                        <a:rPr lang="en-US"/>
                        <a:t>TBD</a:t>
                      </a:r>
                    </a:p>
                  </a:txBody>
                  <a:tcPr/>
                </a:tc>
                <a:extLst>
                  <a:ext uri="{0D108BD9-81ED-4DB2-BD59-A6C34878D82A}">
                    <a16:rowId xmlns:a16="http://schemas.microsoft.com/office/drawing/2014/main" val="2307573061"/>
                  </a:ext>
                </a:extLst>
              </a:tr>
            </a:tbl>
          </a:graphicData>
        </a:graphic>
      </p:graphicFrame>
      <p:sp>
        <p:nvSpPr>
          <p:cNvPr id="4" name="TextBox 3">
            <a:extLst>
              <a:ext uri="{FF2B5EF4-FFF2-40B4-BE49-F238E27FC236}">
                <a16:creationId xmlns:a16="http://schemas.microsoft.com/office/drawing/2014/main" id="{6ED5BA2E-62DE-A100-B281-A887649BFB11}"/>
              </a:ext>
            </a:extLst>
          </p:cNvPr>
          <p:cNvSpPr txBox="1"/>
          <p:nvPr/>
        </p:nvSpPr>
        <p:spPr>
          <a:xfrm>
            <a:off x="724521" y="4351154"/>
            <a:ext cx="10919791" cy="2092881"/>
          </a:xfrm>
          <a:prstGeom prst="rect">
            <a:avLst/>
          </a:prstGeom>
          <a:noFill/>
        </p:spPr>
        <p:txBody>
          <a:bodyPr wrap="square" rtlCol="0">
            <a:spAutoFit/>
          </a:bodyPr>
          <a:lstStyle/>
          <a:p>
            <a:pPr marL="342900" indent="-342900">
              <a:buFont typeface="Arial" panose="020B0604020202020204" pitchFamily="34" charset="0"/>
              <a:buChar char="•"/>
            </a:pPr>
            <a:r>
              <a:rPr lang="en-US" sz="2000">
                <a:solidFill>
                  <a:srgbClr val="63666A"/>
                </a:solidFill>
              </a:rPr>
              <a:t>A minimum of 750 MW (50% of Retail program capacity) will be allocated to the New York City region, to enable peaker displacements in NYISO Zone J.</a:t>
            </a:r>
          </a:p>
          <a:p>
            <a:pPr marL="342900" indent="-342900">
              <a:buFont typeface="Arial" panose="020B0604020202020204" pitchFamily="34" charset="0"/>
              <a:buChar char="•"/>
            </a:pPr>
            <a:endParaRPr lang="en-US" sz="1000">
              <a:solidFill>
                <a:srgbClr val="63666A"/>
              </a:solidFill>
            </a:endParaRPr>
          </a:p>
          <a:p>
            <a:pPr marL="342900" indent="-342900">
              <a:buFont typeface="Arial" panose="020B0604020202020204" pitchFamily="34" charset="0"/>
              <a:buChar char="•"/>
            </a:pPr>
            <a:r>
              <a:rPr lang="en-US" sz="2000">
                <a:solidFill>
                  <a:srgbClr val="63666A"/>
                </a:solidFill>
              </a:rPr>
              <a:t>If the volume of valid applications submitted during the first three weeks of the program exceeds Block 6 capacity, projects will be ordered by date of 100% utility interconnection upgrade payment, with the oldest projects filling Block 6, and any newer projects allocated funds from Block 7.</a:t>
            </a:r>
            <a:endParaRPr lang="en-US"/>
          </a:p>
        </p:txBody>
      </p:sp>
    </p:spTree>
    <p:extLst>
      <p:ext uri="{BB962C8B-B14F-4D97-AF65-F5344CB8AC3E}">
        <p14:creationId xmlns:p14="http://schemas.microsoft.com/office/powerpoint/2010/main" val="39129517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253AB-D635-480B-A074-8A1B229FBBFB}"/>
              </a:ext>
            </a:extLst>
          </p:cNvPr>
          <p:cNvSpPr>
            <a:spLocks noGrp="1"/>
          </p:cNvSpPr>
          <p:nvPr>
            <p:ph type="title"/>
          </p:nvPr>
        </p:nvSpPr>
        <p:spPr>
          <a:xfrm>
            <a:off x="546956" y="550434"/>
            <a:ext cx="11645044" cy="1325563"/>
          </a:xfrm>
        </p:spPr>
        <p:txBody>
          <a:bodyPr/>
          <a:lstStyle/>
          <a:p>
            <a:r>
              <a:rPr lang="en-US"/>
              <a:t>Retail: ConEd Westchester Block Design</a:t>
            </a:r>
          </a:p>
        </p:txBody>
      </p:sp>
      <p:sp>
        <p:nvSpPr>
          <p:cNvPr id="3" name="Content Placeholder 2">
            <a:extLst>
              <a:ext uri="{FF2B5EF4-FFF2-40B4-BE49-F238E27FC236}">
                <a16:creationId xmlns:a16="http://schemas.microsoft.com/office/drawing/2014/main" id="{59438E44-01F6-C2E9-D99F-3A19927C3E88}"/>
              </a:ext>
            </a:extLst>
          </p:cNvPr>
          <p:cNvSpPr>
            <a:spLocks noGrp="1"/>
          </p:cNvSpPr>
          <p:nvPr>
            <p:ph sz="quarter" idx="12"/>
          </p:nvPr>
        </p:nvSpPr>
        <p:spPr/>
        <p:txBody>
          <a:bodyPr/>
          <a:lstStyle/>
          <a:p>
            <a:endParaRPr lang="en-US" sz="1800" b="0">
              <a:solidFill>
                <a:schemeClr val="tx2"/>
              </a:solidFill>
              <a:latin typeface="Roboto Light" panose="02000000000000000000" pitchFamily="2" charset="0"/>
              <a:ea typeface="Roboto Light" panose="02000000000000000000" pitchFamily="2" charset="0"/>
            </a:endParaRPr>
          </a:p>
          <a:p>
            <a:endParaRPr lang="en-US"/>
          </a:p>
        </p:txBody>
      </p:sp>
      <p:graphicFrame>
        <p:nvGraphicFramePr>
          <p:cNvPr id="5" name="Table 4">
            <a:extLst>
              <a:ext uri="{FF2B5EF4-FFF2-40B4-BE49-F238E27FC236}">
                <a16:creationId xmlns:a16="http://schemas.microsoft.com/office/drawing/2014/main" id="{BD0D70AE-6EBD-C0D6-5ABC-F774D1078289}"/>
              </a:ext>
            </a:extLst>
          </p:cNvPr>
          <p:cNvGraphicFramePr>
            <a:graphicFrameLocks noGrp="1"/>
          </p:cNvGraphicFramePr>
          <p:nvPr>
            <p:extLst>
              <p:ext uri="{D42A27DB-BD31-4B8C-83A1-F6EECF244321}">
                <p14:modId xmlns:p14="http://schemas.microsoft.com/office/powerpoint/2010/main" val="2331678498"/>
              </p:ext>
            </p:extLst>
          </p:nvPr>
        </p:nvGraphicFramePr>
        <p:xfrm>
          <a:off x="1924677" y="2862107"/>
          <a:ext cx="8342645" cy="1112520"/>
        </p:xfrm>
        <a:graphic>
          <a:graphicData uri="http://schemas.openxmlformats.org/drawingml/2006/table">
            <a:tbl>
              <a:tblPr firstRow="1" bandRow="1">
                <a:tableStyleId>{5C22544A-7EE6-4342-B048-85BDC9FD1C3A}</a:tableStyleId>
              </a:tblPr>
              <a:tblGrid>
                <a:gridCol w="1668529">
                  <a:extLst>
                    <a:ext uri="{9D8B030D-6E8A-4147-A177-3AD203B41FA5}">
                      <a16:colId xmlns:a16="http://schemas.microsoft.com/office/drawing/2014/main" val="2244495321"/>
                    </a:ext>
                  </a:extLst>
                </a:gridCol>
                <a:gridCol w="1668529">
                  <a:extLst>
                    <a:ext uri="{9D8B030D-6E8A-4147-A177-3AD203B41FA5}">
                      <a16:colId xmlns:a16="http://schemas.microsoft.com/office/drawing/2014/main" val="4108462387"/>
                    </a:ext>
                  </a:extLst>
                </a:gridCol>
                <a:gridCol w="1668529">
                  <a:extLst>
                    <a:ext uri="{9D8B030D-6E8A-4147-A177-3AD203B41FA5}">
                      <a16:colId xmlns:a16="http://schemas.microsoft.com/office/drawing/2014/main" val="432908087"/>
                    </a:ext>
                  </a:extLst>
                </a:gridCol>
                <a:gridCol w="1668529">
                  <a:extLst>
                    <a:ext uri="{9D8B030D-6E8A-4147-A177-3AD203B41FA5}">
                      <a16:colId xmlns:a16="http://schemas.microsoft.com/office/drawing/2014/main" val="3291154953"/>
                    </a:ext>
                  </a:extLst>
                </a:gridCol>
                <a:gridCol w="1668529">
                  <a:extLst>
                    <a:ext uri="{9D8B030D-6E8A-4147-A177-3AD203B41FA5}">
                      <a16:colId xmlns:a16="http://schemas.microsoft.com/office/drawing/2014/main" val="569791883"/>
                    </a:ext>
                  </a:extLst>
                </a:gridCol>
              </a:tblGrid>
              <a:tr h="370840">
                <a:tc>
                  <a:txBody>
                    <a:bodyPr/>
                    <a:lstStyle/>
                    <a:p>
                      <a:r>
                        <a:rPr lang="en-US"/>
                        <a:t>Block #</a:t>
                      </a:r>
                    </a:p>
                  </a:txBody>
                  <a:tcPr/>
                </a:tc>
                <a:tc>
                  <a:txBody>
                    <a:bodyPr/>
                    <a:lstStyle/>
                    <a:p>
                      <a:r>
                        <a:rPr lang="en-US"/>
                        <a:t>MW</a:t>
                      </a:r>
                    </a:p>
                  </a:txBody>
                  <a:tcPr/>
                </a:tc>
                <a:tc>
                  <a:txBody>
                    <a:bodyPr/>
                    <a:lstStyle/>
                    <a:p>
                      <a:r>
                        <a:rPr lang="en-US"/>
                        <a:t>MWh</a:t>
                      </a:r>
                    </a:p>
                  </a:txBody>
                  <a:tcPr/>
                </a:tc>
                <a:tc>
                  <a:txBody>
                    <a:bodyPr/>
                    <a:lstStyle/>
                    <a:p>
                      <a:r>
                        <a:rPr lang="en-US"/>
                        <a:t>Incentive</a:t>
                      </a:r>
                    </a:p>
                  </a:txBody>
                  <a:tcPr/>
                </a:tc>
                <a:tc>
                  <a:txBody>
                    <a:bodyPr/>
                    <a:lstStyle/>
                    <a:p>
                      <a:r>
                        <a:rPr lang="en-US"/>
                        <a:t>Block Budget</a:t>
                      </a:r>
                    </a:p>
                  </a:txBody>
                  <a:tcPr/>
                </a:tc>
                <a:extLst>
                  <a:ext uri="{0D108BD9-81ED-4DB2-BD59-A6C34878D82A}">
                    <a16:rowId xmlns:a16="http://schemas.microsoft.com/office/drawing/2014/main" val="1767317842"/>
                  </a:ext>
                </a:extLst>
              </a:tr>
              <a:tr h="370840">
                <a:tc>
                  <a:txBody>
                    <a:bodyPr/>
                    <a:lstStyle/>
                    <a:p>
                      <a:r>
                        <a:rPr lang="en-US"/>
                        <a:t>2</a:t>
                      </a:r>
                    </a:p>
                  </a:txBody>
                  <a:tcPr/>
                </a:tc>
                <a:tc>
                  <a:txBody>
                    <a:bodyPr/>
                    <a:lstStyle/>
                    <a:p>
                      <a:r>
                        <a:rPr lang="en-US"/>
                        <a:t>100</a:t>
                      </a:r>
                    </a:p>
                  </a:txBody>
                  <a:tcPr/>
                </a:tc>
                <a:tc>
                  <a:txBody>
                    <a:bodyPr/>
                    <a:lstStyle/>
                    <a:p>
                      <a:r>
                        <a:rPr lang="en-US"/>
                        <a:t>390</a:t>
                      </a:r>
                    </a:p>
                  </a:txBody>
                  <a:tcPr/>
                </a:tc>
                <a:tc>
                  <a:txBody>
                    <a:bodyPr/>
                    <a:lstStyle/>
                    <a:p>
                      <a:r>
                        <a:rPr lang="en-US"/>
                        <a:t>$125/kWh</a:t>
                      </a:r>
                    </a:p>
                  </a:txBody>
                  <a:tcPr/>
                </a:tc>
                <a:tc>
                  <a:txBody>
                    <a:bodyPr/>
                    <a:lstStyle/>
                    <a:p>
                      <a:r>
                        <a:rPr lang="en-US"/>
                        <a:t>$48.8M</a:t>
                      </a:r>
                    </a:p>
                  </a:txBody>
                  <a:tcPr/>
                </a:tc>
                <a:extLst>
                  <a:ext uri="{0D108BD9-81ED-4DB2-BD59-A6C34878D82A}">
                    <a16:rowId xmlns:a16="http://schemas.microsoft.com/office/drawing/2014/main" val="456345657"/>
                  </a:ext>
                </a:extLst>
              </a:tr>
              <a:tr h="370840">
                <a:tc>
                  <a:txBody>
                    <a:bodyPr/>
                    <a:lstStyle/>
                    <a:p>
                      <a:r>
                        <a:rPr lang="en-US"/>
                        <a:t>3+</a:t>
                      </a:r>
                    </a:p>
                  </a:txBody>
                  <a:tcPr/>
                </a:tc>
                <a:tc>
                  <a:txBody>
                    <a:bodyPr/>
                    <a:lstStyle/>
                    <a:p>
                      <a:r>
                        <a:rPr lang="en-US"/>
                        <a:t>TBD</a:t>
                      </a:r>
                    </a:p>
                  </a:txBody>
                  <a:tcPr/>
                </a:tc>
                <a:tc>
                  <a:txBody>
                    <a:bodyPr/>
                    <a:lstStyle/>
                    <a:p>
                      <a:r>
                        <a:rPr lang="en-US"/>
                        <a:t>TBD</a:t>
                      </a:r>
                    </a:p>
                  </a:txBody>
                  <a:tcPr/>
                </a:tc>
                <a:tc>
                  <a:txBody>
                    <a:bodyPr/>
                    <a:lstStyle/>
                    <a:p>
                      <a:r>
                        <a:rPr lang="en-US"/>
                        <a:t>TBD</a:t>
                      </a:r>
                      <a:endParaRPr lang="en-US" b="0"/>
                    </a:p>
                  </a:txBody>
                  <a:tcPr/>
                </a:tc>
                <a:tc>
                  <a:txBody>
                    <a:bodyPr/>
                    <a:lstStyle/>
                    <a:p>
                      <a:r>
                        <a:rPr lang="en-US"/>
                        <a:t>TBD</a:t>
                      </a:r>
                    </a:p>
                  </a:txBody>
                  <a:tcPr/>
                </a:tc>
                <a:extLst>
                  <a:ext uri="{0D108BD9-81ED-4DB2-BD59-A6C34878D82A}">
                    <a16:rowId xmlns:a16="http://schemas.microsoft.com/office/drawing/2014/main" val="292904935"/>
                  </a:ext>
                </a:extLst>
              </a:tr>
            </a:tbl>
          </a:graphicData>
        </a:graphic>
      </p:graphicFrame>
      <p:sp>
        <p:nvSpPr>
          <p:cNvPr id="6" name="TextBox 5">
            <a:extLst>
              <a:ext uri="{FF2B5EF4-FFF2-40B4-BE49-F238E27FC236}">
                <a16:creationId xmlns:a16="http://schemas.microsoft.com/office/drawing/2014/main" id="{7354A59C-257B-8D85-5B1C-0028A4CF18A0}"/>
              </a:ext>
            </a:extLst>
          </p:cNvPr>
          <p:cNvSpPr txBox="1"/>
          <p:nvPr/>
        </p:nvSpPr>
        <p:spPr>
          <a:xfrm>
            <a:off x="724521" y="4351154"/>
            <a:ext cx="10919791" cy="2092881"/>
          </a:xfrm>
          <a:prstGeom prst="rect">
            <a:avLst/>
          </a:prstGeom>
          <a:noFill/>
        </p:spPr>
        <p:txBody>
          <a:bodyPr wrap="square" rtlCol="0">
            <a:spAutoFit/>
          </a:bodyPr>
          <a:lstStyle/>
          <a:p>
            <a:pPr marL="342900" indent="-342900">
              <a:buFont typeface="Arial" panose="020B0604020202020204" pitchFamily="34" charset="0"/>
              <a:buChar char="•"/>
            </a:pPr>
            <a:r>
              <a:rPr lang="en-US" sz="2000">
                <a:solidFill>
                  <a:srgbClr val="63666A"/>
                </a:solidFill>
              </a:rPr>
              <a:t>A minimum total of 150 MW (10% of Retail program capacity) will be allocated to the ConEd Westchester region, in keeping with the 2024 Storage Order directive for off-site procurements to enable peaker displacement in the Downstate region.</a:t>
            </a:r>
          </a:p>
          <a:p>
            <a:pPr marL="342900" indent="-342900">
              <a:buFont typeface="Arial" panose="020B0604020202020204" pitchFamily="34" charset="0"/>
              <a:buChar char="•"/>
            </a:pPr>
            <a:endParaRPr lang="en-US" sz="1000">
              <a:solidFill>
                <a:srgbClr val="63666A"/>
              </a:solidFill>
            </a:endParaRPr>
          </a:p>
          <a:p>
            <a:pPr marL="342900" indent="-342900">
              <a:buFont typeface="Arial" panose="020B0604020202020204" pitchFamily="34" charset="0"/>
              <a:buChar char="•"/>
            </a:pPr>
            <a:r>
              <a:rPr lang="en-US" sz="2000">
                <a:solidFill>
                  <a:srgbClr val="63666A"/>
                </a:solidFill>
              </a:rPr>
              <a:t>Based on NYSERDA’s assessment of recent interconnection queue activity, we do not believe the opening ConEd Westchester block will be fully allocated at program launch. Block 3 size/rate will be determined and announced prior to full allocation of Block 2.</a:t>
            </a:r>
            <a:endParaRPr lang="en-US"/>
          </a:p>
        </p:txBody>
      </p:sp>
    </p:spTree>
    <p:extLst>
      <p:ext uri="{BB962C8B-B14F-4D97-AF65-F5344CB8AC3E}">
        <p14:creationId xmlns:p14="http://schemas.microsoft.com/office/powerpoint/2010/main" val="883773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549C2-5124-4E11-B751-F95F4F09706C}"/>
              </a:ext>
            </a:extLst>
          </p:cNvPr>
          <p:cNvSpPr>
            <a:spLocks noGrp="1"/>
          </p:cNvSpPr>
          <p:nvPr>
            <p:ph type="title"/>
          </p:nvPr>
        </p:nvSpPr>
        <p:spPr/>
        <p:txBody>
          <a:bodyPr/>
          <a:lstStyle/>
          <a:p>
            <a:r>
              <a:rPr lang="en-US" b="0"/>
              <a:t>Welcome</a:t>
            </a:r>
          </a:p>
        </p:txBody>
      </p:sp>
      <p:sp>
        <p:nvSpPr>
          <p:cNvPr id="3" name="Content Placeholder 2">
            <a:extLst>
              <a:ext uri="{FF2B5EF4-FFF2-40B4-BE49-F238E27FC236}">
                <a16:creationId xmlns:a16="http://schemas.microsoft.com/office/drawing/2014/main" id="{519B23E7-32C2-3E2C-495C-DE4F82A130A9}"/>
              </a:ext>
            </a:extLst>
          </p:cNvPr>
          <p:cNvSpPr>
            <a:spLocks noGrp="1"/>
          </p:cNvSpPr>
          <p:nvPr>
            <p:ph sz="quarter" idx="12"/>
          </p:nvPr>
        </p:nvSpPr>
        <p:spPr>
          <a:xfrm>
            <a:off x="546956" y="2009553"/>
            <a:ext cx="10908444" cy="4298013"/>
          </a:xfrm>
        </p:spPr>
        <p:txBody>
          <a:bodyPr lIns="0" tIns="0" rIns="0" bIns="0" anchor="t">
            <a:noAutofit/>
          </a:bodyPr>
          <a:lstStyle/>
          <a:p>
            <a:r>
              <a:rPr lang="en-US" sz="2000">
                <a:solidFill>
                  <a:schemeClr val="tx2"/>
                </a:solidFill>
                <a:latin typeface="+mn-lt"/>
                <a:ea typeface="Roboto Light"/>
                <a:cs typeface="Roboto Light"/>
              </a:rPr>
              <a:t>Introduction of NYSERDA DER Energy Storage Teams:</a:t>
            </a:r>
          </a:p>
          <a:p>
            <a:pPr marL="342900" indent="-342900">
              <a:buFont typeface="Arial" panose="020B0604020202020204" pitchFamily="34" charset="0"/>
              <a:buChar char="•"/>
            </a:pPr>
            <a:r>
              <a:rPr lang="en-US" sz="2000" b="0">
                <a:solidFill>
                  <a:schemeClr val="tx2"/>
                </a:solidFill>
                <a:latin typeface="+mn-lt"/>
                <a:ea typeface="Roboto Light"/>
                <a:cs typeface="Roboto Light"/>
              </a:rPr>
              <a:t>David Sandbank – Business Unit Lead for NYSERDA DER Programs</a:t>
            </a:r>
          </a:p>
          <a:p>
            <a:pPr marL="342900" indent="-342900">
              <a:buFont typeface="Arial" panose="020B0604020202020204" pitchFamily="34" charset="0"/>
              <a:buChar char="•"/>
            </a:pPr>
            <a:r>
              <a:rPr lang="en-US" sz="2000" b="0">
                <a:solidFill>
                  <a:schemeClr val="tx2"/>
                </a:solidFill>
                <a:latin typeface="+mn-lt"/>
                <a:ea typeface="Roboto Light"/>
                <a:cs typeface="Roboto Light"/>
              </a:rPr>
              <a:t>Shyam Mehta – Program Lead for Residential and Retail Storage Programs </a:t>
            </a:r>
          </a:p>
          <a:p>
            <a:pPr marL="342900" indent="-342900">
              <a:buFont typeface="Arial" panose="020B0604020202020204" pitchFamily="34" charset="0"/>
              <a:buChar char="•"/>
            </a:pPr>
            <a:r>
              <a:rPr lang="en-US" sz="2000" b="0">
                <a:solidFill>
                  <a:schemeClr val="tx2"/>
                </a:solidFill>
                <a:latin typeface="+mn-lt"/>
                <a:ea typeface="Roboto Light"/>
                <a:cs typeface="Roboto Light"/>
              </a:rPr>
              <a:t>John Petinos – Operations Lead for Residential and Retail programs</a:t>
            </a:r>
          </a:p>
          <a:p>
            <a:pPr marL="342900" indent="-342900">
              <a:buFont typeface="Arial" panose="020B0604020202020204" pitchFamily="34" charset="0"/>
              <a:buChar char="•"/>
            </a:pPr>
            <a:r>
              <a:rPr lang="en-US" sz="2000" b="0">
                <a:solidFill>
                  <a:schemeClr val="tx2"/>
                </a:solidFill>
                <a:latin typeface="+mn-lt"/>
                <a:ea typeface="Roboto Light"/>
                <a:cs typeface="Roboto Light"/>
              </a:rPr>
              <a:t>Luke Forster and Calvin Bordas – Program Support</a:t>
            </a:r>
          </a:p>
          <a:p>
            <a:pPr marL="342900" indent="-342900">
              <a:buFont typeface="Arial" panose="020B0604020202020204" pitchFamily="34" charset="0"/>
              <a:buChar char="•"/>
            </a:pPr>
            <a:r>
              <a:rPr lang="en-US" sz="2000" b="0">
                <a:solidFill>
                  <a:schemeClr val="tx2"/>
                </a:solidFill>
                <a:latin typeface="+mn-lt"/>
                <a:ea typeface="Roboto Light"/>
                <a:cs typeface="Roboto Light"/>
              </a:rPr>
              <a:t>Bill Oberkehr and Weronika Ciechowska Polanco – Siting/Permitting and Peer Review</a:t>
            </a:r>
          </a:p>
          <a:p>
            <a:pPr marL="342900" indent="-342900">
              <a:buFont typeface="Arial" panose="020B0604020202020204" pitchFamily="34" charset="0"/>
              <a:buChar char="•"/>
            </a:pPr>
            <a:r>
              <a:rPr lang="en-US" sz="2000" b="0">
                <a:solidFill>
                  <a:schemeClr val="tx2"/>
                </a:solidFill>
                <a:latin typeface="+mn-lt"/>
                <a:ea typeface="Roboto Light"/>
                <a:cs typeface="Roboto Light"/>
              </a:rPr>
              <a:t>Go-to email for program questions – </a:t>
            </a:r>
            <a:r>
              <a:rPr lang="en-US" sz="2000">
                <a:solidFill>
                  <a:srgbClr val="0563C1"/>
                </a:solidFill>
                <a:latin typeface="+mn-lt"/>
                <a:ea typeface="Roboto Light"/>
                <a:cs typeface="Roboto Light"/>
                <a:hlinkClick r:id="rId3">
                  <a:extLst>
                    <a:ext uri="{A12FA001-AC4F-418D-AE19-62706E023703}">
                      <ahyp:hlinkClr xmlns:ahyp="http://schemas.microsoft.com/office/drawing/2018/hyperlinkcolor" val="tx"/>
                    </a:ext>
                  </a:extLst>
                </a:hlinkClick>
              </a:rPr>
              <a:t>EnergyStorage@nyserda.ny.gov</a:t>
            </a:r>
            <a:r>
              <a:rPr lang="en-US" sz="2000" b="0">
                <a:solidFill>
                  <a:schemeClr val="tx2"/>
                </a:solidFill>
                <a:latin typeface="+mn-lt"/>
                <a:ea typeface="Roboto Light"/>
                <a:cs typeface="Roboto Light"/>
              </a:rPr>
              <a:t>.  This account is monitored by entire team and is the most efficient way to answer your inquiries.</a:t>
            </a:r>
            <a:endParaRPr lang="en-US" sz="2000">
              <a:solidFill>
                <a:srgbClr val="0563C1"/>
              </a:solidFill>
              <a:latin typeface="+mn-lt"/>
              <a:ea typeface="Roboto Light"/>
              <a:cs typeface="Roboto Light"/>
            </a:endParaRPr>
          </a:p>
          <a:p>
            <a:pPr marL="342900" indent="-342900">
              <a:buFont typeface="Arial" panose="020B0604020202020204" pitchFamily="34" charset="0"/>
              <a:buChar char="•"/>
            </a:pPr>
            <a:r>
              <a:rPr lang="en-US" sz="2000" b="0">
                <a:solidFill>
                  <a:schemeClr val="tx2"/>
                </a:solidFill>
                <a:latin typeface="+mn-lt"/>
                <a:ea typeface="Roboto Light"/>
                <a:cs typeface="Roboto Light"/>
              </a:rPr>
              <a:t>Subscribe to NYSERDA’s Energy Storage mailing list for program updates: </a:t>
            </a:r>
            <a:r>
              <a:rPr lang="en-US" sz="2000" b="0">
                <a:solidFill>
                  <a:schemeClr val="tx2"/>
                </a:solidFill>
                <a:latin typeface="+mn-lt"/>
                <a:ea typeface="Roboto Light"/>
                <a:cs typeface="Roboto Light"/>
                <a:hlinkClick r:id="rId4"/>
              </a:rPr>
              <a:t>https://www.nyserda.ny.gov/All-Programs/Energy-Storage-Program/Connect-with-Us</a:t>
            </a:r>
            <a:endParaRPr lang="en-US" sz="2000" b="0">
              <a:solidFill>
                <a:schemeClr val="tx2"/>
              </a:solidFill>
              <a:latin typeface="+mn-lt"/>
              <a:ea typeface="Roboto Light"/>
              <a:cs typeface="Roboto Light"/>
            </a:endParaRPr>
          </a:p>
          <a:p>
            <a:pPr marL="342900" indent="-342900">
              <a:buFont typeface="Arial" panose="020B0604020202020204" pitchFamily="34" charset="0"/>
              <a:buChar char="•"/>
            </a:pPr>
            <a:r>
              <a:rPr lang="en-US" sz="2000" b="0">
                <a:solidFill>
                  <a:schemeClr val="tx2"/>
                </a:solidFill>
                <a:latin typeface="+mn-lt"/>
                <a:ea typeface="Roboto Light"/>
                <a:cs typeface="Roboto Light"/>
              </a:rPr>
              <a:t>Further details on program design, rules and requirements are listed in the </a:t>
            </a:r>
            <a:r>
              <a:rPr lang="en-US" sz="2000" u="sng">
                <a:solidFill>
                  <a:srgbClr val="0563C1"/>
                </a:solidFill>
                <a:latin typeface="+mn-lt"/>
                <a:ea typeface="Roboto Light"/>
                <a:cs typeface="Roboto Light"/>
              </a:rPr>
              <a:t>Program Manual</a:t>
            </a:r>
            <a:r>
              <a:rPr lang="en-US" sz="2000" b="0">
                <a:solidFill>
                  <a:schemeClr val="tx2"/>
                </a:solidFill>
                <a:latin typeface="+mn-lt"/>
                <a:ea typeface="Roboto Light"/>
                <a:cs typeface="Roboto Light"/>
              </a:rPr>
              <a:t>, which will be updated prior to program launch</a:t>
            </a:r>
            <a:endParaRPr lang="en-US" sz="2000">
              <a:solidFill>
                <a:srgbClr val="0563C1"/>
              </a:solidFill>
              <a:latin typeface="+mn-lt"/>
              <a:ea typeface="Roboto Light"/>
              <a:cs typeface="Roboto Light"/>
            </a:endParaRPr>
          </a:p>
        </p:txBody>
      </p:sp>
    </p:spTree>
    <p:extLst>
      <p:ext uri="{BB962C8B-B14F-4D97-AF65-F5344CB8AC3E}">
        <p14:creationId xmlns:p14="http://schemas.microsoft.com/office/powerpoint/2010/main" val="8387656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253AB-D635-480B-A074-8A1B229FBBFB}"/>
              </a:ext>
            </a:extLst>
          </p:cNvPr>
          <p:cNvSpPr>
            <a:spLocks noGrp="1"/>
          </p:cNvSpPr>
          <p:nvPr>
            <p:ph type="title"/>
          </p:nvPr>
        </p:nvSpPr>
        <p:spPr>
          <a:xfrm>
            <a:off x="546956" y="550434"/>
            <a:ext cx="11645044" cy="1325563"/>
          </a:xfrm>
        </p:spPr>
        <p:txBody>
          <a:bodyPr/>
          <a:lstStyle/>
          <a:p>
            <a:r>
              <a:rPr lang="en-US"/>
              <a:t>Retail: Rest of State Block Design</a:t>
            </a:r>
          </a:p>
        </p:txBody>
      </p:sp>
      <p:sp>
        <p:nvSpPr>
          <p:cNvPr id="3" name="Content Placeholder 2">
            <a:extLst>
              <a:ext uri="{FF2B5EF4-FFF2-40B4-BE49-F238E27FC236}">
                <a16:creationId xmlns:a16="http://schemas.microsoft.com/office/drawing/2014/main" id="{59438E44-01F6-C2E9-D99F-3A19927C3E88}"/>
              </a:ext>
            </a:extLst>
          </p:cNvPr>
          <p:cNvSpPr>
            <a:spLocks noGrp="1"/>
          </p:cNvSpPr>
          <p:nvPr>
            <p:ph sz="quarter" idx="12"/>
          </p:nvPr>
        </p:nvSpPr>
        <p:spPr/>
        <p:txBody>
          <a:bodyPr/>
          <a:lstStyle/>
          <a:p>
            <a:endParaRPr lang="en-US" sz="1800" b="0">
              <a:solidFill>
                <a:schemeClr val="tx2"/>
              </a:solidFill>
              <a:latin typeface="Roboto Light" panose="02000000000000000000" pitchFamily="2" charset="0"/>
              <a:ea typeface="Roboto Light" panose="02000000000000000000" pitchFamily="2" charset="0"/>
            </a:endParaRPr>
          </a:p>
          <a:p>
            <a:endParaRPr lang="en-US"/>
          </a:p>
        </p:txBody>
      </p:sp>
      <p:sp>
        <p:nvSpPr>
          <p:cNvPr id="6" name="TextBox 5">
            <a:extLst>
              <a:ext uri="{FF2B5EF4-FFF2-40B4-BE49-F238E27FC236}">
                <a16:creationId xmlns:a16="http://schemas.microsoft.com/office/drawing/2014/main" id="{95F8EB79-0977-E493-89EE-2234C266907A}"/>
              </a:ext>
            </a:extLst>
          </p:cNvPr>
          <p:cNvSpPr txBox="1"/>
          <p:nvPr/>
        </p:nvSpPr>
        <p:spPr>
          <a:xfrm>
            <a:off x="724521" y="4899262"/>
            <a:ext cx="10919791" cy="1323439"/>
          </a:xfrm>
          <a:prstGeom prst="rect">
            <a:avLst/>
          </a:prstGeom>
          <a:noFill/>
        </p:spPr>
        <p:txBody>
          <a:bodyPr wrap="square" rtlCol="0">
            <a:spAutoFit/>
          </a:bodyPr>
          <a:lstStyle/>
          <a:p>
            <a:pPr marL="342900" indent="-342900">
              <a:buFont typeface="Arial" panose="020B0604020202020204" pitchFamily="34" charset="0"/>
              <a:buChar char="•"/>
            </a:pPr>
            <a:r>
              <a:rPr lang="en-US" sz="2000">
                <a:solidFill>
                  <a:srgbClr val="63666A"/>
                </a:solidFill>
              </a:rPr>
              <a:t>If the volume of valid applications submitted during the first three weeks of the program exceeds Block 5 capacity, projects will be “ordered” by date of 100% utility upgrade payment, with the oldest projects filling Block 5, and any newer projects spilling over into Block 6. </a:t>
            </a:r>
          </a:p>
        </p:txBody>
      </p:sp>
      <p:graphicFrame>
        <p:nvGraphicFramePr>
          <p:cNvPr id="4" name="Table 3">
            <a:extLst>
              <a:ext uri="{FF2B5EF4-FFF2-40B4-BE49-F238E27FC236}">
                <a16:creationId xmlns:a16="http://schemas.microsoft.com/office/drawing/2014/main" id="{615892DB-31FD-209B-0BAF-544096301028}"/>
              </a:ext>
            </a:extLst>
          </p:cNvPr>
          <p:cNvGraphicFramePr>
            <a:graphicFrameLocks noGrp="1"/>
          </p:cNvGraphicFramePr>
          <p:nvPr>
            <p:extLst>
              <p:ext uri="{D42A27DB-BD31-4B8C-83A1-F6EECF244321}">
                <p14:modId xmlns:p14="http://schemas.microsoft.com/office/powerpoint/2010/main" val="3366809286"/>
              </p:ext>
            </p:extLst>
          </p:nvPr>
        </p:nvGraphicFramePr>
        <p:xfrm>
          <a:off x="2198155" y="2687320"/>
          <a:ext cx="8342645" cy="1483360"/>
        </p:xfrm>
        <a:graphic>
          <a:graphicData uri="http://schemas.openxmlformats.org/drawingml/2006/table">
            <a:tbl>
              <a:tblPr firstRow="1" bandRow="1">
                <a:tableStyleId>{5C22544A-7EE6-4342-B048-85BDC9FD1C3A}</a:tableStyleId>
              </a:tblPr>
              <a:tblGrid>
                <a:gridCol w="1668529">
                  <a:extLst>
                    <a:ext uri="{9D8B030D-6E8A-4147-A177-3AD203B41FA5}">
                      <a16:colId xmlns:a16="http://schemas.microsoft.com/office/drawing/2014/main" val="2244495321"/>
                    </a:ext>
                  </a:extLst>
                </a:gridCol>
                <a:gridCol w="1668529">
                  <a:extLst>
                    <a:ext uri="{9D8B030D-6E8A-4147-A177-3AD203B41FA5}">
                      <a16:colId xmlns:a16="http://schemas.microsoft.com/office/drawing/2014/main" val="4108462387"/>
                    </a:ext>
                  </a:extLst>
                </a:gridCol>
                <a:gridCol w="1668529">
                  <a:extLst>
                    <a:ext uri="{9D8B030D-6E8A-4147-A177-3AD203B41FA5}">
                      <a16:colId xmlns:a16="http://schemas.microsoft.com/office/drawing/2014/main" val="432908087"/>
                    </a:ext>
                  </a:extLst>
                </a:gridCol>
                <a:gridCol w="1668529">
                  <a:extLst>
                    <a:ext uri="{9D8B030D-6E8A-4147-A177-3AD203B41FA5}">
                      <a16:colId xmlns:a16="http://schemas.microsoft.com/office/drawing/2014/main" val="3291154953"/>
                    </a:ext>
                  </a:extLst>
                </a:gridCol>
                <a:gridCol w="1668529">
                  <a:extLst>
                    <a:ext uri="{9D8B030D-6E8A-4147-A177-3AD203B41FA5}">
                      <a16:colId xmlns:a16="http://schemas.microsoft.com/office/drawing/2014/main" val="569791883"/>
                    </a:ext>
                  </a:extLst>
                </a:gridCol>
              </a:tblGrid>
              <a:tr h="370840">
                <a:tc>
                  <a:txBody>
                    <a:bodyPr/>
                    <a:lstStyle/>
                    <a:p>
                      <a:r>
                        <a:rPr lang="en-US"/>
                        <a:t>Block #</a:t>
                      </a:r>
                    </a:p>
                  </a:txBody>
                  <a:tcPr/>
                </a:tc>
                <a:tc>
                  <a:txBody>
                    <a:bodyPr/>
                    <a:lstStyle/>
                    <a:p>
                      <a:r>
                        <a:rPr lang="en-US"/>
                        <a:t>MW</a:t>
                      </a:r>
                    </a:p>
                  </a:txBody>
                  <a:tcPr/>
                </a:tc>
                <a:tc>
                  <a:txBody>
                    <a:bodyPr/>
                    <a:lstStyle/>
                    <a:p>
                      <a:r>
                        <a:rPr lang="en-US"/>
                        <a:t>MWh</a:t>
                      </a:r>
                    </a:p>
                  </a:txBody>
                  <a:tcPr/>
                </a:tc>
                <a:tc>
                  <a:txBody>
                    <a:bodyPr/>
                    <a:lstStyle/>
                    <a:p>
                      <a:r>
                        <a:rPr lang="en-US"/>
                        <a:t>Incentive</a:t>
                      </a:r>
                    </a:p>
                  </a:txBody>
                  <a:tcPr/>
                </a:tc>
                <a:tc>
                  <a:txBody>
                    <a:bodyPr/>
                    <a:lstStyle/>
                    <a:p>
                      <a:r>
                        <a:rPr lang="en-US"/>
                        <a:t>Block Budget</a:t>
                      </a:r>
                    </a:p>
                  </a:txBody>
                  <a:tcPr/>
                </a:tc>
                <a:extLst>
                  <a:ext uri="{0D108BD9-81ED-4DB2-BD59-A6C34878D82A}">
                    <a16:rowId xmlns:a16="http://schemas.microsoft.com/office/drawing/2014/main" val="1767317842"/>
                  </a:ext>
                </a:extLst>
              </a:tr>
              <a:tr h="370840">
                <a:tc>
                  <a:txBody>
                    <a:bodyPr/>
                    <a:lstStyle/>
                    <a:p>
                      <a:r>
                        <a:rPr lang="en-US"/>
                        <a:t>5</a:t>
                      </a:r>
                    </a:p>
                  </a:txBody>
                  <a:tcPr/>
                </a:tc>
                <a:tc>
                  <a:txBody>
                    <a:bodyPr/>
                    <a:lstStyle/>
                    <a:p>
                      <a:r>
                        <a:rPr lang="en-US"/>
                        <a:t>150</a:t>
                      </a:r>
                    </a:p>
                  </a:txBody>
                  <a:tcPr/>
                </a:tc>
                <a:tc>
                  <a:txBody>
                    <a:bodyPr/>
                    <a:lstStyle/>
                    <a:p>
                      <a:r>
                        <a:rPr lang="en-US"/>
                        <a:t>585</a:t>
                      </a:r>
                    </a:p>
                  </a:txBody>
                  <a:tcPr/>
                </a:tc>
                <a:tc>
                  <a:txBody>
                    <a:bodyPr/>
                    <a:lstStyle/>
                    <a:p>
                      <a:r>
                        <a:rPr lang="en-US"/>
                        <a:t>$175/kWh</a:t>
                      </a:r>
                    </a:p>
                  </a:txBody>
                  <a:tcPr/>
                </a:tc>
                <a:tc>
                  <a:txBody>
                    <a:bodyPr/>
                    <a:lstStyle/>
                    <a:p>
                      <a:r>
                        <a:rPr lang="en-US"/>
                        <a:t>$102.4M</a:t>
                      </a:r>
                    </a:p>
                  </a:txBody>
                  <a:tcPr/>
                </a:tc>
                <a:extLst>
                  <a:ext uri="{0D108BD9-81ED-4DB2-BD59-A6C34878D82A}">
                    <a16:rowId xmlns:a16="http://schemas.microsoft.com/office/drawing/2014/main" val="456345657"/>
                  </a:ext>
                </a:extLst>
              </a:tr>
              <a:tr h="370840">
                <a:tc>
                  <a:txBody>
                    <a:bodyPr/>
                    <a:lstStyle/>
                    <a:p>
                      <a:r>
                        <a:rPr lang="en-US"/>
                        <a:t>6</a:t>
                      </a:r>
                    </a:p>
                  </a:txBody>
                  <a:tcPr/>
                </a:tc>
                <a:tc>
                  <a:txBody>
                    <a:bodyPr/>
                    <a:lstStyle/>
                    <a:p>
                      <a:r>
                        <a:rPr lang="en-US"/>
                        <a:t>100</a:t>
                      </a:r>
                    </a:p>
                  </a:txBody>
                  <a:tcPr/>
                </a:tc>
                <a:tc>
                  <a:txBody>
                    <a:bodyPr/>
                    <a:lstStyle/>
                    <a:p>
                      <a:r>
                        <a:rPr lang="en-US"/>
                        <a:t>390</a:t>
                      </a:r>
                    </a:p>
                  </a:txBody>
                  <a:tcPr/>
                </a:tc>
                <a:tc>
                  <a:txBody>
                    <a:bodyPr/>
                    <a:lstStyle/>
                    <a:p>
                      <a:r>
                        <a:rPr lang="en-US" b="0"/>
                        <a:t>$150/kWh</a:t>
                      </a:r>
                    </a:p>
                  </a:txBody>
                  <a:tcPr/>
                </a:tc>
                <a:tc>
                  <a:txBody>
                    <a:bodyPr/>
                    <a:lstStyle/>
                    <a:p>
                      <a:r>
                        <a:rPr lang="en-US"/>
                        <a:t>$58.5M</a:t>
                      </a:r>
                    </a:p>
                  </a:txBody>
                  <a:tcPr/>
                </a:tc>
                <a:extLst>
                  <a:ext uri="{0D108BD9-81ED-4DB2-BD59-A6C34878D82A}">
                    <a16:rowId xmlns:a16="http://schemas.microsoft.com/office/drawing/2014/main" val="292904935"/>
                  </a:ext>
                </a:extLst>
              </a:tr>
              <a:tr h="370840">
                <a:tc>
                  <a:txBody>
                    <a:bodyPr/>
                    <a:lstStyle/>
                    <a:p>
                      <a:r>
                        <a:rPr lang="en-US"/>
                        <a:t>7+</a:t>
                      </a:r>
                    </a:p>
                  </a:txBody>
                  <a:tcPr/>
                </a:tc>
                <a:tc>
                  <a:txBody>
                    <a:bodyPr/>
                    <a:lstStyle/>
                    <a:p>
                      <a:r>
                        <a:rPr lang="en-US"/>
                        <a:t>TBD</a:t>
                      </a:r>
                    </a:p>
                  </a:txBody>
                  <a:tcPr/>
                </a:tc>
                <a:tc>
                  <a:txBody>
                    <a:bodyPr/>
                    <a:lstStyle/>
                    <a:p>
                      <a:r>
                        <a:rPr lang="en-US"/>
                        <a:t>TBD</a:t>
                      </a:r>
                    </a:p>
                  </a:txBody>
                  <a:tcPr/>
                </a:tc>
                <a:tc>
                  <a:txBody>
                    <a:bodyPr/>
                    <a:lstStyle/>
                    <a:p>
                      <a:r>
                        <a:rPr lang="en-US"/>
                        <a:t>TBD</a:t>
                      </a:r>
                      <a:endParaRPr lang="en-US" b="0"/>
                    </a:p>
                  </a:txBody>
                  <a:tcPr/>
                </a:tc>
                <a:tc>
                  <a:txBody>
                    <a:bodyPr/>
                    <a:lstStyle/>
                    <a:p>
                      <a:r>
                        <a:rPr lang="en-US"/>
                        <a:t>TBD</a:t>
                      </a:r>
                    </a:p>
                  </a:txBody>
                  <a:tcPr/>
                </a:tc>
                <a:extLst>
                  <a:ext uri="{0D108BD9-81ED-4DB2-BD59-A6C34878D82A}">
                    <a16:rowId xmlns:a16="http://schemas.microsoft.com/office/drawing/2014/main" val="2307573061"/>
                  </a:ext>
                </a:extLst>
              </a:tr>
            </a:tbl>
          </a:graphicData>
        </a:graphic>
      </p:graphicFrame>
    </p:spTree>
    <p:extLst>
      <p:ext uri="{BB962C8B-B14F-4D97-AF65-F5344CB8AC3E}">
        <p14:creationId xmlns:p14="http://schemas.microsoft.com/office/powerpoint/2010/main" val="26097159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4A64A3-11BB-1163-66F0-D94294B6E6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41E245-F9DA-7422-2D5F-A42232114527}"/>
              </a:ext>
            </a:extLst>
          </p:cNvPr>
          <p:cNvSpPr>
            <a:spLocks noGrp="1"/>
          </p:cNvSpPr>
          <p:nvPr>
            <p:ph type="title"/>
          </p:nvPr>
        </p:nvSpPr>
        <p:spPr>
          <a:xfrm>
            <a:off x="546956" y="550434"/>
            <a:ext cx="11645044" cy="1325563"/>
          </a:xfrm>
        </p:spPr>
        <p:txBody>
          <a:bodyPr/>
          <a:lstStyle/>
          <a:p>
            <a:r>
              <a:rPr lang="en-US"/>
              <a:t>Retail: Inclusive Storage Incentive</a:t>
            </a:r>
          </a:p>
        </p:txBody>
      </p:sp>
      <p:sp>
        <p:nvSpPr>
          <p:cNvPr id="3" name="Content Placeholder 2">
            <a:extLst>
              <a:ext uri="{FF2B5EF4-FFF2-40B4-BE49-F238E27FC236}">
                <a16:creationId xmlns:a16="http://schemas.microsoft.com/office/drawing/2014/main" id="{BA2B11D0-354F-4613-14DF-7D35F69CFED7}"/>
              </a:ext>
            </a:extLst>
          </p:cNvPr>
          <p:cNvSpPr>
            <a:spLocks noGrp="1"/>
          </p:cNvSpPr>
          <p:nvPr>
            <p:ph sz="quarter" idx="12"/>
          </p:nvPr>
        </p:nvSpPr>
        <p:spPr/>
        <p:txBody>
          <a:bodyPr/>
          <a:lstStyle/>
          <a:p>
            <a:endParaRPr lang="en-US" sz="1800" b="0">
              <a:solidFill>
                <a:schemeClr val="tx2"/>
              </a:solidFill>
              <a:latin typeface="Roboto Light" panose="02000000000000000000" pitchFamily="2" charset="0"/>
              <a:ea typeface="Roboto Light" panose="02000000000000000000" pitchFamily="2" charset="0"/>
            </a:endParaRPr>
          </a:p>
          <a:p>
            <a:endParaRPr lang="en-US"/>
          </a:p>
        </p:txBody>
      </p:sp>
      <p:sp>
        <p:nvSpPr>
          <p:cNvPr id="4" name="TextBox 3">
            <a:extLst>
              <a:ext uri="{FF2B5EF4-FFF2-40B4-BE49-F238E27FC236}">
                <a16:creationId xmlns:a16="http://schemas.microsoft.com/office/drawing/2014/main" id="{F5EB1BE4-742F-17F9-B6FD-1415EEE898FF}"/>
              </a:ext>
            </a:extLst>
          </p:cNvPr>
          <p:cNvSpPr txBox="1"/>
          <p:nvPr/>
        </p:nvSpPr>
        <p:spPr>
          <a:xfrm>
            <a:off x="542636" y="2004587"/>
            <a:ext cx="10919791" cy="3939540"/>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rgbClr val="63666A"/>
                </a:solidFill>
              </a:rPr>
              <a:t>The 2024 Storage Order directs that a minimum of 35% of on-site storage procurements be located within disadvantaged community (DAC) census tracts</a:t>
            </a:r>
          </a:p>
          <a:p>
            <a:pPr marL="342900" indent="-342900">
              <a:buFont typeface="Arial" panose="020B0604020202020204" pitchFamily="34" charset="0"/>
              <a:buChar char="•"/>
            </a:pPr>
            <a:endParaRPr lang="en-US" sz="1000" dirty="0">
              <a:solidFill>
                <a:srgbClr val="63666A"/>
              </a:solidFill>
            </a:endParaRPr>
          </a:p>
          <a:p>
            <a:pPr marL="342900" indent="-342900">
              <a:buFont typeface="Arial" panose="020B0604020202020204" pitchFamily="34" charset="0"/>
              <a:buChar char="•"/>
            </a:pPr>
            <a:r>
              <a:rPr lang="en-US" sz="2000" dirty="0">
                <a:solidFill>
                  <a:srgbClr val="63666A"/>
                </a:solidFill>
              </a:rPr>
              <a:t>In keeping with this directive, the Retail program will allocate 60 MW (40% of expected on-site Retail procurements) towards the </a:t>
            </a:r>
            <a:r>
              <a:rPr lang="en-US" sz="2000" b="1" dirty="0">
                <a:solidFill>
                  <a:srgbClr val="0563C1"/>
                </a:solidFill>
              </a:rPr>
              <a:t>Retail Inclusive Storage Incentive</a:t>
            </a:r>
            <a:r>
              <a:rPr lang="en-US" sz="2000" dirty="0">
                <a:solidFill>
                  <a:srgbClr val="0563C1"/>
                </a:solidFill>
              </a:rPr>
              <a:t> </a:t>
            </a:r>
            <a:r>
              <a:rPr lang="en-US" sz="2000" dirty="0">
                <a:solidFill>
                  <a:srgbClr val="63666A"/>
                </a:solidFill>
              </a:rPr>
              <a:t>(Retail ISI), available statewide for eligible storage projects sited at eligible critical facilities located in DAC census tracts</a:t>
            </a:r>
          </a:p>
          <a:p>
            <a:pPr marL="342900" indent="-342900">
              <a:buFont typeface="Arial" panose="020B0604020202020204" pitchFamily="34" charset="0"/>
              <a:buChar char="•"/>
            </a:pPr>
            <a:endParaRPr lang="en-US" sz="1000" dirty="0">
              <a:solidFill>
                <a:srgbClr val="63666A"/>
              </a:solidFill>
            </a:endParaRPr>
          </a:p>
          <a:p>
            <a:pPr marL="342900" indent="-342900">
              <a:buFont typeface="Arial" panose="020B0604020202020204" pitchFamily="34" charset="0"/>
              <a:buChar char="•"/>
            </a:pPr>
            <a:r>
              <a:rPr lang="en-US" sz="2000" dirty="0">
                <a:solidFill>
                  <a:srgbClr val="63666A"/>
                </a:solidFill>
              </a:rPr>
              <a:t>NYSERDA will allocate $15.75 million in funding for an initial statewide block (except Long Island) of 15 MW/45 MWh at an incentive rate of $350/kWh to the first block of Retail ISI</a:t>
            </a:r>
          </a:p>
          <a:p>
            <a:pPr marL="342900" indent="-342900">
              <a:buFont typeface="Arial" panose="020B0604020202020204" pitchFamily="34" charset="0"/>
              <a:buChar char="•"/>
            </a:pPr>
            <a:endParaRPr lang="en-US" sz="1000" dirty="0">
              <a:solidFill>
                <a:srgbClr val="63666A"/>
              </a:solidFill>
            </a:endParaRPr>
          </a:p>
          <a:p>
            <a:pPr marL="342900" indent="-342900">
              <a:buFont typeface="Arial" panose="020B0604020202020204" pitchFamily="34" charset="0"/>
              <a:buChar char="•"/>
            </a:pPr>
            <a:r>
              <a:rPr lang="en-US" sz="2000" dirty="0">
                <a:solidFill>
                  <a:srgbClr val="63666A"/>
                </a:solidFill>
              </a:rPr>
              <a:t>NYSERDA will release a Request for Information (RFI) in March to obtain additional stakeholder input towards finalizing the Retail ISI design, with incentive launch planned for Q2 2025.</a:t>
            </a:r>
          </a:p>
        </p:txBody>
      </p:sp>
    </p:spTree>
    <p:extLst>
      <p:ext uri="{BB962C8B-B14F-4D97-AF65-F5344CB8AC3E}">
        <p14:creationId xmlns:p14="http://schemas.microsoft.com/office/powerpoint/2010/main" val="39924286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253AB-D635-480B-A074-8A1B229FBBFB}"/>
              </a:ext>
            </a:extLst>
          </p:cNvPr>
          <p:cNvSpPr>
            <a:spLocks noGrp="1"/>
          </p:cNvSpPr>
          <p:nvPr>
            <p:ph type="title"/>
          </p:nvPr>
        </p:nvSpPr>
        <p:spPr>
          <a:xfrm>
            <a:off x="546956" y="550434"/>
            <a:ext cx="11645044" cy="1325563"/>
          </a:xfrm>
        </p:spPr>
        <p:txBody>
          <a:bodyPr/>
          <a:lstStyle/>
          <a:p>
            <a:r>
              <a:rPr lang="en-US"/>
              <a:t>Retail: Required Documents at Project Submission</a:t>
            </a:r>
          </a:p>
        </p:txBody>
      </p:sp>
      <p:sp>
        <p:nvSpPr>
          <p:cNvPr id="3" name="Content Placeholder 2">
            <a:extLst>
              <a:ext uri="{FF2B5EF4-FFF2-40B4-BE49-F238E27FC236}">
                <a16:creationId xmlns:a16="http://schemas.microsoft.com/office/drawing/2014/main" id="{59438E44-01F6-C2E9-D99F-3A19927C3E88}"/>
              </a:ext>
            </a:extLst>
          </p:cNvPr>
          <p:cNvSpPr>
            <a:spLocks noGrp="1"/>
          </p:cNvSpPr>
          <p:nvPr>
            <p:ph sz="quarter" idx="12"/>
          </p:nvPr>
        </p:nvSpPr>
        <p:spPr/>
        <p:txBody>
          <a:bodyPr/>
          <a:lstStyle/>
          <a:p>
            <a:endParaRPr lang="en-US" sz="1800" b="0">
              <a:solidFill>
                <a:schemeClr val="tx2"/>
              </a:solidFill>
              <a:latin typeface="Roboto Light" panose="02000000000000000000" pitchFamily="2" charset="0"/>
              <a:ea typeface="Roboto Light" panose="02000000000000000000" pitchFamily="2" charset="0"/>
            </a:endParaRPr>
          </a:p>
          <a:p>
            <a:endParaRPr lang="en-US"/>
          </a:p>
        </p:txBody>
      </p:sp>
      <p:sp>
        <p:nvSpPr>
          <p:cNvPr id="4" name="TextBox 3">
            <a:extLst>
              <a:ext uri="{FF2B5EF4-FFF2-40B4-BE49-F238E27FC236}">
                <a16:creationId xmlns:a16="http://schemas.microsoft.com/office/drawing/2014/main" id="{7C97E950-ACB9-CDEA-8E62-2920DE258926}"/>
              </a:ext>
            </a:extLst>
          </p:cNvPr>
          <p:cNvSpPr txBox="1"/>
          <p:nvPr/>
        </p:nvSpPr>
        <p:spPr>
          <a:xfrm>
            <a:off x="542636" y="2142810"/>
            <a:ext cx="10919791" cy="3477875"/>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US" sz="2000">
                <a:solidFill>
                  <a:srgbClr val="63666A"/>
                </a:solidFill>
              </a:rPr>
              <a:t>The location of the storage system, metering configuration, facility type where it is installed, and customer information (if the system is serving on-site load)</a:t>
            </a:r>
          </a:p>
          <a:p>
            <a:pPr marL="342900" indent="-342900">
              <a:buFont typeface="Arial" panose="020B0604020202020204" pitchFamily="34" charset="0"/>
              <a:buChar char="•"/>
            </a:pPr>
            <a:r>
              <a:rPr lang="en-US" sz="2000">
                <a:solidFill>
                  <a:srgbClr val="63666A"/>
                </a:solidFill>
              </a:rPr>
              <a:t>Proof of 100% utility interconnection upgrade payment</a:t>
            </a:r>
          </a:p>
          <a:p>
            <a:pPr marL="342900" indent="-342900">
              <a:buFont typeface="Arial" panose="020B0604020202020204" pitchFamily="34" charset="0"/>
              <a:buChar char="•"/>
            </a:pPr>
            <a:r>
              <a:rPr lang="en-US" sz="2000">
                <a:solidFill>
                  <a:srgbClr val="63666A"/>
                </a:solidFill>
              </a:rPr>
              <a:t>Copies of non-ministerial permits (planning, zoning, SEQR) if sited outside NYC</a:t>
            </a:r>
          </a:p>
          <a:p>
            <a:pPr marL="342900" indent="-342900">
              <a:buFont typeface="Arial" panose="020B0604020202020204" pitchFamily="34" charset="0"/>
              <a:buChar char="•"/>
            </a:pPr>
            <a:r>
              <a:rPr lang="en-US" sz="2000">
                <a:solidFill>
                  <a:srgbClr val="63666A"/>
                </a:solidFill>
              </a:rPr>
              <a:t>Energy Storage System Spec Sheet</a:t>
            </a:r>
          </a:p>
          <a:p>
            <a:pPr marL="342900" indent="-342900">
              <a:buFont typeface="Arial" panose="020B0604020202020204" pitchFamily="34" charset="0"/>
              <a:buChar char="•"/>
            </a:pPr>
            <a:r>
              <a:rPr lang="en-US" sz="2000">
                <a:solidFill>
                  <a:srgbClr val="63666A"/>
                </a:solidFill>
              </a:rPr>
              <a:t>UL Safety Certification</a:t>
            </a:r>
          </a:p>
          <a:p>
            <a:pPr marL="342900" indent="-342900">
              <a:buFont typeface="Arial" panose="020B0604020202020204" pitchFamily="34" charset="0"/>
              <a:buChar char="•"/>
            </a:pPr>
            <a:r>
              <a:rPr lang="en-US" sz="2000">
                <a:solidFill>
                  <a:srgbClr val="63666A"/>
                </a:solidFill>
              </a:rPr>
              <a:t>System Warranty</a:t>
            </a:r>
          </a:p>
          <a:p>
            <a:pPr marL="342900" indent="-342900">
              <a:buFont typeface="Arial" panose="020B0604020202020204" pitchFamily="34" charset="0"/>
              <a:buChar char="•"/>
            </a:pPr>
            <a:r>
              <a:rPr lang="en-US" sz="2000">
                <a:solidFill>
                  <a:srgbClr val="63666A"/>
                </a:solidFill>
              </a:rPr>
              <a:t>Site Plan – System Location and Configuration and site photos</a:t>
            </a:r>
          </a:p>
          <a:p>
            <a:pPr marL="342900" indent="-342900">
              <a:buFont typeface="Arial" panose="020B0604020202020204" pitchFamily="34" charset="0"/>
              <a:buChar char="•"/>
            </a:pPr>
            <a:r>
              <a:rPr lang="en-US" sz="2000">
                <a:solidFill>
                  <a:srgbClr val="63666A"/>
                </a:solidFill>
              </a:rPr>
              <a:t>Electrical Drawing</a:t>
            </a:r>
          </a:p>
          <a:p>
            <a:pPr marL="342900" indent="-342900">
              <a:buFont typeface="Arial" panose="020B0604020202020204" pitchFamily="34" charset="0"/>
              <a:buChar char="•"/>
            </a:pPr>
            <a:r>
              <a:rPr lang="en-US" sz="2000">
                <a:solidFill>
                  <a:srgbClr val="63666A"/>
                </a:solidFill>
              </a:rPr>
              <a:t>Notice of Intent Submission Form if in an agricultural district</a:t>
            </a:r>
            <a:endParaRPr lang="en-US" sz="2000"/>
          </a:p>
          <a:p>
            <a:pPr marL="342900" indent="-342900">
              <a:buFont typeface="Arial" panose="020B0604020202020204" pitchFamily="34" charset="0"/>
              <a:buChar char="•"/>
            </a:pPr>
            <a:r>
              <a:rPr lang="en-US" sz="2000">
                <a:solidFill>
                  <a:srgbClr val="63666A"/>
                </a:solidFill>
              </a:rPr>
              <a:t>Additional details to be posted in forthcoming Program Manual</a:t>
            </a:r>
          </a:p>
        </p:txBody>
      </p:sp>
    </p:spTree>
    <p:extLst>
      <p:ext uri="{BB962C8B-B14F-4D97-AF65-F5344CB8AC3E}">
        <p14:creationId xmlns:p14="http://schemas.microsoft.com/office/powerpoint/2010/main" val="9963551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45D736-E4AB-1047-7380-84438D3AA4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A9BE3A-58A0-1C86-9A8A-F0DDE76A119C}"/>
              </a:ext>
            </a:extLst>
          </p:cNvPr>
          <p:cNvSpPr>
            <a:spLocks noGrp="1"/>
          </p:cNvSpPr>
          <p:nvPr>
            <p:ph type="title"/>
          </p:nvPr>
        </p:nvSpPr>
        <p:spPr>
          <a:xfrm>
            <a:off x="546956" y="550434"/>
            <a:ext cx="11645044" cy="1325563"/>
          </a:xfrm>
        </p:spPr>
        <p:txBody>
          <a:bodyPr/>
          <a:lstStyle/>
          <a:p>
            <a:r>
              <a:rPr lang="en-US"/>
              <a:t>Retail: Post-Award Milestones</a:t>
            </a:r>
          </a:p>
        </p:txBody>
      </p:sp>
      <p:sp>
        <p:nvSpPr>
          <p:cNvPr id="3" name="Content Placeholder 2">
            <a:extLst>
              <a:ext uri="{FF2B5EF4-FFF2-40B4-BE49-F238E27FC236}">
                <a16:creationId xmlns:a16="http://schemas.microsoft.com/office/drawing/2014/main" id="{5DD38984-45D9-2C9C-9F28-D0980232914F}"/>
              </a:ext>
            </a:extLst>
          </p:cNvPr>
          <p:cNvSpPr>
            <a:spLocks noGrp="1"/>
          </p:cNvSpPr>
          <p:nvPr>
            <p:ph sz="quarter" idx="12"/>
          </p:nvPr>
        </p:nvSpPr>
        <p:spPr/>
        <p:txBody>
          <a:bodyPr/>
          <a:lstStyle/>
          <a:p>
            <a:endParaRPr lang="en-US" sz="1800" b="0">
              <a:solidFill>
                <a:schemeClr val="tx2"/>
              </a:solidFill>
              <a:latin typeface="Roboto Light" panose="02000000000000000000" pitchFamily="2" charset="0"/>
              <a:ea typeface="Roboto Light" panose="02000000000000000000" pitchFamily="2" charset="0"/>
            </a:endParaRPr>
          </a:p>
          <a:p>
            <a:endParaRPr lang="en-US"/>
          </a:p>
        </p:txBody>
      </p:sp>
      <p:sp>
        <p:nvSpPr>
          <p:cNvPr id="4" name="TextBox 3">
            <a:extLst>
              <a:ext uri="{FF2B5EF4-FFF2-40B4-BE49-F238E27FC236}">
                <a16:creationId xmlns:a16="http://schemas.microsoft.com/office/drawing/2014/main" id="{382C52F7-0258-6401-586A-E84DA3103B10}"/>
              </a:ext>
            </a:extLst>
          </p:cNvPr>
          <p:cNvSpPr txBox="1"/>
          <p:nvPr/>
        </p:nvSpPr>
        <p:spPr>
          <a:xfrm>
            <a:off x="542636" y="1875997"/>
            <a:ext cx="11216973" cy="4862870"/>
          </a:xfrm>
          <a:prstGeom prst="rect">
            <a:avLst/>
          </a:prstGeom>
          <a:noFill/>
        </p:spPr>
        <p:txBody>
          <a:bodyPr wrap="square" rtlCol="0">
            <a:spAutoFit/>
          </a:bodyPr>
          <a:lstStyle/>
          <a:p>
            <a:r>
              <a:rPr lang="en-US" sz="2000">
                <a:solidFill>
                  <a:srgbClr val="63666A"/>
                </a:solidFill>
              </a:rPr>
              <a:t>The new Retail program has multiple post-award project milestones, each with associated deliverables, which must be passed as a condition for incentive payment:</a:t>
            </a:r>
          </a:p>
          <a:p>
            <a:pPr marL="800100" lvl="1" indent="-342900">
              <a:buFont typeface="Arial" panose="020B0604020202020204" pitchFamily="34" charset="0"/>
              <a:buChar char="•"/>
            </a:pPr>
            <a:endParaRPr lang="en-US" sz="1000">
              <a:solidFill>
                <a:srgbClr val="63666A"/>
              </a:solidFill>
            </a:endParaRPr>
          </a:p>
          <a:p>
            <a:pPr lvl="1"/>
            <a:r>
              <a:rPr lang="en-US" sz="2000" b="1">
                <a:solidFill>
                  <a:srgbClr val="63666A"/>
                </a:solidFill>
              </a:rPr>
              <a:t>Peer Review Milestone</a:t>
            </a:r>
          </a:p>
          <a:p>
            <a:pPr marL="1371600" lvl="2" indent="-457200">
              <a:buFont typeface="Arial" panose="020B0604020202020204" pitchFamily="34" charset="0"/>
              <a:buChar char="•"/>
            </a:pPr>
            <a:r>
              <a:rPr lang="en-US" u="sng">
                <a:solidFill>
                  <a:srgbClr val="63666A"/>
                </a:solidFill>
              </a:rPr>
              <a:t>Not required for projects sited in New York City</a:t>
            </a:r>
          </a:p>
          <a:p>
            <a:pPr marL="1371600" lvl="2" indent="-457200">
              <a:buFont typeface="Arial" panose="020B0604020202020204" pitchFamily="34" charset="0"/>
              <a:buChar char="•"/>
            </a:pPr>
            <a:r>
              <a:rPr lang="en-US">
                <a:solidFill>
                  <a:srgbClr val="63666A"/>
                </a:solidFill>
              </a:rPr>
              <a:t>Applies to all projects with nameplate capacity &gt; 600 kWh</a:t>
            </a:r>
          </a:p>
          <a:p>
            <a:pPr marL="1371600" lvl="2" indent="-457200">
              <a:buFont typeface="Arial" panose="020B0604020202020204" pitchFamily="34" charset="0"/>
              <a:buChar char="•"/>
            </a:pPr>
            <a:r>
              <a:rPr lang="en-US">
                <a:solidFill>
                  <a:srgbClr val="63666A"/>
                </a:solidFill>
              </a:rPr>
              <a:t>Desktop review of system and site plan for AHJ code compliance and fire risk mitigation by team of NYSERDA-contracted third-party experts</a:t>
            </a:r>
          </a:p>
          <a:p>
            <a:pPr marL="914400" lvl="1" indent="-457200">
              <a:buFont typeface="+mj-lt"/>
              <a:buAutoNum type="arabicPeriod"/>
            </a:pPr>
            <a:endParaRPr lang="en-US" sz="1000">
              <a:solidFill>
                <a:srgbClr val="63666A"/>
              </a:solidFill>
            </a:endParaRPr>
          </a:p>
          <a:p>
            <a:pPr lvl="1"/>
            <a:r>
              <a:rPr lang="en-US" sz="2000" b="1">
                <a:solidFill>
                  <a:srgbClr val="63666A"/>
                </a:solidFill>
              </a:rPr>
              <a:t>Project Inspection Milestone</a:t>
            </a:r>
          </a:p>
          <a:p>
            <a:pPr marL="1371600" lvl="2" indent="-457200">
              <a:buFont typeface="Arial" panose="020B0604020202020204" pitchFamily="34" charset="0"/>
              <a:buChar char="•"/>
            </a:pPr>
            <a:r>
              <a:rPr lang="en-US">
                <a:solidFill>
                  <a:srgbClr val="63666A"/>
                </a:solidFill>
              </a:rPr>
              <a:t>Photo and field inspection of mechanically complete system for quality assurance</a:t>
            </a:r>
          </a:p>
          <a:p>
            <a:pPr marL="1371600" lvl="2" indent="-457200">
              <a:buFont typeface="Arial" panose="020B0604020202020204" pitchFamily="34" charset="0"/>
              <a:buChar char="•"/>
            </a:pPr>
            <a:r>
              <a:rPr lang="en-US">
                <a:solidFill>
                  <a:srgbClr val="63666A"/>
                </a:solidFill>
              </a:rPr>
              <a:t>Inspection must occur when system is in de-energized state</a:t>
            </a:r>
          </a:p>
          <a:p>
            <a:pPr marL="1371600" lvl="2" indent="-457200">
              <a:buFont typeface="Wingdings" panose="05000000000000000000" pitchFamily="2" charset="2"/>
              <a:buChar char="§"/>
            </a:pPr>
            <a:endParaRPr lang="en-US" sz="1000">
              <a:solidFill>
                <a:srgbClr val="63666A"/>
              </a:solidFill>
            </a:endParaRPr>
          </a:p>
          <a:p>
            <a:pPr lvl="1"/>
            <a:r>
              <a:rPr lang="en-US" sz="2000" b="1">
                <a:solidFill>
                  <a:srgbClr val="63666A"/>
                </a:solidFill>
              </a:rPr>
              <a:t>Project Commissioning Milestone</a:t>
            </a:r>
          </a:p>
          <a:p>
            <a:pPr marL="1371600" lvl="2" indent="-457200">
              <a:buFont typeface="Arial" panose="020B0604020202020204" pitchFamily="34" charset="0"/>
              <a:buChar char="•"/>
            </a:pPr>
            <a:r>
              <a:rPr lang="en-US">
                <a:solidFill>
                  <a:srgbClr val="63666A"/>
                </a:solidFill>
              </a:rPr>
              <a:t>Post-inspection, post-PTO, post-energization milestone</a:t>
            </a:r>
          </a:p>
          <a:p>
            <a:pPr marL="1371600" lvl="2" indent="-457200">
              <a:buFont typeface="Arial" panose="020B0604020202020204" pitchFamily="34" charset="0"/>
              <a:buChar char="•"/>
            </a:pPr>
            <a:r>
              <a:rPr lang="en-US">
                <a:solidFill>
                  <a:srgbClr val="63666A"/>
                </a:solidFill>
              </a:rPr>
              <a:t>Includes submission of remaining fire safety deliverables</a:t>
            </a:r>
          </a:p>
          <a:p>
            <a:pPr marL="1371600" lvl="2" indent="-457200">
              <a:buFont typeface="Arial" panose="020B0604020202020204" pitchFamily="34" charset="0"/>
              <a:buChar char="•"/>
            </a:pPr>
            <a:r>
              <a:rPr lang="en-US">
                <a:solidFill>
                  <a:srgbClr val="63666A"/>
                </a:solidFill>
              </a:rPr>
              <a:t>Conditional on passing inspection, approval of this milestone will initiate scheduling of discharge test to verify usable capacity for incentive calculation/payout</a:t>
            </a:r>
          </a:p>
        </p:txBody>
      </p:sp>
    </p:spTree>
    <p:extLst>
      <p:ext uri="{BB962C8B-B14F-4D97-AF65-F5344CB8AC3E}">
        <p14:creationId xmlns:p14="http://schemas.microsoft.com/office/powerpoint/2010/main" val="42241626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253AB-D635-480B-A074-8A1B229FBBFB}"/>
              </a:ext>
            </a:extLst>
          </p:cNvPr>
          <p:cNvSpPr>
            <a:spLocks noGrp="1"/>
          </p:cNvSpPr>
          <p:nvPr>
            <p:ph type="title"/>
          </p:nvPr>
        </p:nvSpPr>
        <p:spPr>
          <a:xfrm>
            <a:off x="546956" y="550434"/>
            <a:ext cx="11645044" cy="1325563"/>
          </a:xfrm>
        </p:spPr>
        <p:txBody>
          <a:bodyPr/>
          <a:lstStyle/>
          <a:p>
            <a:r>
              <a:rPr lang="en-US"/>
              <a:t>Retail: Quality Assurance/Project Inspection Milestone</a:t>
            </a:r>
          </a:p>
        </p:txBody>
      </p:sp>
      <p:sp>
        <p:nvSpPr>
          <p:cNvPr id="3" name="Content Placeholder 2">
            <a:extLst>
              <a:ext uri="{FF2B5EF4-FFF2-40B4-BE49-F238E27FC236}">
                <a16:creationId xmlns:a16="http://schemas.microsoft.com/office/drawing/2014/main" id="{59438E44-01F6-C2E9-D99F-3A19927C3E88}"/>
              </a:ext>
            </a:extLst>
          </p:cNvPr>
          <p:cNvSpPr>
            <a:spLocks noGrp="1"/>
          </p:cNvSpPr>
          <p:nvPr>
            <p:ph sz="quarter" idx="12"/>
          </p:nvPr>
        </p:nvSpPr>
        <p:spPr/>
        <p:txBody>
          <a:bodyPr/>
          <a:lstStyle/>
          <a:p>
            <a:endParaRPr lang="en-US" sz="1800" b="0">
              <a:solidFill>
                <a:schemeClr val="tx2"/>
              </a:solidFill>
              <a:latin typeface="Roboto Light" panose="02000000000000000000" pitchFamily="2" charset="0"/>
              <a:ea typeface="Roboto Light" panose="02000000000000000000" pitchFamily="2" charset="0"/>
            </a:endParaRPr>
          </a:p>
          <a:p>
            <a:endParaRPr lang="en-US"/>
          </a:p>
        </p:txBody>
      </p:sp>
      <p:sp>
        <p:nvSpPr>
          <p:cNvPr id="4" name="TextBox 3">
            <a:extLst>
              <a:ext uri="{FF2B5EF4-FFF2-40B4-BE49-F238E27FC236}">
                <a16:creationId xmlns:a16="http://schemas.microsoft.com/office/drawing/2014/main" id="{7C97E950-ACB9-CDEA-8E62-2920DE258926}"/>
              </a:ext>
            </a:extLst>
          </p:cNvPr>
          <p:cNvSpPr txBox="1"/>
          <p:nvPr/>
        </p:nvSpPr>
        <p:spPr>
          <a:xfrm>
            <a:off x="542636" y="2142810"/>
            <a:ext cx="10919791" cy="4985980"/>
          </a:xfrm>
          <a:prstGeom prst="rect">
            <a:avLst/>
          </a:prstGeom>
          <a:noFill/>
        </p:spPr>
        <p:txBody>
          <a:bodyPr wrap="square" rtlCol="0">
            <a:spAutoFit/>
          </a:bodyPr>
          <a:lstStyle/>
          <a:p>
            <a:pPr marL="342900" indent="-342900">
              <a:buFont typeface="Arial" panose="020B0604020202020204" pitchFamily="34" charset="0"/>
              <a:buChar char="•"/>
            </a:pPr>
            <a:r>
              <a:rPr lang="en-US" sz="2000" b="1">
                <a:solidFill>
                  <a:srgbClr val="63666A"/>
                </a:solidFill>
              </a:rPr>
              <a:t>All</a:t>
            </a:r>
            <a:r>
              <a:rPr lang="en-US" sz="2000">
                <a:solidFill>
                  <a:srgbClr val="63666A"/>
                </a:solidFill>
              </a:rPr>
              <a:t> projects awarded a Retail incentive will undergo a QA photo and field inspection.</a:t>
            </a:r>
          </a:p>
          <a:p>
            <a:pPr marL="342900" indent="-342900">
              <a:buFont typeface="Arial" panose="020B0604020202020204" pitchFamily="34" charset="0"/>
              <a:buChar char="•"/>
            </a:pPr>
            <a:endParaRPr lang="en-US" sz="1000">
              <a:solidFill>
                <a:srgbClr val="63666A"/>
              </a:solidFill>
            </a:endParaRPr>
          </a:p>
          <a:p>
            <a:pPr marL="342900" indent="-342900">
              <a:buFont typeface="Arial" panose="020B0604020202020204" pitchFamily="34" charset="0"/>
              <a:buChar char="•"/>
            </a:pPr>
            <a:r>
              <a:rPr lang="en-US" sz="2000">
                <a:solidFill>
                  <a:srgbClr val="63666A"/>
                </a:solidFill>
              </a:rPr>
              <a:t>The QA process provides guidance and oversight for energy storage projects that receive NYSERDA incentives to ensure that the commissioned system meets applicable code requirements and high safety and performance standards.</a:t>
            </a:r>
          </a:p>
          <a:p>
            <a:pPr marL="342900" indent="-342900">
              <a:buFont typeface="Arial" panose="020B0604020202020204" pitchFamily="34" charset="0"/>
              <a:buChar char="•"/>
            </a:pPr>
            <a:endParaRPr lang="en-US" sz="1000">
              <a:solidFill>
                <a:srgbClr val="63666A"/>
              </a:solidFill>
            </a:endParaRPr>
          </a:p>
          <a:p>
            <a:pPr marL="342900" indent="-342900">
              <a:buFont typeface="Arial" panose="020B0604020202020204" pitchFamily="34" charset="0"/>
              <a:buChar char="•"/>
            </a:pPr>
            <a:r>
              <a:rPr lang="en-US" sz="2000">
                <a:solidFill>
                  <a:srgbClr val="63666A"/>
                </a:solidFill>
              </a:rPr>
              <a:t>Contractors should submit required documents for the inspection milestone once a project has been constructed and is mechanically complete, but before it is energized.</a:t>
            </a:r>
          </a:p>
          <a:p>
            <a:pPr marL="342900" indent="-342900">
              <a:buFont typeface="Arial" panose="020B0604020202020204" pitchFamily="34" charset="0"/>
              <a:buChar char="•"/>
            </a:pPr>
            <a:endParaRPr lang="en-US" sz="1000">
              <a:solidFill>
                <a:srgbClr val="63666A"/>
              </a:solidFill>
            </a:endParaRPr>
          </a:p>
          <a:p>
            <a:pPr marL="342900" indent="-342900">
              <a:buFont typeface="Arial" panose="020B0604020202020204" pitchFamily="34" charset="0"/>
              <a:buChar char="•"/>
            </a:pPr>
            <a:r>
              <a:rPr lang="en-US" sz="2000">
                <a:solidFill>
                  <a:srgbClr val="63666A"/>
                </a:solidFill>
              </a:rPr>
              <a:t>Upon approval of the Project Inspection Milestone Deliverables, NYSERDA will schedule a QA inspection with the Contractor.</a:t>
            </a:r>
          </a:p>
          <a:p>
            <a:pPr marL="342900" indent="-342900">
              <a:buFont typeface="Arial" panose="020B0604020202020204" pitchFamily="34" charset="0"/>
              <a:buChar char="•"/>
            </a:pPr>
            <a:endParaRPr lang="en-US" sz="1000">
              <a:solidFill>
                <a:srgbClr val="63666A"/>
              </a:solidFill>
            </a:endParaRPr>
          </a:p>
          <a:p>
            <a:pPr marL="342900" indent="-342900">
              <a:buFont typeface="Arial" panose="020B0604020202020204" pitchFamily="34" charset="0"/>
              <a:buChar char="•"/>
            </a:pPr>
            <a:r>
              <a:rPr lang="en-US" sz="2000">
                <a:solidFill>
                  <a:srgbClr val="63666A"/>
                </a:solidFill>
              </a:rPr>
              <a:t>Any corrective actions flagged in the inspection must be addressed as a condition for incentive payment.</a:t>
            </a:r>
            <a:br>
              <a:rPr lang="en-US" sz="2000">
                <a:solidFill>
                  <a:srgbClr val="63666A"/>
                </a:solidFill>
              </a:rPr>
            </a:br>
            <a:endParaRPr lang="en-US" sz="1000">
              <a:solidFill>
                <a:srgbClr val="63666A"/>
              </a:solidFill>
            </a:endParaRPr>
          </a:p>
          <a:p>
            <a:pPr marL="342900" indent="-342900">
              <a:buFont typeface="Arial" panose="020B0604020202020204" pitchFamily="34" charset="0"/>
              <a:buChar char="•"/>
            </a:pPr>
            <a:r>
              <a:rPr lang="en-US" sz="2000">
                <a:solidFill>
                  <a:srgbClr val="63666A"/>
                </a:solidFill>
              </a:rPr>
              <a:t>Disciplinary action may be taken if a Contractor does not respond to or make required corrective actions within the time required by NYSERDA.</a:t>
            </a:r>
          </a:p>
          <a:p>
            <a:pPr marL="342900" indent="-342900">
              <a:buFont typeface="Arial" panose="020B0604020202020204" pitchFamily="34" charset="0"/>
              <a:buChar char="•"/>
            </a:pPr>
            <a:endParaRPr lang="en-US"/>
          </a:p>
        </p:txBody>
      </p:sp>
    </p:spTree>
    <p:extLst>
      <p:ext uri="{BB962C8B-B14F-4D97-AF65-F5344CB8AC3E}">
        <p14:creationId xmlns:p14="http://schemas.microsoft.com/office/powerpoint/2010/main" val="2143464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B28539-B3D7-95F8-4023-03426A31C0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72D3C2-BF33-04B2-0464-F27BB45F05C0}"/>
              </a:ext>
            </a:extLst>
          </p:cNvPr>
          <p:cNvSpPr>
            <a:spLocks noGrp="1"/>
          </p:cNvSpPr>
          <p:nvPr>
            <p:ph type="title"/>
          </p:nvPr>
        </p:nvSpPr>
        <p:spPr>
          <a:xfrm>
            <a:off x="546956" y="550434"/>
            <a:ext cx="11645044" cy="1325563"/>
          </a:xfrm>
        </p:spPr>
        <p:txBody>
          <a:bodyPr/>
          <a:lstStyle/>
          <a:p>
            <a:r>
              <a:rPr lang="en-US"/>
              <a:t>Retail: Project Inspection Milestone – Deliverables </a:t>
            </a:r>
          </a:p>
        </p:txBody>
      </p:sp>
      <p:sp>
        <p:nvSpPr>
          <p:cNvPr id="3" name="Content Placeholder 2">
            <a:extLst>
              <a:ext uri="{FF2B5EF4-FFF2-40B4-BE49-F238E27FC236}">
                <a16:creationId xmlns:a16="http://schemas.microsoft.com/office/drawing/2014/main" id="{8DB5FD77-4DEF-4BA4-871B-E41008AF7135}"/>
              </a:ext>
            </a:extLst>
          </p:cNvPr>
          <p:cNvSpPr>
            <a:spLocks noGrp="1"/>
          </p:cNvSpPr>
          <p:nvPr>
            <p:ph sz="quarter" idx="12"/>
          </p:nvPr>
        </p:nvSpPr>
        <p:spPr/>
        <p:txBody>
          <a:bodyPr/>
          <a:lstStyle/>
          <a:p>
            <a:endParaRPr lang="en-US" sz="1800" b="0">
              <a:solidFill>
                <a:schemeClr val="tx2"/>
              </a:solidFill>
              <a:latin typeface="Roboto Light" panose="02000000000000000000" pitchFamily="2" charset="0"/>
              <a:ea typeface="Roboto Light" panose="02000000000000000000" pitchFamily="2" charset="0"/>
            </a:endParaRPr>
          </a:p>
          <a:p>
            <a:endParaRPr lang="en-US"/>
          </a:p>
        </p:txBody>
      </p:sp>
      <p:sp>
        <p:nvSpPr>
          <p:cNvPr id="4" name="TextBox 3">
            <a:extLst>
              <a:ext uri="{FF2B5EF4-FFF2-40B4-BE49-F238E27FC236}">
                <a16:creationId xmlns:a16="http://schemas.microsoft.com/office/drawing/2014/main" id="{45DECD1F-490F-612D-D2E2-C815FA02F78B}"/>
              </a:ext>
            </a:extLst>
          </p:cNvPr>
          <p:cNvSpPr txBox="1"/>
          <p:nvPr/>
        </p:nvSpPr>
        <p:spPr>
          <a:xfrm>
            <a:off x="542636" y="1841242"/>
            <a:ext cx="10919791" cy="3785652"/>
          </a:xfrm>
          <a:prstGeom prst="rect">
            <a:avLst/>
          </a:prstGeom>
          <a:noFill/>
        </p:spPr>
        <p:txBody>
          <a:bodyPr wrap="square" rtlCol="0">
            <a:spAutoFit/>
          </a:bodyPr>
          <a:lstStyle/>
          <a:p>
            <a:pPr marL="342900" indent="-342900">
              <a:buFont typeface="Arial" panose="020B0604020202020204" pitchFamily="34" charset="0"/>
              <a:buChar char="•"/>
            </a:pPr>
            <a:r>
              <a:rPr lang="en-US" sz="2000">
                <a:solidFill>
                  <a:srgbClr val="63666A"/>
                </a:solidFill>
              </a:rPr>
              <a:t>Photos of constructed system</a:t>
            </a:r>
          </a:p>
          <a:p>
            <a:pPr marL="342900" indent="-342900">
              <a:buFont typeface="Arial" panose="020B0604020202020204" pitchFamily="34" charset="0"/>
              <a:buChar char="•"/>
            </a:pPr>
            <a:r>
              <a:rPr lang="en-US" sz="2000">
                <a:solidFill>
                  <a:srgbClr val="63666A"/>
                </a:solidFill>
              </a:rPr>
              <a:t>Proof of executed storage system 10-year warranty</a:t>
            </a:r>
          </a:p>
          <a:p>
            <a:pPr marL="342900" indent="-342900">
              <a:buFont typeface="Arial" panose="020B0604020202020204" pitchFamily="34" charset="0"/>
              <a:buChar char="•"/>
            </a:pPr>
            <a:r>
              <a:rPr lang="en-US" sz="2000">
                <a:solidFill>
                  <a:srgbClr val="63666A"/>
                </a:solidFill>
              </a:rPr>
              <a:t>Prevailing Wage Certification</a:t>
            </a:r>
          </a:p>
          <a:p>
            <a:pPr marL="342900" indent="-342900">
              <a:buFont typeface="Arial" panose="020B0604020202020204" pitchFamily="34" charset="0"/>
              <a:buChar char="•"/>
            </a:pPr>
            <a:r>
              <a:rPr lang="en-US" sz="2000">
                <a:solidFill>
                  <a:srgbClr val="63666A"/>
                </a:solidFill>
              </a:rPr>
              <a:t>Approvals received from all AHJs, with equipment listed.</a:t>
            </a:r>
          </a:p>
          <a:p>
            <a:pPr marL="342900" indent="-342900">
              <a:buFont typeface="Arial" panose="020B0604020202020204" pitchFamily="34" charset="0"/>
              <a:buChar char="•"/>
            </a:pPr>
            <a:r>
              <a:rPr lang="en-US" sz="2000">
                <a:solidFill>
                  <a:srgbClr val="63666A"/>
                </a:solidFill>
              </a:rPr>
              <a:t>Final as-built three-line drawing stamped by a New York State professional engineer (PE) and electrical inspection certificate and site plan</a:t>
            </a:r>
          </a:p>
          <a:p>
            <a:pPr marL="342900" indent="-342900">
              <a:buFont typeface="Arial" panose="020B0604020202020204" pitchFamily="34" charset="0"/>
              <a:buChar char="•"/>
            </a:pPr>
            <a:r>
              <a:rPr lang="en-US" sz="2000">
                <a:solidFill>
                  <a:srgbClr val="63666A"/>
                </a:solidFill>
              </a:rPr>
              <a:t>Commissioning and Decommissioning plans</a:t>
            </a:r>
          </a:p>
          <a:p>
            <a:pPr marL="342900" indent="-342900">
              <a:buFont typeface="Arial" panose="020B0604020202020204" pitchFamily="34" charset="0"/>
              <a:buChar char="•"/>
            </a:pPr>
            <a:r>
              <a:rPr lang="en-US" sz="2000">
                <a:solidFill>
                  <a:srgbClr val="63666A"/>
                </a:solidFill>
              </a:rPr>
              <a:t>Manufacturer's O&amp;M for the energy storage system</a:t>
            </a:r>
          </a:p>
          <a:p>
            <a:pPr marL="342900" indent="-342900">
              <a:buFont typeface="Arial" panose="020B0604020202020204" pitchFamily="34" charset="0"/>
              <a:buChar char="•"/>
            </a:pPr>
            <a:r>
              <a:rPr lang="en-US" sz="2000">
                <a:solidFill>
                  <a:srgbClr val="63666A"/>
                </a:solidFill>
              </a:rPr>
              <a:t>Contact information of the relevant O&amp;M service agency for the system</a:t>
            </a:r>
          </a:p>
          <a:p>
            <a:endParaRPr lang="en-US" sz="2000">
              <a:solidFill>
                <a:srgbClr val="63666A"/>
              </a:solidFill>
            </a:endParaRPr>
          </a:p>
          <a:p>
            <a:pPr marL="342900" indent="-342900">
              <a:buFont typeface="Arial" panose="020B0604020202020204" pitchFamily="34" charset="0"/>
              <a:buChar char="•"/>
            </a:pPr>
            <a:r>
              <a:rPr lang="en-US" sz="2000" u="sng">
                <a:solidFill>
                  <a:srgbClr val="63666A"/>
                </a:solidFill>
              </a:rPr>
              <a:t>This is NOT an exhaustive list of eligibility requirements;</a:t>
            </a:r>
            <a:r>
              <a:rPr lang="en-US" sz="2000">
                <a:solidFill>
                  <a:srgbClr val="63666A"/>
                </a:solidFill>
              </a:rPr>
              <a:t> please refer to the Program Manual (when updated) for the complete list</a:t>
            </a:r>
            <a:endParaRPr lang="en-US" sz="1000">
              <a:solidFill>
                <a:srgbClr val="63666A"/>
              </a:solidFill>
            </a:endParaRPr>
          </a:p>
        </p:txBody>
      </p:sp>
    </p:spTree>
    <p:extLst>
      <p:ext uri="{BB962C8B-B14F-4D97-AF65-F5344CB8AC3E}">
        <p14:creationId xmlns:p14="http://schemas.microsoft.com/office/powerpoint/2010/main" val="10301767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426C6C-68CD-F8EC-3FFA-31755C31B0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66B4BF-9DAC-D01F-D4C8-4045B4AC52CB}"/>
              </a:ext>
            </a:extLst>
          </p:cNvPr>
          <p:cNvSpPr>
            <a:spLocks noGrp="1"/>
          </p:cNvSpPr>
          <p:nvPr>
            <p:ph type="title"/>
          </p:nvPr>
        </p:nvSpPr>
        <p:spPr>
          <a:xfrm>
            <a:off x="546956" y="550434"/>
            <a:ext cx="11645044" cy="1325563"/>
          </a:xfrm>
        </p:spPr>
        <p:txBody>
          <a:bodyPr/>
          <a:lstStyle/>
          <a:p>
            <a:r>
              <a:rPr lang="en-US"/>
              <a:t>Retail: Project Commissioning Milestone – Deliverables </a:t>
            </a:r>
          </a:p>
        </p:txBody>
      </p:sp>
      <p:sp>
        <p:nvSpPr>
          <p:cNvPr id="3" name="Content Placeholder 2">
            <a:extLst>
              <a:ext uri="{FF2B5EF4-FFF2-40B4-BE49-F238E27FC236}">
                <a16:creationId xmlns:a16="http://schemas.microsoft.com/office/drawing/2014/main" id="{02757CBA-6DA5-3063-EADC-5C1C7E12AA48}"/>
              </a:ext>
            </a:extLst>
          </p:cNvPr>
          <p:cNvSpPr>
            <a:spLocks noGrp="1"/>
          </p:cNvSpPr>
          <p:nvPr>
            <p:ph sz="quarter" idx="12"/>
          </p:nvPr>
        </p:nvSpPr>
        <p:spPr/>
        <p:txBody>
          <a:bodyPr/>
          <a:lstStyle/>
          <a:p>
            <a:endParaRPr lang="en-US" sz="1800" b="0">
              <a:solidFill>
                <a:schemeClr val="tx2"/>
              </a:solidFill>
              <a:latin typeface="Roboto Light" panose="02000000000000000000" pitchFamily="2" charset="0"/>
              <a:ea typeface="Roboto Light" panose="02000000000000000000" pitchFamily="2" charset="0"/>
            </a:endParaRPr>
          </a:p>
          <a:p>
            <a:endParaRPr lang="en-US"/>
          </a:p>
        </p:txBody>
      </p:sp>
      <p:sp>
        <p:nvSpPr>
          <p:cNvPr id="4" name="TextBox 3">
            <a:extLst>
              <a:ext uri="{FF2B5EF4-FFF2-40B4-BE49-F238E27FC236}">
                <a16:creationId xmlns:a16="http://schemas.microsoft.com/office/drawing/2014/main" id="{402F5A73-5BB9-8E3C-BA99-86DDDD53802B}"/>
              </a:ext>
            </a:extLst>
          </p:cNvPr>
          <p:cNvSpPr txBox="1"/>
          <p:nvPr/>
        </p:nvSpPr>
        <p:spPr>
          <a:xfrm>
            <a:off x="542636" y="2142810"/>
            <a:ext cx="10919791" cy="3477875"/>
          </a:xfrm>
          <a:prstGeom prst="rect">
            <a:avLst/>
          </a:prstGeom>
          <a:noFill/>
        </p:spPr>
        <p:txBody>
          <a:bodyPr wrap="square" rtlCol="0">
            <a:spAutoFit/>
          </a:bodyPr>
          <a:lstStyle/>
          <a:p>
            <a:r>
              <a:rPr lang="en-US" sz="2000">
                <a:solidFill>
                  <a:srgbClr val="63666A"/>
                </a:solidFill>
              </a:rPr>
              <a:t>Once a project has been energized, a contractor should submit the following:</a:t>
            </a:r>
          </a:p>
          <a:p>
            <a:pPr marL="800100" lvl="1" indent="-342900">
              <a:buFont typeface="Arial" panose="020B0604020202020204" pitchFamily="34" charset="0"/>
              <a:buChar char="•"/>
            </a:pPr>
            <a:endParaRPr lang="en-US" sz="1000">
              <a:solidFill>
                <a:srgbClr val="63666A"/>
              </a:solidFill>
            </a:endParaRPr>
          </a:p>
          <a:p>
            <a:pPr marL="800100" lvl="1" indent="-342900">
              <a:buFont typeface="Arial" panose="020B0604020202020204" pitchFamily="34" charset="0"/>
              <a:buChar char="•"/>
            </a:pPr>
            <a:r>
              <a:rPr lang="en-US" sz="2000">
                <a:solidFill>
                  <a:srgbClr val="63666A"/>
                </a:solidFill>
              </a:rPr>
              <a:t>Local electric utility’s interconnection permission to operate (PTO) letter</a:t>
            </a:r>
          </a:p>
          <a:p>
            <a:pPr marL="800100" lvl="1" indent="-342900">
              <a:buFont typeface="Arial" panose="020B0604020202020204" pitchFamily="34" charset="0"/>
              <a:buChar char="•"/>
            </a:pPr>
            <a:r>
              <a:rPr lang="en-US" sz="2000">
                <a:solidFill>
                  <a:srgbClr val="63666A"/>
                </a:solidFill>
              </a:rPr>
              <a:t>Proof of outreach to Authority Having Jurisdiction seeking input on Emergency Response Plan</a:t>
            </a:r>
          </a:p>
          <a:p>
            <a:pPr marL="800100" lvl="1" indent="-342900">
              <a:buFont typeface="Arial" panose="020B0604020202020204" pitchFamily="34" charset="0"/>
              <a:buChar char="•"/>
            </a:pPr>
            <a:r>
              <a:rPr lang="en-US" sz="2000">
                <a:solidFill>
                  <a:srgbClr val="63666A"/>
                </a:solidFill>
              </a:rPr>
              <a:t>Complete Emergency Response Plan</a:t>
            </a:r>
          </a:p>
          <a:p>
            <a:pPr marL="800100" lvl="1" indent="-342900">
              <a:buFont typeface="Arial" panose="020B0604020202020204" pitchFamily="34" charset="0"/>
              <a:buChar char="•"/>
            </a:pPr>
            <a:r>
              <a:rPr lang="en-US" sz="2000">
                <a:solidFill>
                  <a:srgbClr val="63666A"/>
                </a:solidFill>
              </a:rPr>
              <a:t>Proof of local fire department training (proof of completion or proof of local FD engagement or documentation of attempt) </a:t>
            </a:r>
          </a:p>
          <a:p>
            <a:pPr marL="342900" indent="-342900">
              <a:buFont typeface="Arial" panose="020B0604020202020204" pitchFamily="34" charset="0"/>
              <a:buChar char="•"/>
            </a:pPr>
            <a:endParaRPr lang="en-US" sz="1000">
              <a:solidFill>
                <a:srgbClr val="63666A"/>
              </a:solidFill>
            </a:endParaRPr>
          </a:p>
          <a:p>
            <a:r>
              <a:rPr lang="en-US" sz="2000">
                <a:solidFill>
                  <a:srgbClr val="63666A"/>
                </a:solidFill>
              </a:rPr>
              <a:t>Conditional on a passing inspection, approval of this milestone will notify the NYSERDA Measurement and Verification team to schedule a discharge test to verify the incentive amount. </a:t>
            </a:r>
          </a:p>
          <a:p>
            <a:pPr marL="342900" indent="-342900">
              <a:buFont typeface="Arial" panose="020B0604020202020204" pitchFamily="34" charset="0"/>
              <a:buChar char="•"/>
            </a:pPr>
            <a:endParaRPr lang="en-US" sz="2000">
              <a:solidFill>
                <a:srgbClr val="63666A"/>
              </a:solidFill>
            </a:endParaRPr>
          </a:p>
        </p:txBody>
      </p:sp>
    </p:spTree>
    <p:extLst>
      <p:ext uri="{BB962C8B-B14F-4D97-AF65-F5344CB8AC3E}">
        <p14:creationId xmlns:p14="http://schemas.microsoft.com/office/powerpoint/2010/main" val="15305289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253AB-D635-480B-A074-8A1B229FBBFB}"/>
              </a:ext>
            </a:extLst>
          </p:cNvPr>
          <p:cNvSpPr>
            <a:spLocks noGrp="1"/>
          </p:cNvSpPr>
          <p:nvPr>
            <p:ph type="title"/>
          </p:nvPr>
        </p:nvSpPr>
        <p:spPr>
          <a:xfrm>
            <a:off x="546956" y="550434"/>
            <a:ext cx="11645044" cy="1325563"/>
          </a:xfrm>
        </p:spPr>
        <p:txBody>
          <a:bodyPr/>
          <a:lstStyle/>
          <a:p>
            <a:r>
              <a:rPr lang="en-US"/>
              <a:t>Retail: Post-Milestone Activities and Incentive Payment</a:t>
            </a:r>
          </a:p>
        </p:txBody>
      </p:sp>
      <p:sp>
        <p:nvSpPr>
          <p:cNvPr id="3" name="Content Placeholder 2">
            <a:extLst>
              <a:ext uri="{FF2B5EF4-FFF2-40B4-BE49-F238E27FC236}">
                <a16:creationId xmlns:a16="http://schemas.microsoft.com/office/drawing/2014/main" id="{59438E44-01F6-C2E9-D99F-3A19927C3E88}"/>
              </a:ext>
            </a:extLst>
          </p:cNvPr>
          <p:cNvSpPr>
            <a:spLocks noGrp="1"/>
          </p:cNvSpPr>
          <p:nvPr>
            <p:ph sz="quarter" idx="12"/>
          </p:nvPr>
        </p:nvSpPr>
        <p:spPr/>
        <p:txBody>
          <a:bodyPr/>
          <a:lstStyle/>
          <a:p>
            <a:endParaRPr lang="en-US" sz="1800" b="0">
              <a:solidFill>
                <a:schemeClr val="tx2"/>
              </a:solidFill>
              <a:latin typeface="Roboto Light" panose="02000000000000000000" pitchFamily="2" charset="0"/>
              <a:ea typeface="Roboto Light" panose="02000000000000000000" pitchFamily="2" charset="0"/>
            </a:endParaRPr>
          </a:p>
          <a:p>
            <a:endParaRPr lang="en-US"/>
          </a:p>
        </p:txBody>
      </p:sp>
      <p:sp>
        <p:nvSpPr>
          <p:cNvPr id="4" name="TextBox 3">
            <a:extLst>
              <a:ext uri="{FF2B5EF4-FFF2-40B4-BE49-F238E27FC236}">
                <a16:creationId xmlns:a16="http://schemas.microsoft.com/office/drawing/2014/main" id="{7C97E950-ACB9-CDEA-8E62-2920DE258926}"/>
              </a:ext>
            </a:extLst>
          </p:cNvPr>
          <p:cNvSpPr txBox="1"/>
          <p:nvPr/>
        </p:nvSpPr>
        <p:spPr>
          <a:xfrm>
            <a:off x="542636" y="2142810"/>
            <a:ext cx="10919791" cy="4216539"/>
          </a:xfrm>
          <a:prstGeom prst="rect">
            <a:avLst/>
          </a:prstGeom>
          <a:noFill/>
        </p:spPr>
        <p:txBody>
          <a:bodyPr wrap="square" rtlCol="0">
            <a:spAutoFit/>
          </a:bodyPr>
          <a:lstStyle/>
          <a:p>
            <a:pPr marL="342900" indent="-342900">
              <a:buFont typeface="Arial" panose="020B0604020202020204" pitchFamily="34" charset="0"/>
              <a:buChar char="•"/>
            </a:pPr>
            <a:r>
              <a:rPr lang="en-US" sz="2000">
                <a:solidFill>
                  <a:srgbClr val="63666A"/>
                </a:solidFill>
              </a:rPr>
              <a:t>Projects must complete a discharge test to verify the usable installed capacity of the system. </a:t>
            </a:r>
          </a:p>
          <a:p>
            <a:pPr marL="342900" indent="-342900">
              <a:buFont typeface="Arial" panose="020B0604020202020204" pitchFamily="34" charset="0"/>
              <a:buChar char="•"/>
            </a:pPr>
            <a:endParaRPr lang="en-US" sz="1000">
              <a:solidFill>
                <a:srgbClr val="63666A"/>
              </a:solidFill>
            </a:endParaRPr>
          </a:p>
          <a:p>
            <a:pPr marL="342900" indent="-342900">
              <a:buFont typeface="Arial" panose="020B0604020202020204" pitchFamily="34" charset="0"/>
              <a:buChar char="•"/>
            </a:pPr>
            <a:r>
              <a:rPr lang="en-US" sz="2000">
                <a:solidFill>
                  <a:srgbClr val="63666A"/>
                </a:solidFill>
              </a:rPr>
              <a:t>The results of the discharge test will be uploaded to the Portal by NYSERDA’s team. The incentive will be prorated if the MWh discharged is &gt;1% less than the approved MWh capacity.</a:t>
            </a:r>
          </a:p>
          <a:p>
            <a:pPr marL="342900" indent="-342900">
              <a:buFont typeface="Arial" panose="020B0604020202020204" pitchFamily="34" charset="0"/>
              <a:buChar char="•"/>
            </a:pPr>
            <a:endParaRPr lang="en-US" sz="1000">
              <a:solidFill>
                <a:srgbClr val="63666A"/>
              </a:solidFill>
            </a:endParaRPr>
          </a:p>
          <a:p>
            <a:pPr marL="342900" indent="-342900">
              <a:buFont typeface="Arial" panose="020B0604020202020204" pitchFamily="34" charset="0"/>
              <a:buChar char="•"/>
            </a:pPr>
            <a:r>
              <a:rPr lang="en-US" sz="2000">
                <a:solidFill>
                  <a:srgbClr val="63666A"/>
                </a:solidFill>
              </a:rPr>
              <a:t>Projects must report generation data to the NYSERDA </a:t>
            </a:r>
            <a:r>
              <a:rPr lang="en-US" sz="2000">
                <a:solidFill>
                  <a:srgbClr val="63666A"/>
                </a:solidFill>
                <a:hlinkClick r:id="rId3"/>
              </a:rPr>
              <a:t>DER Integrated Data System</a:t>
            </a:r>
            <a:r>
              <a:rPr lang="en-US" sz="2000">
                <a:solidFill>
                  <a:srgbClr val="63666A"/>
                </a:solidFill>
              </a:rPr>
              <a:t>.</a:t>
            </a:r>
          </a:p>
          <a:p>
            <a:pPr marL="342900" indent="-342900">
              <a:buFont typeface="Arial" panose="020B0604020202020204" pitchFamily="34" charset="0"/>
              <a:buChar char="•"/>
            </a:pPr>
            <a:endParaRPr lang="en-US" sz="1000">
              <a:solidFill>
                <a:srgbClr val="63666A"/>
              </a:solidFill>
            </a:endParaRPr>
          </a:p>
          <a:p>
            <a:pPr marL="342900" indent="-342900">
              <a:buFont typeface="Arial" panose="020B0604020202020204" pitchFamily="34" charset="0"/>
              <a:buChar char="•"/>
            </a:pPr>
            <a:r>
              <a:rPr lang="en-US" sz="2000">
                <a:solidFill>
                  <a:srgbClr val="63666A"/>
                </a:solidFill>
              </a:rPr>
              <a:t>Project may invoice program for incentive payment upon completion of the discharge test and initiation of generation data transmittal.</a:t>
            </a:r>
          </a:p>
          <a:p>
            <a:pPr marL="342900" indent="-342900">
              <a:buFont typeface="Arial" panose="020B0604020202020204" pitchFamily="34" charset="0"/>
              <a:buChar char="•"/>
            </a:pPr>
            <a:endParaRPr lang="en-US" sz="1000">
              <a:solidFill>
                <a:srgbClr val="63666A"/>
              </a:solidFill>
            </a:endParaRPr>
          </a:p>
          <a:p>
            <a:pPr marL="342900" indent="-342900">
              <a:buFont typeface="Arial" panose="020B0604020202020204" pitchFamily="34" charset="0"/>
              <a:buChar char="•"/>
            </a:pPr>
            <a:r>
              <a:rPr lang="en-US" sz="2000">
                <a:solidFill>
                  <a:srgbClr val="63666A"/>
                </a:solidFill>
              </a:rPr>
              <a:t>The entirety of the final incentive amount will be paid out as a single payment (no performance-based payments).</a:t>
            </a:r>
          </a:p>
          <a:p>
            <a:pPr marL="342900" indent="-342900">
              <a:buFont typeface="Arial" panose="020B0604020202020204" pitchFamily="34" charset="0"/>
              <a:buChar char="•"/>
            </a:pPr>
            <a:endParaRPr lang="en-US" sz="1000">
              <a:solidFill>
                <a:srgbClr val="63666A"/>
              </a:solidFill>
            </a:endParaRPr>
          </a:p>
          <a:p>
            <a:pPr marL="342900" indent="-342900">
              <a:buFont typeface="Arial" panose="020B0604020202020204" pitchFamily="34" charset="0"/>
              <a:buChar char="•"/>
            </a:pPr>
            <a:r>
              <a:rPr lang="en-US" sz="2000">
                <a:solidFill>
                  <a:srgbClr val="63666A"/>
                </a:solidFill>
              </a:rPr>
              <a:t>Incentive payments may be assigned to a third party via the Salesforce portal.</a:t>
            </a:r>
          </a:p>
          <a:p>
            <a:pPr marL="742950" lvl="1" indent="-285750">
              <a:buFont typeface="Arial" panose="020B0604020202020204" pitchFamily="34" charset="0"/>
              <a:buChar char="•"/>
            </a:pPr>
            <a:endParaRPr lang="en-US"/>
          </a:p>
        </p:txBody>
      </p:sp>
    </p:spTree>
    <p:extLst>
      <p:ext uri="{BB962C8B-B14F-4D97-AF65-F5344CB8AC3E}">
        <p14:creationId xmlns:p14="http://schemas.microsoft.com/office/powerpoint/2010/main" val="3636404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89710-062D-135B-BF74-C3BC4332EB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E97642-1C9B-B078-79FD-F08EC067580B}"/>
              </a:ext>
            </a:extLst>
          </p:cNvPr>
          <p:cNvSpPr>
            <a:spLocks noGrp="1"/>
          </p:cNvSpPr>
          <p:nvPr>
            <p:ph type="title"/>
          </p:nvPr>
        </p:nvSpPr>
        <p:spPr>
          <a:xfrm>
            <a:off x="546956" y="550434"/>
            <a:ext cx="11446570" cy="1325563"/>
          </a:xfrm>
        </p:spPr>
        <p:txBody>
          <a:bodyPr/>
          <a:lstStyle/>
          <a:p>
            <a:r>
              <a:rPr lang="en-US"/>
              <a:t>Retail: Requirements for Prevailing Wage or Project Labor Agreement</a:t>
            </a:r>
          </a:p>
        </p:txBody>
      </p:sp>
      <p:sp>
        <p:nvSpPr>
          <p:cNvPr id="3" name="Content Placeholder 2">
            <a:extLst>
              <a:ext uri="{FF2B5EF4-FFF2-40B4-BE49-F238E27FC236}">
                <a16:creationId xmlns:a16="http://schemas.microsoft.com/office/drawing/2014/main" id="{5082709B-17EB-FB25-5949-4BD43AC7EBDF}"/>
              </a:ext>
            </a:extLst>
          </p:cNvPr>
          <p:cNvSpPr>
            <a:spLocks noGrp="1"/>
          </p:cNvSpPr>
          <p:nvPr>
            <p:ph sz="quarter" idx="12"/>
          </p:nvPr>
        </p:nvSpPr>
        <p:spPr/>
        <p:txBody>
          <a:bodyPr/>
          <a:lstStyle/>
          <a:p>
            <a:endParaRPr lang="en-US" sz="1800" b="0">
              <a:solidFill>
                <a:schemeClr val="tx2"/>
              </a:solidFill>
              <a:latin typeface="Roboto Light" panose="02000000000000000000" pitchFamily="2" charset="0"/>
              <a:ea typeface="Roboto Light" panose="02000000000000000000" pitchFamily="2" charset="0"/>
            </a:endParaRPr>
          </a:p>
          <a:p>
            <a:endParaRPr lang="en-US"/>
          </a:p>
        </p:txBody>
      </p:sp>
      <p:sp>
        <p:nvSpPr>
          <p:cNvPr id="4" name="TextBox 3">
            <a:extLst>
              <a:ext uri="{FF2B5EF4-FFF2-40B4-BE49-F238E27FC236}">
                <a16:creationId xmlns:a16="http://schemas.microsoft.com/office/drawing/2014/main" id="{D61091DB-7891-236B-D5C3-A0FBCD58E8A4}"/>
              </a:ext>
            </a:extLst>
          </p:cNvPr>
          <p:cNvSpPr txBox="1"/>
          <p:nvPr/>
        </p:nvSpPr>
        <p:spPr>
          <a:xfrm>
            <a:off x="542636" y="2142810"/>
            <a:ext cx="10919791" cy="4247317"/>
          </a:xfrm>
          <a:prstGeom prst="rect">
            <a:avLst/>
          </a:prstGeom>
          <a:noFill/>
        </p:spPr>
        <p:txBody>
          <a:bodyPr wrap="square" rtlCol="0">
            <a:spAutoFit/>
          </a:bodyPr>
          <a:lstStyle/>
          <a:p>
            <a:pPr marL="342900" indent="-342900">
              <a:buFont typeface="Arial" panose="020B0604020202020204" pitchFamily="34" charset="0"/>
              <a:buChar char="•"/>
            </a:pPr>
            <a:r>
              <a:rPr lang="en-US" sz="2000">
                <a:solidFill>
                  <a:srgbClr val="63666A"/>
                </a:solidFill>
              </a:rPr>
              <a:t>Projects with installed capacity of 1 MW-AC or greater that are awarded Retail storage incentive funding must pay Prevailing Wage or enter into a project labor agreement (PLA) for construction activities associated with project development and installation.</a:t>
            </a:r>
          </a:p>
          <a:p>
            <a:pPr marL="342900" indent="-342900">
              <a:buFont typeface="Arial" panose="020B0604020202020204" pitchFamily="34" charset="0"/>
              <a:buChar char="•"/>
            </a:pPr>
            <a:endParaRPr lang="en-US" sz="1000">
              <a:solidFill>
                <a:srgbClr val="63666A"/>
              </a:solidFill>
            </a:endParaRPr>
          </a:p>
          <a:p>
            <a:pPr marL="342900" indent="-342900">
              <a:buFont typeface="Arial" panose="020B0604020202020204" pitchFamily="34" charset="0"/>
              <a:buChar char="•"/>
            </a:pPr>
            <a:r>
              <a:rPr lang="en-US" sz="2000">
                <a:solidFill>
                  <a:srgbClr val="63666A"/>
                </a:solidFill>
              </a:rPr>
              <a:t>This requirement will apply to direct employees of the developer and of the developer’s subcontractor(s).</a:t>
            </a:r>
          </a:p>
          <a:p>
            <a:pPr marL="342900" indent="-342900">
              <a:buFont typeface="Arial" panose="020B0604020202020204" pitchFamily="34" charset="0"/>
              <a:buChar char="•"/>
            </a:pPr>
            <a:endParaRPr lang="en-US" sz="1000">
              <a:solidFill>
                <a:srgbClr val="63666A"/>
              </a:solidFill>
            </a:endParaRPr>
          </a:p>
          <a:p>
            <a:pPr marL="342900" indent="-342900">
              <a:buFont typeface="Arial" panose="020B0604020202020204" pitchFamily="34" charset="0"/>
              <a:buChar char="•"/>
            </a:pPr>
            <a:r>
              <a:rPr lang="en-US" sz="2000">
                <a:solidFill>
                  <a:srgbClr val="63666A"/>
                </a:solidFill>
              </a:rPr>
              <a:t>Construction activities within the scope of this requirement include but are not limited to the clearing, grubbing, grading, staging, installation, erection and placement of the facility, electrical interconnection, as well as start-up and commissioning of the facility during the construction period.</a:t>
            </a:r>
          </a:p>
          <a:p>
            <a:pPr marL="342900" indent="-342900">
              <a:buFont typeface="Arial" panose="020B0604020202020204" pitchFamily="34" charset="0"/>
              <a:buChar char="•"/>
            </a:pPr>
            <a:endParaRPr lang="en-US" sz="1000">
              <a:solidFill>
                <a:srgbClr val="63666A"/>
              </a:solidFill>
            </a:endParaRPr>
          </a:p>
          <a:p>
            <a:pPr marL="342900" indent="-342900">
              <a:buFont typeface="Arial" panose="020B0604020202020204" pitchFamily="34" charset="0"/>
              <a:buChar char="•"/>
            </a:pPr>
            <a:r>
              <a:rPr lang="en-US" sz="2000">
                <a:solidFill>
                  <a:srgbClr val="63666A"/>
                </a:solidFill>
              </a:rPr>
              <a:t>Contractors must submit quarterly certifications by a New York State licensed Certified Public Accountant during the project construction period when submitting an invoice for incentive payment.</a:t>
            </a:r>
            <a:endParaRPr lang="en-US"/>
          </a:p>
        </p:txBody>
      </p:sp>
    </p:spTree>
    <p:extLst>
      <p:ext uri="{BB962C8B-B14F-4D97-AF65-F5344CB8AC3E}">
        <p14:creationId xmlns:p14="http://schemas.microsoft.com/office/powerpoint/2010/main" val="25045035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C9320B9-39C1-8B2C-29CE-E412A021F566}"/>
              </a:ext>
            </a:extLst>
          </p:cNvPr>
          <p:cNvSpPr>
            <a:spLocks noGrp="1"/>
          </p:cNvSpPr>
          <p:nvPr>
            <p:ph sz="quarter" idx="11"/>
          </p:nvPr>
        </p:nvSpPr>
        <p:spPr/>
        <p:txBody>
          <a:bodyPr/>
          <a:lstStyle/>
          <a:p>
            <a:r>
              <a:rPr lang="en-US"/>
              <a:t>Retail Storage Program:</a:t>
            </a:r>
          </a:p>
          <a:p>
            <a:r>
              <a:rPr lang="en-US"/>
              <a:t>Peer Review for non-NYC Projects</a:t>
            </a:r>
          </a:p>
        </p:txBody>
      </p:sp>
    </p:spTree>
    <p:extLst>
      <p:ext uri="{BB962C8B-B14F-4D97-AF65-F5344CB8AC3E}">
        <p14:creationId xmlns:p14="http://schemas.microsoft.com/office/powerpoint/2010/main" val="2770936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11181-2CE2-D617-7DD9-38FD79B125F0}"/>
              </a:ext>
            </a:extLst>
          </p:cNvPr>
          <p:cNvSpPr>
            <a:spLocks noGrp="1"/>
          </p:cNvSpPr>
          <p:nvPr>
            <p:ph type="title"/>
          </p:nvPr>
        </p:nvSpPr>
        <p:spPr/>
        <p:txBody>
          <a:bodyPr/>
          <a:lstStyle/>
          <a:p>
            <a:r>
              <a:rPr lang="en-US"/>
              <a:t>Agenda</a:t>
            </a:r>
          </a:p>
        </p:txBody>
      </p:sp>
      <p:sp>
        <p:nvSpPr>
          <p:cNvPr id="4" name="Content Placeholder 2">
            <a:extLst>
              <a:ext uri="{FF2B5EF4-FFF2-40B4-BE49-F238E27FC236}">
                <a16:creationId xmlns:a16="http://schemas.microsoft.com/office/drawing/2014/main" id="{F6F3E675-36B2-DD16-FE0D-163CA8E713C4}"/>
              </a:ext>
            </a:extLst>
          </p:cNvPr>
          <p:cNvSpPr txBox="1">
            <a:spLocks/>
          </p:cNvSpPr>
          <p:nvPr/>
        </p:nvSpPr>
        <p:spPr>
          <a:xfrm>
            <a:off x="543367" y="2016914"/>
            <a:ext cx="11101676" cy="4170562"/>
          </a:xfrm>
          <a:prstGeom prst="rect">
            <a:avLst/>
          </a:prstGeom>
        </p:spPr>
        <p:txBody>
          <a:bodyPr vert="horz" lIns="0" tIns="0" rIns="0" bIns="0" rtlCol="0">
            <a:noAutofit/>
          </a:bodyPr>
          <a:lstStyle>
            <a:lvl1pPr marL="0" indent="0" algn="l" defTabSz="914400" rtl="0" eaLnBrk="1" latinLnBrk="0" hangingPunct="1">
              <a:lnSpc>
                <a:spcPct val="90000"/>
              </a:lnSpc>
              <a:spcBef>
                <a:spcPts val="1200"/>
              </a:spcBef>
              <a:spcAft>
                <a:spcPts val="300"/>
              </a:spcAft>
              <a:buFont typeface="Arial" panose="020B0604020202020204" pitchFamily="34" charset="0"/>
              <a:buNone/>
              <a:defRPr sz="2400" b="1" kern="1200">
                <a:solidFill>
                  <a:schemeClr val="accent3"/>
                </a:solidFill>
                <a:latin typeface="+mj-lt"/>
                <a:ea typeface="+mn-ea"/>
                <a:cs typeface="+mn-cs"/>
              </a:defRPr>
            </a:lvl1pPr>
            <a:lvl2pPr marL="0" indent="0" algn="l" defTabSz="914400" rtl="0" eaLnBrk="1" latinLnBrk="0" hangingPunct="1">
              <a:lnSpc>
                <a:spcPct val="90000"/>
              </a:lnSpc>
              <a:spcBef>
                <a:spcPts val="300"/>
              </a:spcBef>
              <a:buClr>
                <a:schemeClr val="tx2"/>
              </a:buClr>
              <a:buFont typeface="Roboto Lt" pitchFamily="2" charset="0"/>
              <a:buNone/>
              <a:defRPr sz="2200" kern="1200">
                <a:solidFill>
                  <a:schemeClr val="tx2"/>
                </a:solidFill>
                <a:latin typeface="+mn-lt"/>
                <a:ea typeface="+mn-ea"/>
                <a:cs typeface="+mn-cs"/>
              </a:defRPr>
            </a:lvl2pPr>
            <a:lvl3pPr marL="228600" indent="-228600" algn="l" defTabSz="914400" rtl="0" eaLnBrk="1" latinLnBrk="0" hangingPunct="1">
              <a:lnSpc>
                <a:spcPct val="90000"/>
              </a:lnSpc>
              <a:spcBef>
                <a:spcPts val="600"/>
              </a:spcBef>
              <a:buClr>
                <a:schemeClr val="tx2"/>
              </a:buClr>
              <a:buFont typeface="Roboto Lt" pitchFamily="2" charset="0"/>
              <a:buChar char="&gt;"/>
              <a:defRPr sz="2200" kern="1200">
                <a:solidFill>
                  <a:schemeClr val="tx2"/>
                </a:solidFill>
                <a:latin typeface="+mn-lt"/>
                <a:ea typeface="+mn-ea"/>
                <a:cs typeface="+mn-cs"/>
              </a:defRPr>
            </a:lvl3pPr>
            <a:lvl4pPr marL="457200" indent="-228600" algn="l" defTabSz="914400" rtl="0" eaLnBrk="1" latinLnBrk="0" hangingPunct="1">
              <a:lnSpc>
                <a:spcPct val="90000"/>
              </a:lnSpc>
              <a:spcBef>
                <a:spcPts val="300"/>
              </a:spcBef>
              <a:buClr>
                <a:schemeClr val="tx2"/>
              </a:buClr>
              <a:buFont typeface="Arial" panose="020B0604020202020204" pitchFamily="34" charset="0"/>
              <a:buChar char="•"/>
              <a:defRPr sz="2000" kern="1200">
                <a:solidFill>
                  <a:schemeClr val="tx2"/>
                </a:solidFill>
                <a:latin typeface="+mn-lt"/>
                <a:ea typeface="+mn-ea"/>
                <a:cs typeface="+mn-cs"/>
              </a:defRPr>
            </a:lvl4pPr>
            <a:lvl5pPr marL="822960" indent="-228600" algn="l" defTabSz="914400" rtl="0" eaLnBrk="1" latinLnBrk="0" hangingPunct="1">
              <a:lnSpc>
                <a:spcPct val="90000"/>
              </a:lnSpc>
              <a:spcBef>
                <a:spcPts val="300"/>
              </a:spcBef>
              <a:buFont typeface="Roboto Lt" pitchFamily="2"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Wingdings" panose="05000000000000000000" pitchFamily="2" charset="2"/>
              <a:buChar char="§"/>
            </a:pPr>
            <a:r>
              <a:rPr lang="en-US" b="0">
                <a:solidFill>
                  <a:schemeClr val="tx2"/>
                </a:solidFill>
                <a:latin typeface="+mn-lt"/>
                <a:ea typeface="Roboto Light" panose="02000000000000000000" pitchFamily="2" charset="0"/>
              </a:rPr>
              <a:t>“6 GW” Storage Programs: Background and Overview</a:t>
            </a:r>
          </a:p>
          <a:p>
            <a:pPr marL="342900" indent="-342900">
              <a:buFont typeface="Wingdings" panose="05000000000000000000" pitchFamily="2" charset="2"/>
              <a:buChar char="§"/>
            </a:pPr>
            <a:r>
              <a:rPr lang="en-US" b="0">
                <a:solidFill>
                  <a:schemeClr val="tx2"/>
                </a:solidFill>
                <a:latin typeface="+mn-lt"/>
                <a:ea typeface="Roboto Light" panose="02000000000000000000" pitchFamily="2" charset="0"/>
              </a:rPr>
              <a:t>Residential Storage Program Design</a:t>
            </a:r>
          </a:p>
          <a:p>
            <a:pPr marL="342900" indent="-342900">
              <a:buFont typeface="Wingdings" panose="05000000000000000000" pitchFamily="2" charset="2"/>
              <a:buChar char="§"/>
            </a:pPr>
            <a:r>
              <a:rPr lang="en-US" b="0">
                <a:solidFill>
                  <a:schemeClr val="tx2"/>
                </a:solidFill>
                <a:latin typeface="+mn-lt"/>
                <a:ea typeface="Roboto Light" panose="02000000000000000000" pitchFamily="2" charset="0"/>
              </a:rPr>
              <a:t>Retail Storage Program Design </a:t>
            </a:r>
          </a:p>
          <a:p>
            <a:pPr marL="342900" indent="-342900">
              <a:buFont typeface="Wingdings" panose="05000000000000000000" pitchFamily="2" charset="2"/>
              <a:buChar char="§"/>
            </a:pPr>
            <a:r>
              <a:rPr lang="en-US" b="0">
                <a:solidFill>
                  <a:schemeClr val="tx2"/>
                </a:solidFill>
                <a:latin typeface="+mn-lt"/>
                <a:ea typeface="Roboto Light" panose="02000000000000000000" pitchFamily="2" charset="0"/>
              </a:rPr>
              <a:t>Retail Storage Peer Review Process (for non-NYC Projects)</a:t>
            </a:r>
          </a:p>
          <a:p>
            <a:pPr marL="342900" indent="-342900">
              <a:buFont typeface="Wingdings" panose="05000000000000000000" pitchFamily="2" charset="2"/>
              <a:buChar char="§"/>
            </a:pPr>
            <a:r>
              <a:rPr lang="en-US" b="0">
                <a:solidFill>
                  <a:schemeClr val="tx2"/>
                </a:solidFill>
                <a:latin typeface="+mn-lt"/>
                <a:ea typeface="Roboto Light" panose="02000000000000000000" pitchFamily="2" charset="0"/>
              </a:rPr>
              <a:t>Other Program Considerations</a:t>
            </a:r>
          </a:p>
          <a:p>
            <a:pPr marL="342900" indent="-342900">
              <a:buFont typeface="Wingdings" panose="05000000000000000000" pitchFamily="2" charset="2"/>
              <a:buChar char="§"/>
            </a:pPr>
            <a:r>
              <a:rPr lang="en-US" b="0">
                <a:solidFill>
                  <a:schemeClr val="tx2"/>
                </a:solidFill>
                <a:latin typeface="+mn-lt"/>
                <a:ea typeface="Roboto Light" panose="02000000000000000000" pitchFamily="2" charset="0"/>
              </a:rPr>
              <a:t>Next Steps and Timeline</a:t>
            </a:r>
          </a:p>
          <a:p>
            <a:pPr marL="342900" indent="-342900">
              <a:buFont typeface="Wingdings" panose="05000000000000000000" pitchFamily="2" charset="2"/>
              <a:buChar char="§"/>
            </a:pPr>
            <a:r>
              <a:rPr lang="en-US" b="0">
                <a:solidFill>
                  <a:schemeClr val="tx2"/>
                </a:solidFill>
                <a:latin typeface="+mn-lt"/>
                <a:ea typeface="Roboto Light" panose="02000000000000000000" pitchFamily="2" charset="0"/>
              </a:rPr>
              <a:t>Q&amp;A</a:t>
            </a:r>
          </a:p>
        </p:txBody>
      </p:sp>
    </p:spTree>
    <p:extLst>
      <p:ext uri="{BB962C8B-B14F-4D97-AF65-F5344CB8AC3E}">
        <p14:creationId xmlns:p14="http://schemas.microsoft.com/office/powerpoint/2010/main" val="736376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253AB-D635-480B-A074-8A1B229FBBFB}"/>
              </a:ext>
            </a:extLst>
          </p:cNvPr>
          <p:cNvSpPr>
            <a:spLocks noGrp="1"/>
          </p:cNvSpPr>
          <p:nvPr>
            <p:ph type="title"/>
          </p:nvPr>
        </p:nvSpPr>
        <p:spPr>
          <a:xfrm>
            <a:off x="546956" y="561067"/>
            <a:ext cx="11645044" cy="1325563"/>
          </a:xfrm>
        </p:spPr>
        <p:txBody>
          <a:bodyPr/>
          <a:lstStyle/>
          <a:p>
            <a:r>
              <a:rPr lang="en-US"/>
              <a:t>Peer Review: Background</a:t>
            </a:r>
          </a:p>
        </p:txBody>
      </p:sp>
      <p:sp>
        <p:nvSpPr>
          <p:cNvPr id="3" name="Content Placeholder 2">
            <a:extLst>
              <a:ext uri="{FF2B5EF4-FFF2-40B4-BE49-F238E27FC236}">
                <a16:creationId xmlns:a16="http://schemas.microsoft.com/office/drawing/2014/main" id="{59438E44-01F6-C2E9-D99F-3A19927C3E88}"/>
              </a:ext>
            </a:extLst>
          </p:cNvPr>
          <p:cNvSpPr>
            <a:spLocks noGrp="1"/>
          </p:cNvSpPr>
          <p:nvPr>
            <p:ph sz="quarter" idx="12"/>
          </p:nvPr>
        </p:nvSpPr>
        <p:spPr/>
        <p:txBody>
          <a:bodyPr/>
          <a:lstStyle/>
          <a:p>
            <a:endParaRPr lang="en-US" sz="1800" b="0">
              <a:solidFill>
                <a:schemeClr val="tx2"/>
              </a:solidFill>
              <a:latin typeface="Roboto Light" panose="02000000000000000000" pitchFamily="2" charset="0"/>
              <a:ea typeface="Roboto Light" panose="02000000000000000000" pitchFamily="2" charset="0"/>
            </a:endParaRPr>
          </a:p>
          <a:p>
            <a:endParaRPr lang="en-US"/>
          </a:p>
        </p:txBody>
      </p:sp>
      <p:sp>
        <p:nvSpPr>
          <p:cNvPr id="4" name="TextBox 3">
            <a:extLst>
              <a:ext uri="{FF2B5EF4-FFF2-40B4-BE49-F238E27FC236}">
                <a16:creationId xmlns:a16="http://schemas.microsoft.com/office/drawing/2014/main" id="{7C97E950-ACB9-CDEA-8E62-2920DE258926}"/>
              </a:ext>
            </a:extLst>
          </p:cNvPr>
          <p:cNvSpPr txBox="1"/>
          <p:nvPr/>
        </p:nvSpPr>
        <p:spPr>
          <a:xfrm>
            <a:off x="542636" y="2142810"/>
            <a:ext cx="10919791" cy="4401205"/>
          </a:xfrm>
          <a:prstGeom prst="rect">
            <a:avLst/>
          </a:prstGeom>
          <a:noFill/>
        </p:spPr>
        <p:txBody>
          <a:bodyPr wrap="square" rtlCol="0">
            <a:spAutoFit/>
          </a:bodyPr>
          <a:lstStyle/>
          <a:p>
            <a:pPr marL="342900" indent="-342900">
              <a:buFont typeface="Arial" panose="020B0604020202020204" pitchFamily="34" charset="0"/>
              <a:buChar char="•"/>
            </a:pPr>
            <a:r>
              <a:rPr lang="en-US" sz="2000">
                <a:solidFill>
                  <a:srgbClr val="63666A"/>
                </a:solidFill>
              </a:rPr>
              <a:t>In July 2024, following a series of fires associated with stationary battery storage systems in New York, Governor Hochul convened the New York Inter Agency Fire Safety Working Group (FSWG) to address fire safety concerns related to BESS</a:t>
            </a:r>
          </a:p>
          <a:p>
            <a:pPr marL="285750" indent="-285750">
              <a:buFont typeface="Arial" panose="020B0604020202020204" pitchFamily="34" charset="0"/>
              <a:buChar char="•"/>
            </a:pPr>
            <a:endParaRPr lang="en-US" sz="1000" b="0" i="0">
              <a:solidFill>
                <a:srgbClr val="63666A"/>
              </a:solidFill>
              <a:effectLst/>
            </a:endParaRPr>
          </a:p>
          <a:p>
            <a:pPr marL="285750" indent="-285750">
              <a:buFont typeface="Arial" panose="020B0604020202020204" pitchFamily="34" charset="0"/>
              <a:buChar char="•"/>
            </a:pPr>
            <a:r>
              <a:rPr lang="en-US" sz="2000">
                <a:solidFill>
                  <a:srgbClr val="63666A"/>
                </a:solidFill>
              </a:rPr>
              <a:t>The culmination of the FSWG was the publication of a report in July 2024 summarizing findings and recommendations with an aim to establish NY as a world leader in energy storage fire safety mitigation (</a:t>
            </a:r>
            <a:r>
              <a:rPr lang="en-US" sz="2000">
                <a:solidFill>
                  <a:srgbClr val="63666A"/>
                </a:solidFill>
                <a:hlinkClick r:id="rId3"/>
              </a:rPr>
              <a:t>FSWG Recommendations Report</a:t>
            </a:r>
            <a:r>
              <a:rPr lang="en-US" sz="2000">
                <a:solidFill>
                  <a:srgbClr val="63666A"/>
                </a:solidFill>
              </a:rPr>
              <a:t>)</a:t>
            </a:r>
          </a:p>
          <a:p>
            <a:pPr marL="285750" indent="-285750">
              <a:buFont typeface="Arial" panose="020B0604020202020204" pitchFamily="34" charset="0"/>
              <a:buChar char="•"/>
            </a:pPr>
            <a:endParaRPr lang="en-US" sz="1000" b="0" i="0">
              <a:solidFill>
                <a:srgbClr val="63666A"/>
              </a:solidFill>
              <a:effectLst/>
            </a:endParaRPr>
          </a:p>
          <a:p>
            <a:pPr marL="285750" indent="-285750">
              <a:buFont typeface="Arial" panose="020B0604020202020204" pitchFamily="34" charset="0"/>
              <a:buChar char="•"/>
            </a:pPr>
            <a:r>
              <a:rPr lang="en-US" sz="2000">
                <a:solidFill>
                  <a:srgbClr val="63666A"/>
                </a:solidFill>
              </a:rPr>
              <a:t>NYSERDA has incorporated the following critical FSWG recommendations as Retail Storage program requirements: </a:t>
            </a:r>
          </a:p>
          <a:p>
            <a:pPr marL="742950" lvl="1" indent="-285750">
              <a:buFont typeface="Arial" panose="020B0604020202020204" pitchFamily="34" charset="0"/>
              <a:buChar char="•"/>
            </a:pPr>
            <a:r>
              <a:rPr lang="en-US" sz="2000" b="0" i="0">
                <a:solidFill>
                  <a:srgbClr val="63666A"/>
                </a:solidFill>
                <a:effectLst/>
              </a:rPr>
              <a:t>Mandatory peer </a:t>
            </a:r>
            <a:r>
              <a:rPr lang="en-US" sz="2000">
                <a:solidFill>
                  <a:srgbClr val="63666A"/>
                </a:solidFill>
              </a:rPr>
              <a:t>r</a:t>
            </a:r>
            <a:r>
              <a:rPr lang="en-US" sz="2000" b="0" i="0">
                <a:solidFill>
                  <a:srgbClr val="63666A"/>
                </a:solidFill>
                <a:effectLst/>
              </a:rPr>
              <a:t>eview for all energy storage systems exceeding 600 kWh</a:t>
            </a:r>
            <a:r>
              <a:rPr lang="en-US" sz="2000">
                <a:solidFill>
                  <a:srgbClr val="63666A"/>
                </a:solidFill>
              </a:rPr>
              <a:t> in the form of a </a:t>
            </a:r>
            <a:r>
              <a:rPr lang="en-US" sz="2000" b="1">
                <a:solidFill>
                  <a:srgbClr val="0563C1"/>
                </a:solidFill>
              </a:rPr>
              <a:t>peer review milestone for projects outside of Zone J New York City</a:t>
            </a:r>
            <a:endParaRPr lang="en-US" sz="2000" b="0" i="0">
              <a:solidFill>
                <a:srgbClr val="63666A"/>
              </a:solidFill>
              <a:effectLst/>
            </a:endParaRPr>
          </a:p>
          <a:p>
            <a:pPr marL="742950" lvl="1" indent="-285750">
              <a:buFont typeface="Arial" panose="020B0604020202020204" pitchFamily="34" charset="0"/>
              <a:buChar char="•"/>
            </a:pPr>
            <a:r>
              <a:rPr lang="en-US" sz="2000">
                <a:solidFill>
                  <a:srgbClr val="63666A"/>
                </a:solidFill>
              </a:rPr>
              <a:t>Included in milestone submission requirements for NYSERDA incentives are:</a:t>
            </a:r>
          </a:p>
          <a:p>
            <a:pPr marL="1200150" lvl="2" indent="-285750">
              <a:buFont typeface="Arial" panose="020B0604020202020204" pitchFamily="34" charset="0"/>
              <a:buChar char="•"/>
            </a:pPr>
            <a:r>
              <a:rPr lang="en-US" sz="2000" b="1">
                <a:solidFill>
                  <a:srgbClr val="0563C1"/>
                </a:solidFill>
              </a:rPr>
              <a:t>Emergency response plan</a:t>
            </a:r>
          </a:p>
          <a:p>
            <a:pPr marL="1200150" lvl="2" indent="-285750">
              <a:buFont typeface="Arial" panose="020B0604020202020204" pitchFamily="34" charset="0"/>
              <a:buChar char="•"/>
            </a:pPr>
            <a:r>
              <a:rPr lang="en-US" sz="2000" b="1">
                <a:solidFill>
                  <a:srgbClr val="0563C1"/>
                </a:solidFill>
              </a:rPr>
              <a:t>Proof of first responder training</a:t>
            </a:r>
            <a:endParaRPr lang="en-US" sz="2000"/>
          </a:p>
        </p:txBody>
      </p:sp>
    </p:spTree>
    <p:extLst>
      <p:ext uri="{BB962C8B-B14F-4D97-AF65-F5344CB8AC3E}">
        <p14:creationId xmlns:p14="http://schemas.microsoft.com/office/powerpoint/2010/main" val="41250953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E2E463-1DDC-11A0-28F8-89495592F9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5F1C6E-F2A4-DC44-EE45-9E525C1FCDBA}"/>
              </a:ext>
            </a:extLst>
          </p:cNvPr>
          <p:cNvSpPr>
            <a:spLocks noGrp="1"/>
          </p:cNvSpPr>
          <p:nvPr>
            <p:ph type="title"/>
          </p:nvPr>
        </p:nvSpPr>
        <p:spPr>
          <a:xfrm>
            <a:off x="546956" y="550434"/>
            <a:ext cx="11645044" cy="1325563"/>
          </a:xfrm>
        </p:spPr>
        <p:txBody>
          <a:bodyPr/>
          <a:lstStyle/>
          <a:p>
            <a:r>
              <a:rPr lang="en-US"/>
              <a:t>Peer Review Milestone for non-NYC Projects</a:t>
            </a:r>
          </a:p>
        </p:txBody>
      </p:sp>
      <p:sp>
        <p:nvSpPr>
          <p:cNvPr id="3" name="Content Placeholder 2">
            <a:extLst>
              <a:ext uri="{FF2B5EF4-FFF2-40B4-BE49-F238E27FC236}">
                <a16:creationId xmlns:a16="http://schemas.microsoft.com/office/drawing/2014/main" id="{A2820B67-DF55-0D6A-6F22-C699CC76FA58}"/>
              </a:ext>
            </a:extLst>
          </p:cNvPr>
          <p:cNvSpPr>
            <a:spLocks noGrp="1"/>
          </p:cNvSpPr>
          <p:nvPr>
            <p:ph sz="quarter" idx="12"/>
          </p:nvPr>
        </p:nvSpPr>
        <p:spPr>
          <a:xfrm>
            <a:off x="547688" y="2132177"/>
            <a:ext cx="11101676" cy="4170562"/>
          </a:xfrm>
        </p:spPr>
        <p:txBody>
          <a:bodyPr/>
          <a:lstStyle/>
          <a:p>
            <a:endParaRPr lang="en-US" sz="1800" b="0">
              <a:solidFill>
                <a:schemeClr val="tx2"/>
              </a:solidFill>
              <a:latin typeface="Roboto Light" panose="02000000000000000000" pitchFamily="2" charset="0"/>
              <a:ea typeface="Roboto Light" panose="02000000000000000000" pitchFamily="2" charset="0"/>
            </a:endParaRPr>
          </a:p>
          <a:p>
            <a:endParaRPr lang="en-US"/>
          </a:p>
        </p:txBody>
      </p:sp>
      <p:sp>
        <p:nvSpPr>
          <p:cNvPr id="4" name="TextBox 3">
            <a:extLst>
              <a:ext uri="{FF2B5EF4-FFF2-40B4-BE49-F238E27FC236}">
                <a16:creationId xmlns:a16="http://schemas.microsoft.com/office/drawing/2014/main" id="{E0272B62-9989-5C21-3A86-C0A716610E13}"/>
              </a:ext>
            </a:extLst>
          </p:cNvPr>
          <p:cNvSpPr txBox="1"/>
          <p:nvPr/>
        </p:nvSpPr>
        <p:spPr>
          <a:xfrm>
            <a:off x="542636" y="2142810"/>
            <a:ext cx="10919791" cy="4401205"/>
          </a:xfrm>
          <a:prstGeom prst="rect">
            <a:avLst/>
          </a:prstGeom>
          <a:noFill/>
        </p:spPr>
        <p:txBody>
          <a:bodyPr wrap="square" rtlCol="0">
            <a:spAutoFit/>
          </a:bodyPr>
          <a:lstStyle/>
          <a:p>
            <a:pPr marL="342900" indent="-342900">
              <a:buFont typeface="Arial" panose="020B0604020202020204" pitchFamily="34" charset="0"/>
              <a:buChar char="•"/>
            </a:pPr>
            <a:r>
              <a:rPr lang="en-US" sz="2000">
                <a:solidFill>
                  <a:srgbClr val="63666A"/>
                </a:solidFill>
              </a:rPr>
              <a:t>NYSERDA has contracted with three nation-leading experts in ESS safety to conduct NYSERDA-funded peer reviews for all projects receiving NYSERDA incentives</a:t>
            </a:r>
            <a:br>
              <a:rPr lang="en-US" sz="2000">
                <a:solidFill>
                  <a:srgbClr val="63666A"/>
                </a:solidFill>
              </a:rPr>
            </a:br>
            <a:endParaRPr lang="en-US" sz="2000">
              <a:solidFill>
                <a:srgbClr val="63666A"/>
              </a:solidFill>
            </a:endParaRPr>
          </a:p>
          <a:p>
            <a:pPr marL="342900" indent="-342900">
              <a:buFont typeface="Arial" panose="020B0604020202020204" pitchFamily="34" charset="0"/>
              <a:buChar char="•"/>
            </a:pPr>
            <a:r>
              <a:rPr lang="en-US" sz="2000">
                <a:solidFill>
                  <a:srgbClr val="63666A"/>
                </a:solidFill>
              </a:rPr>
              <a:t>Pre-construction (desktop) review of design documents for code compliance and safety</a:t>
            </a:r>
            <a:br>
              <a:rPr lang="en-US" sz="2000">
                <a:solidFill>
                  <a:srgbClr val="63666A"/>
                </a:solidFill>
              </a:rPr>
            </a:br>
            <a:endParaRPr lang="en-US" sz="2000">
              <a:solidFill>
                <a:srgbClr val="63666A"/>
              </a:solidFill>
            </a:endParaRPr>
          </a:p>
          <a:p>
            <a:pPr marL="342900" indent="-342900">
              <a:buFont typeface="Arial" panose="020B0604020202020204" pitchFamily="34" charset="0"/>
              <a:buChar char="•"/>
            </a:pPr>
            <a:r>
              <a:rPr lang="en-US" sz="2000">
                <a:solidFill>
                  <a:srgbClr val="63666A"/>
                </a:solidFill>
              </a:rPr>
              <a:t>Contractors submit all required documents any time after a project application is Approved and before construction </a:t>
            </a:r>
          </a:p>
          <a:p>
            <a:pPr marL="342900" indent="-342900">
              <a:buFont typeface="Arial" panose="020B0604020202020204" pitchFamily="34" charset="0"/>
              <a:buChar char="•"/>
            </a:pPr>
            <a:endParaRPr lang="en-US" sz="2000">
              <a:solidFill>
                <a:srgbClr val="63666A"/>
              </a:solidFill>
            </a:endParaRPr>
          </a:p>
          <a:p>
            <a:pPr marL="342900" lvl="1" indent="-342900">
              <a:buFont typeface="Arial" panose="020B0604020202020204" pitchFamily="34" charset="0"/>
              <a:buChar char="•"/>
            </a:pPr>
            <a:r>
              <a:rPr lang="en-US" sz="2000">
                <a:solidFill>
                  <a:srgbClr val="63666A"/>
                </a:solidFill>
              </a:rPr>
              <a:t>Since equipment specifications and product safety data are critical to peer review, contractors should select proposed equipment </a:t>
            </a:r>
            <a:r>
              <a:rPr lang="en-US" sz="2000" b="1">
                <a:solidFill>
                  <a:srgbClr val="0563C1"/>
                </a:solidFill>
              </a:rPr>
              <a:t>before</a:t>
            </a:r>
            <a:r>
              <a:rPr lang="en-US" sz="2000">
                <a:solidFill>
                  <a:srgbClr val="63666A"/>
                </a:solidFill>
              </a:rPr>
              <a:t> submitting peer review documentation. </a:t>
            </a:r>
          </a:p>
          <a:p>
            <a:pPr marL="800100" lvl="2" indent="-342900">
              <a:buFont typeface="Arial" panose="020B0604020202020204" pitchFamily="34" charset="0"/>
              <a:buChar char="•"/>
            </a:pPr>
            <a:r>
              <a:rPr lang="en-US" sz="2000" b="1">
                <a:solidFill>
                  <a:srgbClr val="0563C1"/>
                </a:solidFill>
              </a:rPr>
              <a:t>Peer reviewer recommendation</a:t>
            </a:r>
            <a:r>
              <a:rPr lang="en-US" sz="2000">
                <a:solidFill>
                  <a:srgbClr val="63666A"/>
                </a:solidFill>
              </a:rPr>
              <a:t>: submitting 60% drawings given iterative process)</a:t>
            </a:r>
            <a:br>
              <a:rPr lang="en-US" sz="2000">
                <a:solidFill>
                  <a:srgbClr val="63666A"/>
                </a:solidFill>
              </a:rPr>
            </a:br>
            <a:endParaRPr lang="en-US" sz="2000">
              <a:solidFill>
                <a:srgbClr val="63666A"/>
              </a:solidFill>
            </a:endParaRPr>
          </a:p>
          <a:p>
            <a:pPr marL="342900" indent="-342900">
              <a:buFont typeface="Arial" panose="020B0604020202020204" pitchFamily="34" charset="0"/>
              <a:buChar char="•"/>
            </a:pPr>
            <a:r>
              <a:rPr lang="en-US" sz="2000">
                <a:solidFill>
                  <a:srgbClr val="63666A"/>
                </a:solidFill>
              </a:rPr>
              <a:t>Contractors should plan for </a:t>
            </a:r>
            <a:r>
              <a:rPr lang="en-US" sz="2000" b="1">
                <a:solidFill>
                  <a:srgbClr val="0563C1"/>
                </a:solidFill>
              </a:rPr>
              <a:t>45 to 60 days </a:t>
            </a:r>
            <a:r>
              <a:rPr lang="en-US" sz="2000">
                <a:solidFill>
                  <a:srgbClr val="63666A"/>
                </a:solidFill>
              </a:rPr>
              <a:t>for peer review of a complete submission</a:t>
            </a:r>
          </a:p>
        </p:txBody>
      </p:sp>
    </p:spTree>
    <p:extLst>
      <p:ext uri="{BB962C8B-B14F-4D97-AF65-F5344CB8AC3E}">
        <p14:creationId xmlns:p14="http://schemas.microsoft.com/office/powerpoint/2010/main" val="28649553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E2E463-1DDC-11A0-28F8-89495592F9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5F1C6E-F2A4-DC44-EE45-9E525C1FCDBA}"/>
              </a:ext>
            </a:extLst>
          </p:cNvPr>
          <p:cNvSpPr>
            <a:spLocks noGrp="1"/>
          </p:cNvSpPr>
          <p:nvPr>
            <p:ph type="title"/>
          </p:nvPr>
        </p:nvSpPr>
        <p:spPr>
          <a:xfrm>
            <a:off x="546956" y="550434"/>
            <a:ext cx="11645044" cy="1325563"/>
          </a:xfrm>
        </p:spPr>
        <p:txBody>
          <a:bodyPr/>
          <a:lstStyle/>
          <a:p>
            <a:r>
              <a:rPr lang="en-US"/>
              <a:t>Peer Review: Required Documents</a:t>
            </a:r>
          </a:p>
        </p:txBody>
      </p:sp>
      <p:sp>
        <p:nvSpPr>
          <p:cNvPr id="3" name="Content Placeholder 2">
            <a:extLst>
              <a:ext uri="{FF2B5EF4-FFF2-40B4-BE49-F238E27FC236}">
                <a16:creationId xmlns:a16="http://schemas.microsoft.com/office/drawing/2014/main" id="{A2820B67-DF55-0D6A-6F22-C699CC76FA58}"/>
              </a:ext>
            </a:extLst>
          </p:cNvPr>
          <p:cNvSpPr>
            <a:spLocks noGrp="1"/>
          </p:cNvSpPr>
          <p:nvPr>
            <p:ph sz="quarter" idx="12"/>
          </p:nvPr>
        </p:nvSpPr>
        <p:spPr/>
        <p:txBody>
          <a:bodyPr/>
          <a:lstStyle/>
          <a:p>
            <a:endParaRPr lang="en-US" sz="1800" b="0">
              <a:solidFill>
                <a:schemeClr val="tx2"/>
              </a:solidFill>
              <a:latin typeface="Roboto Light" panose="02000000000000000000" pitchFamily="2" charset="0"/>
              <a:ea typeface="Roboto Light" panose="02000000000000000000" pitchFamily="2" charset="0"/>
            </a:endParaRPr>
          </a:p>
          <a:p>
            <a:endParaRPr lang="en-US"/>
          </a:p>
        </p:txBody>
      </p:sp>
      <p:sp>
        <p:nvSpPr>
          <p:cNvPr id="4" name="TextBox 3">
            <a:extLst>
              <a:ext uri="{FF2B5EF4-FFF2-40B4-BE49-F238E27FC236}">
                <a16:creationId xmlns:a16="http://schemas.microsoft.com/office/drawing/2014/main" id="{E0272B62-9989-5C21-3A86-C0A716610E13}"/>
              </a:ext>
            </a:extLst>
          </p:cNvPr>
          <p:cNvSpPr txBox="1"/>
          <p:nvPr/>
        </p:nvSpPr>
        <p:spPr>
          <a:xfrm>
            <a:off x="542636" y="2142810"/>
            <a:ext cx="10919791" cy="4985980"/>
          </a:xfrm>
          <a:prstGeom prst="rect">
            <a:avLst/>
          </a:prstGeom>
          <a:noFill/>
        </p:spPr>
        <p:txBody>
          <a:bodyPr wrap="square" rtlCol="0">
            <a:spAutoFit/>
          </a:bodyPr>
          <a:lstStyle/>
          <a:p>
            <a:pPr marL="342900" indent="-342900">
              <a:buFont typeface="Arial" panose="020B0604020202020204" pitchFamily="34" charset="0"/>
              <a:buChar char="•"/>
            </a:pPr>
            <a:r>
              <a:rPr lang="en-US" sz="2000">
                <a:solidFill>
                  <a:srgbClr val="63666A"/>
                </a:solidFill>
              </a:rPr>
              <a:t>Cover letter describing project scope (Footprint, OEM, chemistry, capacity, etc.)</a:t>
            </a:r>
          </a:p>
          <a:p>
            <a:pPr marL="342900" indent="-342900">
              <a:buFont typeface="Arial" panose="020B0604020202020204" pitchFamily="34" charset="0"/>
              <a:buChar char="•"/>
            </a:pPr>
            <a:r>
              <a:rPr lang="en-US" sz="2000">
                <a:solidFill>
                  <a:srgbClr val="63666A"/>
                </a:solidFill>
              </a:rPr>
              <a:t>Non-ministerial permits or related documentation from AHJ </a:t>
            </a:r>
          </a:p>
          <a:p>
            <a:pPr marL="342900" indent="-342900">
              <a:buFont typeface="Arial" panose="020B0604020202020204" pitchFamily="34" charset="0"/>
              <a:buChar char="•"/>
            </a:pPr>
            <a:r>
              <a:rPr lang="en-US" sz="2000">
                <a:solidFill>
                  <a:srgbClr val="63666A"/>
                </a:solidFill>
              </a:rPr>
              <a:t>All project drawings (BESS, fire alarm, electrical, container HVAC, EMS design, civil, etc.) </a:t>
            </a:r>
          </a:p>
          <a:p>
            <a:pPr marL="342900" indent="-342900">
              <a:buFont typeface="Arial" panose="020B0604020202020204" pitchFamily="34" charset="0"/>
              <a:buChar char="•"/>
            </a:pPr>
            <a:r>
              <a:rPr lang="en-US" sz="2000">
                <a:solidFill>
                  <a:srgbClr val="63666A"/>
                </a:solidFill>
              </a:rPr>
              <a:t>All BESS and fire protection system datasheets</a:t>
            </a:r>
          </a:p>
          <a:p>
            <a:pPr marL="342900" indent="-342900">
              <a:buFont typeface="Arial" panose="020B0604020202020204" pitchFamily="34" charset="0"/>
              <a:buChar char="•"/>
            </a:pPr>
            <a:r>
              <a:rPr lang="en-US" sz="2000">
                <a:solidFill>
                  <a:srgbClr val="63666A"/>
                </a:solidFill>
              </a:rPr>
              <a:t>O&amp;M, BMS, and Installation manuals</a:t>
            </a:r>
          </a:p>
          <a:p>
            <a:pPr marL="342900" indent="-342900">
              <a:buFont typeface="Arial" panose="020B0604020202020204" pitchFamily="34" charset="0"/>
              <a:buChar char="•"/>
            </a:pPr>
            <a:r>
              <a:rPr lang="en-US" sz="2000">
                <a:solidFill>
                  <a:srgbClr val="63666A"/>
                </a:solidFill>
              </a:rPr>
              <a:t>Communications architecture (SCADA interface, protocols, data connectivity requirements) </a:t>
            </a:r>
          </a:p>
          <a:p>
            <a:pPr marL="342900" indent="-342900">
              <a:buFont typeface="Arial" panose="020B0604020202020204" pitchFamily="34" charset="0"/>
              <a:buChar char="•"/>
            </a:pPr>
            <a:r>
              <a:rPr lang="en-US" sz="2000">
                <a:solidFill>
                  <a:srgbClr val="63666A"/>
                </a:solidFill>
              </a:rPr>
              <a:t>Equipment Listings, certifications and ratings for system, batteries, inverter, enclosures</a:t>
            </a:r>
          </a:p>
          <a:p>
            <a:pPr marL="342900" indent="-342900">
              <a:buFont typeface="Arial" panose="020B0604020202020204" pitchFamily="34" charset="0"/>
              <a:buChar char="•"/>
            </a:pPr>
            <a:r>
              <a:rPr lang="en-US" sz="2000">
                <a:solidFill>
                  <a:srgbClr val="63666A"/>
                </a:solidFill>
              </a:rPr>
              <a:t>Full UL 9540A large-scale test reports</a:t>
            </a:r>
          </a:p>
          <a:p>
            <a:pPr marL="342900" indent="-342900">
              <a:buFont typeface="Arial" panose="020B0604020202020204" pitchFamily="34" charset="0"/>
              <a:buChar char="•"/>
            </a:pPr>
            <a:r>
              <a:rPr lang="en-US" sz="2000">
                <a:solidFill>
                  <a:srgbClr val="63666A"/>
                </a:solidFill>
              </a:rPr>
              <a:t>Hazard Mitigation Analysis (HMA), Emergency Response Plan (ERP) &amp; Safety Training plan</a:t>
            </a:r>
          </a:p>
          <a:p>
            <a:pPr marL="342900" indent="-342900">
              <a:buFont typeface="Arial" panose="020B0604020202020204" pitchFamily="34" charset="0"/>
              <a:buChar char="•"/>
            </a:pPr>
            <a:r>
              <a:rPr lang="en-US" sz="2000">
                <a:solidFill>
                  <a:srgbClr val="63666A"/>
                </a:solidFill>
              </a:rPr>
              <a:t>Deflagration analysis and substantiation of explosion control design</a:t>
            </a:r>
          </a:p>
          <a:p>
            <a:pPr marL="342900" indent="-342900">
              <a:buFont typeface="Arial" panose="020B0604020202020204" pitchFamily="34" charset="0"/>
              <a:buChar char="•"/>
            </a:pPr>
            <a:r>
              <a:rPr lang="en-US" sz="2000">
                <a:solidFill>
                  <a:srgbClr val="63666A"/>
                </a:solidFill>
              </a:rPr>
              <a:t>Commissioning and decommissioning plans </a:t>
            </a:r>
          </a:p>
          <a:p>
            <a:pPr marL="342900" indent="-342900">
              <a:buFont typeface="Arial" panose="020B0604020202020204" pitchFamily="34" charset="0"/>
              <a:buChar char="•"/>
            </a:pPr>
            <a:r>
              <a:rPr lang="en-US" sz="2000">
                <a:solidFill>
                  <a:srgbClr val="63666A"/>
                </a:solidFill>
              </a:rPr>
              <a:t>Central Station, 24/7 Network Operations Center (NOC), and video monitoring contracts</a:t>
            </a:r>
          </a:p>
          <a:p>
            <a:pPr marL="342900" indent="-342900">
              <a:buFont typeface="Arial" panose="020B0604020202020204" pitchFamily="34" charset="0"/>
              <a:buChar char="•"/>
            </a:pPr>
            <a:endParaRPr lang="en-US" sz="2000">
              <a:solidFill>
                <a:srgbClr val="63666A"/>
              </a:solidFill>
            </a:endParaRPr>
          </a:p>
          <a:p>
            <a:r>
              <a:rPr lang="en-US" sz="2000" u="sng">
                <a:solidFill>
                  <a:srgbClr val="63666A"/>
                </a:solidFill>
              </a:rPr>
              <a:t>This is NOT an exhaustive list of eligibility requirements; please refer to the Program Manual (when updated) for the complete list</a:t>
            </a:r>
          </a:p>
          <a:p>
            <a:pPr marL="342900" indent="-342900">
              <a:buFont typeface="Arial" panose="020B0604020202020204" pitchFamily="34" charset="0"/>
              <a:buChar char="•"/>
            </a:pPr>
            <a:endParaRPr lang="en-US"/>
          </a:p>
        </p:txBody>
      </p:sp>
    </p:spTree>
    <p:extLst>
      <p:ext uri="{BB962C8B-B14F-4D97-AF65-F5344CB8AC3E}">
        <p14:creationId xmlns:p14="http://schemas.microsoft.com/office/powerpoint/2010/main" val="10033809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E2E463-1DDC-11A0-28F8-89495592F9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5F1C6E-F2A4-DC44-EE45-9E525C1FCDBA}"/>
              </a:ext>
            </a:extLst>
          </p:cNvPr>
          <p:cNvSpPr>
            <a:spLocks noGrp="1"/>
          </p:cNvSpPr>
          <p:nvPr>
            <p:ph type="title"/>
          </p:nvPr>
        </p:nvSpPr>
        <p:spPr>
          <a:xfrm>
            <a:off x="546956" y="550434"/>
            <a:ext cx="11645044" cy="1325563"/>
          </a:xfrm>
        </p:spPr>
        <p:txBody>
          <a:bodyPr/>
          <a:lstStyle/>
          <a:p>
            <a:r>
              <a:rPr lang="en-US"/>
              <a:t>Peer Review Milestone for non-NYC Projects</a:t>
            </a:r>
          </a:p>
        </p:txBody>
      </p:sp>
      <p:sp>
        <p:nvSpPr>
          <p:cNvPr id="3" name="Content Placeholder 2">
            <a:extLst>
              <a:ext uri="{FF2B5EF4-FFF2-40B4-BE49-F238E27FC236}">
                <a16:creationId xmlns:a16="http://schemas.microsoft.com/office/drawing/2014/main" id="{A2820B67-DF55-0D6A-6F22-C699CC76FA58}"/>
              </a:ext>
            </a:extLst>
          </p:cNvPr>
          <p:cNvSpPr>
            <a:spLocks noGrp="1"/>
          </p:cNvSpPr>
          <p:nvPr>
            <p:ph sz="quarter" idx="12"/>
          </p:nvPr>
        </p:nvSpPr>
        <p:spPr>
          <a:xfrm>
            <a:off x="547688" y="2132177"/>
            <a:ext cx="11101676" cy="4170562"/>
          </a:xfrm>
        </p:spPr>
        <p:txBody>
          <a:bodyPr/>
          <a:lstStyle/>
          <a:p>
            <a:endParaRPr lang="en-US" sz="1800" b="0">
              <a:solidFill>
                <a:schemeClr val="tx2"/>
              </a:solidFill>
              <a:latin typeface="Roboto Light" panose="02000000000000000000" pitchFamily="2" charset="0"/>
              <a:ea typeface="Roboto Light" panose="02000000000000000000" pitchFamily="2" charset="0"/>
            </a:endParaRPr>
          </a:p>
          <a:p>
            <a:endParaRPr lang="en-US"/>
          </a:p>
        </p:txBody>
      </p:sp>
      <p:sp>
        <p:nvSpPr>
          <p:cNvPr id="4" name="TextBox 3">
            <a:extLst>
              <a:ext uri="{FF2B5EF4-FFF2-40B4-BE49-F238E27FC236}">
                <a16:creationId xmlns:a16="http://schemas.microsoft.com/office/drawing/2014/main" id="{E0272B62-9989-5C21-3A86-C0A716610E13}"/>
              </a:ext>
            </a:extLst>
          </p:cNvPr>
          <p:cNvSpPr txBox="1"/>
          <p:nvPr/>
        </p:nvSpPr>
        <p:spPr>
          <a:xfrm>
            <a:off x="542636" y="2142810"/>
            <a:ext cx="10919791" cy="4124206"/>
          </a:xfrm>
          <a:prstGeom prst="rect">
            <a:avLst/>
          </a:prstGeom>
          <a:noFill/>
        </p:spPr>
        <p:txBody>
          <a:bodyPr wrap="square" rtlCol="0">
            <a:spAutoFit/>
          </a:bodyPr>
          <a:lstStyle/>
          <a:p>
            <a:pPr marL="342900" indent="-342900">
              <a:buFont typeface="Arial" panose="020B0604020202020204" pitchFamily="34" charset="0"/>
              <a:buChar char="•"/>
            </a:pPr>
            <a:r>
              <a:rPr lang="en-US" sz="2000">
                <a:solidFill>
                  <a:srgbClr val="63666A"/>
                </a:solidFill>
              </a:rPr>
              <a:t>Once Peer Review Milestone is approved, a project should not make major changes to product or site design (e.g., change in nameplate capacity, change in battery/system OEM)</a:t>
            </a:r>
          </a:p>
          <a:p>
            <a:pPr marL="342900" indent="-342900">
              <a:buFont typeface="Arial" panose="020B0604020202020204" pitchFamily="34" charset="0"/>
              <a:buChar char="•"/>
            </a:pPr>
            <a:endParaRPr lang="en-US" sz="2000">
              <a:solidFill>
                <a:srgbClr val="63666A"/>
              </a:solidFill>
            </a:endParaRPr>
          </a:p>
          <a:p>
            <a:pPr marL="342900" indent="-342900">
              <a:buFont typeface="Arial" panose="020B0604020202020204" pitchFamily="34" charset="0"/>
              <a:buChar char="•"/>
            </a:pPr>
            <a:r>
              <a:rPr lang="en-US" sz="2000" b="1">
                <a:solidFill>
                  <a:srgbClr val="0563C1"/>
                </a:solidFill>
              </a:rPr>
              <a:t>Any contractor that moves forward with the installation of a project that is found to be materially different from the design and product specifications approved at Milestone 1 does so at the contractor’s own financial risk. </a:t>
            </a:r>
          </a:p>
          <a:p>
            <a:pPr marL="342900" indent="-342900">
              <a:buFont typeface="Arial" panose="020B0604020202020204" pitchFamily="34" charset="0"/>
              <a:buChar char="•"/>
            </a:pPr>
            <a:endParaRPr lang="en-US" sz="2000">
              <a:solidFill>
                <a:srgbClr val="63666A"/>
              </a:solidFill>
            </a:endParaRPr>
          </a:p>
          <a:p>
            <a:pPr marL="342900" indent="-342900">
              <a:buFont typeface="Arial" panose="020B0604020202020204" pitchFamily="34" charset="0"/>
              <a:buChar char="•"/>
            </a:pPr>
            <a:r>
              <a:rPr lang="en-US" sz="2000">
                <a:solidFill>
                  <a:srgbClr val="63666A"/>
                </a:solidFill>
              </a:rPr>
              <a:t>Milestone is approved when peer reviewers issue no objection and share Peer Review Report deliverable</a:t>
            </a:r>
          </a:p>
          <a:p>
            <a:pPr marL="342900" indent="-342900">
              <a:buFont typeface="Arial" panose="020B0604020202020204" pitchFamily="34" charset="0"/>
              <a:buChar char="•"/>
            </a:pPr>
            <a:endParaRPr lang="en-US" sz="2000">
              <a:solidFill>
                <a:srgbClr val="63666A"/>
              </a:solidFill>
            </a:endParaRPr>
          </a:p>
          <a:p>
            <a:pPr marL="342900" indent="-342900">
              <a:buFont typeface="Arial" panose="020B0604020202020204" pitchFamily="34" charset="0"/>
              <a:buChar char="•"/>
            </a:pPr>
            <a:r>
              <a:rPr lang="en-US" sz="2000">
                <a:solidFill>
                  <a:srgbClr val="63666A"/>
                </a:solidFill>
              </a:rPr>
              <a:t>Report will be consulted by Quality and Market Standards Team before and during field inspection</a:t>
            </a:r>
          </a:p>
          <a:p>
            <a:pPr marL="342900" indent="-342900">
              <a:buFont typeface="Arial" panose="020B0604020202020204" pitchFamily="34" charset="0"/>
              <a:buChar char="•"/>
            </a:pPr>
            <a:endParaRPr lang="en-US" sz="2200"/>
          </a:p>
        </p:txBody>
      </p:sp>
    </p:spTree>
    <p:extLst>
      <p:ext uri="{BB962C8B-B14F-4D97-AF65-F5344CB8AC3E}">
        <p14:creationId xmlns:p14="http://schemas.microsoft.com/office/powerpoint/2010/main" val="25421125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12404-FFDA-ACE7-A5E1-94336916DD98}"/>
              </a:ext>
            </a:extLst>
          </p:cNvPr>
          <p:cNvSpPr>
            <a:spLocks noGrp="1"/>
          </p:cNvSpPr>
          <p:nvPr>
            <p:ph type="title"/>
          </p:nvPr>
        </p:nvSpPr>
        <p:spPr/>
        <p:txBody>
          <a:bodyPr/>
          <a:lstStyle/>
          <a:p>
            <a:r>
              <a:rPr lang="en-US"/>
              <a:t>Peer Review Process</a:t>
            </a:r>
          </a:p>
        </p:txBody>
      </p:sp>
      <p:pic>
        <p:nvPicPr>
          <p:cNvPr id="5" name="Content Placeholder 4" descr="A picture containing graphical user interface&#10;&#10;Description automatically generated">
            <a:extLst>
              <a:ext uri="{FF2B5EF4-FFF2-40B4-BE49-F238E27FC236}">
                <a16:creationId xmlns:a16="http://schemas.microsoft.com/office/drawing/2014/main" id="{600F7DB5-5076-69D2-E070-5F13143AA296}"/>
              </a:ext>
            </a:extLst>
          </p:cNvPr>
          <p:cNvPicPr>
            <a:picLocks noGrp="1" noChangeAspect="1"/>
          </p:cNvPicPr>
          <p:nvPr>
            <p:ph sz="quarter" idx="11"/>
          </p:nvPr>
        </p:nvPicPr>
        <p:blipFill>
          <a:blip r:embed="rId2" cstate="screen">
            <a:extLst>
              <a:ext uri="{28A0092B-C50C-407E-A947-70E740481C1C}">
                <a14:useLocalDpi xmlns:a14="http://schemas.microsoft.com/office/drawing/2010/main" val="0"/>
              </a:ext>
            </a:extLst>
          </a:blip>
          <a:stretch>
            <a:fillRect/>
          </a:stretch>
        </p:blipFill>
        <p:spPr>
          <a:xfrm>
            <a:off x="954588" y="809227"/>
            <a:ext cx="10282823" cy="5784088"/>
          </a:xfrm>
        </p:spPr>
      </p:pic>
    </p:spTree>
    <p:extLst>
      <p:ext uri="{BB962C8B-B14F-4D97-AF65-F5344CB8AC3E}">
        <p14:creationId xmlns:p14="http://schemas.microsoft.com/office/powerpoint/2010/main" val="28582237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870EC-9127-E63A-A417-78386B9C5FEE}"/>
              </a:ext>
            </a:extLst>
          </p:cNvPr>
          <p:cNvSpPr>
            <a:spLocks noGrp="1"/>
          </p:cNvSpPr>
          <p:nvPr>
            <p:ph type="title"/>
          </p:nvPr>
        </p:nvSpPr>
        <p:spPr/>
        <p:txBody>
          <a:bodyPr/>
          <a:lstStyle/>
          <a:p>
            <a:r>
              <a:rPr lang="en-US"/>
              <a:t>NYSERDA Peer Review Expert Firms</a:t>
            </a:r>
          </a:p>
        </p:txBody>
      </p:sp>
      <p:sp>
        <p:nvSpPr>
          <p:cNvPr id="3" name="Content Placeholder 2">
            <a:extLst>
              <a:ext uri="{FF2B5EF4-FFF2-40B4-BE49-F238E27FC236}">
                <a16:creationId xmlns:a16="http://schemas.microsoft.com/office/drawing/2014/main" id="{B0D177BC-973C-1893-962A-160FDD47CCB6}"/>
              </a:ext>
            </a:extLst>
          </p:cNvPr>
          <p:cNvSpPr>
            <a:spLocks noGrp="1"/>
          </p:cNvSpPr>
          <p:nvPr>
            <p:ph sz="quarter" idx="12"/>
          </p:nvPr>
        </p:nvSpPr>
        <p:spPr/>
        <p:txBody>
          <a:bodyPr/>
          <a:lstStyle/>
          <a:p>
            <a:pPr marL="342900" indent="-342900">
              <a:buFont typeface="Arial" panose="020B0604020202020204" pitchFamily="34" charset="0"/>
              <a:buChar char="•"/>
            </a:pPr>
            <a:r>
              <a:rPr lang="en-US" sz="2200" b="0">
                <a:solidFill>
                  <a:schemeClr val="bg2">
                    <a:lumMod val="50000"/>
                  </a:schemeClr>
                </a:solidFill>
                <a:latin typeface="+mn-lt"/>
              </a:rPr>
              <a:t>Energy Safety Response Group (ESRG)</a:t>
            </a:r>
          </a:p>
          <a:p>
            <a:pPr lvl="2" indent="0">
              <a:buNone/>
            </a:pPr>
            <a:endParaRPr lang="en-US">
              <a:solidFill>
                <a:schemeClr val="bg2">
                  <a:lumMod val="50000"/>
                </a:schemeClr>
              </a:solidFill>
            </a:endParaRPr>
          </a:p>
          <a:p>
            <a:pPr marL="342900" lvl="1" indent="-342900">
              <a:buFont typeface="Arial" panose="020B0604020202020204" pitchFamily="34" charset="0"/>
              <a:buChar char="•"/>
            </a:pPr>
            <a:r>
              <a:rPr lang="en-US">
                <a:solidFill>
                  <a:schemeClr val="bg2">
                    <a:lumMod val="50000"/>
                  </a:schemeClr>
                </a:solidFill>
              </a:rPr>
              <a:t>DNV</a:t>
            </a:r>
          </a:p>
          <a:p>
            <a:pPr marL="571500" lvl="2" indent="-342900">
              <a:buFont typeface="Arial" panose="020B0604020202020204" pitchFamily="34" charset="0"/>
              <a:buChar char="•"/>
            </a:pPr>
            <a:endParaRPr lang="en-US">
              <a:solidFill>
                <a:schemeClr val="bg2">
                  <a:lumMod val="50000"/>
                </a:schemeClr>
              </a:solidFill>
            </a:endParaRPr>
          </a:p>
          <a:p>
            <a:pPr marL="342900" lvl="1" indent="-342900">
              <a:buFont typeface="Arial" panose="020B0604020202020204" pitchFamily="34" charset="0"/>
              <a:buChar char="•"/>
            </a:pPr>
            <a:r>
              <a:rPr lang="en-US">
                <a:solidFill>
                  <a:schemeClr val="bg2">
                    <a:lumMod val="50000"/>
                  </a:schemeClr>
                </a:solidFill>
              </a:rPr>
              <a:t>Camelot Energy Group</a:t>
            </a:r>
          </a:p>
          <a:p>
            <a:pPr marL="342900" lvl="1" indent="-342900">
              <a:buFont typeface="Arial" panose="020B0604020202020204" pitchFamily="34" charset="0"/>
              <a:buChar char="•"/>
            </a:pPr>
            <a:endParaRPr lang="en-US">
              <a:solidFill>
                <a:schemeClr val="bg2">
                  <a:lumMod val="50000"/>
                </a:schemeClr>
              </a:solidFill>
            </a:endParaRPr>
          </a:p>
        </p:txBody>
      </p:sp>
    </p:spTree>
    <p:extLst>
      <p:ext uri="{BB962C8B-B14F-4D97-AF65-F5344CB8AC3E}">
        <p14:creationId xmlns:p14="http://schemas.microsoft.com/office/powerpoint/2010/main" val="22616028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C9320B9-39C1-8B2C-29CE-E412A021F566}"/>
              </a:ext>
            </a:extLst>
          </p:cNvPr>
          <p:cNvSpPr>
            <a:spLocks noGrp="1"/>
          </p:cNvSpPr>
          <p:nvPr>
            <p:ph sz="quarter" idx="11"/>
          </p:nvPr>
        </p:nvSpPr>
        <p:spPr/>
        <p:txBody>
          <a:bodyPr/>
          <a:lstStyle/>
          <a:p>
            <a:r>
              <a:rPr lang="en-US"/>
              <a:t>Other Program Considerations</a:t>
            </a:r>
          </a:p>
        </p:txBody>
      </p:sp>
    </p:spTree>
    <p:extLst>
      <p:ext uri="{BB962C8B-B14F-4D97-AF65-F5344CB8AC3E}">
        <p14:creationId xmlns:p14="http://schemas.microsoft.com/office/powerpoint/2010/main" val="1828849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CD0BE8-B338-3EAF-515A-D91547A12C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35C131-3EB4-AF70-D109-E3B2E71A3AB8}"/>
              </a:ext>
            </a:extLst>
          </p:cNvPr>
          <p:cNvSpPr>
            <a:spLocks noGrp="1"/>
          </p:cNvSpPr>
          <p:nvPr>
            <p:ph type="title"/>
          </p:nvPr>
        </p:nvSpPr>
        <p:spPr>
          <a:xfrm>
            <a:off x="546956" y="550434"/>
            <a:ext cx="11645044" cy="1325563"/>
          </a:xfrm>
        </p:spPr>
        <p:txBody>
          <a:bodyPr/>
          <a:lstStyle/>
          <a:p>
            <a:r>
              <a:rPr lang="en-US"/>
              <a:t>Contractor and Stakeholder Resources</a:t>
            </a:r>
          </a:p>
        </p:txBody>
      </p:sp>
      <p:sp>
        <p:nvSpPr>
          <p:cNvPr id="3" name="Content Placeholder 2">
            <a:extLst>
              <a:ext uri="{FF2B5EF4-FFF2-40B4-BE49-F238E27FC236}">
                <a16:creationId xmlns:a16="http://schemas.microsoft.com/office/drawing/2014/main" id="{C1FAFDD6-4C12-B4B8-08BC-B4F0BD75C7C1}"/>
              </a:ext>
            </a:extLst>
          </p:cNvPr>
          <p:cNvSpPr>
            <a:spLocks noGrp="1"/>
          </p:cNvSpPr>
          <p:nvPr>
            <p:ph sz="quarter" idx="12"/>
          </p:nvPr>
        </p:nvSpPr>
        <p:spPr/>
        <p:txBody>
          <a:bodyPr/>
          <a:lstStyle/>
          <a:p>
            <a:endParaRPr lang="en-US" sz="1800" b="0">
              <a:solidFill>
                <a:schemeClr val="tx2"/>
              </a:solidFill>
              <a:latin typeface="Roboto Light" panose="02000000000000000000" pitchFamily="2" charset="0"/>
              <a:ea typeface="Roboto Light" panose="02000000000000000000" pitchFamily="2" charset="0"/>
            </a:endParaRPr>
          </a:p>
          <a:p>
            <a:endParaRPr lang="en-US"/>
          </a:p>
        </p:txBody>
      </p:sp>
      <p:sp>
        <p:nvSpPr>
          <p:cNvPr id="4" name="TextBox 3">
            <a:extLst>
              <a:ext uri="{FF2B5EF4-FFF2-40B4-BE49-F238E27FC236}">
                <a16:creationId xmlns:a16="http://schemas.microsoft.com/office/drawing/2014/main" id="{F3D78445-4388-0CE8-8827-60E9EF457BE8}"/>
              </a:ext>
            </a:extLst>
          </p:cNvPr>
          <p:cNvSpPr txBox="1"/>
          <p:nvPr/>
        </p:nvSpPr>
        <p:spPr>
          <a:xfrm>
            <a:off x="542636" y="1875997"/>
            <a:ext cx="10919791" cy="4893647"/>
          </a:xfrm>
          <a:prstGeom prst="rect">
            <a:avLst/>
          </a:prstGeom>
          <a:noFill/>
        </p:spPr>
        <p:txBody>
          <a:bodyPr wrap="square" rtlCol="0">
            <a:spAutoFit/>
          </a:bodyPr>
          <a:lstStyle/>
          <a:p>
            <a:pPr marL="342900" indent="-342900">
              <a:buFont typeface="Arial" panose="020B0604020202020204" pitchFamily="34" charset="0"/>
              <a:buChar char="•"/>
            </a:pPr>
            <a:r>
              <a:rPr lang="en-US" sz="2000">
                <a:solidFill>
                  <a:srgbClr val="63666A"/>
                </a:solidFill>
              </a:rPr>
              <a:t>Participating contractors can access fact sheets, guides, webinars, and workshops or conferences online at </a:t>
            </a:r>
            <a:r>
              <a:rPr lang="en-US" sz="2000">
                <a:solidFill>
                  <a:srgbClr val="63666A"/>
                </a:solidFill>
                <a:hlinkClick r:id="rId3"/>
              </a:rPr>
              <a:t>www.nyserda.ny.gov/energystorage</a:t>
            </a:r>
            <a:r>
              <a:rPr lang="en-US" sz="2000">
                <a:solidFill>
                  <a:srgbClr val="63666A"/>
                </a:solidFill>
              </a:rPr>
              <a:t>. These include:</a:t>
            </a:r>
          </a:p>
          <a:p>
            <a:endParaRPr lang="en-US" sz="2000">
              <a:solidFill>
                <a:srgbClr val="63666A"/>
              </a:solidFill>
            </a:endParaRPr>
          </a:p>
          <a:p>
            <a:pPr marL="800100" lvl="1" indent="-342900">
              <a:buFont typeface="Arial" panose="020B0604020202020204" pitchFamily="34" charset="0"/>
              <a:buChar char="•"/>
            </a:pPr>
            <a:r>
              <a:rPr lang="en-US">
                <a:solidFill>
                  <a:srgbClr val="63666A"/>
                </a:solidFill>
              </a:rPr>
              <a:t>Residential-Retail Storage Program Manual</a:t>
            </a:r>
            <a:r>
              <a:rPr lang="en-US">
                <a:solidFill>
                  <a:schemeClr val="accent2">
                    <a:lumMod val="75000"/>
                  </a:schemeClr>
                </a:solidFill>
              </a:rPr>
              <a:t>*</a:t>
            </a:r>
          </a:p>
          <a:p>
            <a:pPr marL="800100" lvl="1" indent="-342900">
              <a:buFont typeface="Arial" panose="020B0604020202020204" pitchFamily="34" charset="0"/>
              <a:buChar char="•"/>
            </a:pPr>
            <a:r>
              <a:rPr lang="en-US">
                <a:solidFill>
                  <a:srgbClr val="63666A"/>
                </a:solidFill>
              </a:rPr>
              <a:t>Contractor and Project Application Guidance Documents</a:t>
            </a:r>
            <a:r>
              <a:rPr lang="en-US">
                <a:solidFill>
                  <a:schemeClr val="accent2">
                    <a:lumMod val="75000"/>
                  </a:schemeClr>
                </a:solidFill>
              </a:rPr>
              <a:t>*</a:t>
            </a:r>
            <a:endParaRPr lang="en-US">
              <a:solidFill>
                <a:srgbClr val="63666A"/>
              </a:solidFill>
            </a:endParaRPr>
          </a:p>
          <a:p>
            <a:pPr marL="800100" lvl="1" indent="-342900">
              <a:buFont typeface="Arial" panose="020B0604020202020204" pitchFamily="34" charset="0"/>
              <a:buChar char="•"/>
            </a:pPr>
            <a:r>
              <a:rPr lang="en-US">
                <a:solidFill>
                  <a:srgbClr val="63666A"/>
                </a:solidFill>
              </a:rPr>
              <a:t>Peer Review Submission Guide</a:t>
            </a:r>
            <a:r>
              <a:rPr lang="en-US">
                <a:solidFill>
                  <a:schemeClr val="accent2">
                    <a:lumMod val="75000"/>
                  </a:schemeClr>
                </a:solidFill>
              </a:rPr>
              <a:t>*</a:t>
            </a:r>
            <a:endParaRPr lang="en-US">
              <a:solidFill>
                <a:srgbClr val="63666A"/>
              </a:solidFill>
            </a:endParaRPr>
          </a:p>
          <a:p>
            <a:pPr marL="800100" lvl="1" indent="-342900">
              <a:buFont typeface="Arial" panose="020B0604020202020204" pitchFamily="34" charset="0"/>
              <a:buChar char="•"/>
            </a:pPr>
            <a:r>
              <a:rPr lang="en-US">
                <a:solidFill>
                  <a:srgbClr val="63666A"/>
                </a:solidFill>
              </a:rPr>
              <a:t>Emergency Response Plan template</a:t>
            </a:r>
            <a:r>
              <a:rPr lang="en-US">
                <a:solidFill>
                  <a:schemeClr val="accent2">
                    <a:lumMod val="75000"/>
                  </a:schemeClr>
                </a:solidFill>
              </a:rPr>
              <a:t>*</a:t>
            </a:r>
            <a:endParaRPr lang="en-US">
              <a:solidFill>
                <a:srgbClr val="63666A"/>
              </a:solidFill>
            </a:endParaRPr>
          </a:p>
          <a:p>
            <a:pPr marL="800100" lvl="1" indent="-342900">
              <a:buFont typeface="Arial" panose="020B0604020202020204" pitchFamily="34" charset="0"/>
              <a:buChar char="•"/>
            </a:pPr>
            <a:r>
              <a:rPr lang="en-US">
                <a:solidFill>
                  <a:srgbClr val="63666A"/>
                </a:solidFill>
              </a:rPr>
              <a:t>Energy Storage Value Stack Reference Guide and Calculator</a:t>
            </a:r>
          </a:p>
          <a:p>
            <a:pPr marL="800100" lvl="1" indent="-342900">
              <a:buFont typeface="Arial" panose="020B0604020202020204" pitchFamily="34" charset="0"/>
              <a:buChar char="•"/>
            </a:pPr>
            <a:r>
              <a:rPr lang="en-US">
                <a:solidFill>
                  <a:srgbClr val="63666A"/>
                </a:solidFill>
              </a:rPr>
              <a:t>Standards and Quality Assurance Policy and Procedure Manual</a:t>
            </a:r>
          </a:p>
          <a:p>
            <a:pPr marL="800100" lvl="1" indent="-342900">
              <a:buFont typeface="Arial" panose="020B0604020202020204" pitchFamily="34" charset="0"/>
              <a:buChar char="•"/>
            </a:pPr>
            <a:r>
              <a:rPr lang="en-US">
                <a:solidFill>
                  <a:srgbClr val="63666A"/>
                </a:solidFill>
              </a:rPr>
              <a:t>Energy Storage Interconnection Guide and Standard Interconnection Requirements</a:t>
            </a:r>
          </a:p>
          <a:p>
            <a:pPr marL="800100" lvl="1" indent="-342900">
              <a:buFont typeface="Arial" panose="020B0604020202020204" pitchFamily="34" charset="0"/>
              <a:buChar char="•"/>
            </a:pPr>
            <a:r>
              <a:rPr lang="en-US">
                <a:solidFill>
                  <a:srgbClr val="63666A"/>
                </a:solidFill>
              </a:rPr>
              <a:t>New York State Battery Energy Storage System Guidebook </a:t>
            </a:r>
          </a:p>
          <a:p>
            <a:pPr marL="800100" lvl="1" indent="-342900">
              <a:buFont typeface="Arial" panose="020B0604020202020204" pitchFamily="34" charset="0"/>
              <a:buChar char="•"/>
            </a:pPr>
            <a:r>
              <a:rPr lang="en-US">
                <a:solidFill>
                  <a:srgbClr val="63666A"/>
                </a:solidFill>
              </a:rPr>
              <a:t>New York City Siting Guide</a:t>
            </a:r>
          </a:p>
          <a:p>
            <a:pPr marL="800100" lvl="1" indent="-342900">
              <a:buFont typeface="Arial" panose="020B0604020202020204" pitchFamily="34" charset="0"/>
              <a:buChar char="•"/>
            </a:pPr>
            <a:r>
              <a:rPr lang="en-US">
                <a:solidFill>
                  <a:srgbClr val="63666A"/>
                </a:solidFill>
              </a:rPr>
              <a:t>Utility Hosting Capacity Maps</a:t>
            </a:r>
          </a:p>
          <a:p>
            <a:pPr marL="800100" lvl="1" indent="-342900">
              <a:buFont typeface="Arial" panose="020B0604020202020204" pitchFamily="34" charset="0"/>
              <a:buChar char="•"/>
            </a:pPr>
            <a:r>
              <a:rPr lang="en-US">
                <a:solidFill>
                  <a:srgbClr val="63666A"/>
                </a:solidFill>
              </a:rPr>
              <a:t>Financing options via the New York Green Bank</a:t>
            </a:r>
          </a:p>
          <a:p>
            <a:pPr marL="800100" lvl="1" indent="-342900">
              <a:buFont typeface="Arial" panose="020B0604020202020204" pitchFamily="34" charset="0"/>
              <a:buChar char="•"/>
            </a:pPr>
            <a:r>
              <a:rPr lang="en-US">
                <a:solidFill>
                  <a:srgbClr val="63666A"/>
                </a:solidFill>
              </a:rPr>
              <a:t>Tax Incentive and Customer Electric Rates Reference Guides</a:t>
            </a:r>
          </a:p>
          <a:p>
            <a:pPr lvl="1"/>
            <a:endParaRPr lang="en-US">
              <a:solidFill>
                <a:srgbClr val="63666A"/>
              </a:solidFill>
            </a:endParaRPr>
          </a:p>
          <a:p>
            <a:r>
              <a:rPr lang="en-US">
                <a:solidFill>
                  <a:schemeClr val="accent2">
                    <a:lumMod val="75000"/>
                  </a:schemeClr>
                </a:solidFill>
              </a:rPr>
              <a:t>*</a:t>
            </a:r>
            <a:r>
              <a:rPr lang="en-US" i="1">
                <a:solidFill>
                  <a:schemeClr val="accent2">
                    <a:lumMod val="75000"/>
                  </a:schemeClr>
                </a:solidFill>
              </a:rPr>
              <a:t> Will be updated/posted prior to program launch; sign up to mailing list to be notified</a:t>
            </a:r>
          </a:p>
        </p:txBody>
      </p:sp>
    </p:spTree>
    <p:extLst>
      <p:ext uri="{BB962C8B-B14F-4D97-AF65-F5344CB8AC3E}">
        <p14:creationId xmlns:p14="http://schemas.microsoft.com/office/powerpoint/2010/main" val="36948045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253AB-D635-480B-A074-8A1B229FBBFB}"/>
              </a:ext>
            </a:extLst>
          </p:cNvPr>
          <p:cNvSpPr>
            <a:spLocks noGrp="1"/>
          </p:cNvSpPr>
          <p:nvPr>
            <p:ph type="title"/>
          </p:nvPr>
        </p:nvSpPr>
        <p:spPr>
          <a:xfrm>
            <a:off x="546956" y="550434"/>
            <a:ext cx="11645044" cy="1325563"/>
          </a:xfrm>
        </p:spPr>
        <p:txBody>
          <a:bodyPr/>
          <a:lstStyle/>
          <a:p>
            <a:r>
              <a:rPr lang="en-US"/>
              <a:t>Retail Storage - New York Green Bank Support</a:t>
            </a:r>
          </a:p>
        </p:txBody>
      </p:sp>
      <p:sp>
        <p:nvSpPr>
          <p:cNvPr id="3" name="Content Placeholder 2">
            <a:extLst>
              <a:ext uri="{FF2B5EF4-FFF2-40B4-BE49-F238E27FC236}">
                <a16:creationId xmlns:a16="http://schemas.microsoft.com/office/drawing/2014/main" id="{59438E44-01F6-C2E9-D99F-3A19927C3E88}"/>
              </a:ext>
            </a:extLst>
          </p:cNvPr>
          <p:cNvSpPr>
            <a:spLocks noGrp="1"/>
          </p:cNvSpPr>
          <p:nvPr>
            <p:ph sz="quarter" idx="12"/>
          </p:nvPr>
        </p:nvSpPr>
        <p:spPr/>
        <p:txBody>
          <a:bodyPr/>
          <a:lstStyle/>
          <a:p>
            <a:endParaRPr lang="en-US" sz="1800" b="0">
              <a:solidFill>
                <a:schemeClr val="tx2"/>
              </a:solidFill>
              <a:latin typeface="Roboto Light" panose="02000000000000000000" pitchFamily="2" charset="0"/>
              <a:ea typeface="Roboto Light" panose="02000000000000000000" pitchFamily="2" charset="0"/>
            </a:endParaRPr>
          </a:p>
          <a:p>
            <a:endParaRPr lang="en-US"/>
          </a:p>
        </p:txBody>
      </p:sp>
      <p:sp>
        <p:nvSpPr>
          <p:cNvPr id="4" name="TextBox 3">
            <a:extLst>
              <a:ext uri="{FF2B5EF4-FFF2-40B4-BE49-F238E27FC236}">
                <a16:creationId xmlns:a16="http://schemas.microsoft.com/office/drawing/2014/main" id="{7C97E950-ACB9-CDEA-8E62-2920DE258926}"/>
              </a:ext>
            </a:extLst>
          </p:cNvPr>
          <p:cNvSpPr txBox="1"/>
          <p:nvPr/>
        </p:nvSpPr>
        <p:spPr>
          <a:xfrm>
            <a:off x="542636" y="2142810"/>
            <a:ext cx="11461522" cy="4370427"/>
          </a:xfrm>
          <a:prstGeom prst="rect">
            <a:avLst/>
          </a:prstGeom>
          <a:noFill/>
        </p:spPr>
        <p:txBody>
          <a:bodyPr wrap="square" rtlCol="0">
            <a:spAutoFit/>
          </a:bodyPr>
          <a:lstStyle/>
          <a:p>
            <a:pPr marL="342900" marR="0" indent="-342900">
              <a:spcBef>
                <a:spcPts val="0"/>
              </a:spcBef>
              <a:spcAft>
                <a:spcPts val="0"/>
              </a:spcAft>
              <a:buFont typeface="Arial" panose="020B0604020202020204" pitchFamily="34" charset="0"/>
              <a:buChar char="•"/>
            </a:pPr>
            <a:r>
              <a:rPr lang="en-US" sz="2000">
                <a:solidFill>
                  <a:srgbClr val="63666A"/>
                </a:solidFill>
              </a:rPr>
              <a:t>NY Green Bank (NYGB) is dedicated to bridging financing gaps for commercial storage.</a:t>
            </a:r>
          </a:p>
          <a:p>
            <a:pPr marL="342900" marR="0" indent="-342900">
              <a:spcBef>
                <a:spcPts val="0"/>
              </a:spcBef>
              <a:spcAft>
                <a:spcPts val="0"/>
              </a:spcAft>
              <a:buFont typeface="Arial" panose="020B0604020202020204" pitchFamily="34" charset="0"/>
              <a:buChar char="•"/>
            </a:pPr>
            <a:r>
              <a:rPr lang="en-US" sz="2000">
                <a:solidFill>
                  <a:srgbClr val="63666A"/>
                </a:solidFill>
              </a:rPr>
              <a:t>Eligible technologies: Storage or hybrid (e.g., solar plus storage) installations, using proven technologies such as lithium ion</a:t>
            </a:r>
          </a:p>
          <a:p>
            <a:pPr marL="342900" marR="0" indent="-342900">
              <a:spcBef>
                <a:spcPts val="0"/>
              </a:spcBef>
              <a:spcAft>
                <a:spcPts val="0"/>
              </a:spcAft>
              <a:buFont typeface="Arial" panose="020B0604020202020204" pitchFamily="34" charset="0"/>
              <a:buChar char="•"/>
            </a:pPr>
            <a:r>
              <a:rPr lang="en-US" sz="2000">
                <a:solidFill>
                  <a:srgbClr val="63666A"/>
                </a:solidFill>
              </a:rPr>
              <a:t>Typical transaction size: $5M - $50M</a:t>
            </a:r>
          </a:p>
          <a:p>
            <a:pPr marL="342900" indent="-342900">
              <a:buFont typeface="Arial" panose="020B0604020202020204" pitchFamily="34" charset="0"/>
              <a:buChar char="•"/>
            </a:pPr>
            <a:r>
              <a:rPr lang="en-US" sz="2000">
                <a:solidFill>
                  <a:srgbClr val="63666A"/>
                </a:solidFill>
              </a:rPr>
              <a:t>Indicative transaction types: Interconnection Loans, Equipment Financing Loans, Construction Loans, Construction-to-Permanent Loans, Incentive or Tax Equity Bridge Loans, Subordinate, Mezzanine, or Senior Term Loans</a:t>
            </a:r>
          </a:p>
          <a:p>
            <a:pPr marL="342900" marR="0" indent="-342900">
              <a:spcBef>
                <a:spcPts val="0"/>
              </a:spcBef>
              <a:spcAft>
                <a:spcPts val="0"/>
              </a:spcAft>
              <a:buFont typeface="Arial" panose="020B0604020202020204" pitchFamily="34" charset="0"/>
              <a:buChar char="•"/>
            </a:pPr>
            <a:r>
              <a:rPr lang="en-US" sz="2000">
                <a:solidFill>
                  <a:srgbClr val="63666A"/>
                </a:solidFill>
              </a:rPr>
              <a:t>Interest terms: Market for loan type</a:t>
            </a:r>
          </a:p>
          <a:p>
            <a:pPr marL="342900" marR="0" indent="-342900">
              <a:spcBef>
                <a:spcPts val="0"/>
              </a:spcBef>
              <a:spcAft>
                <a:spcPts val="0"/>
              </a:spcAft>
              <a:buFont typeface="Arial" panose="020B0604020202020204" pitchFamily="34" charset="0"/>
              <a:buChar char="•"/>
            </a:pPr>
            <a:r>
              <a:rPr lang="en-US" sz="2000">
                <a:solidFill>
                  <a:srgbClr val="63666A"/>
                </a:solidFill>
              </a:rPr>
              <a:t>Developers raising financing to support assets in New York State and facing challenges in the debt capital markets should apply</a:t>
            </a:r>
          </a:p>
          <a:p>
            <a:pPr marL="342900" marR="0" indent="-342900">
              <a:spcBef>
                <a:spcPts val="0"/>
              </a:spcBef>
              <a:spcAft>
                <a:spcPts val="0"/>
              </a:spcAft>
              <a:buFont typeface="Arial" panose="020B0604020202020204" pitchFamily="34" charset="0"/>
              <a:buChar char="•"/>
            </a:pPr>
            <a:r>
              <a:rPr lang="en-US" sz="2000">
                <a:solidFill>
                  <a:srgbClr val="63666A"/>
                </a:solidFill>
              </a:rPr>
              <a:t>For a sample NYGB transaction, see the </a:t>
            </a:r>
            <a:r>
              <a:rPr lang="en-US" sz="2000">
                <a:solidFill>
                  <a:srgbClr val="0563C1"/>
                </a:solidFill>
                <a:hlinkClick r:id="rId3" tooltip="Original URL: https://greenbank.ny.gov/-/media/Project/Greenbank/Files/Portfolio/GB-tp-ninedotup-cs-1-v1_acc.pdf. Click or tap if you trust this link."/>
              </a:rPr>
              <a:t>Green Bank webpage</a:t>
            </a:r>
            <a:endParaRPr lang="en-US" sz="2000">
              <a:solidFill>
                <a:srgbClr val="0563C1"/>
              </a:solidFill>
            </a:endParaRPr>
          </a:p>
          <a:p>
            <a:pPr marL="342900" marR="0" indent="-342900">
              <a:spcBef>
                <a:spcPts val="0"/>
              </a:spcBef>
              <a:spcAft>
                <a:spcPts val="0"/>
              </a:spcAft>
              <a:buFont typeface="Arial" panose="020B0604020202020204" pitchFamily="34" charset="0"/>
              <a:buChar char="•"/>
            </a:pPr>
            <a:r>
              <a:rPr lang="en-US" sz="2000">
                <a:solidFill>
                  <a:srgbClr val="63666A"/>
                </a:solidFill>
              </a:rPr>
              <a:t>Learn more and apply for financing at </a:t>
            </a:r>
            <a:r>
              <a:rPr lang="en-US" sz="2000">
                <a:solidFill>
                  <a:srgbClr val="0563C1"/>
                </a:solidFill>
                <a:hlinkClick r:id="rId4" tooltip="Original URL: https://portal.greenbank.ny.gov/CORE_Solicitation_Detail_Page?SolicitationId=a0rt0000000QnxtAAC&amp;_gl=1*qa5at1*_gcl_aw*R0NMLjE3NDAwNjc0OTguQ2owS0NRaUF3dHU5QmhDOEFSSXNBSTlKSGFtT2xNQzRicDhhTVhGVlZCSjdPMkM2TXAwLUNUZmRPWDRvT0VEVUJKUy1JUFJBVnBxbmJZVWFBdExERUFMd193Y0I.*_gcl_au*NjY4OTM3OTQ5LjE3Mzg3MDU0Mjc.*_ga*MTYyNDM2NTg4LjE3Mjg1ODAzNDM.*_ga_1BLBKR5S37*MTc0MDQyNzIxNS4xMDMuMS4xNzQwNDI4NDM0LjAuMC4w. Click or tap if you trust this link.">
                  <a:extLst>
                    <a:ext uri="{A12FA001-AC4F-418D-AE19-62706E023703}">
                      <ahyp:hlinkClr xmlns:ahyp="http://schemas.microsoft.com/office/drawing/2018/hyperlinkcolor" val="tx"/>
                    </a:ext>
                  </a:extLst>
                </a:hlinkClick>
              </a:rPr>
              <a:t>RFP 1</a:t>
            </a:r>
            <a:r>
              <a:rPr lang="en-US" sz="2000">
                <a:solidFill>
                  <a:srgbClr val="63666A"/>
                </a:solidFill>
              </a:rPr>
              <a:t>, and feel free to reach out to </a:t>
            </a:r>
            <a:r>
              <a:rPr lang="en-US" sz="2000">
                <a:solidFill>
                  <a:srgbClr val="0563C1"/>
                </a:solidFill>
                <a:hlinkClick r:id="rId5" tooltip="mailto:Kaitlin.Butler@greenbank.ny.gov">
                  <a:extLst>
                    <a:ext uri="{A12FA001-AC4F-418D-AE19-62706E023703}">
                      <ahyp:hlinkClr xmlns:ahyp="http://schemas.microsoft.com/office/drawing/2018/hyperlinkcolor" val="tx"/>
                    </a:ext>
                  </a:extLst>
                </a:hlinkClick>
              </a:rPr>
              <a:t>Kaitlin.Butler@greenbank.ny.gov</a:t>
            </a:r>
            <a:r>
              <a:rPr lang="en-US" sz="2000">
                <a:solidFill>
                  <a:srgbClr val="0563C1"/>
                </a:solidFill>
              </a:rPr>
              <a:t> </a:t>
            </a:r>
            <a:r>
              <a:rPr lang="en-US" sz="2000">
                <a:solidFill>
                  <a:srgbClr val="63666A"/>
                </a:solidFill>
              </a:rPr>
              <a:t>or </a:t>
            </a:r>
            <a:r>
              <a:rPr lang="en-US" sz="2000">
                <a:solidFill>
                  <a:srgbClr val="0563C1"/>
                </a:solidFill>
                <a:hlinkClick r:id="rId6" tooltip="mailto:info@greenbank.ny.gov">
                  <a:extLst>
                    <a:ext uri="{A12FA001-AC4F-418D-AE19-62706E023703}">
                      <ahyp:hlinkClr xmlns:ahyp="http://schemas.microsoft.com/office/drawing/2018/hyperlinkcolor" val="tx"/>
                    </a:ext>
                  </a:extLst>
                </a:hlinkClick>
              </a:rPr>
              <a:t>info@greenbank.ny.gov</a:t>
            </a:r>
            <a:r>
              <a:rPr lang="en-US" sz="2000">
                <a:solidFill>
                  <a:srgbClr val="0563C1"/>
                </a:solidFill>
              </a:rPr>
              <a:t> </a:t>
            </a:r>
            <a:r>
              <a:rPr lang="en-US" sz="2000">
                <a:solidFill>
                  <a:srgbClr val="63666A"/>
                </a:solidFill>
              </a:rPr>
              <a:t>for more information</a:t>
            </a:r>
          </a:p>
          <a:p>
            <a:pPr marL="742950" lvl="1" indent="-285750">
              <a:buFont typeface="Arial" panose="020B0604020202020204" pitchFamily="34" charset="0"/>
              <a:buChar char="•"/>
            </a:pPr>
            <a:endParaRPr lang="en-US"/>
          </a:p>
        </p:txBody>
      </p:sp>
    </p:spTree>
    <p:extLst>
      <p:ext uri="{BB962C8B-B14F-4D97-AF65-F5344CB8AC3E}">
        <p14:creationId xmlns:p14="http://schemas.microsoft.com/office/powerpoint/2010/main" val="7124627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C9320B9-39C1-8B2C-29CE-E412A021F566}"/>
              </a:ext>
            </a:extLst>
          </p:cNvPr>
          <p:cNvSpPr>
            <a:spLocks noGrp="1"/>
          </p:cNvSpPr>
          <p:nvPr>
            <p:ph sz="quarter" idx="11"/>
          </p:nvPr>
        </p:nvSpPr>
        <p:spPr/>
        <p:txBody>
          <a:bodyPr/>
          <a:lstStyle/>
          <a:p>
            <a:r>
              <a:rPr lang="en-US"/>
              <a:t>Next Steps and Timeline</a:t>
            </a:r>
          </a:p>
        </p:txBody>
      </p:sp>
    </p:spTree>
    <p:extLst>
      <p:ext uri="{BB962C8B-B14F-4D97-AF65-F5344CB8AC3E}">
        <p14:creationId xmlns:p14="http://schemas.microsoft.com/office/powerpoint/2010/main" val="28808951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C9320B9-39C1-8B2C-29CE-E412A021F566}"/>
              </a:ext>
            </a:extLst>
          </p:cNvPr>
          <p:cNvSpPr>
            <a:spLocks noGrp="1"/>
          </p:cNvSpPr>
          <p:nvPr>
            <p:ph sz="quarter" idx="11"/>
          </p:nvPr>
        </p:nvSpPr>
        <p:spPr/>
        <p:txBody>
          <a:bodyPr/>
          <a:lstStyle/>
          <a:p>
            <a:r>
              <a:rPr lang="en-US"/>
              <a:t>“6 GW” Storage Programs: Background and Overview</a:t>
            </a:r>
          </a:p>
        </p:txBody>
      </p:sp>
    </p:spTree>
    <p:extLst>
      <p:ext uri="{BB962C8B-B14F-4D97-AF65-F5344CB8AC3E}">
        <p14:creationId xmlns:p14="http://schemas.microsoft.com/office/powerpoint/2010/main" val="5831688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253AB-D635-480B-A074-8A1B229FBBFB}"/>
              </a:ext>
            </a:extLst>
          </p:cNvPr>
          <p:cNvSpPr>
            <a:spLocks noGrp="1"/>
          </p:cNvSpPr>
          <p:nvPr>
            <p:ph type="title"/>
          </p:nvPr>
        </p:nvSpPr>
        <p:spPr>
          <a:xfrm>
            <a:off x="546956" y="550434"/>
            <a:ext cx="11645044" cy="1325563"/>
          </a:xfrm>
        </p:spPr>
        <p:txBody>
          <a:bodyPr/>
          <a:lstStyle/>
          <a:p>
            <a:r>
              <a:rPr lang="en-US"/>
              <a:t>Program Launch – Next Steps and Timeline</a:t>
            </a:r>
          </a:p>
        </p:txBody>
      </p:sp>
      <p:sp>
        <p:nvSpPr>
          <p:cNvPr id="3" name="Content Placeholder 2">
            <a:extLst>
              <a:ext uri="{FF2B5EF4-FFF2-40B4-BE49-F238E27FC236}">
                <a16:creationId xmlns:a16="http://schemas.microsoft.com/office/drawing/2014/main" id="{59438E44-01F6-C2E9-D99F-3A19927C3E88}"/>
              </a:ext>
            </a:extLst>
          </p:cNvPr>
          <p:cNvSpPr>
            <a:spLocks noGrp="1"/>
          </p:cNvSpPr>
          <p:nvPr>
            <p:ph sz="quarter" idx="12"/>
          </p:nvPr>
        </p:nvSpPr>
        <p:spPr/>
        <p:txBody>
          <a:bodyPr/>
          <a:lstStyle/>
          <a:p>
            <a:endParaRPr lang="en-US" sz="1800" b="0">
              <a:solidFill>
                <a:schemeClr val="tx2"/>
              </a:solidFill>
              <a:latin typeface="Roboto Light" panose="02000000000000000000" pitchFamily="2" charset="0"/>
              <a:ea typeface="Roboto Light" panose="02000000000000000000" pitchFamily="2" charset="0"/>
            </a:endParaRPr>
          </a:p>
          <a:p>
            <a:r>
              <a:rPr lang="en-US"/>
              <a:t> </a:t>
            </a:r>
          </a:p>
        </p:txBody>
      </p:sp>
      <p:sp>
        <p:nvSpPr>
          <p:cNvPr id="4" name="TextBox 3">
            <a:extLst>
              <a:ext uri="{FF2B5EF4-FFF2-40B4-BE49-F238E27FC236}">
                <a16:creationId xmlns:a16="http://schemas.microsoft.com/office/drawing/2014/main" id="{7C97E950-ACB9-CDEA-8E62-2920DE258926}"/>
              </a:ext>
            </a:extLst>
          </p:cNvPr>
          <p:cNvSpPr txBox="1"/>
          <p:nvPr/>
        </p:nvSpPr>
        <p:spPr>
          <a:xfrm>
            <a:off x="542636" y="2142810"/>
            <a:ext cx="10919791" cy="4524315"/>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000" b="1">
                <a:solidFill>
                  <a:srgbClr val="0563C1"/>
                </a:solidFill>
              </a:rPr>
              <a:t>March 11 </a:t>
            </a:r>
            <a:r>
              <a:rPr lang="en-US" sz="2000">
                <a:solidFill>
                  <a:srgbClr val="63666A"/>
                </a:solidFill>
              </a:rPr>
              <a:t>– Updated Implementation Plan filed</a:t>
            </a:r>
            <a:r>
              <a:rPr lang="en-US" sz="2000" b="1">
                <a:solidFill>
                  <a:srgbClr val="0563C1"/>
                </a:solidFill>
              </a:rPr>
              <a:t> </a:t>
            </a:r>
          </a:p>
          <a:p>
            <a:pPr marL="342900" indent="-342900">
              <a:lnSpc>
                <a:spcPct val="150000"/>
              </a:lnSpc>
              <a:buFont typeface="Arial" panose="020B0604020202020204" pitchFamily="34" charset="0"/>
              <a:buChar char="•"/>
            </a:pPr>
            <a:r>
              <a:rPr lang="en-US" sz="2000" b="1">
                <a:solidFill>
                  <a:srgbClr val="0563C1"/>
                </a:solidFill>
              </a:rPr>
              <a:t>March</a:t>
            </a:r>
            <a:r>
              <a:rPr lang="en-US" sz="2000">
                <a:solidFill>
                  <a:srgbClr val="0563C1"/>
                </a:solidFill>
              </a:rPr>
              <a:t> </a:t>
            </a:r>
            <a:r>
              <a:rPr lang="en-US" sz="2000">
                <a:solidFill>
                  <a:srgbClr val="63666A"/>
                </a:solidFill>
              </a:rPr>
              <a:t>– Filing of updated Program Manual and other contractor guidance documents</a:t>
            </a:r>
          </a:p>
          <a:p>
            <a:pPr marL="342900" indent="-342900">
              <a:lnSpc>
                <a:spcPct val="150000"/>
              </a:lnSpc>
              <a:buFont typeface="Arial" panose="020B0604020202020204" pitchFamily="34" charset="0"/>
              <a:buChar char="•"/>
            </a:pPr>
            <a:r>
              <a:rPr lang="en-US" sz="2000" b="1">
                <a:solidFill>
                  <a:srgbClr val="0563C1"/>
                </a:solidFill>
              </a:rPr>
              <a:t>March</a:t>
            </a:r>
            <a:r>
              <a:rPr lang="en-US" sz="2000">
                <a:solidFill>
                  <a:srgbClr val="0563C1"/>
                </a:solidFill>
              </a:rPr>
              <a:t> </a:t>
            </a:r>
            <a:r>
              <a:rPr lang="en-US" sz="2000">
                <a:solidFill>
                  <a:srgbClr val="63666A"/>
                </a:solidFill>
              </a:rPr>
              <a:t>– Email notification to mailing list subscribers announcing:</a:t>
            </a:r>
          </a:p>
          <a:p>
            <a:pPr marL="800100" lvl="1" indent="-342900">
              <a:lnSpc>
                <a:spcPct val="150000"/>
              </a:lnSpc>
              <a:buFont typeface="Arial" panose="020B0604020202020204" pitchFamily="34" charset="0"/>
              <a:buChar char="•"/>
            </a:pPr>
            <a:r>
              <a:rPr lang="en-US">
                <a:solidFill>
                  <a:srgbClr val="63666A"/>
                </a:solidFill>
              </a:rPr>
              <a:t>Program launch dates;</a:t>
            </a:r>
          </a:p>
          <a:p>
            <a:pPr marL="800100" lvl="1" indent="-342900">
              <a:lnSpc>
                <a:spcPct val="150000"/>
              </a:lnSpc>
              <a:buFont typeface="Arial" panose="020B0604020202020204" pitchFamily="34" charset="0"/>
              <a:buChar char="•"/>
            </a:pPr>
            <a:r>
              <a:rPr lang="en-US">
                <a:solidFill>
                  <a:srgbClr val="63666A"/>
                </a:solidFill>
              </a:rPr>
              <a:t>Posting of Program Manual and contractor/application guides; </a:t>
            </a:r>
          </a:p>
          <a:p>
            <a:pPr marL="800100" lvl="1" indent="-342900">
              <a:lnSpc>
                <a:spcPct val="150000"/>
              </a:lnSpc>
              <a:buFont typeface="Arial" panose="020B0604020202020204" pitchFamily="34" charset="0"/>
              <a:buChar char="•"/>
            </a:pPr>
            <a:r>
              <a:rPr lang="en-US">
                <a:solidFill>
                  <a:srgbClr val="63666A"/>
                </a:solidFill>
              </a:rPr>
              <a:t>Opening Participating Contractor/Builder applications for the new programs</a:t>
            </a:r>
          </a:p>
          <a:p>
            <a:pPr marL="342900" indent="-342900">
              <a:lnSpc>
                <a:spcPct val="150000"/>
              </a:lnSpc>
              <a:buFont typeface="Arial" panose="020B0604020202020204" pitchFamily="34" charset="0"/>
              <a:buChar char="•"/>
            </a:pPr>
            <a:r>
              <a:rPr lang="en-US" sz="2000" b="1">
                <a:solidFill>
                  <a:srgbClr val="0563C1"/>
                </a:solidFill>
              </a:rPr>
              <a:t>April - May </a:t>
            </a:r>
            <a:r>
              <a:rPr lang="en-US" sz="2000">
                <a:solidFill>
                  <a:srgbClr val="63666A"/>
                </a:solidFill>
              </a:rPr>
              <a:t>– Program launch for market-rate incentives</a:t>
            </a:r>
          </a:p>
          <a:p>
            <a:pPr marL="342900" indent="-342900">
              <a:lnSpc>
                <a:spcPct val="150000"/>
              </a:lnSpc>
              <a:buFont typeface="Arial" panose="020B0604020202020204" pitchFamily="34" charset="0"/>
              <a:buChar char="•"/>
            </a:pPr>
            <a:r>
              <a:rPr lang="en-US" sz="2000" b="1">
                <a:solidFill>
                  <a:srgbClr val="0563C1"/>
                </a:solidFill>
              </a:rPr>
              <a:t>March - April </a:t>
            </a:r>
            <a:r>
              <a:rPr lang="en-US" sz="2000">
                <a:solidFill>
                  <a:srgbClr val="63666A"/>
                </a:solidFill>
              </a:rPr>
              <a:t>– Inclusive Storage Incentive RFI and feedback window</a:t>
            </a:r>
          </a:p>
          <a:p>
            <a:pPr marL="342900" indent="-342900">
              <a:lnSpc>
                <a:spcPct val="150000"/>
              </a:lnSpc>
              <a:buFont typeface="Arial" panose="020B0604020202020204" pitchFamily="34" charset="0"/>
              <a:buChar char="•"/>
            </a:pPr>
            <a:r>
              <a:rPr lang="en-US" sz="2000" b="1">
                <a:solidFill>
                  <a:srgbClr val="0563C1"/>
                </a:solidFill>
              </a:rPr>
              <a:t>May - June </a:t>
            </a:r>
            <a:r>
              <a:rPr lang="en-US" sz="2000">
                <a:solidFill>
                  <a:srgbClr val="63666A"/>
                </a:solidFill>
              </a:rPr>
              <a:t>– Inclusive Storage Incentives launch</a:t>
            </a:r>
          </a:p>
          <a:p>
            <a:pPr marL="742950" lvl="1" indent="-285750">
              <a:buFont typeface="Arial" panose="020B0604020202020204" pitchFamily="34" charset="0"/>
              <a:buChar char="•"/>
            </a:pPr>
            <a:endParaRPr lang="en-US"/>
          </a:p>
        </p:txBody>
      </p:sp>
    </p:spTree>
    <p:extLst>
      <p:ext uri="{BB962C8B-B14F-4D97-AF65-F5344CB8AC3E}">
        <p14:creationId xmlns:p14="http://schemas.microsoft.com/office/powerpoint/2010/main" val="22689575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015F2E-8438-57D2-5CAB-4DB3DC59EC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95DFA4-B909-A722-4DF5-B5ECD808516A}"/>
              </a:ext>
            </a:extLst>
          </p:cNvPr>
          <p:cNvSpPr>
            <a:spLocks noGrp="1"/>
          </p:cNvSpPr>
          <p:nvPr>
            <p:ph type="title"/>
          </p:nvPr>
        </p:nvSpPr>
        <p:spPr>
          <a:xfrm>
            <a:off x="546956" y="550434"/>
            <a:ext cx="11645044" cy="1325563"/>
          </a:xfrm>
        </p:spPr>
        <p:txBody>
          <a:bodyPr/>
          <a:lstStyle/>
          <a:p>
            <a:r>
              <a:rPr lang="en-US"/>
              <a:t>Next Steps for Contractors</a:t>
            </a:r>
          </a:p>
        </p:txBody>
      </p:sp>
      <p:sp>
        <p:nvSpPr>
          <p:cNvPr id="3" name="Content Placeholder 2">
            <a:extLst>
              <a:ext uri="{FF2B5EF4-FFF2-40B4-BE49-F238E27FC236}">
                <a16:creationId xmlns:a16="http://schemas.microsoft.com/office/drawing/2014/main" id="{05FB83F2-8EC7-3056-DFFE-AC85E72B2D39}"/>
              </a:ext>
            </a:extLst>
          </p:cNvPr>
          <p:cNvSpPr>
            <a:spLocks noGrp="1"/>
          </p:cNvSpPr>
          <p:nvPr>
            <p:ph sz="quarter" idx="12"/>
          </p:nvPr>
        </p:nvSpPr>
        <p:spPr/>
        <p:txBody>
          <a:bodyPr/>
          <a:lstStyle/>
          <a:p>
            <a:endParaRPr lang="en-US" sz="1800" b="0">
              <a:solidFill>
                <a:schemeClr val="tx2"/>
              </a:solidFill>
              <a:latin typeface="Roboto Light" panose="02000000000000000000" pitchFamily="2" charset="0"/>
              <a:ea typeface="Roboto Light" panose="02000000000000000000" pitchFamily="2" charset="0"/>
            </a:endParaRPr>
          </a:p>
          <a:p>
            <a:r>
              <a:rPr lang="en-US"/>
              <a:t> </a:t>
            </a:r>
          </a:p>
        </p:txBody>
      </p:sp>
      <p:sp>
        <p:nvSpPr>
          <p:cNvPr id="4" name="TextBox 3">
            <a:extLst>
              <a:ext uri="{FF2B5EF4-FFF2-40B4-BE49-F238E27FC236}">
                <a16:creationId xmlns:a16="http://schemas.microsoft.com/office/drawing/2014/main" id="{1482E91B-D887-13E4-2C02-1E37E814BACB}"/>
              </a:ext>
            </a:extLst>
          </p:cNvPr>
          <p:cNvSpPr txBox="1"/>
          <p:nvPr/>
        </p:nvSpPr>
        <p:spPr>
          <a:xfrm>
            <a:off x="542636" y="2036484"/>
            <a:ext cx="10919791" cy="4678204"/>
          </a:xfrm>
          <a:prstGeom prst="rect">
            <a:avLst/>
          </a:prstGeom>
          <a:noFill/>
        </p:spPr>
        <p:txBody>
          <a:bodyPr wrap="square" rtlCol="0">
            <a:spAutoFit/>
          </a:bodyPr>
          <a:lstStyle/>
          <a:p>
            <a:pPr marL="342900" indent="-342900">
              <a:buFont typeface="Arial" panose="020B0604020202020204" pitchFamily="34" charset="0"/>
              <a:buChar char="•"/>
            </a:pPr>
            <a:r>
              <a:rPr lang="en-US" sz="2000" b="1">
                <a:solidFill>
                  <a:srgbClr val="63666A"/>
                </a:solidFill>
                <a:hlinkClick r:id="rId3"/>
              </a:rPr>
              <a:t>Sign up</a:t>
            </a:r>
            <a:r>
              <a:rPr lang="en-US" sz="2000">
                <a:solidFill>
                  <a:srgbClr val="63666A"/>
                </a:solidFill>
                <a:hlinkClick r:id="rId3"/>
              </a:rPr>
              <a:t> </a:t>
            </a:r>
            <a:r>
              <a:rPr lang="en-US" sz="2000">
                <a:solidFill>
                  <a:srgbClr val="63666A"/>
                </a:solidFill>
              </a:rPr>
              <a:t>to NYSERDA Energy Storage mailing list for future updates</a:t>
            </a:r>
          </a:p>
          <a:p>
            <a:pPr marL="342900" indent="-342900">
              <a:buFont typeface="Arial" panose="020B0604020202020204" pitchFamily="34" charset="0"/>
              <a:buChar char="•"/>
            </a:pPr>
            <a:endParaRPr lang="en-US" sz="2000">
              <a:solidFill>
                <a:srgbClr val="63666A"/>
              </a:solidFill>
            </a:endParaRPr>
          </a:p>
          <a:p>
            <a:pPr marL="342900" indent="-342900">
              <a:buFont typeface="Arial" panose="020B0604020202020204" pitchFamily="34" charset="0"/>
              <a:buChar char="•"/>
            </a:pPr>
            <a:r>
              <a:rPr lang="en-US" sz="2000" b="1">
                <a:solidFill>
                  <a:srgbClr val="63666A"/>
                </a:solidFill>
                <a:hlinkClick r:id="rId4"/>
              </a:rPr>
              <a:t>Register</a:t>
            </a:r>
            <a:r>
              <a:rPr lang="en-US" sz="2000">
                <a:solidFill>
                  <a:srgbClr val="63666A"/>
                </a:solidFill>
              </a:rPr>
              <a:t> as a DER provider with Department of Public Service</a:t>
            </a:r>
          </a:p>
          <a:p>
            <a:pPr marL="342900" indent="-342900">
              <a:buFont typeface="Arial" panose="020B0604020202020204" pitchFamily="34" charset="0"/>
              <a:buChar char="•"/>
            </a:pPr>
            <a:endParaRPr lang="en-US" sz="2000">
              <a:solidFill>
                <a:srgbClr val="63666A"/>
              </a:solidFill>
            </a:endParaRPr>
          </a:p>
          <a:p>
            <a:pPr marL="342900" indent="-342900">
              <a:buFont typeface="Arial" panose="020B0604020202020204" pitchFamily="34" charset="0"/>
              <a:buChar char="•"/>
            </a:pPr>
            <a:r>
              <a:rPr lang="en-US" sz="2000" b="1">
                <a:solidFill>
                  <a:srgbClr val="63666A"/>
                </a:solidFill>
              </a:rPr>
              <a:t>Apply</a:t>
            </a:r>
            <a:r>
              <a:rPr lang="en-US" sz="2000">
                <a:solidFill>
                  <a:srgbClr val="63666A"/>
                </a:solidFill>
              </a:rPr>
              <a:t> to become a Participating Contractor and/or Builder</a:t>
            </a:r>
          </a:p>
          <a:p>
            <a:pPr marL="342900" indent="-342900">
              <a:buFont typeface="Arial" panose="020B0604020202020204" pitchFamily="34" charset="0"/>
              <a:buChar char="•"/>
            </a:pPr>
            <a:endParaRPr lang="en-US" sz="2000">
              <a:solidFill>
                <a:srgbClr val="63666A"/>
              </a:solidFill>
            </a:endParaRPr>
          </a:p>
          <a:p>
            <a:pPr marL="342900" indent="-342900">
              <a:buFont typeface="Arial" panose="020B0604020202020204" pitchFamily="34" charset="0"/>
              <a:buChar char="•"/>
            </a:pPr>
            <a:r>
              <a:rPr lang="en-US" sz="2000" b="1">
                <a:solidFill>
                  <a:srgbClr val="63666A"/>
                </a:solidFill>
              </a:rPr>
              <a:t>Comprehensively review</a:t>
            </a:r>
            <a:r>
              <a:rPr lang="en-US" sz="2000">
                <a:solidFill>
                  <a:srgbClr val="63666A"/>
                </a:solidFill>
              </a:rPr>
              <a:t> Program Manual when updated</a:t>
            </a:r>
          </a:p>
          <a:p>
            <a:pPr marL="342900" indent="-342900">
              <a:buFont typeface="Arial" panose="020B0604020202020204" pitchFamily="34" charset="0"/>
              <a:buChar char="•"/>
            </a:pPr>
            <a:endParaRPr lang="en-US" sz="2000">
              <a:solidFill>
                <a:srgbClr val="0563C1"/>
              </a:solidFill>
            </a:endParaRPr>
          </a:p>
          <a:p>
            <a:pPr marL="342900" indent="-342900">
              <a:buFont typeface="Arial" panose="020B0604020202020204" pitchFamily="34" charset="0"/>
              <a:buChar char="•"/>
            </a:pPr>
            <a:r>
              <a:rPr lang="en-US" sz="2000" b="1">
                <a:solidFill>
                  <a:srgbClr val="63666A"/>
                </a:solidFill>
                <a:hlinkClick r:id="rId5"/>
              </a:rPr>
              <a:t>Review</a:t>
            </a:r>
            <a:r>
              <a:rPr lang="en-US" sz="2000">
                <a:solidFill>
                  <a:srgbClr val="63666A"/>
                </a:solidFill>
              </a:rPr>
              <a:t> contractor resources for guidance on application, Peer Review, and post-award milestone deliverables, when posted</a:t>
            </a:r>
          </a:p>
          <a:p>
            <a:pPr marL="342900" indent="-342900">
              <a:buFont typeface="Arial" panose="020B0604020202020204" pitchFamily="34" charset="0"/>
              <a:buChar char="•"/>
            </a:pPr>
            <a:endParaRPr lang="en-US" sz="2000">
              <a:solidFill>
                <a:srgbClr val="63666A"/>
              </a:solidFill>
            </a:endParaRPr>
          </a:p>
          <a:p>
            <a:pPr marL="342900" indent="-342900">
              <a:buFont typeface="Arial" panose="020B0604020202020204" pitchFamily="34" charset="0"/>
              <a:buChar char="•"/>
            </a:pPr>
            <a:r>
              <a:rPr lang="en-US" sz="2000" b="1">
                <a:solidFill>
                  <a:srgbClr val="63666A"/>
                </a:solidFill>
              </a:rPr>
              <a:t>Contact</a:t>
            </a:r>
            <a:r>
              <a:rPr lang="en-US" sz="2000">
                <a:solidFill>
                  <a:srgbClr val="63666A"/>
                </a:solidFill>
              </a:rPr>
              <a:t> NYSERDA’s energy storage inbox for any questions (</a:t>
            </a:r>
            <a:r>
              <a:rPr lang="en-US" sz="2000">
                <a:solidFill>
                  <a:srgbClr val="63666A"/>
                </a:solidFill>
                <a:hlinkClick r:id="rId6"/>
              </a:rPr>
              <a:t>energystorage@nyserda.ny.gov</a:t>
            </a:r>
            <a:r>
              <a:rPr lang="en-US" sz="2000">
                <a:solidFill>
                  <a:srgbClr val="63666A"/>
                </a:solidFill>
              </a:rPr>
              <a:t>)</a:t>
            </a:r>
          </a:p>
          <a:p>
            <a:pPr marL="342900" indent="-342900">
              <a:buFont typeface="Arial" panose="020B0604020202020204" pitchFamily="34" charset="0"/>
              <a:buChar char="•"/>
            </a:pPr>
            <a:endParaRPr lang="en-US" sz="2000">
              <a:solidFill>
                <a:srgbClr val="63666A"/>
              </a:solidFill>
            </a:endParaRPr>
          </a:p>
          <a:p>
            <a:pPr marL="742950" lvl="1" indent="-285750">
              <a:buFont typeface="Arial" panose="020B0604020202020204" pitchFamily="34" charset="0"/>
              <a:buChar char="•"/>
            </a:pPr>
            <a:endParaRPr lang="en-US"/>
          </a:p>
        </p:txBody>
      </p:sp>
    </p:spTree>
    <p:extLst>
      <p:ext uri="{BB962C8B-B14F-4D97-AF65-F5344CB8AC3E}">
        <p14:creationId xmlns:p14="http://schemas.microsoft.com/office/powerpoint/2010/main" val="37122223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C9320B9-39C1-8B2C-29CE-E412A021F566}"/>
              </a:ext>
            </a:extLst>
          </p:cNvPr>
          <p:cNvSpPr>
            <a:spLocks noGrp="1"/>
          </p:cNvSpPr>
          <p:nvPr>
            <p:ph sz="quarter" idx="11"/>
          </p:nvPr>
        </p:nvSpPr>
        <p:spPr/>
        <p:txBody>
          <a:bodyPr/>
          <a:lstStyle/>
          <a:p>
            <a:r>
              <a:rPr lang="en-US"/>
              <a:t>Question and Answer Session</a:t>
            </a:r>
          </a:p>
        </p:txBody>
      </p:sp>
    </p:spTree>
    <p:extLst>
      <p:ext uri="{BB962C8B-B14F-4D97-AF65-F5344CB8AC3E}">
        <p14:creationId xmlns:p14="http://schemas.microsoft.com/office/powerpoint/2010/main" val="2802184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253AB-D635-480B-A074-8A1B229FBBFB}"/>
              </a:ext>
            </a:extLst>
          </p:cNvPr>
          <p:cNvSpPr>
            <a:spLocks noGrp="1"/>
          </p:cNvSpPr>
          <p:nvPr>
            <p:ph type="title"/>
          </p:nvPr>
        </p:nvSpPr>
        <p:spPr>
          <a:xfrm>
            <a:off x="546956" y="550434"/>
            <a:ext cx="11645044" cy="1325563"/>
          </a:xfrm>
        </p:spPr>
        <p:txBody>
          <a:bodyPr/>
          <a:lstStyle/>
          <a:p>
            <a:r>
              <a:rPr lang="en-US"/>
              <a:t>Background</a:t>
            </a:r>
          </a:p>
        </p:txBody>
      </p:sp>
      <p:sp>
        <p:nvSpPr>
          <p:cNvPr id="3" name="Content Placeholder 2">
            <a:extLst>
              <a:ext uri="{FF2B5EF4-FFF2-40B4-BE49-F238E27FC236}">
                <a16:creationId xmlns:a16="http://schemas.microsoft.com/office/drawing/2014/main" id="{59438E44-01F6-C2E9-D99F-3A19927C3E88}"/>
              </a:ext>
            </a:extLst>
          </p:cNvPr>
          <p:cNvSpPr>
            <a:spLocks noGrp="1"/>
          </p:cNvSpPr>
          <p:nvPr>
            <p:ph sz="quarter" idx="12"/>
          </p:nvPr>
        </p:nvSpPr>
        <p:spPr/>
        <p:txBody>
          <a:bodyPr/>
          <a:lstStyle/>
          <a:p>
            <a:endParaRPr lang="en-US" sz="1800" b="0">
              <a:solidFill>
                <a:schemeClr val="tx2"/>
              </a:solidFill>
              <a:latin typeface="Roboto Light" panose="02000000000000000000" pitchFamily="2" charset="0"/>
              <a:ea typeface="Roboto Light" panose="02000000000000000000" pitchFamily="2" charset="0"/>
            </a:endParaRPr>
          </a:p>
          <a:p>
            <a:endParaRPr lang="en-US"/>
          </a:p>
        </p:txBody>
      </p:sp>
      <p:sp>
        <p:nvSpPr>
          <p:cNvPr id="4" name="TextBox 3">
            <a:extLst>
              <a:ext uri="{FF2B5EF4-FFF2-40B4-BE49-F238E27FC236}">
                <a16:creationId xmlns:a16="http://schemas.microsoft.com/office/drawing/2014/main" id="{7C97E950-ACB9-CDEA-8E62-2920DE258926}"/>
              </a:ext>
            </a:extLst>
          </p:cNvPr>
          <p:cNvSpPr txBox="1"/>
          <p:nvPr/>
        </p:nvSpPr>
        <p:spPr>
          <a:xfrm>
            <a:off x="542636" y="1962057"/>
            <a:ext cx="11302034" cy="4862870"/>
          </a:xfrm>
          <a:prstGeom prst="rect">
            <a:avLst/>
          </a:prstGeom>
          <a:noFill/>
        </p:spPr>
        <p:txBody>
          <a:bodyPr wrap="square" rtlCol="0">
            <a:spAutoFit/>
          </a:bodyPr>
          <a:lstStyle/>
          <a:p>
            <a:pPr marL="342900" indent="-342900">
              <a:buFont typeface="Arial" panose="020B0604020202020204" pitchFamily="34" charset="0"/>
              <a:buChar char="•"/>
            </a:pPr>
            <a:r>
              <a:rPr lang="en-US" sz="2000" b="1">
                <a:solidFill>
                  <a:srgbClr val="0563C1"/>
                </a:solidFill>
              </a:rPr>
              <a:t>2018:</a:t>
            </a:r>
            <a:r>
              <a:rPr lang="en-US" sz="2000">
                <a:solidFill>
                  <a:srgbClr val="0563C1"/>
                </a:solidFill>
              </a:rPr>
              <a:t> </a:t>
            </a:r>
            <a:r>
              <a:rPr lang="en-US" sz="2000">
                <a:solidFill>
                  <a:schemeClr val="bg2">
                    <a:lumMod val="50000"/>
                  </a:schemeClr>
                </a:solidFill>
              </a:rPr>
              <a:t>3 GW x 2030 energy storage target adopted; PSC approves first Storage Roadmap, authorizes first NYSERDA incentive programs for Retail and Bulk projects</a:t>
            </a:r>
          </a:p>
          <a:p>
            <a:pPr marL="342900" indent="-342900">
              <a:buFont typeface="Arial" panose="020B0604020202020204" pitchFamily="34" charset="0"/>
              <a:buChar char="•"/>
            </a:pPr>
            <a:endParaRPr lang="en-US" sz="1000" b="1">
              <a:solidFill>
                <a:schemeClr val="bg2">
                  <a:lumMod val="50000"/>
                </a:schemeClr>
              </a:solidFill>
            </a:endParaRPr>
          </a:p>
          <a:p>
            <a:pPr marL="342900" indent="-342900">
              <a:buFont typeface="Arial" panose="020B0604020202020204" pitchFamily="34" charset="0"/>
              <a:buChar char="•"/>
            </a:pPr>
            <a:r>
              <a:rPr lang="en-US" sz="2000" b="1">
                <a:solidFill>
                  <a:srgbClr val="0563C1"/>
                </a:solidFill>
              </a:rPr>
              <a:t>2019:</a:t>
            </a:r>
            <a:r>
              <a:rPr lang="en-US" sz="2000">
                <a:solidFill>
                  <a:srgbClr val="0563C1"/>
                </a:solidFill>
              </a:rPr>
              <a:t> </a:t>
            </a:r>
            <a:r>
              <a:rPr lang="en-US" sz="2000">
                <a:solidFill>
                  <a:schemeClr val="bg2">
                    <a:lumMod val="50000"/>
                  </a:schemeClr>
                </a:solidFill>
              </a:rPr>
              <a:t>3 GW x 2030 target codified as Climate Law mandate</a:t>
            </a:r>
          </a:p>
          <a:p>
            <a:pPr marL="342900" indent="-342900">
              <a:buFont typeface="Arial" panose="020B0604020202020204" pitchFamily="34" charset="0"/>
              <a:buChar char="•"/>
            </a:pPr>
            <a:endParaRPr lang="en-US" sz="1000" b="1">
              <a:solidFill>
                <a:schemeClr val="bg2">
                  <a:lumMod val="50000"/>
                </a:schemeClr>
              </a:solidFill>
            </a:endParaRPr>
          </a:p>
          <a:p>
            <a:pPr marL="342900" indent="-342900">
              <a:buFont typeface="Arial" panose="020B0604020202020204" pitchFamily="34" charset="0"/>
              <a:buChar char="•"/>
            </a:pPr>
            <a:r>
              <a:rPr lang="en-US" sz="2000" b="1">
                <a:solidFill>
                  <a:srgbClr val="0563C1"/>
                </a:solidFill>
              </a:rPr>
              <a:t>2019-2021:</a:t>
            </a:r>
            <a:r>
              <a:rPr lang="en-US" sz="2000">
                <a:solidFill>
                  <a:srgbClr val="0563C1"/>
                </a:solidFill>
              </a:rPr>
              <a:t> </a:t>
            </a:r>
            <a:r>
              <a:rPr lang="en-US" sz="2000">
                <a:solidFill>
                  <a:schemeClr val="bg2">
                    <a:lumMod val="50000"/>
                  </a:schemeClr>
                </a:solidFill>
              </a:rPr>
              <a:t>New Retail and Bulk programs launched and allocated; RGGI-funded residential storage incentive program launched for Long Island</a:t>
            </a:r>
          </a:p>
          <a:p>
            <a:pPr marL="342900" indent="-342900">
              <a:buFont typeface="Arial" panose="020B0604020202020204" pitchFamily="34" charset="0"/>
              <a:buChar char="•"/>
            </a:pPr>
            <a:endParaRPr lang="en-US" sz="1000" b="1">
              <a:solidFill>
                <a:schemeClr val="bg2">
                  <a:lumMod val="50000"/>
                </a:schemeClr>
              </a:solidFill>
            </a:endParaRPr>
          </a:p>
          <a:p>
            <a:pPr marL="342900" indent="-342900">
              <a:buFont typeface="Arial" panose="020B0604020202020204" pitchFamily="34" charset="0"/>
              <a:buChar char="•"/>
            </a:pPr>
            <a:r>
              <a:rPr lang="en-US" sz="2000" b="1">
                <a:solidFill>
                  <a:srgbClr val="0563C1"/>
                </a:solidFill>
              </a:rPr>
              <a:t>2022:</a:t>
            </a:r>
            <a:r>
              <a:rPr lang="en-US" sz="2000">
                <a:solidFill>
                  <a:srgbClr val="0563C1"/>
                </a:solidFill>
              </a:rPr>
              <a:t> </a:t>
            </a:r>
            <a:r>
              <a:rPr lang="en-US" sz="2000">
                <a:solidFill>
                  <a:schemeClr val="bg2">
                    <a:lumMod val="50000"/>
                  </a:schemeClr>
                </a:solidFill>
              </a:rPr>
              <a:t>Gov Hochul expands 2030 target to 6 GW, 6 GW Storage Roadmap/Roadmap 2.0 filed, proposing new programs to procure additional 4.7 GW of storage capacity</a:t>
            </a:r>
          </a:p>
          <a:p>
            <a:pPr marL="342900" indent="-342900">
              <a:buFont typeface="Arial" panose="020B0604020202020204" pitchFamily="34" charset="0"/>
              <a:buChar char="•"/>
            </a:pPr>
            <a:endParaRPr lang="en-US" sz="1000" b="1">
              <a:solidFill>
                <a:schemeClr val="bg2">
                  <a:lumMod val="50000"/>
                </a:schemeClr>
              </a:solidFill>
            </a:endParaRPr>
          </a:p>
          <a:p>
            <a:pPr marL="342900" indent="-342900">
              <a:buFont typeface="Arial" panose="020B0604020202020204" pitchFamily="34" charset="0"/>
              <a:buChar char="•"/>
            </a:pPr>
            <a:r>
              <a:rPr lang="en-US" sz="2000" b="1">
                <a:solidFill>
                  <a:srgbClr val="0563C1"/>
                </a:solidFill>
              </a:rPr>
              <a:t>June 2024:</a:t>
            </a:r>
            <a:r>
              <a:rPr lang="en-US" sz="2000">
                <a:solidFill>
                  <a:srgbClr val="0563C1"/>
                </a:solidFill>
              </a:rPr>
              <a:t> </a:t>
            </a:r>
            <a:r>
              <a:rPr lang="en-US" sz="2000">
                <a:solidFill>
                  <a:schemeClr val="bg2">
                    <a:lumMod val="50000"/>
                  </a:schemeClr>
                </a:solidFill>
              </a:rPr>
              <a:t>6 GW Roadmap approved by PSC; NYSERDA directed to file Implementation Plans for Residential-Retail and Bulk programs outlining program design and rules</a:t>
            </a:r>
          </a:p>
          <a:p>
            <a:pPr marL="342900" indent="-342900">
              <a:buFont typeface="Arial" panose="020B0604020202020204" pitchFamily="34" charset="0"/>
              <a:buChar char="•"/>
            </a:pPr>
            <a:endParaRPr lang="en-US" sz="1000" b="1">
              <a:solidFill>
                <a:schemeClr val="bg2">
                  <a:lumMod val="50000"/>
                </a:schemeClr>
              </a:solidFill>
            </a:endParaRPr>
          </a:p>
          <a:p>
            <a:pPr marL="342900" indent="-342900">
              <a:buFont typeface="Arial" panose="020B0604020202020204" pitchFamily="34" charset="0"/>
              <a:buChar char="•"/>
            </a:pPr>
            <a:r>
              <a:rPr lang="en-US" sz="2000" b="1">
                <a:solidFill>
                  <a:srgbClr val="0563C1"/>
                </a:solidFill>
              </a:rPr>
              <a:t>August 2024:</a:t>
            </a:r>
            <a:r>
              <a:rPr lang="en-US" sz="2000">
                <a:solidFill>
                  <a:srgbClr val="0563C1"/>
                </a:solidFill>
              </a:rPr>
              <a:t> </a:t>
            </a:r>
            <a:r>
              <a:rPr lang="en-US" sz="2000">
                <a:solidFill>
                  <a:schemeClr val="bg2">
                    <a:lumMod val="50000"/>
                  </a:schemeClr>
                </a:solidFill>
              </a:rPr>
              <a:t>NYSERDA files Residential-Retail Storage Implementation Plan</a:t>
            </a:r>
          </a:p>
          <a:p>
            <a:pPr marL="342900" indent="-342900">
              <a:buFont typeface="Arial" panose="020B0604020202020204" pitchFamily="34" charset="0"/>
              <a:buChar char="•"/>
            </a:pPr>
            <a:endParaRPr lang="en-US" sz="1000" b="1">
              <a:solidFill>
                <a:schemeClr val="bg2">
                  <a:lumMod val="50000"/>
                </a:schemeClr>
              </a:solidFill>
            </a:endParaRPr>
          </a:p>
          <a:p>
            <a:pPr marL="342900" indent="-342900">
              <a:buFont typeface="Arial" panose="020B0604020202020204" pitchFamily="34" charset="0"/>
              <a:buChar char="•"/>
            </a:pPr>
            <a:r>
              <a:rPr lang="en-US" sz="2000" b="1">
                <a:solidFill>
                  <a:srgbClr val="0563C1"/>
                </a:solidFill>
              </a:rPr>
              <a:t>February 2025:</a:t>
            </a:r>
            <a:r>
              <a:rPr lang="en-US" sz="2000">
                <a:solidFill>
                  <a:srgbClr val="0563C1"/>
                </a:solidFill>
              </a:rPr>
              <a:t> </a:t>
            </a:r>
            <a:r>
              <a:rPr lang="en-US" sz="2000">
                <a:solidFill>
                  <a:schemeClr val="bg2">
                    <a:lumMod val="50000"/>
                  </a:schemeClr>
                </a:solidFill>
              </a:rPr>
              <a:t>PSC approves Residential-Retail Implementation Plan with modifications</a:t>
            </a:r>
          </a:p>
          <a:p>
            <a:pPr marL="342900" indent="-342900">
              <a:buFont typeface="Arial" panose="020B0604020202020204" pitchFamily="34" charset="0"/>
              <a:buChar char="•"/>
            </a:pPr>
            <a:endParaRPr lang="en-US" sz="1000" b="1">
              <a:solidFill>
                <a:srgbClr val="0563C1"/>
              </a:solidFill>
            </a:endParaRPr>
          </a:p>
          <a:p>
            <a:pPr marL="342900" indent="-342900">
              <a:buFont typeface="Arial" panose="020B0604020202020204" pitchFamily="34" charset="0"/>
              <a:buChar char="•"/>
            </a:pPr>
            <a:r>
              <a:rPr lang="en-US" sz="2000" b="1">
                <a:solidFill>
                  <a:srgbClr val="0563C1"/>
                </a:solidFill>
              </a:rPr>
              <a:t>March 11, 2025:</a:t>
            </a:r>
            <a:r>
              <a:rPr lang="en-US" sz="2000">
                <a:solidFill>
                  <a:srgbClr val="0563C1"/>
                </a:solidFill>
              </a:rPr>
              <a:t> </a:t>
            </a:r>
            <a:r>
              <a:rPr lang="en-US" sz="2000">
                <a:solidFill>
                  <a:schemeClr val="bg2">
                    <a:lumMod val="50000"/>
                  </a:schemeClr>
                </a:solidFill>
              </a:rPr>
              <a:t>NYSERDA files updated Residential-Retail Implementation Plan</a:t>
            </a:r>
          </a:p>
        </p:txBody>
      </p:sp>
    </p:spTree>
    <p:extLst>
      <p:ext uri="{BB962C8B-B14F-4D97-AF65-F5344CB8AC3E}">
        <p14:creationId xmlns:p14="http://schemas.microsoft.com/office/powerpoint/2010/main" val="3311626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253AB-D635-480B-A074-8A1B229FBBFB}"/>
              </a:ext>
            </a:extLst>
          </p:cNvPr>
          <p:cNvSpPr>
            <a:spLocks noGrp="1"/>
          </p:cNvSpPr>
          <p:nvPr>
            <p:ph type="title"/>
          </p:nvPr>
        </p:nvSpPr>
        <p:spPr>
          <a:xfrm>
            <a:off x="546956" y="550434"/>
            <a:ext cx="11645044" cy="1325563"/>
          </a:xfrm>
        </p:spPr>
        <p:txBody>
          <a:bodyPr/>
          <a:lstStyle/>
          <a:p>
            <a:r>
              <a:rPr lang="en-US"/>
              <a:t>MWh Block Program Structure</a:t>
            </a:r>
          </a:p>
        </p:txBody>
      </p:sp>
      <p:sp>
        <p:nvSpPr>
          <p:cNvPr id="3" name="Content Placeholder 2">
            <a:extLst>
              <a:ext uri="{FF2B5EF4-FFF2-40B4-BE49-F238E27FC236}">
                <a16:creationId xmlns:a16="http://schemas.microsoft.com/office/drawing/2014/main" id="{59438E44-01F6-C2E9-D99F-3A19927C3E88}"/>
              </a:ext>
            </a:extLst>
          </p:cNvPr>
          <p:cNvSpPr>
            <a:spLocks noGrp="1"/>
          </p:cNvSpPr>
          <p:nvPr>
            <p:ph sz="quarter" idx="12"/>
          </p:nvPr>
        </p:nvSpPr>
        <p:spPr/>
        <p:txBody>
          <a:bodyPr/>
          <a:lstStyle/>
          <a:p>
            <a:endParaRPr lang="en-US" sz="1800" b="0">
              <a:solidFill>
                <a:schemeClr val="tx2"/>
              </a:solidFill>
              <a:latin typeface="Roboto Light" panose="02000000000000000000" pitchFamily="2" charset="0"/>
              <a:ea typeface="Roboto Light" panose="02000000000000000000" pitchFamily="2" charset="0"/>
            </a:endParaRPr>
          </a:p>
          <a:p>
            <a:endParaRPr lang="en-US"/>
          </a:p>
        </p:txBody>
      </p:sp>
      <p:sp>
        <p:nvSpPr>
          <p:cNvPr id="4" name="TextBox 3">
            <a:extLst>
              <a:ext uri="{FF2B5EF4-FFF2-40B4-BE49-F238E27FC236}">
                <a16:creationId xmlns:a16="http://schemas.microsoft.com/office/drawing/2014/main" id="{7C97E950-ACB9-CDEA-8E62-2920DE258926}"/>
              </a:ext>
            </a:extLst>
          </p:cNvPr>
          <p:cNvSpPr txBox="1"/>
          <p:nvPr/>
        </p:nvSpPr>
        <p:spPr>
          <a:xfrm>
            <a:off x="542636" y="1983322"/>
            <a:ext cx="11535950" cy="3323987"/>
          </a:xfrm>
          <a:prstGeom prst="rect">
            <a:avLst/>
          </a:prstGeom>
          <a:noFill/>
        </p:spPr>
        <p:txBody>
          <a:bodyPr wrap="square" rtlCol="0">
            <a:spAutoFit/>
          </a:bodyPr>
          <a:lstStyle/>
          <a:p>
            <a:pPr marL="342900" indent="-342900">
              <a:buFont typeface="Arial" panose="020B0604020202020204" pitchFamily="34" charset="0"/>
              <a:buChar char="•"/>
            </a:pPr>
            <a:r>
              <a:rPr lang="en-US" sz="2000">
                <a:solidFill>
                  <a:srgbClr val="63666A"/>
                </a:solidFill>
              </a:rPr>
              <a:t>Both Residential and Retail storage incentive programs are based on the </a:t>
            </a:r>
            <a:r>
              <a:rPr lang="en-US" sz="2000" b="1">
                <a:solidFill>
                  <a:srgbClr val="0563C1"/>
                </a:solidFill>
              </a:rPr>
              <a:t>MWh Block</a:t>
            </a:r>
            <a:r>
              <a:rPr lang="en-US" sz="2000">
                <a:solidFill>
                  <a:srgbClr val="0563C1"/>
                </a:solidFill>
              </a:rPr>
              <a:t> </a:t>
            </a:r>
            <a:r>
              <a:rPr lang="en-US" sz="2000">
                <a:solidFill>
                  <a:srgbClr val="63666A"/>
                </a:solidFill>
              </a:rPr>
              <a:t>structure, which closely follows the MW Block program structure for NY-Sun</a:t>
            </a:r>
          </a:p>
          <a:p>
            <a:pPr marL="342900" indent="-342900">
              <a:buFont typeface="Arial" panose="020B0604020202020204" pitchFamily="34" charset="0"/>
              <a:buChar char="•"/>
            </a:pPr>
            <a:endParaRPr lang="en-US" sz="1000">
              <a:solidFill>
                <a:srgbClr val="63666A"/>
              </a:solidFill>
            </a:endParaRPr>
          </a:p>
          <a:p>
            <a:pPr marL="342900" indent="-342900">
              <a:buFont typeface="Arial" panose="020B0604020202020204" pitchFamily="34" charset="0"/>
              <a:buChar char="•"/>
            </a:pPr>
            <a:r>
              <a:rPr lang="en-US" sz="2000">
                <a:solidFill>
                  <a:srgbClr val="63666A"/>
                </a:solidFill>
              </a:rPr>
              <a:t>Consists of a series of capacity-based funding “blocks”; each is associated with a specific market segment, geography, incentive rate (in $/kWh) funding amount, and allocable capacity (in MWh)</a:t>
            </a:r>
          </a:p>
          <a:p>
            <a:endParaRPr lang="en-US" sz="1000">
              <a:solidFill>
                <a:srgbClr val="63666A"/>
              </a:solidFill>
            </a:endParaRPr>
          </a:p>
          <a:p>
            <a:pPr marL="342900" indent="-342900">
              <a:buFont typeface="Arial" panose="020B0604020202020204" pitchFamily="34" charset="0"/>
              <a:buChar char="•"/>
            </a:pPr>
            <a:r>
              <a:rPr lang="en-US" sz="2000">
                <a:solidFill>
                  <a:srgbClr val="63666A"/>
                </a:solidFill>
              </a:rPr>
              <a:t>Incentive applications will be submitted through NYSERDA application portal; allocated and available capacity will be monitored in real-time through </a:t>
            </a:r>
            <a:r>
              <a:rPr lang="en-US" sz="2000" b="1">
                <a:solidFill>
                  <a:srgbClr val="0563C1"/>
                </a:solidFill>
                <a:hlinkClick r:id="rId3">
                  <a:extLst>
                    <a:ext uri="{A12FA001-AC4F-418D-AE19-62706E023703}">
                      <ahyp:hlinkClr xmlns:ahyp="http://schemas.microsoft.com/office/drawing/2018/hyperlinkcolor" val="tx"/>
                    </a:ext>
                  </a:extLst>
                </a:hlinkClick>
              </a:rPr>
              <a:t>online MWh dashboards </a:t>
            </a:r>
            <a:r>
              <a:rPr lang="en-US" sz="2000">
                <a:solidFill>
                  <a:srgbClr val="63666A"/>
                </a:solidFill>
              </a:rPr>
              <a:t>on NYSERDA’s website</a:t>
            </a:r>
          </a:p>
          <a:p>
            <a:pPr marL="342900" indent="-342900">
              <a:buFont typeface="Arial" panose="020B0604020202020204" pitchFamily="34" charset="0"/>
              <a:buChar char="•"/>
            </a:pPr>
            <a:endParaRPr lang="en-US" sz="1000">
              <a:solidFill>
                <a:srgbClr val="63666A"/>
              </a:solidFill>
            </a:endParaRPr>
          </a:p>
          <a:p>
            <a:pPr marL="342900" indent="-342900">
              <a:buFont typeface="Arial" panose="020B0604020202020204" pitchFamily="34" charset="0"/>
              <a:buChar char="•"/>
            </a:pPr>
            <a:r>
              <a:rPr lang="en-US" sz="2000">
                <a:solidFill>
                  <a:srgbClr val="63666A"/>
                </a:solidFill>
              </a:rPr>
              <a:t>Per the 2024 Storage Order, NYSERDA may exercise flexibility to adjust segment/geographic allocations and incentive rates based on prevailing market conditions, in consultation with DPS</a:t>
            </a:r>
          </a:p>
        </p:txBody>
      </p:sp>
    </p:spTree>
    <p:extLst>
      <p:ext uri="{BB962C8B-B14F-4D97-AF65-F5344CB8AC3E}">
        <p14:creationId xmlns:p14="http://schemas.microsoft.com/office/powerpoint/2010/main" val="3311121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4711BE-F6C7-C917-52FA-B265E3CF38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7B0DE6-3A61-7843-5CF5-567FAEC51737}"/>
              </a:ext>
            </a:extLst>
          </p:cNvPr>
          <p:cNvSpPr>
            <a:spLocks noGrp="1"/>
          </p:cNvSpPr>
          <p:nvPr>
            <p:ph type="title"/>
          </p:nvPr>
        </p:nvSpPr>
        <p:spPr>
          <a:xfrm>
            <a:off x="546956" y="550434"/>
            <a:ext cx="11645044" cy="1325563"/>
          </a:xfrm>
        </p:spPr>
        <p:txBody>
          <a:bodyPr/>
          <a:lstStyle/>
          <a:p>
            <a:r>
              <a:rPr lang="en-US"/>
              <a:t>“6 GW” Residential-Retail Storage Programs Overview</a:t>
            </a:r>
          </a:p>
        </p:txBody>
      </p:sp>
      <p:sp>
        <p:nvSpPr>
          <p:cNvPr id="3" name="Content Placeholder 2">
            <a:extLst>
              <a:ext uri="{FF2B5EF4-FFF2-40B4-BE49-F238E27FC236}">
                <a16:creationId xmlns:a16="http://schemas.microsoft.com/office/drawing/2014/main" id="{6887E4D4-7F12-C65B-BC2A-9A4C30B32D22}"/>
              </a:ext>
            </a:extLst>
          </p:cNvPr>
          <p:cNvSpPr>
            <a:spLocks noGrp="1"/>
          </p:cNvSpPr>
          <p:nvPr>
            <p:ph sz="quarter" idx="12"/>
          </p:nvPr>
        </p:nvSpPr>
        <p:spPr/>
        <p:txBody>
          <a:bodyPr/>
          <a:lstStyle/>
          <a:p>
            <a:endParaRPr lang="en-US" sz="1800" b="0">
              <a:solidFill>
                <a:schemeClr val="tx2"/>
              </a:solidFill>
              <a:latin typeface="Roboto Light" panose="02000000000000000000" pitchFamily="2" charset="0"/>
              <a:ea typeface="Roboto Light" panose="02000000000000000000" pitchFamily="2" charset="0"/>
            </a:endParaRPr>
          </a:p>
          <a:p>
            <a:endParaRPr lang="en-US"/>
          </a:p>
        </p:txBody>
      </p:sp>
      <p:sp>
        <p:nvSpPr>
          <p:cNvPr id="4" name="TextBox 3">
            <a:extLst>
              <a:ext uri="{FF2B5EF4-FFF2-40B4-BE49-F238E27FC236}">
                <a16:creationId xmlns:a16="http://schemas.microsoft.com/office/drawing/2014/main" id="{2A17326C-5E1B-337D-E0C1-9D3E5F73AD3F}"/>
              </a:ext>
            </a:extLst>
          </p:cNvPr>
          <p:cNvSpPr txBox="1"/>
          <p:nvPr/>
        </p:nvSpPr>
        <p:spPr>
          <a:xfrm>
            <a:off x="542636" y="1875997"/>
            <a:ext cx="11387094" cy="4801314"/>
          </a:xfrm>
          <a:prstGeom prst="rect">
            <a:avLst/>
          </a:prstGeom>
          <a:noFill/>
        </p:spPr>
        <p:txBody>
          <a:bodyPr wrap="square" rtlCol="0">
            <a:spAutoFit/>
          </a:bodyPr>
          <a:lstStyle/>
          <a:p>
            <a:r>
              <a:rPr lang="en-US" sz="2200" b="1" u="sng">
                <a:solidFill>
                  <a:srgbClr val="0563C1"/>
                </a:solidFill>
              </a:rPr>
              <a:t>Previous/Ongoing </a:t>
            </a:r>
            <a:r>
              <a:rPr lang="en-US" sz="2200" b="1">
                <a:solidFill>
                  <a:srgbClr val="0563C1"/>
                </a:solidFill>
              </a:rPr>
              <a:t>Residential/Retail Energy Storage Programs</a:t>
            </a:r>
          </a:p>
          <a:p>
            <a:pPr marL="342900" indent="-342900">
              <a:buFont typeface="Arial" panose="020B0604020202020204" pitchFamily="34" charset="0"/>
              <a:buChar char="•"/>
            </a:pPr>
            <a:r>
              <a:rPr lang="en-US" sz="2000">
                <a:solidFill>
                  <a:srgbClr val="63666A"/>
                </a:solidFill>
              </a:rPr>
              <a:t>Retail: Incentives for New York City (Blocks 1-5), Westchester (Block 1), Long Island (Block 1) and Rest of State (Blocks 1-4)</a:t>
            </a:r>
          </a:p>
          <a:p>
            <a:pPr marL="342900" indent="-342900">
              <a:buFont typeface="Arial" panose="020B0604020202020204" pitchFamily="34" charset="0"/>
              <a:buChar char="•"/>
            </a:pPr>
            <a:r>
              <a:rPr lang="en-US" sz="2000">
                <a:solidFill>
                  <a:srgbClr val="63666A"/>
                </a:solidFill>
              </a:rPr>
              <a:t>Opened in 2019 with “Roadmap 1.0”/RGGI funding and allocated in 2021</a:t>
            </a:r>
          </a:p>
          <a:p>
            <a:pPr marL="342900" indent="-342900">
              <a:buFont typeface="Arial" panose="020B0604020202020204" pitchFamily="34" charset="0"/>
              <a:buChar char="•"/>
            </a:pPr>
            <a:r>
              <a:rPr lang="en-US" sz="2000">
                <a:solidFill>
                  <a:srgbClr val="63666A"/>
                </a:solidFill>
              </a:rPr>
              <a:t>An additional NYC Retail Block (Block 5) launched in 2024 using funds from canceled projects</a:t>
            </a:r>
          </a:p>
          <a:p>
            <a:pPr marL="342900" indent="-342900">
              <a:buFont typeface="Arial" panose="020B0604020202020204" pitchFamily="34" charset="0"/>
              <a:buChar char="•"/>
            </a:pPr>
            <a:r>
              <a:rPr lang="en-US" sz="2000">
                <a:solidFill>
                  <a:srgbClr val="63666A"/>
                </a:solidFill>
              </a:rPr>
              <a:t>Residential: RGGI-funded incentives for systems in LIPA paired with solar PV (still available)</a:t>
            </a:r>
          </a:p>
          <a:p>
            <a:pPr marL="342900" indent="-342900">
              <a:buFont typeface="Arial" panose="020B0604020202020204" pitchFamily="34" charset="0"/>
              <a:buChar char="•"/>
            </a:pPr>
            <a:r>
              <a:rPr lang="en-US" sz="2000">
                <a:solidFill>
                  <a:srgbClr val="63666A"/>
                </a:solidFill>
              </a:rPr>
              <a:t>To date, 382 MW of Retail and 12 MW of Residential procurements </a:t>
            </a:r>
          </a:p>
          <a:p>
            <a:endParaRPr lang="en-US" sz="2200">
              <a:solidFill>
                <a:srgbClr val="63666A"/>
              </a:solidFill>
            </a:endParaRPr>
          </a:p>
          <a:p>
            <a:r>
              <a:rPr lang="en-US" sz="2200" b="1" u="sng">
                <a:solidFill>
                  <a:srgbClr val="0563C1"/>
                </a:solidFill>
              </a:rPr>
              <a:t>New</a:t>
            </a:r>
            <a:r>
              <a:rPr lang="en-US" sz="2200" b="1">
                <a:solidFill>
                  <a:srgbClr val="0563C1"/>
                </a:solidFill>
              </a:rPr>
              <a:t> Residential and Retail Programs Authorized by June 2024 Storage Order</a:t>
            </a:r>
          </a:p>
          <a:p>
            <a:pPr marL="342900" indent="-342900">
              <a:buFont typeface="Arial" panose="020B0604020202020204" pitchFamily="34" charset="0"/>
              <a:buChar char="•"/>
            </a:pPr>
            <a:r>
              <a:rPr lang="en-US" sz="2000">
                <a:solidFill>
                  <a:srgbClr val="63666A"/>
                </a:solidFill>
              </a:rPr>
              <a:t>1,500 MW of new Retail storage ($675.0 million)</a:t>
            </a:r>
          </a:p>
          <a:p>
            <a:pPr marL="342900" indent="-342900">
              <a:buFont typeface="Arial" panose="020B0604020202020204" pitchFamily="34" charset="0"/>
              <a:buChar char="•"/>
            </a:pPr>
            <a:r>
              <a:rPr lang="en-US" sz="2000">
                <a:solidFill>
                  <a:srgbClr val="63666A"/>
                </a:solidFill>
              </a:rPr>
              <a:t>200 MW of new Residential storage ($100.0 million)</a:t>
            </a:r>
          </a:p>
          <a:p>
            <a:pPr marL="342900" indent="-342900">
              <a:buFont typeface="Arial" panose="020B0604020202020204" pitchFamily="34" charset="0"/>
              <a:buChar char="•"/>
            </a:pPr>
            <a:r>
              <a:rPr lang="en-US" sz="2000">
                <a:solidFill>
                  <a:srgbClr val="63666A"/>
                </a:solidFill>
              </a:rPr>
              <a:t>At least 35% of </a:t>
            </a:r>
            <a:r>
              <a:rPr lang="en-US" sz="2000" b="1">
                <a:solidFill>
                  <a:srgbClr val="63666A"/>
                </a:solidFill>
              </a:rPr>
              <a:t>on-site</a:t>
            </a:r>
            <a:r>
              <a:rPr lang="en-US" sz="2000">
                <a:solidFill>
                  <a:srgbClr val="63666A"/>
                </a:solidFill>
              </a:rPr>
              <a:t> (Residential and on-site Retail) projects must be sited in disadvantaged community census tracts</a:t>
            </a:r>
          </a:p>
          <a:p>
            <a:pPr marL="342900" indent="-342900">
              <a:buFont typeface="Arial" panose="020B0604020202020204" pitchFamily="34" charset="0"/>
              <a:buChar char="•"/>
            </a:pPr>
            <a:r>
              <a:rPr lang="en-US" sz="2000">
                <a:solidFill>
                  <a:srgbClr val="63666A"/>
                </a:solidFill>
              </a:rPr>
              <a:t>At least 35% of </a:t>
            </a:r>
            <a:r>
              <a:rPr lang="en-US" sz="2000" b="1">
                <a:solidFill>
                  <a:srgbClr val="63666A"/>
                </a:solidFill>
              </a:rPr>
              <a:t>off-site</a:t>
            </a:r>
            <a:r>
              <a:rPr lang="en-US" sz="2000">
                <a:solidFill>
                  <a:srgbClr val="63666A"/>
                </a:solidFill>
              </a:rPr>
              <a:t> Retail projects must be sited in NYISO’s G-K Capacity Zones, with at least 30% of total procurements in Zone J (NYC) </a:t>
            </a:r>
            <a:endParaRPr lang="en-US" sz="2000"/>
          </a:p>
        </p:txBody>
      </p:sp>
    </p:spTree>
    <p:extLst>
      <p:ext uri="{BB962C8B-B14F-4D97-AF65-F5344CB8AC3E}">
        <p14:creationId xmlns:p14="http://schemas.microsoft.com/office/powerpoint/2010/main" val="2601671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253AB-D635-480B-A074-8A1B229FBBFB}"/>
              </a:ext>
            </a:extLst>
          </p:cNvPr>
          <p:cNvSpPr>
            <a:spLocks noGrp="1"/>
          </p:cNvSpPr>
          <p:nvPr>
            <p:ph type="title"/>
          </p:nvPr>
        </p:nvSpPr>
        <p:spPr>
          <a:xfrm>
            <a:off x="546956" y="550434"/>
            <a:ext cx="11645044" cy="1325563"/>
          </a:xfrm>
        </p:spPr>
        <p:txBody>
          <a:bodyPr/>
          <a:lstStyle/>
          <a:p>
            <a:r>
              <a:rPr lang="en-US"/>
              <a:t>Eligible Technologies (Residential and Retail)</a:t>
            </a:r>
          </a:p>
        </p:txBody>
      </p:sp>
      <p:sp>
        <p:nvSpPr>
          <p:cNvPr id="3" name="Content Placeholder 2">
            <a:extLst>
              <a:ext uri="{FF2B5EF4-FFF2-40B4-BE49-F238E27FC236}">
                <a16:creationId xmlns:a16="http://schemas.microsoft.com/office/drawing/2014/main" id="{59438E44-01F6-C2E9-D99F-3A19927C3E88}"/>
              </a:ext>
            </a:extLst>
          </p:cNvPr>
          <p:cNvSpPr>
            <a:spLocks noGrp="1"/>
          </p:cNvSpPr>
          <p:nvPr>
            <p:ph sz="quarter" idx="12"/>
          </p:nvPr>
        </p:nvSpPr>
        <p:spPr/>
        <p:txBody>
          <a:bodyPr/>
          <a:lstStyle/>
          <a:p>
            <a:endParaRPr lang="en-US" sz="1800" b="0">
              <a:solidFill>
                <a:schemeClr val="tx2"/>
              </a:solidFill>
              <a:latin typeface="Roboto Light" panose="02000000000000000000" pitchFamily="2" charset="0"/>
              <a:ea typeface="Roboto Light" panose="02000000000000000000" pitchFamily="2" charset="0"/>
            </a:endParaRPr>
          </a:p>
          <a:p>
            <a:endParaRPr lang="en-US"/>
          </a:p>
        </p:txBody>
      </p:sp>
      <p:sp>
        <p:nvSpPr>
          <p:cNvPr id="4" name="TextBox 3">
            <a:extLst>
              <a:ext uri="{FF2B5EF4-FFF2-40B4-BE49-F238E27FC236}">
                <a16:creationId xmlns:a16="http://schemas.microsoft.com/office/drawing/2014/main" id="{7C97E950-ACB9-CDEA-8E62-2920DE258926}"/>
              </a:ext>
            </a:extLst>
          </p:cNvPr>
          <p:cNvSpPr txBox="1"/>
          <p:nvPr/>
        </p:nvSpPr>
        <p:spPr>
          <a:xfrm>
            <a:off x="542636" y="1950544"/>
            <a:ext cx="11472155" cy="4555093"/>
          </a:xfrm>
          <a:prstGeom prst="rect">
            <a:avLst/>
          </a:prstGeom>
          <a:noFill/>
        </p:spPr>
        <p:txBody>
          <a:bodyPr wrap="square" rtlCol="0">
            <a:spAutoFit/>
          </a:bodyPr>
          <a:lstStyle/>
          <a:p>
            <a:pPr marL="285750" indent="-285750">
              <a:buFont typeface="Arial" panose="020B0604020202020204" pitchFamily="34" charset="0"/>
              <a:buChar char="•"/>
            </a:pPr>
            <a:r>
              <a:rPr lang="en-US" sz="2000">
                <a:solidFill>
                  <a:srgbClr val="63666A"/>
                </a:solidFill>
              </a:rPr>
              <a:t>All systems must be </a:t>
            </a:r>
            <a:r>
              <a:rPr lang="en-US" sz="2000" b="1">
                <a:solidFill>
                  <a:srgbClr val="0563C1"/>
                </a:solidFill>
              </a:rPr>
              <a:t>grid-tied</a:t>
            </a:r>
            <a:r>
              <a:rPr lang="en-US" sz="2000">
                <a:solidFill>
                  <a:srgbClr val="63666A"/>
                </a:solidFill>
              </a:rPr>
              <a:t>, and may be paired with solar PV</a:t>
            </a:r>
          </a:p>
          <a:p>
            <a:pPr marL="285750" indent="-285750">
              <a:buFont typeface="Arial" panose="020B0604020202020204" pitchFamily="34" charset="0"/>
              <a:buChar char="•"/>
            </a:pPr>
            <a:endParaRPr lang="en-US" sz="1000">
              <a:solidFill>
                <a:srgbClr val="63666A"/>
              </a:solidFill>
            </a:endParaRPr>
          </a:p>
          <a:p>
            <a:pPr marL="285750" indent="-285750">
              <a:buFont typeface="Arial" panose="020B0604020202020204" pitchFamily="34" charset="0"/>
              <a:buChar char="•"/>
            </a:pPr>
            <a:r>
              <a:rPr lang="en-US" sz="2000">
                <a:solidFill>
                  <a:srgbClr val="63666A"/>
                </a:solidFill>
              </a:rPr>
              <a:t>Systems must be </a:t>
            </a:r>
            <a:r>
              <a:rPr lang="en-US" sz="2000" b="1">
                <a:solidFill>
                  <a:srgbClr val="0563C1"/>
                </a:solidFill>
              </a:rPr>
              <a:t>new</a:t>
            </a:r>
            <a:r>
              <a:rPr lang="en-US" sz="2000">
                <a:solidFill>
                  <a:srgbClr val="63666A"/>
                </a:solidFill>
              </a:rPr>
              <a:t> (cannot already be placed in service at time of application), </a:t>
            </a:r>
            <a:r>
              <a:rPr lang="en-US" sz="2000" b="1">
                <a:solidFill>
                  <a:srgbClr val="0563C1"/>
                </a:solidFill>
              </a:rPr>
              <a:t>permanent</a:t>
            </a:r>
            <a:r>
              <a:rPr lang="en-US" sz="2000">
                <a:solidFill>
                  <a:srgbClr val="63666A"/>
                </a:solidFill>
              </a:rPr>
              <a:t>, and </a:t>
            </a:r>
            <a:r>
              <a:rPr lang="en-US" sz="2000" b="1">
                <a:solidFill>
                  <a:srgbClr val="0563C1"/>
                </a:solidFill>
              </a:rPr>
              <a:t>stationary</a:t>
            </a:r>
            <a:r>
              <a:rPr lang="en-US" sz="2000">
                <a:solidFill>
                  <a:srgbClr val="63666A"/>
                </a:solidFill>
              </a:rPr>
              <a:t> (can be moved on temporary basis for needed maintenance and related issues)</a:t>
            </a:r>
          </a:p>
          <a:p>
            <a:pPr marL="285750" indent="-285750">
              <a:buFont typeface="Arial" panose="020B0604020202020204" pitchFamily="34" charset="0"/>
              <a:buChar char="•"/>
            </a:pPr>
            <a:endParaRPr lang="en-US" sz="1000">
              <a:solidFill>
                <a:srgbClr val="63666A"/>
              </a:solidFill>
            </a:endParaRPr>
          </a:p>
          <a:p>
            <a:pPr marL="285750" indent="-285750">
              <a:buFont typeface="Arial" panose="020B0604020202020204" pitchFamily="34" charset="0"/>
              <a:buChar char="•"/>
            </a:pPr>
            <a:r>
              <a:rPr lang="en-US" sz="2000">
                <a:solidFill>
                  <a:srgbClr val="63666A"/>
                </a:solidFill>
              </a:rPr>
              <a:t>May be electric grid-connected chemical, thermal, or mechanical technologies</a:t>
            </a:r>
          </a:p>
          <a:p>
            <a:pPr marL="285750" indent="-285750">
              <a:buFont typeface="Arial" panose="020B0604020202020204" pitchFamily="34" charset="0"/>
              <a:buChar char="•"/>
            </a:pPr>
            <a:endParaRPr lang="en-US" sz="1000">
              <a:solidFill>
                <a:srgbClr val="63666A"/>
              </a:solidFill>
            </a:endParaRPr>
          </a:p>
          <a:p>
            <a:pPr marL="285750" indent="-285750">
              <a:buFont typeface="Arial" panose="020B0604020202020204" pitchFamily="34" charset="0"/>
              <a:buChar char="•"/>
            </a:pPr>
            <a:r>
              <a:rPr lang="en-US" sz="2000">
                <a:solidFill>
                  <a:srgbClr val="63666A"/>
                </a:solidFill>
              </a:rPr>
              <a:t>Equipment must be </a:t>
            </a:r>
            <a:r>
              <a:rPr lang="en-US" sz="2000" b="1">
                <a:solidFill>
                  <a:srgbClr val="0563C1"/>
                </a:solidFill>
              </a:rPr>
              <a:t>commercially available </a:t>
            </a:r>
            <a:r>
              <a:rPr lang="en-US" sz="2000">
                <a:solidFill>
                  <a:srgbClr val="63666A"/>
                </a:solidFill>
              </a:rPr>
              <a:t>with a minimum 10-year warranty and UL listing</a:t>
            </a:r>
          </a:p>
          <a:p>
            <a:pPr marL="285750" indent="-285750">
              <a:buFont typeface="Arial" panose="020B0604020202020204" pitchFamily="34" charset="0"/>
              <a:buChar char="•"/>
            </a:pPr>
            <a:endParaRPr lang="en-US" sz="1000">
              <a:solidFill>
                <a:srgbClr val="63666A"/>
              </a:solidFill>
            </a:endParaRPr>
          </a:p>
          <a:p>
            <a:pPr marL="285750" indent="-285750">
              <a:buFont typeface="Arial" panose="020B0604020202020204" pitchFamily="34" charset="0"/>
              <a:buChar char="•"/>
            </a:pPr>
            <a:r>
              <a:rPr lang="en-US" sz="2000">
                <a:solidFill>
                  <a:srgbClr val="63666A"/>
                </a:solidFill>
              </a:rPr>
              <a:t>Lithium-ion systems must have a </a:t>
            </a:r>
            <a:r>
              <a:rPr lang="en-US" sz="2000" b="1">
                <a:solidFill>
                  <a:srgbClr val="0563C1"/>
                </a:solidFill>
              </a:rPr>
              <a:t>round-trip efficiency </a:t>
            </a:r>
            <a:r>
              <a:rPr lang="en-US" sz="2000">
                <a:solidFill>
                  <a:srgbClr val="63666A"/>
                </a:solidFill>
              </a:rPr>
              <a:t>(RTE) of at least 70% during the project life; non-Li Ion projects that apply for the program will be assessed on a technology-specific basis to determine the minimum required RTE</a:t>
            </a:r>
          </a:p>
          <a:p>
            <a:pPr marL="285750" indent="-285750">
              <a:buFont typeface="Arial" panose="020B0604020202020204" pitchFamily="34" charset="0"/>
              <a:buChar char="•"/>
            </a:pPr>
            <a:endParaRPr lang="en-US" sz="1000">
              <a:solidFill>
                <a:srgbClr val="63666A"/>
              </a:solidFill>
            </a:endParaRPr>
          </a:p>
          <a:p>
            <a:pPr marL="285750" indent="-285750">
              <a:buFont typeface="Arial" panose="020B0604020202020204" pitchFamily="34" charset="0"/>
              <a:buChar char="•"/>
            </a:pPr>
            <a:r>
              <a:rPr lang="en-US" sz="2000">
                <a:solidFill>
                  <a:srgbClr val="63666A"/>
                </a:solidFill>
              </a:rPr>
              <a:t>Projects must be </a:t>
            </a:r>
            <a:r>
              <a:rPr lang="en-US" sz="2000" b="1">
                <a:solidFill>
                  <a:srgbClr val="0563C1"/>
                </a:solidFill>
              </a:rPr>
              <a:t>placed in service by December 31, 2030</a:t>
            </a:r>
            <a:r>
              <a:rPr lang="en-US" sz="2000">
                <a:solidFill>
                  <a:srgbClr val="63666A"/>
                </a:solidFill>
              </a:rPr>
              <a:t>. Extensions beyond this date may be granted for projects that have experienced in-service delays due to conditions beyond the control of the Participating Contractor, and upon receiving verification that project construction has commenced on or before December 31, 2030</a:t>
            </a:r>
            <a:endParaRPr lang="en-US"/>
          </a:p>
        </p:txBody>
      </p:sp>
    </p:spTree>
    <p:extLst>
      <p:ext uri="{BB962C8B-B14F-4D97-AF65-F5344CB8AC3E}">
        <p14:creationId xmlns:p14="http://schemas.microsoft.com/office/powerpoint/2010/main" val="1555709817"/>
      </p:ext>
    </p:extLst>
  </p:cSld>
  <p:clrMapOvr>
    <a:masterClrMapping/>
  </p:clrMapOvr>
</p:sld>
</file>

<file path=ppt/theme/theme1.xml><?xml version="1.0" encoding="utf-8"?>
<a:theme xmlns:a="http://schemas.openxmlformats.org/drawingml/2006/main" name="Title Slide Options">
  <a:themeElements>
    <a:clrScheme name="NYSERDA Color Theme">
      <a:dk1>
        <a:srgbClr val="101820"/>
      </a:dk1>
      <a:lt1>
        <a:sysClr val="window" lastClr="FFFFFF"/>
      </a:lt1>
      <a:dk2>
        <a:srgbClr val="63666A"/>
      </a:dk2>
      <a:lt2>
        <a:srgbClr val="BBBCBC"/>
      </a:lt2>
      <a:accent1>
        <a:srgbClr val="002D72"/>
      </a:accent1>
      <a:accent2>
        <a:srgbClr val="0077C8"/>
      </a:accent2>
      <a:accent3>
        <a:srgbClr val="F2A900"/>
      </a:accent3>
      <a:accent4>
        <a:srgbClr val="006BA6"/>
      </a:accent4>
      <a:accent5>
        <a:srgbClr val="0085AD"/>
      </a:accent5>
      <a:accent6>
        <a:srgbClr val="F3DD6D"/>
      </a:accent6>
      <a:hlink>
        <a:srgbClr val="0563C1"/>
      </a:hlink>
      <a:folHlink>
        <a:srgbClr val="002D72"/>
      </a:folHlink>
    </a:clrScheme>
    <a:fontScheme name="NYSERDA Fonts">
      <a:majorFont>
        <a:latin typeface="Roboto"/>
        <a:ea typeface=""/>
        <a:cs typeface=""/>
      </a:majorFont>
      <a:minorFont>
        <a:latin typeface="Roboto L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YSERDA - PowerPoint Template  -  Read-Only" id="{EBECB8D7-58B7-4F80-A8B8-F517F83EA4F6}" vid="{5F9CA5C6-2CE0-46A5-9EEC-776E1B8CAE1D}"/>
    </a:ext>
  </a:extLst>
</a:theme>
</file>

<file path=ppt/theme/theme2.xml><?xml version="1.0" encoding="utf-8"?>
<a:theme xmlns:a="http://schemas.openxmlformats.org/drawingml/2006/main" name="Content Slides">
  <a:themeElements>
    <a:clrScheme name="NYSERDA Color Theme">
      <a:dk1>
        <a:srgbClr val="101820"/>
      </a:dk1>
      <a:lt1>
        <a:sysClr val="window" lastClr="FFFFFF"/>
      </a:lt1>
      <a:dk2>
        <a:srgbClr val="63666A"/>
      </a:dk2>
      <a:lt2>
        <a:srgbClr val="BBBCBC"/>
      </a:lt2>
      <a:accent1>
        <a:srgbClr val="002D72"/>
      </a:accent1>
      <a:accent2>
        <a:srgbClr val="0077C8"/>
      </a:accent2>
      <a:accent3>
        <a:srgbClr val="F2A900"/>
      </a:accent3>
      <a:accent4>
        <a:srgbClr val="006BA6"/>
      </a:accent4>
      <a:accent5>
        <a:srgbClr val="0085AD"/>
      </a:accent5>
      <a:accent6>
        <a:srgbClr val="F3DD6D"/>
      </a:accent6>
      <a:hlink>
        <a:srgbClr val="0563C1"/>
      </a:hlink>
      <a:folHlink>
        <a:srgbClr val="002D72"/>
      </a:folHlink>
    </a:clrScheme>
    <a:fontScheme name="NYSERDA Fonts">
      <a:majorFont>
        <a:latin typeface="Roboto"/>
        <a:ea typeface=""/>
        <a:cs typeface=""/>
      </a:majorFont>
      <a:minorFont>
        <a:latin typeface="Roboto L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YSERDA - PowerPoint Template  -  Read-Only" id="{EBECB8D7-58B7-4F80-A8B8-F517F83EA4F6}" vid="{033F21A2-745D-4621-81D7-493BCBB9C57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675A17EA7565E4596E5F5CA7ACFD643" ma:contentTypeVersion="21" ma:contentTypeDescription="Create a new document." ma:contentTypeScope="" ma:versionID="c63af07a4d41ea1a2c45476162d0b92d">
  <xsd:schema xmlns:xsd="http://www.w3.org/2001/XMLSchema" xmlns:xs="http://www.w3.org/2001/XMLSchema" xmlns:p="http://schemas.microsoft.com/office/2006/metadata/properties" xmlns:ns2="07af92a9-39bc-461e-9b53-c0b6820ea489" xmlns:ns3="3cbd07d1-6f88-4ca1-a811-38ba84aaff4b" targetNamespace="http://schemas.microsoft.com/office/2006/metadata/properties" ma:root="true" ma:fieldsID="ebb0f691f3e182f9de901f6d70390f03" ns2:_="" ns3:_="">
    <xsd:import namespace="07af92a9-39bc-461e-9b53-c0b6820ea489"/>
    <xsd:import namespace="3cbd07d1-6f88-4ca1-a811-38ba84aaff4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SubmittedtoAGM_x003f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af92a9-39bc-461e-9b53-c0b6820ea48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39e25b7-0a97-41c9-a156-d5f30623568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SubmittedtoAGM_x003f_" ma:index="26" nillable="true" ma:displayName="Submitted to AGM?" ma:default="0" ma:format="Dropdown" ma:internalName="SubmittedtoAGM_x003f_">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3cbd07d1-6f88-4ca1-a811-38ba84aaff4b"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7ec632c-4a40-40a3-a3e5-28788c8eee6a}" ma:internalName="TaxCatchAll" ma:showField="CatchAllData" ma:web="3cbd07d1-6f88-4ca1-a811-38ba84aaff4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BBSettings xmlns="http://schemas.bloomberg.com/settings/1.0">
  <Item name="DocumentId_Charts">{DA507A1B-CE2E-4C9D-B06A-B5D658E7C82A}</Item>
  <Item xmlns="" name="ShapesMap_Charts">{"{DA507A1B-CE2E-4C9D-B06A-B5D658E7C82A}":{"290":{},"292":{},"293":{},"313":{},"314":{},"328":{},"329":{},"330":{},"430":{},"431":{},"432":{},"435":{},"436":{},"439":{},"441":{},"442":{},"443":{},"444":{},"445":{},"446":{},"447":{},"448":{},"449":{},"450":{},"452":{},"453":{},"454":{},"455":{},"456":{},"457":{},"458":{},"459":{},"460":{},"461":{},"462":{},"463":{},"464":{},"465":{},"466":{},"467":{},"468":{},"469":{},"470":{},"471":{}}}</Item>
</BBSetting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lcf76f155ced4ddcb4097134ff3c332f xmlns="07af92a9-39bc-461e-9b53-c0b6820ea489">
      <Terms xmlns="http://schemas.microsoft.com/office/infopath/2007/PartnerControls"/>
    </lcf76f155ced4ddcb4097134ff3c332f>
    <TaxCatchAll xmlns="3cbd07d1-6f88-4ca1-a811-38ba84aaff4b" xsi:nil="true"/>
    <SubmittedtoAGM_x003f_ xmlns="07af92a9-39bc-461e-9b53-c0b6820ea489">false</SubmittedtoAGM_x003f_>
  </documentManagement>
</p:properties>
</file>

<file path=customXml/itemProps1.xml><?xml version="1.0" encoding="utf-8"?>
<ds:datastoreItem xmlns:ds="http://schemas.openxmlformats.org/officeDocument/2006/customXml" ds:itemID="{3ADC652C-B8A9-4E55-A058-664095A4B84B}">
  <ds:schemaRefs>
    <ds:schemaRef ds:uri="07af92a9-39bc-461e-9b53-c0b6820ea489"/>
    <ds:schemaRef ds:uri="3cbd07d1-6f88-4ca1-a811-38ba84aaff4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FCB7334-39C3-495E-A22B-303EFCC42F6E}">
  <ds:schemaRefs>
    <ds:schemaRef ds:uri=""/>
    <ds:schemaRef ds:uri="http://schemas.bloomberg.com/settings/1.0"/>
  </ds:schemaRefs>
</ds:datastoreItem>
</file>

<file path=customXml/itemProps3.xml><?xml version="1.0" encoding="utf-8"?>
<ds:datastoreItem xmlns:ds="http://schemas.openxmlformats.org/officeDocument/2006/customXml" ds:itemID="{8A1E6153-A796-4AD0-B874-90EA302670D9}">
  <ds:schemaRefs>
    <ds:schemaRef ds:uri="http://schemas.microsoft.com/sharepoint/v3/contenttype/forms"/>
  </ds:schemaRefs>
</ds:datastoreItem>
</file>

<file path=customXml/itemProps4.xml><?xml version="1.0" encoding="utf-8"?>
<ds:datastoreItem xmlns:ds="http://schemas.openxmlformats.org/officeDocument/2006/customXml" ds:itemID="{8C745DDB-F755-4B7F-BF08-A0B318161A49}">
  <ds:schemaRefs>
    <ds:schemaRef ds:uri="http://purl.org/dc/terms/"/>
    <ds:schemaRef ds:uri="3cbd07d1-6f88-4ca1-a811-38ba84aaff4b"/>
    <ds:schemaRef ds:uri="http://schemas.microsoft.com/office/2006/metadata/properties"/>
    <ds:schemaRef ds:uri="http://schemas.microsoft.com/office/2006/documentManagement/types"/>
    <ds:schemaRef ds:uri="http://purl.org/dc/dcmitype/"/>
    <ds:schemaRef ds:uri="http://schemas.microsoft.com/office/infopath/2007/PartnerControls"/>
    <ds:schemaRef ds:uri="07af92a9-39bc-461e-9b53-c0b6820ea489"/>
    <ds:schemaRef ds:uri="http://schemas.openxmlformats.org/package/2006/metadata/core-propertie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NYSERDA - PowerPoint Template</Template>
  <TotalTime>0</TotalTime>
  <Words>5555</Words>
  <Application>Microsoft Office PowerPoint</Application>
  <PresentationFormat>Widescreen</PresentationFormat>
  <Paragraphs>551</Paragraphs>
  <Slides>52</Slides>
  <Notes>41</Notes>
  <HiddenSlides>0</HiddenSlides>
  <MMClips>0</MMClips>
  <ScaleCrop>false</ScaleCrop>
  <HeadingPairs>
    <vt:vector size="4" baseType="variant">
      <vt:variant>
        <vt:lpstr>Theme</vt:lpstr>
      </vt:variant>
      <vt:variant>
        <vt:i4>2</vt:i4>
      </vt:variant>
      <vt:variant>
        <vt:lpstr>Slide Titles</vt:lpstr>
      </vt:variant>
      <vt:variant>
        <vt:i4>52</vt:i4>
      </vt:variant>
    </vt:vector>
  </HeadingPairs>
  <TitlesOfParts>
    <vt:vector size="54" baseType="lpstr">
      <vt:lpstr>Title Slide Options</vt:lpstr>
      <vt:lpstr>Content Slides</vt:lpstr>
      <vt:lpstr>“6 GW” Residential and Retail Energy Storage Programs Overview</vt:lpstr>
      <vt:lpstr>Meeting Procedures</vt:lpstr>
      <vt:lpstr>Welcome</vt:lpstr>
      <vt:lpstr>Agenda</vt:lpstr>
      <vt:lpstr>PowerPoint Presentation</vt:lpstr>
      <vt:lpstr>Background</vt:lpstr>
      <vt:lpstr>MWh Block Program Structure</vt:lpstr>
      <vt:lpstr>“6 GW” Residential-Retail Storage Programs Overview</vt:lpstr>
      <vt:lpstr>Eligible Technologies (Residential and Retail)</vt:lpstr>
      <vt:lpstr>Participating Contractors</vt:lpstr>
      <vt:lpstr>Residential and Retail Storage Incentives for NYPA  and Long Island</vt:lpstr>
      <vt:lpstr>PowerPoint Presentation</vt:lpstr>
      <vt:lpstr>Residential: Project Eligibility</vt:lpstr>
      <vt:lpstr>Residential: Participating Contractors and Builders</vt:lpstr>
      <vt:lpstr>Residential: Participating Builder Credentials</vt:lpstr>
      <vt:lpstr>Residential: Contractor/Builder Application Requirements</vt:lpstr>
      <vt:lpstr>Residential: Required Documents at Project Submission</vt:lpstr>
      <vt:lpstr>Residential: MWh Block Design (Market-Rate)</vt:lpstr>
      <vt:lpstr>Residential: MWh Block Design for Disadvantaged Communities – Inclusive Storage Incentive</vt:lpstr>
      <vt:lpstr>Residential: Inclusive Storage Incentive (cont’d)</vt:lpstr>
      <vt:lpstr>Residential: Incentive Payments</vt:lpstr>
      <vt:lpstr>Residential: Quality, Standards, and Compliance</vt:lpstr>
      <vt:lpstr>PowerPoint Presentation</vt:lpstr>
      <vt:lpstr>Retail: Project Eligibility</vt:lpstr>
      <vt:lpstr>Retail: Project Eligibility (continued)</vt:lpstr>
      <vt:lpstr>Retail: Participating Contractor Application Requirements</vt:lpstr>
      <vt:lpstr>Retail: MWh Block Design (Market-Rate)</vt:lpstr>
      <vt:lpstr>Retail: New York City Block Design</vt:lpstr>
      <vt:lpstr>Retail: ConEd Westchester Block Design</vt:lpstr>
      <vt:lpstr>Retail: Rest of State Block Design</vt:lpstr>
      <vt:lpstr>Retail: Inclusive Storage Incentive</vt:lpstr>
      <vt:lpstr>Retail: Required Documents at Project Submission</vt:lpstr>
      <vt:lpstr>Retail: Post-Award Milestones</vt:lpstr>
      <vt:lpstr>Retail: Quality Assurance/Project Inspection Milestone</vt:lpstr>
      <vt:lpstr>Retail: Project Inspection Milestone – Deliverables </vt:lpstr>
      <vt:lpstr>Retail: Project Commissioning Milestone – Deliverables </vt:lpstr>
      <vt:lpstr>Retail: Post-Milestone Activities and Incentive Payment</vt:lpstr>
      <vt:lpstr>Retail: Requirements for Prevailing Wage or Project Labor Agreement</vt:lpstr>
      <vt:lpstr>PowerPoint Presentation</vt:lpstr>
      <vt:lpstr>Peer Review: Background</vt:lpstr>
      <vt:lpstr>Peer Review Milestone for non-NYC Projects</vt:lpstr>
      <vt:lpstr>Peer Review: Required Documents</vt:lpstr>
      <vt:lpstr>Peer Review Milestone for non-NYC Projects</vt:lpstr>
      <vt:lpstr>Peer Review Process</vt:lpstr>
      <vt:lpstr>NYSERDA Peer Review Expert Firms</vt:lpstr>
      <vt:lpstr>PowerPoint Presentation</vt:lpstr>
      <vt:lpstr>Contractor and Stakeholder Resources</vt:lpstr>
      <vt:lpstr>Retail Storage - New York Green Bank Support</vt:lpstr>
      <vt:lpstr>PowerPoint Presentation</vt:lpstr>
      <vt:lpstr>Program Launch – Next Steps and Timeline</vt:lpstr>
      <vt:lpstr>Next Steps for Contractors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Mariany, Meaghan K (NYSERDA)</dc:creator>
  <cp:lastModifiedBy>Petinos, John (NYSERDA)</cp:lastModifiedBy>
  <cp:revision>4</cp:revision>
  <dcterms:created xsi:type="dcterms:W3CDTF">2023-01-03T14:11:03Z</dcterms:created>
  <dcterms:modified xsi:type="dcterms:W3CDTF">2025-03-12T18:34:45Z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0x010100F675A17EA7565E4596E5F5CA7ACFD643</vt:lpwstr>
  </property>
  <property fmtid="{D5CDD505-2E9C-101B-9397-08002B2CF9AE}" pid="3" name="MediaServiceImageTags">
    <vt:lpwstr/>
  </property>
</Properties>
</file>