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7"/>
  </p:notesMasterIdLst>
  <p:sldIdLst>
    <p:sldId id="281" r:id="rId6"/>
    <p:sldId id="514" r:id="rId7"/>
    <p:sldId id="516" r:id="rId8"/>
    <p:sldId id="259" r:id="rId9"/>
    <p:sldId id="299" r:id="rId10"/>
    <p:sldId id="515" r:id="rId11"/>
    <p:sldId id="287" r:id="rId12"/>
    <p:sldId id="288" r:id="rId13"/>
    <p:sldId id="300" r:id="rId14"/>
    <p:sldId id="517" r:id="rId15"/>
    <p:sldId id="282" r:id="rId16"/>
    <p:sldId id="295" r:id="rId17"/>
    <p:sldId id="297" r:id="rId18"/>
    <p:sldId id="290" r:id="rId19"/>
    <p:sldId id="284" r:id="rId20"/>
    <p:sldId id="293" r:id="rId21"/>
    <p:sldId id="294" r:id="rId22"/>
    <p:sldId id="296" r:id="rId23"/>
    <p:sldId id="298" r:id="rId24"/>
    <p:sldId id="292" r:id="rId25"/>
    <p:sldId id="266" r:id="rId2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ltanova, Axaule" initials="SA" lastIdx="1" clrIdx="0">
    <p:extLst>
      <p:ext uri="{19B8F6BF-5375-455C-9EA6-DF929625EA0E}">
        <p15:presenceInfo xmlns:p15="http://schemas.microsoft.com/office/powerpoint/2012/main" userId="S::ASultanova@Noresco.com::1fec878b-60ee-413c-bbec-9b3b987f8110" providerId="AD"/>
      </p:ext>
    </p:extLst>
  </p:cmAuthor>
  <p:cmAuthor id="2" name="Blair, Sally" initials="BS" lastIdx="2" clrIdx="1">
    <p:extLst>
      <p:ext uri="{19B8F6BF-5375-455C-9EA6-DF929625EA0E}">
        <p15:presenceInfo xmlns:p15="http://schemas.microsoft.com/office/powerpoint/2012/main" userId="S::sblair@Noresco.com::0bd7f904-39e9-4562-92e9-8cfb348a22a5" providerId="AD"/>
      </p:ext>
    </p:extLst>
  </p:cmAuthor>
  <p:cmAuthor id="3" name="A Cherian" initials="AC" lastIdx="1" clrIdx="2">
    <p:extLst>
      <p:ext uri="{19B8F6BF-5375-455C-9EA6-DF929625EA0E}">
        <p15:presenceInfo xmlns:p15="http://schemas.microsoft.com/office/powerpoint/2012/main" userId="816ae8ee9350f8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7C8"/>
    <a:srgbClr val="002D72"/>
    <a:srgbClr val="63666A"/>
    <a:srgbClr val="006BA6"/>
    <a:srgbClr val="BBBCBC"/>
    <a:srgbClr val="888B8D"/>
    <a:srgbClr val="F2A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77" autoAdjust="0"/>
    <p:restoredTop sz="92366" autoAdjust="0"/>
  </p:normalViewPr>
  <p:slideViewPr>
    <p:cSldViewPr snapToGrid="0">
      <p:cViewPr varScale="1">
        <p:scale>
          <a:sx n="79" d="100"/>
          <a:sy n="79" d="100"/>
        </p:scale>
        <p:origin x="706" y="62"/>
      </p:cViewPr>
      <p:guideLst/>
    </p:cSldViewPr>
  </p:slideViewPr>
  <p:outlineViewPr>
    <p:cViewPr>
      <p:scale>
        <a:sx n="33" d="100"/>
        <a:sy n="33" d="100"/>
      </p:scale>
      <p:origin x="0" y="-73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2684"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C26C23-567B-402A-88F2-420BF0927197}" type="doc">
      <dgm:prSet loTypeId="urn:microsoft.com/office/officeart/2005/8/layout/cycle8" loCatId="cycle" qsTypeId="urn:microsoft.com/office/officeart/2005/8/quickstyle/simple1" qsCatId="simple" csTypeId="urn:microsoft.com/office/officeart/2005/8/colors/accent1_2" csCatId="accent1" phldr="1"/>
      <dgm:spPr/>
    </dgm:pt>
    <dgm:pt modelId="{274BD4A6-660F-4ECD-83FF-70ACC1EE65C5}">
      <dgm:prSet phldrT="[Text]"/>
      <dgm:spPr/>
      <dgm:t>
        <a:bodyPr/>
        <a:lstStyle/>
        <a:p>
          <a:r>
            <a:rPr lang="en-US" dirty="0"/>
            <a:t>FEEDBACK</a:t>
          </a:r>
        </a:p>
      </dgm:t>
    </dgm:pt>
    <dgm:pt modelId="{12B89CA0-CF8D-4C43-B534-516A015B58B9}" type="parTrans" cxnId="{3C8BD84A-2659-4420-9E2E-06DF47A208A1}">
      <dgm:prSet/>
      <dgm:spPr/>
      <dgm:t>
        <a:bodyPr/>
        <a:lstStyle/>
        <a:p>
          <a:endParaRPr lang="en-US"/>
        </a:p>
      </dgm:t>
    </dgm:pt>
    <dgm:pt modelId="{55EA42C2-B001-4581-ADCF-6640981311F1}" type="sibTrans" cxnId="{3C8BD84A-2659-4420-9E2E-06DF47A208A1}">
      <dgm:prSet/>
      <dgm:spPr/>
      <dgm:t>
        <a:bodyPr/>
        <a:lstStyle/>
        <a:p>
          <a:endParaRPr lang="en-US"/>
        </a:p>
      </dgm:t>
    </dgm:pt>
    <dgm:pt modelId="{9E843300-F14C-415F-98CB-B4AB36FC9FB3}">
      <dgm:prSet phldrT="[Text]"/>
      <dgm:spPr/>
      <dgm:t>
        <a:bodyPr/>
        <a:lstStyle/>
        <a:p>
          <a:r>
            <a:rPr lang="en-US" dirty="0"/>
            <a:t>PARTNERSHIP</a:t>
          </a:r>
        </a:p>
      </dgm:t>
    </dgm:pt>
    <dgm:pt modelId="{280F3DE2-F153-4DB2-9414-60C9B5C7F0D5}" type="parTrans" cxnId="{9C977226-796A-4786-B6DC-9C88AFA809F4}">
      <dgm:prSet/>
      <dgm:spPr/>
      <dgm:t>
        <a:bodyPr/>
        <a:lstStyle/>
        <a:p>
          <a:endParaRPr lang="en-US"/>
        </a:p>
      </dgm:t>
    </dgm:pt>
    <dgm:pt modelId="{06B1735D-5AF7-4A85-B6A5-50F19F5D4900}" type="sibTrans" cxnId="{9C977226-796A-4786-B6DC-9C88AFA809F4}">
      <dgm:prSet/>
      <dgm:spPr/>
      <dgm:t>
        <a:bodyPr/>
        <a:lstStyle/>
        <a:p>
          <a:endParaRPr lang="en-US"/>
        </a:p>
      </dgm:t>
    </dgm:pt>
    <dgm:pt modelId="{F7825344-EF05-411E-AACD-A83FB96ABB6D}">
      <dgm:prSet phldrT="[Text]"/>
      <dgm:spPr/>
      <dgm:t>
        <a:bodyPr/>
        <a:lstStyle/>
        <a:p>
          <a:r>
            <a:rPr lang="en-US" dirty="0"/>
            <a:t>IMPLEMENTATION</a:t>
          </a:r>
        </a:p>
      </dgm:t>
    </dgm:pt>
    <dgm:pt modelId="{0AA7D88F-243F-4260-B80E-A74317F621B3}" type="sibTrans" cxnId="{7DB32BE3-7EE0-4730-B90B-84BC959B236E}">
      <dgm:prSet/>
      <dgm:spPr/>
      <dgm:t>
        <a:bodyPr/>
        <a:lstStyle/>
        <a:p>
          <a:endParaRPr lang="en-US"/>
        </a:p>
      </dgm:t>
    </dgm:pt>
    <dgm:pt modelId="{96EDCBA9-ECE8-48DD-9E86-AFB35759D34A}" type="parTrans" cxnId="{7DB32BE3-7EE0-4730-B90B-84BC959B236E}">
      <dgm:prSet/>
      <dgm:spPr/>
      <dgm:t>
        <a:bodyPr/>
        <a:lstStyle/>
        <a:p>
          <a:endParaRPr lang="en-US"/>
        </a:p>
      </dgm:t>
    </dgm:pt>
    <dgm:pt modelId="{8AFCC0F9-50C6-4D38-A2D2-9CF30E05241A}" type="pres">
      <dgm:prSet presAssocID="{B1C26C23-567B-402A-88F2-420BF0927197}" presName="compositeShape" presStyleCnt="0">
        <dgm:presLayoutVars>
          <dgm:chMax val="7"/>
          <dgm:dir/>
          <dgm:resizeHandles val="exact"/>
        </dgm:presLayoutVars>
      </dgm:prSet>
      <dgm:spPr/>
    </dgm:pt>
    <dgm:pt modelId="{5BB18E05-4896-4F21-81E1-DC169F971F7B}" type="pres">
      <dgm:prSet presAssocID="{B1C26C23-567B-402A-88F2-420BF0927197}" presName="wedge1" presStyleLbl="node1" presStyleIdx="0" presStyleCnt="3" custScaleY="109763" custLinFactNeighborX="-945" custLinFactNeighborY="3861"/>
      <dgm:spPr/>
    </dgm:pt>
    <dgm:pt modelId="{487998EB-6C80-42A1-BD9D-2AF2C1787048}" type="pres">
      <dgm:prSet presAssocID="{B1C26C23-567B-402A-88F2-420BF0927197}" presName="dummy1a" presStyleCnt="0"/>
      <dgm:spPr/>
    </dgm:pt>
    <dgm:pt modelId="{FBC54B84-1746-49CC-A16B-C92747C0DB5B}" type="pres">
      <dgm:prSet presAssocID="{B1C26C23-567B-402A-88F2-420BF0927197}" presName="dummy1b" presStyleCnt="0"/>
      <dgm:spPr/>
    </dgm:pt>
    <dgm:pt modelId="{585DAC0A-D75F-4919-8EED-008C7371FCD1}" type="pres">
      <dgm:prSet presAssocID="{B1C26C23-567B-402A-88F2-420BF0927197}" presName="wedge1Tx" presStyleLbl="node1" presStyleIdx="0" presStyleCnt="3">
        <dgm:presLayoutVars>
          <dgm:chMax val="0"/>
          <dgm:chPref val="0"/>
          <dgm:bulletEnabled val="1"/>
        </dgm:presLayoutVars>
      </dgm:prSet>
      <dgm:spPr/>
    </dgm:pt>
    <dgm:pt modelId="{A808022E-B575-4962-87CF-FD55E5D49EF5}" type="pres">
      <dgm:prSet presAssocID="{B1C26C23-567B-402A-88F2-420BF0927197}" presName="wedge2" presStyleLbl="node1" presStyleIdx="1" presStyleCnt="3" custLinFactNeighborY="-1722"/>
      <dgm:spPr/>
    </dgm:pt>
    <dgm:pt modelId="{E4F3FF0D-C7C9-45DF-B62D-84FF279F83C4}" type="pres">
      <dgm:prSet presAssocID="{B1C26C23-567B-402A-88F2-420BF0927197}" presName="dummy2a" presStyleCnt="0"/>
      <dgm:spPr/>
    </dgm:pt>
    <dgm:pt modelId="{1B24ABB5-1A12-4F04-A31A-4E10529E4E1B}" type="pres">
      <dgm:prSet presAssocID="{B1C26C23-567B-402A-88F2-420BF0927197}" presName="dummy2b" presStyleCnt="0"/>
      <dgm:spPr/>
    </dgm:pt>
    <dgm:pt modelId="{47FCEDA1-8E94-4A5C-B2A8-28DDDBC4F03E}" type="pres">
      <dgm:prSet presAssocID="{B1C26C23-567B-402A-88F2-420BF0927197}" presName="wedge2Tx" presStyleLbl="node1" presStyleIdx="1" presStyleCnt="3">
        <dgm:presLayoutVars>
          <dgm:chMax val="0"/>
          <dgm:chPref val="0"/>
          <dgm:bulletEnabled val="1"/>
        </dgm:presLayoutVars>
      </dgm:prSet>
      <dgm:spPr/>
    </dgm:pt>
    <dgm:pt modelId="{C81EE97E-EF3B-4FE7-8C0C-FF16E579A22B}" type="pres">
      <dgm:prSet presAssocID="{B1C26C23-567B-402A-88F2-420BF0927197}" presName="wedge3" presStyleLbl="node1" presStyleIdx="2" presStyleCnt="3" custScaleX="94564" custLinFactNeighborX="3071" custLinFactNeighborY="1890"/>
      <dgm:spPr/>
    </dgm:pt>
    <dgm:pt modelId="{C252AF38-A502-4C06-B94E-6F5695B3F9E5}" type="pres">
      <dgm:prSet presAssocID="{B1C26C23-567B-402A-88F2-420BF0927197}" presName="dummy3a" presStyleCnt="0"/>
      <dgm:spPr/>
    </dgm:pt>
    <dgm:pt modelId="{94CE6A5B-424A-4E1A-85E6-408B22CC9459}" type="pres">
      <dgm:prSet presAssocID="{B1C26C23-567B-402A-88F2-420BF0927197}" presName="dummy3b" presStyleCnt="0"/>
      <dgm:spPr/>
    </dgm:pt>
    <dgm:pt modelId="{CFC6C814-36A7-4A6E-92AB-7693291FB741}" type="pres">
      <dgm:prSet presAssocID="{B1C26C23-567B-402A-88F2-420BF0927197}" presName="wedge3Tx" presStyleLbl="node1" presStyleIdx="2" presStyleCnt="3">
        <dgm:presLayoutVars>
          <dgm:chMax val="0"/>
          <dgm:chPref val="0"/>
          <dgm:bulletEnabled val="1"/>
        </dgm:presLayoutVars>
      </dgm:prSet>
      <dgm:spPr/>
    </dgm:pt>
    <dgm:pt modelId="{C09D7AA2-AC2A-4B99-B8A7-FFB9555F4C80}" type="pres">
      <dgm:prSet presAssocID="{0AA7D88F-243F-4260-B80E-A74317F621B3}" presName="arrowWedge1" presStyleLbl="fgSibTrans2D1" presStyleIdx="0" presStyleCnt="3" custLinFactNeighborX="210" custLinFactNeighborY="-1681"/>
      <dgm:spPr/>
    </dgm:pt>
    <dgm:pt modelId="{61E18F3A-0DC8-45EF-9A93-B869B5A23241}" type="pres">
      <dgm:prSet presAssocID="{55EA42C2-B001-4581-ADCF-6640981311F1}" presName="arrowWedge2" presStyleLbl="fgSibTrans2D1" presStyleIdx="1" presStyleCnt="3" custLinFactNeighborX="2312" custLinFactNeighborY="841"/>
      <dgm:spPr/>
    </dgm:pt>
    <dgm:pt modelId="{217AB992-E821-4F29-B489-2B49DC240CA8}" type="pres">
      <dgm:prSet presAssocID="{06B1735D-5AF7-4A85-B6A5-50F19F5D4900}" presName="arrowWedge3" presStyleLbl="fgSibTrans2D1" presStyleIdx="2" presStyleCnt="3"/>
      <dgm:spPr/>
    </dgm:pt>
  </dgm:ptLst>
  <dgm:cxnLst>
    <dgm:cxn modelId="{9C977226-796A-4786-B6DC-9C88AFA809F4}" srcId="{B1C26C23-567B-402A-88F2-420BF0927197}" destId="{9E843300-F14C-415F-98CB-B4AB36FC9FB3}" srcOrd="2" destOrd="0" parTransId="{280F3DE2-F153-4DB2-9414-60C9B5C7F0D5}" sibTransId="{06B1735D-5AF7-4A85-B6A5-50F19F5D4900}"/>
    <dgm:cxn modelId="{87F0005C-450D-4510-825C-A2B5867FD4F7}" type="presOf" srcId="{F7825344-EF05-411E-AACD-A83FB96ABB6D}" destId="{5BB18E05-4896-4F21-81E1-DC169F971F7B}" srcOrd="0" destOrd="0" presId="urn:microsoft.com/office/officeart/2005/8/layout/cycle8"/>
    <dgm:cxn modelId="{3C8BD84A-2659-4420-9E2E-06DF47A208A1}" srcId="{B1C26C23-567B-402A-88F2-420BF0927197}" destId="{274BD4A6-660F-4ECD-83FF-70ACC1EE65C5}" srcOrd="1" destOrd="0" parTransId="{12B89CA0-CF8D-4C43-B534-516A015B58B9}" sibTransId="{55EA42C2-B001-4581-ADCF-6640981311F1}"/>
    <dgm:cxn modelId="{E8666998-7BB6-411A-A603-11557A10079B}" type="presOf" srcId="{9E843300-F14C-415F-98CB-B4AB36FC9FB3}" destId="{C81EE97E-EF3B-4FE7-8C0C-FF16E579A22B}" srcOrd="0" destOrd="0" presId="urn:microsoft.com/office/officeart/2005/8/layout/cycle8"/>
    <dgm:cxn modelId="{E3D3159A-32C7-4E8A-9149-77F60FD9FE72}" type="presOf" srcId="{B1C26C23-567B-402A-88F2-420BF0927197}" destId="{8AFCC0F9-50C6-4D38-A2D2-9CF30E05241A}" srcOrd="0" destOrd="0" presId="urn:microsoft.com/office/officeart/2005/8/layout/cycle8"/>
    <dgm:cxn modelId="{6C4FF0CA-5C68-47A8-9535-BCE9B7DDA8BE}" type="presOf" srcId="{274BD4A6-660F-4ECD-83FF-70ACC1EE65C5}" destId="{A808022E-B575-4962-87CF-FD55E5D49EF5}" srcOrd="0" destOrd="0" presId="urn:microsoft.com/office/officeart/2005/8/layout/cycle8"/>
    <dgm:cxn modelId="{7DB32BE3-7EE0-4730-B90B-84BC959B236E}" srcId="{B1C26C23-567B-402A-88F2-420BF0927197}" destId="{F7825344-EF05-411E-AACD-A83FB96ABB6D}" srcOrd="0" destOrd="0" parTransId="{96EDCBA9-ECE8-48DD-9E86-AFB35759D34A}" sibTransId="{0AA7D88F-243F-4260-B80E-A74317F621B3}"/>
    <dgm:cxn modelId="{0A345AEA-462D-43D5-A056-EBA90635A370}" type="presOf" srcId="{274BD4A6-660F-4ECD-83FF-70ACC1EE65C5}" destId="{47FCEDA1-8E94-4A5C-B2A8-28DDDBC4F03E}" srcOrd="1" destOrd="0" presId="urn:microsoft.com/office/officeart/2005/8/layout/cycle8"/>
    <dgm:cxn modelId="{97AFC5F0-15D0-4CDE-8871-BE588FCC3287}" type="presOf" srcId="{F7825344-EF05-411E-AACD-A83FB96ABB6D}" destId="{585DAC0A-D75F-4919-8EED-008C7371FCD1}" srcOrd="1" destOrd="0" presId="urn:microsoft.com/office/officeart/2005/8/layout/cycle8"/>
    <dgm:cxn modelId="{D89BE7F4-011F-4D7F-B4B7-6EAD8B205FBF}" type="presOf" srcId="{9E843300-F14C-415F-98CB-B4AB36FC9FB3}" destId="{CFC6C814-36A7-4A6E-92AB-7693291FB741}" srcOrd="1" destOrd="0" presId="urn:microsoft.com/office/officeart/2005/8/layout/cycle8"/>
    <dgm:cxn modelId="{AE9E7239-18EA-4FDB-BBB9-39496BBE9E6D}" type="presParOf" srcId="{8AFCC0F9-50C6-4D38-A2D2-9CF30E05241A}" destId="{5BB18E05-4896-4F21-81E1-DC169F971F7B}" srcOrd="0" destOrd="0" presId="urn:microsoft.com/office/officeart/2005/8/layout/cycle8"/>
    <dgm:cxn modelId="{D0F5A074-D753-443E-A908-E1668E436902}" type="presParOf" srcId="{8AFCC0F9-50C6-4D38-A2D2-9CF30E05241A}" destId="{487998EB-6C80-42A1-BD9D-2AF2C1787048}" srcOrd="1" destOrd="0" presId="urn:microsoft.com/office/officeart/2005/8/layout/cycle8"/>
    <dgm:cxn modelId="{939822DD-77C5-4ED0-92C3-4F399C6DFA11}" type="presParOf" srcId="{8AFCC0F9-50C6-4D38-A2D2-9CF30E05241A}" destId="{FBC54B84-1746-49CC-A16B-C92747C0DB5B}" srcOrd="2" destOrd="0" presId="urn:microsoft.com/office/officeart/2005/8/layout/cycle8"/>
    <dgm:cxn modelId="{6DE14B04-63D0-440A-8E80-F7858F17D918}" type="presParOf" srcId="{8AFCC0F9-50C6-4D38-A2D2-9CF30E05241A}" destId="{585DAC0A-D75F-4919-8EED-008C7371FCD1}" srcOrd="3" destOrd="0" presId="urn:microsoft.com/office/officeart/2005/8/layout/cycle8"/>
    <dgm:cxn modelId="{1567DAD3-D81A-40B0-BC4B-7ACBD5A8D690}" type="presParOf" srcId="{8AFCC0F9-50C6-4D38-A2D2-9CF30E05241A}" destId="{A808022E-B575-4962-87CF-FD55E5D49EF5}" srcOrd="4" destOrd="0" presId="urn:microsoft.com/office/officeart/2005/8/layout/cycle8"/>
    <dgm:cxn modelId="{050DC36B-9795-4A0E-A216-60D11A7840C7}" type="presParOf" srcId="{8AFCC0F9-50C6-4D38-A2D2-9CF30E05241A}" destId="{E4F3FF0D-C7C9-45DF-B62D-84FF279F83C4}" srcOrd="5" destOrd="0" presId="urn:microsoft.com/office/officeart/2005/8/layout/cycle8"/>
    <dgm:cxn modelId="{73BAC3A5-D969-47BD-9D7C-AB61010AE0C3}" type="presParOf" srcId="{8AFCC0F9-50C6-4D38-A2D2-9CF30E05241A}" destId="{1B24ABB5-1A12-4F04-A31A-4E10529E4E1B}" srcOrd="6" destOrd="0" presId="urn:microsoft.com/office/officeart/2005/8/layout/cycle8"/>
    <dgm:cxn modelId="{DFECA711-5B7E-4FCB-9D9B-69A2F3F2086E}" type="presParOf" srcId="{8AFCC0F9-50C6-4D38-A2D2-9CF30E05241A}" destId="{47FCEDA1-8E94-4A5C-B2A8-28DDDBC4F03E}" srcOrd="7" destOrd="0" presId="urn:microsoft.com/office/officeart/2005/8/layout/cycle8"/>
    <dgm:cxn modelId="{732EBD08-5778-4647-A489-BDF5AD04A827}" type="presParOf" srcId="{8AFCC0F9-50C6-4D38-A2D2-9CF30E05241A}" destId="{C81EE97E-EF3B-4FE7-8C0C-FF16E579A22B}" srcOrd="8" destOrd="0" presId="urn:microsoft.com/office/officeart/2005/8/layout/cycle8"/>
    <dgm:cxn modelId="{798C7273-4CCD-4D5D-A5A1-87A709F0ECD3}" type="presParOf" srcId="{8AFCC0F9-50C6-4D38-A2D2-9CF30E05241A}" destId="{C252AF38-A502-4C06-B94E-6F5695B3F9E5}" srcOrd="9" destOrd="0" presId="urn:microsoft.com/office/officeart/2005/8/layout/cycle8"/>
    <dgm:cxn modelId="{BBA72F35-8430-4E3C-812F-B07F3D35F522}" type="presParOf" srcId="{8AFCC0F9-50C6-4D38-A2D2-9CF30E05241A}" destId="{94CE6A5B-424A-4E1A-85E6-408B22CC9459}" srcOrd="10" destOrd="0" presId="urn:microsoft.com/office/officeart/2005/8/layout/cycle8"/>
    <dgm:cxn modelId="{3064C422-361A-437F-8B6A-8F58A98340B4}" type="presParOf" srcId="{8AFCC0F9-50C6-4D38-A2D2-9CF30E05241A}" destId="{CFC6C814-36A7-4A6E-92AB-7693291FB741}" srcOrd="11" destOrd="0" presId="urn:microsoft.com/office/officeart/2005/8/layout/cycle8"/>
    <dgm:cxn modelId="{054EA617-1E15-426B-8174-4B1EA14367B7}" type="presParOf" srcId="{8AFCC0F9-50C6-4D38-A2D2-9CF30E05241A}" destId="{C09D7AA2-AC2A-4B99-B8A7-FFB9555F4C80}" srcOrd="12" destOrd="0" presId="urn:microsoft.com/office/officeart/2005/8/layout/cycle8"/>
    <dgm:cxn modelId="{5CCBB179-393A-4B7E-AFB0-B12C5A8EDF14}" type="presParOf" srcId="{8AFCC0F9-50C6-4D38-A2D2-9CF30E05241A}" destId="{61E18F3A-0DC8-45EF-9A93-B869B5A23241}" srcOrd="13" destOrd="0" presId="urn:microsoft.com/office/officeart/2005/8/layout/cycle8"/>
    <dgm:cxn modelId="{E0824E4B-17D0-454F-99C2-B8C277B258DA}" type="presParOf" srcId="{8AFCC0F9-50C6-4D38-A2D2-9CF30E05241A}" destId="{217AB992-E821-4F29-B489-2B49DC240CA8}"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18E05-4896-4F21-81E1-DC169F971F7B}">
      <dsp:nvSpPr>
        <dsp:cNvPr id="0" name=""/>
        <dsp:cNvSpPr/>
      </dsp:nvSpPr>
      <dsp:spPr>
        <a:xfrm>
          <a:off x="1363526" y="353957"/>
          <a:ext cx="4162584" cy="4568977"/>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IMPLEMENTATION</a:t>
          </a:r>
        </a:p>
      </dsp:txBody>
      <dsp:txXfrm>
        <a:off x="3557307" y="1322145"/>
        <a:ext cx="1486637" cy="1359814"/>
      </dsp:txXfrm>
    </dsp:sp>
    <dsp:sp modelId="{A808022E-B575-4962-87CF-FD55E5D49EF5}">
      <dsp:nvSpPr>
        <dsp:cNvPr id="0" name=""/>
        <dsp:cNvSpPr/>
      </dsp:nvSpPr>
      <dsp:spPr>
        <a:xfrm>
          <a:off x="1317133" y="473420"/>
          <a:ext cx="4162584" cy="4162584"/>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FEEDBACK</a:t>
          </a:r>
        </a:p>
      </dsp:txBody>
      <dsp:txXfrm>
        <a:off x="2308225" y="3174145"/>
        <a:ext cx="2229956" cy="1090200"/>
      </dsp:txXfrm>
    </dsp:sp>
    <dsp:sp modelId="{C81EE97E-EF3B-4FE7-8C0C-FF16E579A22B}">
      <dsp:nvSpPr>
        <dsp:cNvPr id="0" name=""/>
        <dsp:cNvSpPr/>
      </dsp:nvSpPr>
      <dsp:spPr>
        <a:xfrm>
          <a:off x="1472376" y="475109"/>
          <a:ext cx="3936306" cy="4162584"/>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PARTNERSHIP</a:t>
          </a:r>
        </a:p>
      </dsp:txBody>
      <dsp:txXfrm>
        <a:off x="1928331" y="1357181"/>
        <a:ext cx="1405823" cy="1238864"/>
      </dsp:txXfrm>
    </dsp:sp>
    <dsp:sp modelId="{C09D7AA2-AC2A-4B99-B8A7-FFB9555F4C80}">
      <dsp:nvSpPr>
        <dsp:cNvPr id="0" name=""/>
        <dsp:cNvSpPr/>
      </dsp:nvSpPr>
      <dsp:spPr>
        <a:xfrm>
          <a:off x="1116009" y="219076"/>
          <a:ext cx="4677952" cy="4677952"/>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E18F3A-0DC8-45EF-9A93-B869B5A23241}">
      <dsp:nvSpPr>
        <dsp:cNvPr id="0" name=""/>
        <dsp:cNvSpPr/>
      </dsp:nvSpPr>
      <dsp:spPr>
        <a:xfrm>
          <a:off x="1167603" y="254815"/>
          <a:ext cx="4677952" cy="4677952"/>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7AB992-E821-4F29-B489-2B49DC240CA8}">
      <dsp:nvSpPr>
        <dsp:cNvPr id="0" name=""/>
        <dsp:cNvSpPr/>
      </dsp:nvSpPr>
      <dsp:spPr>
        <a:xfrm>
          <a:off x="1102188" y="217425"/>
          <a:ext cx="4677952" cy="4677952"/>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2E863216-1D4F-4C10-9AA9-076C41B70476}" type="datetimeFigureOut">
              <a:rPr lang="en-US" smtClean="0"/>
              <a:t>1/27/2022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72ACF7E3-7332-4937-8B29-0627E7A37D25}" type="slidenum">
              <a:rPr lang="en-US" smtClean="0"/>
              <a:t>‹#›</a:t>
            </a:fld>
            <a:endParaRPr lang="en-US"/>
          </a:p>
        </p:txBody>
      </p:sp>
    </p:spTree>
    <p:extLst>
      <p:ext uri="{BB962C8B-B14F-4D97-AF65-F5344CB8AC3E}">
        <p14:creationId xmlns:p14="http://schemas.microsoft.com/office/powerpoint/2010/main" val="2579256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ACF7E3-7332-4937-8B29-0627E7A37D25}" type="slidenum">
              <a:rPr lang="en-US" smtClean="0"/>
              <a:t>7</a:t>
            </a:fld>
            <a:endParaRPr lang="en-US"/>
          </a:p>
        </p:txBody>
      </p:sp>
    </p:spTree>
    <p:extLst>
      <p:ext uri="{BB962C8B-B14F-4D97-AF65-F5344CB8AC3E}">
        <p14:creationId xmlns:p14="http://schemas.microsoft.com/office/powerpoint/2010/main" val="2665536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ACF7E3-7332-4937-8B29-0627E7A37D25}" type="slidenum">
              <a:rPr lang="en-US" smtClean="0"/>
              <a:t>9</a:t>
            </a:fld>
            <a:endParaRPr lang="en-US"/>
          </a:p>
        </p:txBody>
      </p:sp>
    </p:spTree>
    <p:extLst>
      <p:ext uri="{BB962C8B-B14F-4D97-AF65-F5344CB8AC3E}">
        <p14:creationId xmlns:p14="http://schemas.microsoft.com/office/powerpoint/2010/main" val="383718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ACF7E3-7332-4937-8B29-0627E7A37D25}" type="slidenum">
              <a:rPr lang="en-US" smtClean="0"/>
              <a:t>11</a:t>
            </a:fld>
            <a:endParaRPr lang="en-US"/>
          </a:p>
        </p:txBody>
      </p:sp>
    </p:spTree>
    <p:extLst>
      <p:ext uri="{BB962C8B-B14F-4D97-AF65-F5344CB8AC3E}">
        <p14:creationId xmlns:p14="http://schemas.microsoft.com/office/powerpoint/2010/main" val="835105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ACF7E3-7332-4937-8B29-0627E7A37D25}" type="slidenum">
              <a:rPr lang="en-US" smtClean="0"/>
              <a:t>12</a:t>
            </a:fld>
            <a:endParaRPr lang="en-US"/>
          </a:p>
        </p:txBody>
      </p:sp>
    </p:spTree>
    <p:extLst>
      <p:ext uri="{BB962C8B-B14F-4D97-AF65-F5344CB8AC3E}">
        <p14:creationId xmlns:p14="http://schemas.microsoft.com/office/powerpoint/2010/main" val="3013200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ACF7E3-7332-4937-8B29-0627E7A37D25}" type="slidenum">
              <a:rPr lang="en-US" smtClean="0"/>
              <a:t>16</a:t>
            </a:fld>
            <a:endParaRPr lang="en-US"/>
          </a:p>
        </p:txBody>
      </p:sp>
    </p:spTree>
    <p:extLst>
      <p:ext uri="{BB962C8B-B14F-4D97-AF65-F5344CB8AC3E}">
        <p14:creationId xmlns:p14="http://schemas.microsoft.com/office/powerpoint/2010/main" val="1594311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ACF7E3-7332-4937-8B29-0627E7A37D25}" type="slidenum">
              <a:rPr lang="en-US" smtClean="0"/>
              <a:t>18</a:t>
            </a:fld>
            <a:endParaRPr lang="en-US"/>
          </a:p>
        </p:txBody>
      </p:sp>
    </p:spTree>
    <p:extLst>
      <p:ext uri="{BB962C8B-B14F-4D97-AF65-F5344CB8AC3E}">
        <p14:creationId xmlns:p14="http://schemas.microsoft.com/office/powerpoint/2010/main" val="24808228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E27B70-4D4F-4CE2-8B0A-5DD2F1EF11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6857997"/>
          </a:xfrm>
          <a:prstGeom prst="rect">
            <a:avLst/>
          </a:prstGeom>
        </p:spPr>
      </p:pic>
      <p:sp>
        <p:nvSpPr>
          <p:cNvPr id="6" name="Title 1">
            <a:extLst>
              <a:ext uri="{FF2B5EF4-FFF2-40B4-BE49-F238E27FC236}">
                <a16:creationId xmlns:a16="http://schemas.microsoft.com/office/drawing/2014/main" id="{E30304AE-9DC2-4F19-BC7C-7DE59BB6BBCA}"/>
              </a:ext>
            </a:extLst>
          </p:cNvPr>
          <p:cNvSpPr>
            <a:spLocks noGrp="1"/>
          </p:cNvSpPr>
          <p:nvPr>
            <p:ph type="title"/>
          </p:nvPr>
        </p:nvSpPr>
        <p:spPr>
          <a:xfrm>
            <a:off x="348572" y="2002604"/>
            <a:ext cx="10515600" cy="1325563"/>
          </a:xfrm>
          <a:prstGeom prst="rect">
            <a:avLst/>
          </a:prstGeom>
        </p:spPr>
        <p:txBody>
          <a:bodyPr anchor="t" anchorCtr="0"/>
          <a:lstStyle>
            <a:lvl1pPr>
              <a:defRPr sz="3500" i="1">
                <a:solidFill>
                  <a:srgbClr val="002D72"/>
                </a:solidFill>
                <a:latin typeface="Roboto" pitchFamily="2" charset="0"/>
                <a:ea typeface="Roboto" pitchFamily="2" charset="0"/>
                <a:cs typeface="Arial" panose="020B0604020202020204" pitchFamily="34" charset="0"/>
              </a:defRPr>
            </a:lvl1pPr>
          </a:lstStyle>
          <a:p>
            <a:r>
              <a:rPr lang="en-US" dirty="0"/>
              <a:t>Click to edit Master title style</a:t>
            </a:r>
          </a:p>
        </p:txBody>
      </p:sp>
      <p:sp>
        <p:nvSpPr>
          <p:cNvPr id="7" name="Text Placeholder 4">
            <a:extLst>
              <a:ext uri="{FF2B5EF4-FFF2-40B4-BE49-F238E27FC236}">
                <a16:creationId xmlns:a16="http://schemas.microsoft.com/office/drawing/2014/main" id="{FCC45E58-49EE-468D-B9DB-0D15F230AF56}"/>
              </a:ext>
            </a:extLst>
          </p:cNvPr>
          <p:cNvSpPr>
            <a:spLocks noGrp="1"/>
          </p:cNvSpPr>
          <p:nvPr>
            <p:ph type="body" sz="quarter" idx="11"/>
          </p:nvPr>
        </p:nvSpPr>
        <p:spPr>
          <a:xfrm>
            <a:off x="348572" y="837379"/>
            <a:ext cx="10515600" cy="914400"/>
          </a:xfrm>
          <a:prstGeom prst="rect">
            <a:avLst/>
          </a:prstGeom>
        </p:spPr>
        <p:txBody>
          <a:bodyPr/>
          <a:lstStyle>
            <a:lvl1pPr marL="0" indent="0">
              <a:buNone/>
              <a:defRPr sz="5000" b="1">
                <a:solidFill>
                  <a:srgbClr val="002D72"/>
                </a:solidFill>
                <a:latin typeface="Roboto" pitchFamily="2" charset="0"/>
                <a:ea typeface="Roboto" pitchFamily="2" charset="0"/>
                <a:cs typeface="Arial" panose="020B0604020202020204" pitchFamily="34" charset="0"/>
              </a:defRPr>
            </a:lvl1pPr>
            <a:lvl2pPr marL="457200" indent="0">
              <a:buNone/>
              <a:defRPr sz="5000">
                <a:latin typeface="Arial" panose="020B0604020202020204" pitchFamily="34" charset="0"/>
                <a:cs typeface="Arial" panose="020B0604020202020204" pitchFamily="34" charset="0"/>
              </a:defRPr>
            </a:lvl2pPr>
            <a:lvl3pPr marL="914400" indent="0">
              <a:buNone/>
              <a:defRPr sz="5000">
                <a:latin typeface="Arial" panose="020B0604020202020204" pitchFamily="34" charset="0"/>
                <a:cs typeface="Arial" panose="020B0604020202020204" pitchFamily="34" charset="0"/>
              </a:defRPr>
            </a:lvl3pPr>
            <a:lvl4pPr marL="1371600" indent="0">
              <a:buNone/>
              <a:defRPr sz="5000">
                <a:latin typeface="Arial" panose="020B0604020202020204" pitchFamily="34" charset="0"/>
                <a:cs typeface="Arial" panose="020B0604020202020204" pitchFamily="34" charset="0"/>
              </a:defRPr>
            </a:lvl4pPr>
            <a:lvl5pPr marL="1828800" indent="0">
              <a:buNone/>
              <a:defRPr sz="5000">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8" name="Picture 7">
            <a:extLst>
              <a:ext uri="{FF2B5EF4-FFF2-40B4-BE49-F238E27FC236}">
                <a16:creationId xmlns:a16="http://schemas.microsoft.com/office/drawing/2014/main" id="{DB0E30FB-0E68-4236-9465-58C81C9F31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2636" y="5629867"/>
            <a:ext cx="3244676" cy="781508"/>
          </a:xfrm>
          <a:prstGeom prst="rect">
            <a:avLst/>
          </a:prstGeom>
        </p:spPr>
      </p:pic>
      <p:sp>
        <p:nvSpPr>
          <p:cNvPr id="9" name="Picture Placeholder 2">
            <a:extLst>
              <a:ext uri="{FF2B5EF4-FFF2-40B4-BE49-F238E27FC236}">
                <a16:creationId xmlns:a16="http://schemas.microsoft.com/office/drawing/2014/main" id="{8ADCAF95-F64E-4304-A339-BE3CEA7C1366}"/>
              </a:ext>
            </a:extLst>
          </p:cNvPr>
          <p:cNvSpPr>
            <a:spLocks noGrp="1"/>
          </p:cNvSpPr>
          <p:nvPr>
            <p:ph type="pic" sz="quarter" idx="13"/>
          </p:nvPr>
        </p:nvSpPr>
        <p:spPr>
          <a:xfrm>
            <a:off x="4173392" y="5413826"/>
            <a:ext cx="4066256" cy="1325563"/>
          </a:xfrm>
          <a:prstGeom prst="rect">
            <a:avLst/>
          </a:prstGeom>
        </p:spPr>
        <p:txBody>
          <a:bodyPr/>
          <a:lstStyle/>
          <a:p>
            <a:endParaRPr lang="en-US" dirty="0"/>
          </a:p>
        </p:txBody>
      </p:sp>
    </p:spTree>
    <p:extLst>
      <p:ext uri="{BB962C8B-B14F-4D97-AF65-F5344CB8AC3E}">
        <p14:creationId xmlns:p14="http://schemas.microsoft.com/office/powerpoint/2010/main" val="2119459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with Char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73656E-BCA0-4243-BAC0-B335B8FF11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8" cy="6857998"/>
          </a:xfrm>
          <a:prstGeom prst="rect">
            <a:avLst/>
          </a:prstGeom>
        </p:spPr>
      </p:pic>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sp>
        <p:nvSpPr>
          <p:cNvPr id="3" name="Chart Placeholder 2">
            <a:extLst>
              <a:ext uri="{FF2B5EF4-FFF2-40B4-BE49-F238E27FC236}">
                <a16:creationId xmlns:a16="http://schemas.microsoft.com/office/drawing/2014/main" id="{056309A2-3256-426F-82AC-C866BA83BA46}"/>
              </a:ext>
            </a:extLst>
          </p:cNvPr>
          <p:cNvSpPr>
            <a:spLocks noGrp="1"/>
          </p:cNvSpPr>
          <p:nvPr>
            <p:ph type="chart" sz="quarter" idx="10"/>
          </p:nvPr>
        </p:nvSpPr>
        <p:spPr>
          <a:xfrm>
            <a:off x="546956" y="2117185"/>
            <a:ext cx="11429143" cy="4273550"/>
          </a:xfrm>
          <a:prstGeom prst="rect">
            <a:avLst/>
          </a:prstGeom>
        </p:spPr>
        <p:txBody>
          <a:bodyPr/>
          <a:lstStyle>
            <a:lvl1pPr>
              <a:defRPr sz="2500">
                <a:solidFill>
                  <a:srgbClr val="63666A"/>
                </a:solidFill>
                <a:latin typeface="Roboto" pitchFamily="2" charset="0"/>
                <a:ea typeface="Roboto" pitchFamily="2" charset="0"/>
                <a:cs typeface="Arial" panose="020B0604020202020204" pitchFamily="34" charset="0"/>
              </a:defRPr>
            </a:lvl1pPr>
          </a:lstStyle>
          <a:p>
            <a:endParaRPr lang="en-US" dirty="0"/>
          </a:p>
        </p:txBody>
      </p:sp>
      <p:sp>
        <p:nvSpPr>
          <p:cNvPr id="6" name="Title 1">
            <a:extLst>
              <a:ext uri="{FF2B5EF4-FFF2-40B4-BE49-F238E27FC236}">
                <a16:creationId xmlns:a16="http://schemas.microsoft.com/office/drawing/2014/main" id="{64B14C1C-6FA8-4050-9CFF-13B861B412BC}"/>
              </a:ext>
            </a:extLst>
          </p:cNvPr>
          <p:cNvSpPr>
            <a:spLocks noGrp="1"/>
          </p:cNvSpPr>
          <p:nvPr>
            <p:ph type="title"/>
          </p:nvPr>
        </p:nvSpPr>
        <p:spPr>
          <a:xfrm>
            <a:off x="546957" y="550434"/>
            <a:ext cx="10515600" cy="1325563"/>
          </a:xfrm>
          <a:prstGeom prst="rect">
            <a:avLst/>
          </a:prstGeom>
        </p:spPr>
        <p:txBody>
          <a:bodyPr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940721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with Tabl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sp>
        <p:nvSpPr>
          <p:cNvPr id="4" name="Table Placeholder 3">
            <a:extLst>
              <a:ext uri="{FF2B5EF4-FFF2-40B4-BE49-F238E27FC236}">
                <a16:creationId xmlns:a16="http://schemas.microsoft.com/office/drawing/2014/main" id="{8AAD4DFF-4017-4E35-8A31-B436DA98A121}"/>
              </a:ext>
            </a:extLst>
          </p:cNvPr>
          <p:cNvSpPr>
            <a:spLocks noGrp="1"/>
          </p:cNvSpPr>
          <p:nvPr>
            <p:ph type="tbl" sz="quarter" idx="10"/>
          </p:nvPr>
        </p:nvSpPr>
        <p:spPr>
          <a:xfrm>
            <a:off x="546957" y="2117705"/>
            <a:ext cx="11400568" cy="4229100"/>
          </a:xfrm>
          <a:prstGeom prst="rect">
            <a:avLst/>
          </a:prstGeom>
        </p:spPr>
        <p:txBody>
          <a:bodyPr/>
          <a:lstStyle>
            <a:lvl1pPr>
              <a:defRPr sz="2500">
                <a:solidFill>
                  <a:srgbClr val="63666A"/>
                </a:solidFill>
                <a:latin typeface="Roboto" pitchFamily="2" charset="0"/>
                <a:ea typeface="Roboto" pitchFamily="2" charset="0"/>
                <a:cs typeface="Arial" panose="020B0604020202020204" pitchFamily="34" charset="0"/>
              </a:defRPr>
            </a:lvl1pPr>
          </a:lstStyle>
          <a:p>
            <a:endParaRPr lang="en-US" dirty="0"/>
          </a:p>
        </p:txBody>
      </p:sp>
      <p:pic>
        <p:nvPicPr>
          <p:cNvPr id="10" name="Picture 9">
            <a:extLst>
              <a:ext uri="{FF2B5EF4-FFF2-40B4-BE49-F238E27FC236}">
                <a16:creationId xmlns:a16="http://schemas.microsoft.com/office/drawing/2014/main" id="{319AB454-2958-41B8-A411-8DF56C2AC4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8" cy="6857998"/>
          </a:xfrm>
          <a:prstGeom prst="rect">
            <a:avLst/>
          </a:prstGeom>
        </p:spPr>
      </p:pic>
      <p:sp>
        <p:nvSpPr>
          <p:cNvPr id="9" name="Title 1">
            <a:extLst>
              <a:ext uri="{FF2B5EF4-FFF2-40B4-BE49-F238E27FC236}">
                <a16:creationId xmlns:a16="http://schemas.microsoft.com/office/drawing/2014/main" id="{53145FFB-4280-4766-AF69-376B63CAFE14}"/>
              </a:ext>
            </a:extLst>
          </p:cNvPr>
          <p:cNvSpPr txBox="1">
            <a:spLocks/>
          </p:cNvSpPr>
          <p:nvPr userDrawn="1"/>
        </p:nvSpPr>
        <p:spPr>
          <a:xfrm>
            <a:off x="546957" y="550434"/>
            <a:ext cx="10515600" cy="1325563"/>
          </a:xfrm>
          <a:prstGeom prst="rect">
            <a:avLst/>
          </a:prstGeom>
        </p:spPr>
        <p:txBody>
          <a:bodyPr anchor="ctr" anchorCtr="0"/>
          <a:lstStyle>
            <a:lvl1pPr algn="l" defTabSz="914400" rtl="0" eaLnBrk="1" latinLnBrk="0" hangingPunct="1">
              <a:lnSpc>
                <a:spcPct val="90000"/>
              </a:lnSpc>
              <a:spcBef>
                <a:spcPct val="0"/>
              </a:spcBef>
              <a:buNone/>
              <a:defRPr sz="4000" kern="1200">
                <a:solidFill>
                  <a:srgbClr val="002D72"/>
                </a:solidFill>
                <a:latin typeface="Roboto Lt" pitchFamily="2" charset="0"/>
                <a:ea typeface="Roboto Lt" pitchFamily="2"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029352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 1">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pic>
        <p:nvPicPr>
          <p:cNvPr id="3" name="Picture 2">
            <a:extLst>
              <a:ext uri="{FF2B5EF4-FFF2-40B4-BE49-F238E27FC236}">
                <a16:creationId xmlns:a16="http://schemas.microsoft.com/office/drawing/2014/main" id="{02FCC0AA-DD4A-4A31-90F9-6765BFFC41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 Placeholder 6">
            <a:extLst>
              <a:ext uri="{FF2B5EF4-FFF2-40B4-BE49-F238E27FC236}">
                <a16:creationId xmlns:a16="http://schemas.microsoft.com/office/drawing/2014/main" id="{D29BAB2F-8E8A-4087-8F8F-09633CEDD39E}"/>
              </a:ext>
            </a:extLst>
          </p:cNvPr>
          <p:cNvSpPr>
            <a:spLocks noGrp="1"/>
          </p:cNvSpPr>
          <p:nvPr>
            <p:ph type="body" sz="quarter" idx="12"/>
          </p:nvPr>
        </p:nvSpPr>
        <p:spPr>
          <a:xfrm>
            <a:off x="5259474" y="937553"/>
            <a:ext cx="6389889" cy="5191942"/>
          </a:xfrm>
          <a:prstGeom prst="rect">
            <a:avLst/>
          </a:prstGeom>
        </p:spPr>
        <p:txBody>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200" b="1">
                <a:solidFill>
                  <a:srgbClr val="63666A"/>
                </a:solidFill>
                <a:latin typeface="Roboto" pitchFamily="2" charset="0"/>
                <a:ea typeface="Roboto" pitchFamily="2" charset="0"/>
                <a:cs typeface="Arial" panose="020B0604020202020204" pitchFamily="34" charset="0"/>
              </a:defRPr>
            </a:lvl1pPr>
            <a:lvl2pPr marL="457200" indent="0">
              <a:buNone/>
              <a:defRPr sz="1800">
                <a:solidFill>
                  <a:srgbClr val="63666A"/>
                </a:solidFill>
                <a:latin typeface="Roboto" pitchFamily="2" charset="0"/>
                <a:ea typeface="Roboto" pitchFamily="2" charset="0"/>
                <a:cs typeface="Arial" panose="020B0604020202020204" pitchFamily="34" charset="0"/>
              </a:defRPr>
            </a:lvl2pPr>
            <a:lvl3pPr marL="914400" indent="0">
              <a:buNone/>
              <a:defRPr sz="2000">
                <a:latin typeface="Arial" panose="020B0604020202020204" pitchFamily="34" charset="0"/>
                <a:cs typeface="Arial" panose="020B0604020202020204" pitchFamily="34" charset="0"/>
              </a:defRPr>
            </a:lvl3pPr>
            <a:lvl4pPr marL="1371600" indent="0">
              <a:buNone/>
              <a:defRPr sz="2000">
                <a:latin typeface="Arial" panose="020B0604020202020204" pitchFamily="34" charset="0"/>
                <a:cs typeface="Arial" panose="020B0604020202020204" pitchFamily="34" charset="0"/>
              </a:defRPr>
            </a:lvl4pPr>
            <a:lvl5pPr marL="1828800" indent="0">
              <a:buNone/>
              <a:defRPr sz="2000">
                <a:latin typeface="Arial" panose="020B0604020202020204" pitchFamily="34" charset="0"/>
                <a:cs typeface="Arial" panose="020B0604020202020204" pitchFamily="34" charset="0"/>
              </a:defRPr>
            </a:lvl5pPr>
          </a:lstStyle>
          <a:p>
            <a:pPr marL="274320" marR="0" lvl="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a:pPr>
            <a:r>
              <a:rPr lang="en-US" dirty="0"/>
              <a:t>Click to edit Master text styles</a:t>
            </a:r>
          </a:p>
          <a:p>
            <a:pPr lvl="1"/>
            <a:r>
              <a:rPr lang="en-US" dirty="0"/>
              <a:t>Click to edit Master text styles</a:t>
            </a:r>
          </a:p>
        </p:txBody>
      </p:sp>
      <p:sp>
        <p:nvSpPr>
          <p:cNvPr id="6" name="Title 1">
            <a:extLst>
              <a:ext uri="{FF2B5EF4-FFF2-40B4-BE49-F238E27FC236}">
                <a16:creationId xmlns:a16="http://schemas.microsoft.com/office/drawing/2014/main" id="{0961596B-EF1E-4A07-ABD4-42DEB9277BA5}"/>
              </a:ext>
            </a:extLst>
          </p:cNvPr>
          <p:cNvSpPr>
            <a:spLocks noGrp="1"/>
          </p:cNvSpPr>
          <p:nvPr>
            <p:ph type="title"/>
          </p:nvPr>
        </p:nvSpPr>
        <p:spPr>
          <a:xfrm>
            <a:off x="196172" y="540616"/>
            <a:ext cx="4245199" cy="5588879"/>
          </a:xfrm>
          <a:prstGeom prst="rect">
            <a:avLst/>
          </a:prstGeom>
        </p:spPr>
        <p:txBody>
          <a:bodyPr anchor="t" anchorCtr="0"/>
          <a:lstStyle>
            <a:lvl1pPr>
              <a:defRPr sz="4000" b="1">
                <a:solidFill>
                  <a:schemeClr val="bg1"/>
                </a:solidFill>
                <a:latin typeface="Roboto" pitchFamily="2" charset="0"/>
                <a:ea typeface="Roboto" pitchFamily="2"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833876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 2">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pic>
        <p:nvPicPr>
          <p:cNvPr id="3" name="Picture 2">
            <a:extLst>
              <a:ext uri="{FF2B5EF4-FFF2-40B4-BE49-F238E27FC236}">
                <a16:creationId xmlns:a16="http://schemas.microsoft.com/office/drawing/2014/main" id="{02FCC0AA-DD4A-4A31-90F9-6765BFFC41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4" name="Text Placeholder 6">
            <a:extLst>
              <a:ext uri="{FF2B5EF4-FFF2-40B4-BE49-F238E27FC236}">
                <a16:creationId xmlns:a16="http://schemas.microsoft.com/office/drawing/2014/main" id="{07BF301B-20D6-4756-AD74-4F417D4FD710}"/>
              </a:ext>
            </a:extLst>
          </p:cNvPr>
          <p:cNvSpPr>
            <a:spLocks noGrp="1"/>
          </p:cNvSpPr>
          <p:nvPr>
            <p:ph type="body" sz="quarter" idx="12"/>
          </p:nvPr>
        </p:nvSpPr>
        <p:spPr>
          <a:xfrm>
            <a:off x="5259474" y="937553"/>
            <a:ext cx="6389889" cy="5191942"/>
          </a:xfrm>
          <a:prstGeom prst="rect">
            <a:avLst/>
          </a:prstGeom>
        </p:spPr>
        <p:txBody>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200" b="1">
                <a:solidFill>
                  <a:srgbClr val="63666A"/>
                </a:solidFill>
                <a:latin typeface="Roboto" pitchFamily="2" charset="0"/>
                <a:ea typeface="Roboto" pitchFamily="2" charset="0"/>
                <a:cs typeface="Arial" panose="020B0604020202020204" pitchFamily="34" charset="0"/>
              </a:defRPr>
            </a:lvl1pPr>
            <a:lvl2pPr marL="457200" indent="0">
              <a:buNone/>
              <a:defRPr sz="1800">
                <a:solidFill>
                  <a:srgbClr val="63666A"/>
                </a:solidFill>
                <a:latin typeface="Roboto" pitchFamily="2" charset="0"/>
                <a:ea typeface="Roboto" pitchFamily="2" charset="0"/>
                <a:cs typeface="Arial" panose="020B0604020202020204" pitchFamily="34" charset="0"/>
              </a:defRPr>
            </a:lvl2pPr>
            <a:lvl3pPr marL="914400" indent="0">
              <a:buNone/>
              <a:defRPr sz="2000">
                <a:latin typeface="Arial" panose="020B0604020202020204" pitchFamily="34" charset="0"/>
                <a:cs typeface="Arial" panose="020B0604020202020204" pitchFamily="34" charset="0"/>
              </a:defRPr>
            </a:lvl3pPr>
            <a:lvl4pPr marL="1371600" indent="0">
              <a:buNone/>
              <a:defRPr sz="2000">
                <a:latin typeface="Arial" panose="020B0604020202020204" pitchFamily="34" charset="0"/>
                <a:cs typeface="Arial" panose="020B0604020202020204" pitchFamily="34" charset="0"/>
              </a:defRPr>
            </a:lvl4pPr>
            <a:lvl5pPr marL="1828800" indent="0">
              <a:buNone/>
              <a:defRPr sz="2000">
                <a:latin typeface="Arial" panose="020B0604020202020204" pitchFamily="34" charset="0"/>
                <a:cs typeface="Arial" panose="020B0604020202020204" pitchFamily="34" charset="0"/>
              </a:defRPr>
            </a:lvl5pPr>
          </a:lstStyle>
          <a:p>
            <a:pPr marL="274320" marR="0" lvl="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a:pPr>
            <a:r>
              <a:rPr lang="en-US" dirty="0"/>
              <a:t>Click to edit Master text styles</a:t>
            </a:r>
          </a:p>
          <a:p>
            <a:pPr lvl="1"/>
            <a:r>
              <a:rPr lang="en-US" dirty="0"/>
              <a:t>Click to edit Master text styles</a:t>
            </a:r>
          </a:p>
        </p:txBody>
      </p:sp>
      <p:sp>
        <p:nvSpPr>
          <p:cNvPr id="5" name="Title 1">
            <a:extLst>
              <a:ext uri="{FF2B5EF4-FFF2-40B4-BE49-F238E27FC236}">
                <a16:creationId xmlns:a16="http://schemas.microsoft.com/office/drawing/2014/main" id="{26873D9D-8E0B-4CCF-A9E7-77E9DD21C088}"/>
              </a:ext>
            </a:extLst>
          </p:cNvPr>
          <p:cNvSpPr>
            <a:spLocks noGrp="1"/>
          </p:cNvSpPr>
          <p:nvPr>
            <p:ph type="title"/>
          </p:nvPr>
        </p:nvSpPr>
        <p:spPr>
          <a:xfrm>
            <a:off x="196172" y="540616"/>
            <a:ext cx="4245199" cy="5588879"/>
          </a:xfrm>
          <a:prstGeom prst="rect">
            <a:avLst/>
          </a:prstGeom>
        </p:spPr>
        <p:txBody>
          <a:bodyPr anchor="t" anchorCtr="0"/>
          <a:lstStyle>
            <a:lvl1pPr>
              <a:defRPr sz="4000" b="1">
                <a:solidFill>
                  <a:schemeClr val="bg1"/>
                </a:solidFill>
                <a:latin typeface="Roboto" pitchFamily="2" charset="0"/>
                <a:ea typeface="Roboto" pitchFamily="2"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49344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 3">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pic>
        <p:nvPicPr>
          <p:cNvPr id="3" name="Picture 2">
            <a:extLst>
              <a:ext uri="{FF2B5EF4-FFF2-40B4-BE49-F238E27FC236}">
                <a16:creationId xmlns:a16="http://schemas.microsoft.com/office/drawing/2014/main" id="{02FCC0AA-DD4A-4A31-90F9-6765BFFC41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8" cy="6857999"/>
          </a:xfrm>
          <a:prstGeom prst="rect">
            <a:avLst/>
          </a:prstGeom>
        </p:spPr>
      </p:pic>
      <p:sp>
        <p:nvSpPr>
          <p:cNvPr id="4" name="Text Placeholder 6">
            <a:extLst>
              <a:ext uri="{FF2B5EF4-FFF2-40B4-BE49-F238E27FC236}">
                <a16:creationId xmlns:a16="http://schemas.microsoft.com/office/drawing/2014/main" id="{7A735383-092F-484A-B7B8-76D35AF7887D}"/>
              </a:ext>
            </a:extLst>
          </p:cNvPr>
          <p:cNvSpPr>
            <a:spLocks noGrp="1"/>
          </p:cNvSpPr>
          <p:nvPr>
            <p:ph type="body" sz="quarter" idx="12"/>
          </p:nvPr>
        </p:nvSpPr>
        <p:spPr>
          <a:xfrm>
            <a:off x="5259474" y="937553"/>
            <a:ext cx="6389889" cy="5191942"/>
          </a:xfrm>
          <a:prstGeom prst="rect">
            <a:avLst/>
          </a:prstGeom>
        </p:spPr>
        <p:txBody>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200" b="1">
                <a:solidFill>
                  <a:srgbClr val="63666A"/>
                </a:solidFill>
                <a:latin typeface="Roboto" pitchFamily="2" charset="0"/>
                <a:ea typeface="Roboto" pitchFamily="2" charset="0"/>
                <a:cs typeface="Arial" panose="020B0604020202020204" pitchFamily="34" charset="0"/>
              </a:defRPr>
            </a:lvl1pPr>
            <a:lvl2pPr marL="457200" indent="0">
              <a:buNone/>
              <a:defRPr sz="1800">
                <a:solidFill>
                  <a:srgbClr val="63666A"/>
                </a:solidFill>
                <a:latin typeface="Roboto" pitchFamily="2" charset="0"/>
                <a:ea typeface="Roboto" pitchFamily="2" charset="0"/>
                <a:cs typeface="Arial" panose="020B0604020202020204" pitchFamily="34" charset="0"/>
              </a:defRPr>
            </a:lvl2pPr>
            <a:lvl3pPr marL="914400" indent="0">
              <a:buNone/>
              <a:defRPr sz="2000">
                <a:latin typeface="Arial" panose="020B0604020202020204" pitchFamily="34" charset="0"/>
                <a:cs typeface="Arial" panose="020B0604020202020204" pitchFamily="34" charset="0"/>
              </a:defRPr>
            </a:lvl3pPr>
            <a:lvl4pPr marL="1371600" indent="0">
              <a:buNone/>
              <a:defRPr sz="2000">
                <a:latin typeface="Arial" panose="020B0604020202020204" pitchFamily="34" charset="0"/>
                <a:cs typeface="Arial" panose="020B0604020202020204" pitchFamily="34" charset="0"/>
              </a:defRPr>
            </a:lvl4pPr>
            <a:lvl5pPr marL="1828800" indent="0">
              <a:buNone/>
              <a:defRPr sz="2000">
                <a:latin typeface="Arial" panose="020B0604020202020204" pitchFamily="34" charset="0"/>
                <a:cs typeface="Arial" panose="020B0604020202020204" pitchFamily="34" charset="0"/>
              </a:defRPr>
            </a:lvl5pPr>
          </a:lstStyle>
          <a:p>
            <a:pPr marL="274320" marR="0" lvl="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a:pPr>
            <a:r>
              <a:rPr lang="en-US" dirty="0"/>
              <a:t>Click to edit Master text styles</a:t>
            </a:r>
          </a:p>
          <a:p>
            <a:pPr lvl="1"/>
            <a:r>
              <a:rPr lang="en-US" dirty="0"/>
              <a:t>Click to edit Master text styles</a:t>
            </a:r>
          </a:p>
        </p:txBody>
      </p:sp>
      <p:sp>
        <p:nvSpPr>
          <p:cNvPr id="5" name="Title 1">
            <a:extLst>
              <a:ext uri="{FF2B5EF4-FFF2-40B4-BE49-F238E27FC236}">
                <a16:creationId xmlns:a16="http://schemas.microsoft.com/office/drawing/2014/main" id="{2F27283F-ABC2-4F1A-971A-E6114551AFC8}"/>
              </a:ext>
            </a:extLst>
          </p:cNvPr>
          <p:cNvSpPr>
            <a:spLocks noGrp="1"/>
          </p:cNvSpPr>
          <p:nvPr>
            <p:ph type="title"/>
          </p:nvPr>
        </p:nvSpPr>
        <p:spPr>
          <a:xfrm>
            <a:off x="196172" y="540616"/>
            <a:ext cx="4245199" cy="5588879"/>
          </a:xfrm>
          <a:prstGeom prst="rect">
            <a:avLst/>
          </a:prstGeom>
        </p:spPr>
        <p:txBody>
          <a:bodyPr anchor="t" anchorCtr="0"/>
          <a:lstStyle>
            <a:lvl1pPr>
              <a:defRPr sz="4000" b="1">
                <a:solidFill>
                  <a:schemeClr val="bg1"/>
                </a:solidFill>
                <a:latin typeface="Roboto" pitchFamily="2" charset="0"/>
                <a:ea typeface="Roboto" pitchFamily="2"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586932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 4">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pic>
        <p:nvPicPr>
          <p:cNvPr id="3" name="Picture 2">
            <a:extLst>
              <a:ext uri="{FF2B5EF4-FFF2-40B4-BE49-F238E27FC236}">
                <a16:creationId xmlns:a16="http://schemas.microsoft.com/office/drawing/2014/main" id="{02FCC0AA-DD4A-4A31-90F9-6765BFFC41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8" cy="6857998"/>
          </a:xfrm>
          <a:prstGeom prst="rect">
            <a:avLst/>
          </a:prstGeom>
        </p:spPr>
      </p:pic>
      <p:sp>
        <p:nvSpPr>
          <p:cNvPr id="4" name="Text Placeholder 6">
            <a:extLst>
              <a:ext uri="{FF2B5EF4-FFF2-40B4-BE49-F238E27FC236}">
                <a16:creationId xmlns:a16="http://schemas.microsoft.com/office/drawing/2014/main" id="{B541CC65-5B8D-4F59-9DCA-ECE5182E937E}"/>
              </a:ext>
            </a:extLst>
          </p:cNvPr>
          <p:cNvSpPr>
            <a:spLocks noGrp="1"/>
          </p:cNvSpPr>
          <p:nvPr>
            <p:ph type="body" sz="quarter" idx="12"/>
          </p:nvPr>
        </p:nvSpPr>
        <p:spPr>
          <a:xfrm>
            <a:off x="5259474" y="937553"/>
            <a:ext cx="6389889" cy="5191942"/>
          </a:xfrm>
          <a:prstGeom prst="rect">
            <a:avLst/>
          </a:prstGeom>
        </p:spPr>
        <p:txBody>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200" b="1">
                <a:solidFill>
                  <a:srgbClr val="63666A"/>
                </a:solidFill>
                <a:latin typeface="Roboto" pitchFamily="2" charset="0"/>
                <a:ea typeface="Roboto" pitchFamily="2" charset="0"/>
                <a:cs typeface="Arial" panose="020B0604020202020204" pitchFamily="34" charset="0"/>
              </a:defRPr>
            </a:lvl1pPr>
            <a:lvl2pPr marL="457200" indent="0">
              <a:buNone/>
              <a:defRPr sz="1800">
                <a:solidFill>
                  <a:srgbClr val="63666A"/>
                </a:solidFill>
                <a:latin typeface="Roboto" pitchFamily="2" charset="0"/>
                <a:ea typeface="Roboto" pitchFamily="2" charset="0"/>
                <a:cs typeface="Arial" panose="020B0604020202020204" pitchFamily="34" charset="0"/>
              </a:defRPr>
            </a:lvl2pPr>
            <a:lvl3pPr marL="914400" indent="0">
              <a:buNone/>
              <a:defRPr sz="2000">
                <a:latin typeface="Arial" panose="020B0604020202020204" pitchFamily="34" charset="0"/>
                <a:cs typeface="Arial" panose="020B0604020202020204" pitchFamily="34" charset="0"/>
              </a:defRPr>
            </a:lvl3pPr>
            <a:lvl4pPr marL="1371600" indent="0">
              <a:buNone/>
              <a:defRPr sz="2000">
                <a:latin typeface="Arial" panose="020B0604020202020204" pitchFamily="34" charset="0"/>
                <a:cs typeface="Arial" panose="020B0604020202020204" pitchFamily="34" charset="0"/>
              </a:defRPr>
            </a:lvl4pPr>
            <a:lvl5pPr marL="1828800" indent="0">
              <a:buNone/>
              <a:defRPr sz="2000">
                <a:latin typeface="Arial" panose="020B0604020202020204" pitchFamily="34" charset="0"/>
                <a:cs typeface="Arial" panose="020B0604020202020204" pitchFamily="34" charset="0"/>
              </a:defRPr>
            </a:lvl5pPr>
          </a:lstStyle>
          <a:p>
            <a:pPr marL="274320" marR="0" lvl="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a:pPr>
            <a:r>
              <a:rPr lang="en-US" dirty="0"/>
              <a:t>Click to edit Master text styles</a:t>
            </a:r>
          </a:p>
          <a:p>
            <a:pPr lvl="1"/>
            <a:r>
              <a:rPr lang="en-US" dirty="0"/>
              <a:t>Click to edit Master text styles</a:t>
            </a:r>
          </a:p>
        </p:txBody>
      </p:sp>
      <p:sp>
        <p:nvSpPr>
          <p:cNvPr id="5" name="Title 1">
            <a:extLst>
              <a:ext uri="{FF2B5EF4-FFF2-40B4-BE49-F238E27FC236}">
                <a16:creationId xmlns:a16="http://schemas.microsoft.com/office/drawing/2014/main" id="{D5D3A178-801B-493A-8C3B-3B4D9CD9F30B}"/>
              </a:ext>
            </a:extLst>
          </p:cNvPr>
          <p:cNvSpPr>
            <a:spLocks noGrp="1"/>
          </p:cNvSpPr>
          <p:nvPr>
            <p:ph type="title"/>
          </p:nvPr>
        </p:nvSpPr>
        <p:spPr>
          <a:xfrm>
            <a:off x="196172" y="540616"/>
            <a:ext cx="4245199" cy="5588879"/>
          </a:xfrm>
          <a:prstGeom prst="rect">
            <a:avLst/>
          </a:prstGeom>
        </p:spPr>
        <p:txBody>
          <a:bodyPr anchor="t" anchorCtr="0"/>
          <a:lstStyle>
            <a:lvl1pPr>
              <a:defRPr sz="4000" b="1">
                <a:solidFill>
                  <a:schemeClr val="bg1"/>
                </a:solidFill>
                <a:latin typeface="Roboto" pitchFamily="2" charset="0"/>
                <a:ea typeface="Roboto" pitchFamily="2"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430116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 5">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pic>
        <p:nvPicPr>
          <p:cNvPr id="3" name="Picture 2">
            <a:extLst>
              <a:ext uri="{FF2B5EF4-FFF2-40B4-BE49-F238E27FC236}">
                <a16:creationId xmlns:a16="http://schemas.microsoft.com/office/drawing/2014/main" id="{02FCC0AA-DD4A-4A31-90F9-6765BFFC41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6857998"/>
          </a:xfrm>
          <a:prstGeom prst="rect">
            <a:avLst/>
          </a:prstGeom>
        </p:spPr>
      </p:pic>
      <p:sp>
        <p:nvSpPr>
          <p:cNvPr id="4" name="Text Placeholder 6">
            <a:extLst>
              <a:ext uri="{FF2B5EF4-FFF2-40B4-BE49-F238E27FC236}">
                <a16:creationId xmlns:a16="http://schemas.microsoft.com/office/drawing/2014/main" id="{628D31E3-3774-4199-AC94-1F12DDFB4BB8}"/>
              </a:ext>
            </a:extLst>
          </p:cNvPr>
          <p:cNvSpPr>
            <a:spLocks noGrp="1"/>
          </p:cNvSpPr>
          <p:nvPr>
            <p:ph type="body" sz="quarter" idx="12"/>
          </p:nvPr>
        </p:nvSpPr>
        <p:spPr>
          <a:xfrm>
            <a:off x="5259474" y="937553"/>
            <a:ext cx="6389889" cy="5191942"/>
          </a:xfrm>
          <a:prstGeom prst="rect">
            <a:avLst/>
          </a:prstGeom>
        </p:spPr>
        <p:txBody>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200" b="1">
                <a:solidFill>
                  <a:srgbClr val="63666A"/>
                </a:solidFill>
                <a:latin typeface="Roboto" pitchFamily="2" charset="0"/>
                <a:ea typeface="Roboto" pitchFamily="2" charset="0"/>
                <a:cs typeface="Arial" panose="020B0604020202020204" pitchFamily="34" charset="0"/>
              </a:defRPr>
            </a:lvl1pPr>
            <a:lvl2pPr marL="457200" indent="0">
              <a:buNone/>
              <a:defRPr sz="1800">
                <a:solidFill>
                  <a:srgbClr val="63666A"/>
                </a:solidFill>
                <a:latin typeface="Roboto" pitchFamily="2" charset="0"/>
                <a:ea typeface="Roboto" pitchFamily="2" charset="0"/>
                <a:cs typeface="Arial" panose="020B0604020202020204" pitchFamily="34" charset="0"/>
              </a:defRPr>
            </a:lvl2pPr>
            <a:lvl3pPr marL="914400" indent="0">
              <a:buNone/>
              <a:defRPr sz="2000">
                <a:latin typeface="Arial" panose="020B0604020202020204" pitchFamily="34" charset="0"/>
                <a:cs typeface="Arial" panose="020B0604020202020204" pitchFamily="34" charset="0"/>
              </a:defRPr>
            </a:lvl3pPr>
            <a:lvl4pPr marL="1371600" indent="0">
              <a:buNone/>
              <a:defRPr sz="2000">
                <a:latin typeface="Arial" panose="020B0604020202020204" pitchFamily="34" charset="0"/>
                <a:cs typeface="Arial" panose="020B0604020202020204" pitchFamily="34" charset="0"/>
              </a:defRPr>
            </a:lvl4pPr>
            <a:lvl5pPr marL="1828800" indent="0">
              <a:buNone/>
              <a:defRPr sz="2000">
                <a:latin typeface="Arial" panose="020B0604020202020204" pitchFamily="34" charset="0"/>
                <a:cs typeface="Arial" panose="020B0604020202020204" pitchFamily="34" charset="0"/>
              </a:defRPr>
            </a:lvl5pPr>
          </a:lstStyle>
          <a:p>
            <a:pPr marL="274320" marR="0" lvl="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a:pPr>
            <a:r>
              <a:rPr lang="en-US" dirty="0"/>
              <a:t>Click to edit Master text styles</a:t>
            </a:r>
          </a:p>
          <a:p>
            <a:pPr lvl="1"/>
            <a:r>
              <a:rPr lang="en-US" dirty="0"/>
              <a:t>Click to edit Master text styles</a:t>
            </a:r>
          </a:p>
        </p:txBody>
      </p:sp>
      <p:sp>
        <p:nvSpPr>
          <p:cNvPr id="5" name="Title 1">
            <a:extLst>
              <a:ext uri="{FF2B5EF4-FFF2-40B4-BE49-F238E27FC236}">
                <a16:creationId xmlns:a16="http://schemas.microsoft.com/office/drawing/2014/main" id="{DC597374-21D5-46F1-BF0D-F5ED4C8A27F0}"/>
              </a:ext>
            </a:extLst>
          </p:cNvPr>
          <p:cNvSpPr>
            <a:spLocks noGrp="1"/>
          </p:cNvSpPr>
          <p:nvPr>
            <p:ph type="title"/>
          </p:nvPr>
        </p:nvSpPr>
        <p:spPr>
          <a:xfrm>
            <a:off x="196172" y="540616"/>
            <a:ext cx="4245199" cy="5588879"/>
          </a:xfrm>
          <a:prstGeom prst="rect">
            <a:avLst/>
          </a:prstGeom>
        </p:spPr>
        <p:txBody>
          <a:bodyPr anchor="t" anchorCtr="0"/>
          <a:lstStyle>
            <a:lvl1pPr>
              <a:defRPr sz="4000" b="1">
                <a:solidFill>
                  <a:schemeClr val="bg1"/>
                </a:solidFill>
                <a:latin typeface="Roboto" pitchFamily="2" charset="0"/>
                <a:ea typeface="Roboto" pitchFamily="2"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231020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Slide Pictur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sp>
        <p:nvSpPr>
          <p:cNvPr id="3" name="Picture Placeholder 2">
            <a:extLst>
              <a:ext uri="{FF2B5EF4-FFF2-40B4-BE49-F238E27FC236}">
                <a16:creationId xmlns:a16="http://schemas.microsoft.com/office/drawing/2014/main" id="{BC9E6EA8-832C-4CE2-A026-9FE8171A705D}"/>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240257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417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71FADE3F-40B1-4D27-82C4-BA0194C7D093}"/>
              </a:ext>
            </a:extLst>
          </p:cNvPr>
          <p:cNvSpPr>
            <a:spLocks noGrp="1"/>
          </p:cNvSpPr>
          <p:nvPr>
            <p:ph type="pic" sz="quarter" idx="14"/>
          </p:nvPr>
        </p:nvSpPr>
        <p:spPr>
          <a:xfrm>
            <a:off x="0" y="0"/>
            <a:ext cx="12192000" cy="4908621"/>
          </a:xfrm>
          <a:prstGeom prst="rect">
            <a:avLst/>
          </a:prstGeom>
        </p:spPr>
        <p:txBody>
          <a:bodyPr/>
          <a:lstStyle/>
          <a:p>
            <a:endParaRPr lang="en-US" dirty="0"/>
          </a:p>
        </p:txBody>
      </p:sp>
      <p:pic>
        <p:nvPicPr>
          <p:cNvPr id="5" name="Picture 4">
            <a:extLst>
              <a:ext uri="{FF2B5EF4-FFF2-40B4-BE49-F238E27FC236}">
                <a16:creationId xmlns:a16="http://schemas.microsoft.com/office/drawing/2014/main" id="{36E27B70-4D4F-4CE2-8B0A-5DD2F1EF11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1209"/>
          <a:stretch/>
        </p:blipFill>
        <p:spPr>
          <a:xfrm>
            <a:off x="2" y="4883499"/>
            <a:ext cx="12191996" cy="1974498"/>
          </a:xfrm>
          <a:prstGeom prst="rect">
            <a:avLst/>
          </a:prstGeom>
        </p:spPr>
      </p:pic>
      <p:sp>
        <p:nvSpPr>
          <p:cNvPr id="6" name="Title 1">
            <a:extLst>
              <a:ext uri="{FF2B5EF4-FFF2-40B4-BE49-F238E27FC236}">
                <a16:creationId xmlns:a16="http://schemas.microsoft.com/office/drawing/2014/main" id="{E30304AE-9DC2-4F19-BC7C-7DE59BB6BBCA}"/>
              </a:ext>
            </a:extLst>
          </p:cNvPr>
          <p:cNvSpPr>
            <a:spLocks noGrp="1"/>
          </p:cNvSpPr>
          <p:nvPr>
            <p:ph type="title"/>
          </p:nvPr>
        </p:nvSpPr>
        <p:spPr>
          <a:xfrm>
            <a:off x="348572" y="2002604"/>
            <a:ext cx="10515600" cy="1325563"/>
          </a:xfrm>
          <a:prstGeom prst="rect">
            <a:avLst/>
          </a:prstGeom>
        </p:spPr>
        <p:txBody>
          <a:bodyPr anchor="t" anchorCtr="0"/>
          <a:lstStyle>
            <a:lvl1pPr>
              <a:defRPr sz="3500" i="1">
                <a:solidFill>
                  <a:srgbClr val="002D72"/>
                </a:solidFill>
                <a:latin typeface="Roboto" pitchFamily="2" charset="0"/>
                <a:ea typeface="Roboto" pitchFamily="2" charset="0"/>
                <a:cs typeface="Arial" panose="020B0604020202020204" pitchFamily="34" charset="0"/>
              </a:defRPr>
            </a:lvl1pPr>
          </a:lstStyle>
          <a:p>
            <a:r>
              <a:rPr lang="en-US" dirty="0"/>
              <a:t>Click to edit Master title style</a:t>
            </a:r>
          </a:p>
        </p:txBody>
      </p:sp>
      <p:sp>
        <p:nvSpPr>
          <p:cNvPr id="7" name="Text Placeholder 4">
            <a:extLst>
              <a:ext uri="{FF2B5EF4-FFF2-40B4-BE49-F238E27FC236}">
                <a16:creationId xmlns:a16="http://schemas.microsoft.com/office/drawing/2014/main" id="{FCC45E58-49EE-468D-B9DB-0D15F230AF56}"/>
              </a:ext>
            </a:extLst>
          </p:cNvPr>
          <p:cNvSpPr>
            <a:spLocks noGrp="1"/>
          </p:cNvSpPr>
          <p:nvPr>
            <p:ph type="body" sz="quarter" idx="11"/>
          </p:nvPr>
        </p:nvSpPr>
        <p:spPr>
          <a:xfrm>
            <a:off x="348572" y="837379"/>
            <a:ext cx="10515600" cy="914400"/>
          </a:xfrm>
          <a:prstGeom prst="rect">
            <a:avLst/>
          </a:prstGeom>
        </p:spPr>
        <p:txBody>
          <a:bodyPr/>
          <a:lstStyle>
            <a:lvl1pPr marL="0" indent="0">
              <a:buNone/>
              <a:defRPr sz="5000" b="1">
                <a:solidFill>
                  <a:srgbClr val="002D72"/>
                </a:solidFill>
                <a:latin typeface="Roboto" pitchFamily="2" charset="0"/>
                <a:ea typeface="Roboto" pitchFamily="2" charset="0"/>
                <a:cs typeface="Arial" panose="020B0604020202020204" pitchFamily="34" charset="0"/>
              </a:defRPr>
            </a:lvl1pPr>
            <a:lvl2pPr marL="457200" indent="0">
              <a:buNone/>
              <a:defRPr sz="5000">
                <a:latin typeface="Arial" panose="020B0604020202020204" pitchFamily="34" charset="0"/>
                <a:cs typeface="Arial" panose="020B0604020202020204" pitchFamily="34" charset="0"/>
              </a:defRPr>
            </a:lvl2pPr>
            <a:lvl3pPr marL="914400" indent="0">
              <a:buNone/>
              <a:defRPr sz="5000">
                <a:latin typeface="Arial" panose="020B0604020202020204" pitchFamily="34" charset="0"/>
                <a:cs typeface="Arial" panose="020B0604020202020204" pitchFamily="34" charset="0"/>
              </a:defRPr>
            </a:lvl3pPr>
            <a:lvl4pPr marL="1371600" indent="0">
              <a:buNone/>
              <a:defRPr sz="5000">
                <a:latin typeface="Arial" panose="020B0604020202020204" pitchFamily="34" charset="0"/>
                <a:cs typeface="Arial" panose="020B0604020202020204" pitchFamily="34" charset="0"/>
              </a:defRPr>
            </a:lvl4pPr>
            <a:lvl5pPr marL="1828800" indent="0">
              <a:buNone/>
              <a:defRPr sz="5000">
                <a:latin typeface="Arial" panose="020B0604020202020204" pitchFamily="34" charset="0"/>
                <a:cs typeface="Arial" panose="020B0604020202020204" pitchFamily="34" charset="0"/>
              </a:defRPr>
            </a:lvl5pPr>
          </a:lstStyle>
          <a:p>
            <a:pPr lvl="0"/>
            <a:r>
              <a:rPr lang="en-US" dirty="0"/>
              <a:t>Click to edit Master text styles</a:t>
            </a:r>
          </a:p>
        </p:txBody>
      </p:sp>
      <p:pic>
        <p:nvPicPr>
          <p:cNvPr id="8" name="Picture 7">
            <a:extLst>
              <a:ext uri="{FF2B5EF4-FFF2-40B4-BE49-F238E27FC236}">
                <a16:creationId xmlns:a16="http://schemas.microsoft.com/office/drawing/2014/main" id="{DB0E30FB-0E68-4236-9465-58C81C9F31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2636" y="5629867"/>
            <a:ext cx="3244676" cy="781508"/>
          </a:xfrm>
          <a:prstGeom prst="rect">
            <a:avLst/>
          </a:prstGeom>
        </p:spPr>
      </p:pic>
      <p:sp>
        <p:nvSpPr>
          <p:cNvPr id="9" name="Picture Placeholder 2">
            <a:extLst>
              <a:ext uri="{FF2B5EF4-FFF2-40B4-BE49-F238E27FC236}">
                <a16:creationId xmlns:a16="http://schemas.microsoft.com/office/drawing/2014/main" id="{8ADCAF95-F64E-4304-A339-BE3CEA7C1366}"/>
              </a:ext>
            </a:extLst>
          </p:cNvPr>
          <p:cNvSpPr>
            <a:spLocks noGrp="1"/>
          </p:cNvSpPr>
          <p:nvPr>
            <p:ph type="pic" sz="quarter" idx="13"/>
          </p:nvPr>
        </p:nvSpPr>
        <p:spPr>
          <a:xfrm>
            <a:off x="4173392" y="5413826"/>
            <a:ext cx="4066256" cy="1325563"/>
          </a:xfrm>
          <a:prstGeom prst="rect">
            <a:avLst/>
          </a:prstGeom>
        </p:spPr>
        <p:txBody>
          <a:bodyPr/>
          <a:lstStyle/>
          <a:p>
            <a:endParaRPr lang="en-US" dirty="0"/>
          </a:p>
        </p:txBody>
      </p:sp>
    </p:spTree>
    <p:extLst>
      <p:ext uri="{BB962C8B-B14F-4D97-AF65-F5344CB8AC3E}">
        <p14:creationId xmlns:p14="http://schemas.microsoft.com/office/powerpoint/2010/main" val="28461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tar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1D9423-1ED2-4870-A181-434D2BE730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8" cy="6857999"/>
          </a:xfrm>
          <a:prstGeom prst="rect">
            <a:avLst/>
          </a:prstGeom>
        </p:spPr>
      </p:pic>
      <p:sp>
        <p:nvSpPr>
          <p:cNvPr id="2" name="Title 1">
            <a:extLst>
              <a:ext uri="{FF2B5EF4-FFF2-40B4-BE49-F238E27FC236}">
                <a16:creationId xmlns:a16="http://schemas.microsoft.com/office/drawing/2014/main" id="{10D2A019-BCCA-4095-B9A8-EE841EAA2A19}"/>
              </a:ext>
            </a:extLst>
          </p:cNvPr>
          <p:cNvSpPr>
            <a:spLocks noGrp="1"/>
          </p:cNvSpPr>
          <p:nvPr>
            <p:ph type="title"/>
          </p:nvPr>
        </p:nvSpPr>
        <p:spPr>
          <a:xfrm>
            <a:off x="541031" y="1247698"/>
            <a:ext cx="6059556" cy="3859006"/>
          </a:xfrm>
          <a:prstGeom prst="rect">
            <a:avLst/>
          </a:prstGeom>
        </p:spPr>
        <p:txBody>
          <a:bodyPr/>
          <a:lstStyle>
            <a:lvl1pPr>
              <a:defRPr sz="6000" b="1">
                <a:solidFill>
                  <a:srgbClr val="002D72"/>
                </a:solidFill>
                <a:latin typeface="Roboto" pitchFamily="2" charset="0"/>
                <a:ea typeface="Roboto" pitchFamily="2" charset="0"/>
                <a:cs typeface="Arial" panose="020B0604020202020204" pitchFamily="34"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48E6DF5C-B703-4E08-9BF5-3AFB0CD13BCD}"/>
              </a:ext>
            </a:extLst>
          </p:cNvPr>
          <p:cNvSpPr>
            <a:spLocks noGrp="1"/>
          </p:cNvSpPr>
          <p:nvPr>
            <p:ph type="sldNum" sz="quarter" idx="10"/>
          </p:nvPr>
        </p:nvSpPr>
        <p:spPr/>
        <p:txBody>
          <a:bodyPr/>
          <a:lstStyle/>
          <a:p>
            <a:fld id="{058CC6BB-C3D2-4223-AD7D-B48D1BB4495E}" type="slidenum">
              <a:rPr lang="en-US" smtClean="0"/>
              <a:pPr/>
              <a:t>‹#›</a:t>
            </a:fld>
            <a:endParaRPr lang="en-US" dirty="0"/>
          </a:p>
        </p:txBody>
      </p:sp>
    </p:spTree>
    <p:extLst>
      <p:ext uri="{BB962C8B-B14F-4D97-AF65-F5344CB8AC3E}">
        <p14:creationId xmlns:p14="http://schemas.microsoft.com/office/powerpoint/2010/main" val="49858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tart with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1D9423-1ED2-4870-A181-434D2BE730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8" cy="6857999"/>
          </a:xfrm>
          <a:prstGeom prst="rect">
            <a:avLst/>
          </a:prstGeom>
        </p:spPr>
      </p:pic>
      <p:sp>
        <p:nvSpPr>
          <p:cNvPr id="3" name="Slide Number Placeholder 2">
            <a:extLst>
              <a:ext uri="{FF2B5EF4-FFF2-40B4-BE49-F238E27FC236}">
                <a16:creationId xmlns:a16="http://schemas.microsoft.com/office/drawing/2014/main" id="{48E6DF5C-B703-4E08-9BF5-3AFB0CD13BCD}"/>
              </a:ext>
            </a:extLst>
          </p:cNvPr>
          <p:cNvSpPr>
            <a:spLocks noGrp="1"/>
          </p:cNvSpPr>
          <p:nvPr>
            <p:ph type="sldNum" sz="quarter" idx="10"/>
          </p:nvPr>
        </p:nvSpPr>
        <p:spPr/>
        <p:txBody>
          <a:bodyPr/>
          <a:lstStyle/>
          <a:p>
            <a:fld id="{058CC6BB-C3D2-4223-AD7D-B48D1BB4495E}" type="slidenum">
              <a:rPr lang="en-US" smtClean="0"/>
              <a:pPr/>
              <a:t>‹#›</a:t>
            </a:fld>
            <a:endParaRPr lang="en-US" dirty="0"/>
          </a:p>
        </p:txBody>
      </p:sp>
      <p:sp>
        <p:nvSpPr>
          <p:cNvPr id="6" name="Picture Placeholder 5">
            <a:extLst>
              <a:ext uri="{FF2B5EF4-FFF2-40B4-BE49-F238E27FC236}">
                <a16:creationId xmlns:a16="http://schemas.microsoft.com/office/drawing/2014/main" id="{AC6FFBF1-8C77-496B-831A-F1A3B41CD25B}"/>
              </a:ext>
            </a:extLst>
          </p:cNvPr>
          <p:cNvSpPr>
            <a:spLocks noGrp="1"/>
          </p:cNvSpPr>
          <p:nvPr>
            <p:ph type="pic" sz="quarter" idx="11"/>
          </p:nvPr>
        </p:nvSpPr>
        <p:spPr>
          <a:xfrm>
            <a:off x="7226300" y="1309688"/>
            <a:ext cx="4630738" cy="3859212"/>
          </a:xfrm>
          <a:prstGeom prst="rect">
            <a:avLst/>
          </a:prstGeom>
        </p:spPr>
        <p:txBody>
          <a:bodyPr/>
          <a:lstStyle/>
          <a:p>
            <a:endParaRPr lang="en-US" dirty="0"/>
          </a:p>
        </p:txBody>
      </p:sp>
      <p:sp>
        <p:nvSpPr>
          <p:cNvPr id="7" name="Title 1">
            <a:extLst>
              <a:ext uri="{FF2B5EF4-FFF2-40B4-BE49-F238E27FC236}">
                <a16:creationId xmlns:a16="http://schemas.microsoft.com/office/drawing/2014/main" id="{E9651F46-1582-4549-9CC7-089281A7661F}"/>
              </a:ext>
            </a:extLst>
          </p:cNvPr>
          <p:cNvSpPr>
            <a:spLocks noGrp="1"/>
          </p:cNvSpPr>
          <p:nvPr>
            <p:ph type="title"/>
          </p:nvPr>
        </p:nvSpPr>
        <p:spPr>
          <a:xfrm>
            <a:off x="541031" y="1247698"/>
            <a:ext cx="6059556" cy="3859006"/>
          </a:xfrm>
          <a:prstGeom prst="rect">
            <a:avLst/>
          </a:prstGeom>
        </p:spPr>
        <p:txBody>
          <a:bodyPr/>
          <a:lstStyle>
            <a:lvl1pPr>
              <a:defRPr sz="6000" b="1">
                <a:solidFill>
                  <a:srgbClr val="002D72"/>
                </a:solidFill>
                <a:latin typeface="Roboto" pitchFamily="2" charset="0"/>
                <a:ea typeface="Roboto" pitchFamily="2"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489184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tart with Subhead and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1D9423-1ED2-4870-A181-434D2BE730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8" cy="6857999"/>
          </a:xfrm>
          <a:prstGeom prst="rect">
            <a:avLst/>
          </a:prstGeom>
        </p:spPr>
      </p:pic>
      <p:sp>
        <p:nvSpPr>
          <p:cNvPr id="3" name="Slide Number Placeholder 2">
            <a:extLst>
              <a:ext uri="{FF2B5EF4-FFF2-40B4-BE49-F238E27FC236}">
                <a16:creationId xmlns:a16="http://schemas.microsoft.com/office/drawing/2014/main" id="{48E6DF5C-B703-4E08-9BF5-3AFB0CD13BCD}"/>
              </a:ext>
            </a:extLst>
          </p:cNvPr>
          <p:cNvSpPr>
            <a:spLocks noGrp="1"/>
          </p:cNvSpPr>
          <p:nvPr>
            <p:ph type="sldNum" sz="quarter" idx="10"/>
          </p:nvPr>
        </p:nvSpPr>
        <p:spPr/>
        <p:txBody>
          <a:bodyPr/>
          <a:lstStyle/>
          <a:p>
            <a:fld id="{058CC6BB-C3D2-4223-AD7D-B48D1BB4495E}" type="slidenum">
              <a:rPr lang="en-US" smtClean="0"/>
              <a:pPr/>
              <a:t>‹#›</a:t>
            </a:fld>
            <a:endParaRPr lang="en-US" dirty="0"/>
          </a:p>
        </p:txBody>
      </p:sp>
      <p:sp>
        <p:nvSpPr>
          <p:cNvPr id="6" name="Picture Placeholder 5">
            <a:extLst>
              <a:ext uri="{FF2B5EF4-FFF2-40B4-BE49-F238E27FC236}">
                <a16:creationId xmlns:a16="http://schemas.microsoft.com/office/drawing/2014/main" id="{AC6FFBF1-8C77-496B-831A-F1A3B41CD25B}"/>
              </a:ext>
            </a:extLst>
          </p:cNvPr>
          <p:cNvSpPr>
            <a:spLocks noGrp="1"/>
          </p:cNvSpPr>
          <p:nvPr>
            <p:ph type="pic" sz="quarter" idx="11"/>
          </p:nvPr>
        </p:nvSpPr>
        <p:spPr>
          <a:xfrm>
            <a:off x="7226300" y="1309688"/>
            <a:ext cx="4630738" cy="3859212"/>
          </a:xfrm>
          <a:prstGeom prst="rect">
            <a:avLst/>
          </a:prstGeom>
        </p:spPr>
        <p:txBody>
          <a:bodyPr/>
          <a:lstStyle/>
          <a:p>
            <a:endParaRPr lang="en-US"/>
          </a:p>
        </p:txBody>
      </p:sp>
      <p:sp>
        <p:nvSpPr>
          <p:cNvPr id="8" name="Text Placeholder 7">
            <a:extLst>
              <a:ext uri="{FF2B5EF4-FFF2-40B4-BE49-F238E27FC236}">
                <a16:creationId xmlns:a16="http://schemas.microsoft.com/office/drawing/2014/main" id="{0DBEEE13-2DBB-43FF-9757-02F8FBB4CBC4}"/>
              </a:ext>
            </a:extLst>
          </p:cNvPr>
          <p:cNvSpPr>
            <a:spLocks noGrp="1"/>
          </p:cNvSpPr>
          <p:nvPr>
            <p:ph type="body" sz="quarter" idx="12"/>
          </p:nvPr>
        </p:nvSpPr>
        <p:spPr>
          <a:xfrm>
            <a:off x="539732" y="3299589"/>
            <a:ext cx="6477000" cy="941387"/>
          </a:xfrm>
          <a:prstGeom prst="rect">
            <a:avLst/>
          </a:prstGeom>
        </p:spPr>
        <p:txBody>
          <a:bodyPr/>
          <a:lstStyle>
            <a:lvl1pPr marL="0" indent="0">
              <a:buNone/>
              <a:defRPr sz="3000" b="1">
                <a:solidFill>
                  <a:srgbClr val="63666A"/>
                </a:solidFill>
                <a:latin typeface="Roboto" pitchFamily="2" charset="0"/>
                <a:ea typeface="Roboto" pitchFamily="2" charset="0"/>
                <a:cs typeface="Arial" panose="020B0604020202020204" pitchFamily="34" charset="0"/>
              </a:defRPr>
            </a:lvl1pPr>
            <a:lvl2pPr marL="457200" indent="0">
              <a:buNone/>
              <a:defRPr sz="3000">
                <a:latin typeface="Arial" panose="020B0604020202020204" pitchFamily="34" charset="0"/>
                <a:cs typeface="Arial" panose="020B0604020202020204" pitchFamily="34" charset="0"/>
              </a:defRPr>
            </a:lvl2pPr>
            <a:lvl3pPr marL="914400" indent="0">
              <a:buNone/>
              <a:defRPr sz="3000">
                <a:latin typeface="Arial" panose="020B0604020202020204" pitchFamily="34" charset="0"/>
                <a:cs typeface="Arial" panose="020B0604020202020204" pitchFamily="34" charset="0"/>
              </a:defRPr>
            </a:lvl3pPr>
            <a:lvl4pPr marL="1371600" indent="0">
              <a:buNone/>
              <a:defRPr sz="3000">
                <a:latin typeface="Arial" panose="020B0604020202020204" pitchFamily="34" charset="0"/>
                <a:cs typeface="Arial" panose="020B0604020202020204" pitchFamily="34" charset="0"/>
              </a:defRPr>
            </a:lvl4pPr>
            <a:lvl5pPr marL="1828800" indent="0">
              <a:buNone/>
              <a:defRPr sz="30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7" name="Title 1">
            <a:extLst>
              <a:ext uri="{FF2B5EF4-FFF2-40B4-BE49-F238E27FC236}">
                <a16:creationId xmlns:a16="http://schemas.microsoft.com/office/drawing/2014/main" id="{AE89B9C2-0688-40D8-B410-94F7D16141BF}"/>
              </a:ext>
            </a:extLst>
          </p:cNvPr>
          <p:cNvSpPr>
            <a:spLocks noGrp="1"/>
          </p:cNvSpPr>
          <p:nvPr>
            <p:ph type="title"/>
          </p:nvPr>
        </p:nvSpPr>
        <p:spPr>
          <a:xfrm>
            <a:off x="541031" y="1247698"/>
            <a:ext cx="6059556" cy="1907484"/>
          </a:xfrm>
          <a:prstGeom prst="rect">
            <a:avLst/>
          </a:prstGeom>
        </p:spPr>
        <p:txBody>
          <a:bodyPr/>
          <a:lstStyle>
            <a:lvl1pPr>
              <a:defRPr sz="6000" b="1">
                <a:solidFill>
                  <a:srgbClr val="002D72"/>
                </a:solidFill>
                <a:latin typeface="Roboto" pitchFamily="2" charset="0"/>
                <a:ea typeface="Roboto" pitchFamily="2"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577146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tart with Right Side Tex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1D9423-1ED2-4870-A181-434D2BE730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8" cy="6857999"/>
          </a:xfrm>
          <a:prstGeom prst="rect">
            <a:avLst/>
          </a:prstGeom>
        </p:spPr>
      </p:pic>
      <p:sp>
        <p:nvSpPr>
          <p:cNvPr id="3" name="Slide Number Placeholder 2">
            <a:extLst>
              <a:ext uri="{FF2B5EF4-FFF2-40B4-BE49-F238E27FC236}">
                <a16:creationId xmlns:a16="http://schemas.microsoft.com/office/drawing/2014/main" id="{48E6DF5C-B703-4E08-9BF5-3AFB0CD13BCD}"/>
              </a:ext>
            </a:extLst>
          </p:cNvPr>
          <p:cNvSpPr>
            <a:spLocks noGrp="1"/>
          </p:cNvSpPr>
          <p:nvPr>
            <p:ph type="sldNum" sz="quarter" idx="10"/>
          </p:nvPr>
        </p:nvSpPr>
        <p:spPr/>
        <p:txBody>
          <a:bodyPr/>
          <a:lstStyle/>
          <a:p>
            <a:fld id="{058CC6BB-C3D2-4223-AD7D-B48D1BB4495E}" type="slidenum">
              <a:rPr lang="en-US" smtClean="0"/>
              <a:pPr/>
              <a:t>‹#›</a:t>
            </a:fld>
            <a:endParaRPr lang="en-US" dirty="0"/>
          </a:p>
        </p:txBody>
      </p:sp>
      <p:sp>
        <p:nvSpPr>
          <p:cNvPr id="7" name="Text Placeholder 6">
            <a:extLst>
              <a:ext uri="{FF2B5EF4-FFF2-40B4-BE49-F238E27FC236}">
                <a16:creationId xmlns:a16="http://schemas.microsoft.com/office/drawing/2014/main" id="{32A0AB70-6B59-4E30-A48E-0B7DDC010805}"/>
              </a:ext>
            </a:extLst>
          </p:cNvPr>
          <p:cNvSpPr>
            <a:spLocks noGrp="1"/>
          </p:cNvSpPr>
          <p:nvPr>
            <p:ph type="body" sz="quarter" idx="12"/>
          </p:nvPr>
        </p:nvSpPr>
        <p:spPr>
          <a:xfrm>
            <a:off x="6883120" y="1259102"/>
            <a:ext cx="4827591" cy="4144963"/>
          </a:xfrm>
          <a:prstGeom prst="rect">
            <a:avLst/>
          </a:prstGeom>
        </p:spPr>
        <p:txBody>
          <a:bodyPr/>
          <a:lstStyle>
            <a:lvl1pPr marL="274320" indent="-274320">
              <a:spcBef>
                <a:spcPts val="1200"/>
              </a:spcBef>
              <a:buClr>
                <a:srgbClr val="63666A"/>
              </a:buClr>
              <a:buFont typeface="Arial" panose="020B0604020202020204" pitchFamily="34" charset="0"/>
              <a:buChar char="&gt;"/>
              <a:defRPr sz="2000">
                <a:solidFill>
                  <a:srgbClr val="63666A"/>
                </a:solidFill>
                <a:latin typeface="Roboto" pitchFamily="2" charset="0"/>
                <a:ea typeface="Roboto" pitchFamily="2" charset="0"/>
                <a:cs typeface="Arial" panose="020B0604020202020204" pitchFamily="34" charset="0"/>
              </a:defRPr>
            </a:lvl1pPr>
            <a:lvl2pPr marL="457200" indent="0">
              <a:buNone/>
              <a:defRPr sz="2000">
                <a:latin typeface="Arial" panose="020B0604020202020204" pitchFamily="34" charset="0"/>
                <a:cs typeface="Arial" panose="020B0604020202020204" pitchFamily="34" charset="0"/>
              </a:defRPr>
            </a:lvl2pPr>
            <a:lvl3pPr marL="914400" indent="0">
              <a:buNone/>
              <a:defRPr sz="2000">
                <a:latin typeface="Arial" panose="020B0604020202020204" pitchFamily="34" charset="0"/>
                <a:cs typeface="Arial" panose="020B0604020202020204" pitchFamily="34" charset="0"/>
              </a:defRPr>
            </a:lvl3pPr>
            <a:lvl4pPr marL="1371600" indent="0">
              <a:buNone/>
              <a:defRPr sz="2000">
                <a:latin typeface="Arial" panose="020B0604020202020204" pitchFamily="34" charset="0"/>
                <a:cs typeface="Arial" panose="020B0604020202020204" pitchFamily="34" charset="0"/>
              </a:defRPr>
            </a:lvl4pPr>
            <a:lvl5pPr marL="1828800" indent="0">
              <a:buNone/>
              <a:defRPr sz="20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6" name="Title 1">
            <a:extLst>
              <a:ext uri="{FF2B5EF4-FFF2-40B4-BE49-F238E27FC236}">
                <a16:creationId xmlns:a16="http://schemas.microsoft.com/office/drawing/2014/main" id="{9B161FA4-DE35-4DFE-BAE6-BC3CBFB83D27}"/>
              </a:ext>
            </a:extLst>
          </p:cNvPr>
          <p:cNvSpPr>
            <a:spLocks noGrp="1"/>
          </p:cNvSpPr>
          <p:nvPr>
            <p:ph type="title"/>
          </p:nvPr>
        </p:nvSpPr>
        <p:spPr>
          <a:xfrm>
            <a:off x="541031" y="1247698"/>
            <a:ext cx="6059556" cy="3859006"/>
          </a:xfrm>
          <a:prstGeom prst="rect">
            <a:avLst/>
          </a:prstGeom>
        </p:spPr>
        <p:txBody>
          <a:bodyPr/>
          <a:lstStyle>
            <a:lvl1pPr>
              <a:defRPr sz="6000" b="1">
                <a:solidFill>
                  <a:srgbClr val="002D72"/>
                </a:solidFill>
                <a:latin typeface="Roboto" pitchFamily="2" charset="0"/>
                <a:ea typeface="Roboto" pitchFamily="2"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161659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de fade with Bullets No Logo">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pic>
        <p:nvPicPr>
          <p:cNvPr id="9" name="Picture 8">
            <a:extLst>
              <a:ext uri="{FF2B5EF4-FFF2-40B4-BE49-F238E27FC236}">
                <a16:creationId xmlns:a16="http://schemas.microsoft.com/office/drawing/2014/main" id="{05359A79-877C-4C89-A457-88373448DD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11" name="Content Placeholder 2">
            <a:extLst>
              <a:ext uri="{FF2B5EF4-FFF2-40B4-BE49-F238E27FC236}">
                <a16:creationId xmlns:a16="http://schemas.microsoft.com/office/drawing/2014/main" id="{F53F41B2-2F2B-4B89-B159-F1494E5BE435}"/>
              </a:ext>
            </a:extLst>
          </p:cNvPr>
          <p:cNvSpPr>
            <a:spLocks noGrp="1"/>
          </p:cNvSpPr>
          <p:nvPr>
            <p:ph idx="1"/>
          </p:nvPr>
        </p:nvSpPr>
        <p:spPr>
          <a:xfrm>
            <a:off x="5138530" y="557592"/>
            <a:ext cx="6510834" cy="5935282"/>
          </a:xfrm>
          <a:prstGeom prst="rect">
            <a:avLst/>
          </a:prstGeom>
        </p:spPr>
        <p:txBody>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000">
                <a:solidFill>
                  <a:srgbClr val="63666A"/>
                </a:solidFill>
                <a:latin typeface="Roboto" pitchFamily="2" charset="0"/>
                <a:ea typeface="Roboto" pitchFamily="2" charset="0"/>
                <a:cs typeface="Arial" panose="020B0604020202020204" pitchFamily="34" charset="0"/>
              </a:defRPr>
            </a:lvl1pPr>
            <a:lvl2pPr marL="548640" indent="-274320">
              <a:spcBef>
                <a:spcPts val="600"/>
              </a:spcBef>
              <a:buClr>
                <a:srgbClr val="63666A"/>
              </a:buClr>
              <a:defRPr sz="1800">
                <a:solidFill>
                  <a:srgbClr val="63666A"/>
                </a:solidFill>
                <a:latin typeface="Roboto" pitchFamily="2" charset="0"/>
                <a:ea typeface="Roboto" pitchFamily="2" charset="0"/>
                <a:cs typeface="Arial" panose="020B0604020202020204" pitchFamily="34" charset="0"/>
              </a:defRPr>
            </a:lvl2pPr>
            <a:lvl3pPr marL="822960" indent="-274320">
              <a:spcBef>
                <a:spcPts val="300"/>
              </a:spcBef>
              <a:buClr>
                <a:srgbClr val="63666A"/>
              </a:buClr>
              <a:buFont typeface="Arial" panose="020B0604020202020204" pitchFamily="34" charset="0"/>
              <a:buChar char="-"/>
              <a:defRPr sz="1500">
                <a:solidFill>
                  <a:srgbClr val="63666A"/>
                </a:solidFill>
                <a:latin typeface="Roboto" pitchFamily="2" charset="0"/>
                <a:ea typeface="Roboto" pitchFamily="2"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6" name="Title 1">
            <a:extLst>
              <a:ext uri="{FF2B5EF4-FFF2-40B4-BE49-F238E27FC236}">
                <a16:creationId xmlns:a16="http://schemas.microsoft.com/office/drawing/2014/main" id="{20973727-B865-4FCD-A49A-5246D7276AFE}"/>
              </a:ext>
            </a:extLst>
          </p:cNvPr>
          <p:cNvSpPr txBox="1">
            <a:spLocks/>
          </p:cNvSpPr>
          <p:nvPr userDrawn="1"/>
        </p:nvSpPr>
        <p:spPr>
          <a:xfrm>
            <a:off x="541031" y="1247698"/>
            <a:ext cx="4221888" cy="3859006"/>
          </a:xfrm>
          <a:prstGeom prst="rect">
            <a:avLst/>
          </a:prstGeom>
        </p:spPr>
        <p:txBody>
          <a:bodyPr/>
          <a:lstStyle>
            <a:lvl1pPr algn="l" defTabSz="914400" rtl="0" eaLnBrk="1" latinLnBrk="0" hangingPunct="1">
              <a:lnSpc>
                <a:spcPct val="90000"/>
              </a:lnSpc>
              <a:spcBef>
                <a:spcPct val="0"/>
              </a:spcBef>
              <a:buNone/>
              <a:defRPr sz="6000" b="1" kern="1200">
                <a:solidFill>
                  <a:srgbClr val="002D72"/>
                </a:solidFill>
                <a:latin typeface="Roboto" pitchFamily="2" charset="0"/>
                <a:ea typeface="Roboto" pitchFamily="2"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682991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no 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ABD0FCA-6A22-4179-8992-DAD5BF4ED0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8" cy="6857998"/>
          </a:xfrm>
          <a:prstGeom prst="rect">
            <a:avLst/>
          </a:prstGeom>
        </p:spPr>
      </p:pic>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sp>
        <p:nvSpPr>
          <p:cNvPr id="10" name="Title 1">
            <a:extLst>
              <a:ext uri="{FF2B5EF4-FFF2-40B4-BE49-F238E27FC236}">
                <a16:creationId xmlns:a16="http://schemas.microsoft.com/office/drawing/2014/main" id="{6C52C17C-FF28-4FF9-B3C0-879847570323}"/>
              </a:ext>
            </a:extLst>
          </p:cNvPr>
          <p:cNvSpPr>
            <a:spLocks noGrp="1"/>
          </p:cNvSpPr>
          <p:nvPr>
            <p:ph type="title"/>
          </p:nvPr>
        </p:nvSpPr>
        <p:spPr>
          <a:xfrm>
            <a:off x="546957" y="550434"/>
            <a:ext cx="10515600" cy="1325563"/>
          </a:xfrm>
          <a:prstGeom prst="rect">
            <a:avLst/>
          </a:prstGeom>
        </p:spPr>
        <p:txBody>
          <a:bodyPr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dirty="0"/>
              <a:t>Click to edit Master title style</a:t>
            </a:r>
          </a:p>
        </p:txBody>
      </p:sp>
      <p:sp>
        <p:nvSpPr>
          <p:cNvPr id="11" name="Content Placeholder 2">
            <a:extLst>
              <a:ext uri="{FF2B5EF4-FFF2-40B4-BE49-F238E27FC236}">
                <a16:creationId xmlns:a16="http://schemas.microsoft.com/office/drawing/2014/main" id="{F53F41B2-2F2B-4B89-B159-F1494E5BE435}"/>
              </a:ext>
            </a:extLst>
          </p:cNvPr>
          <p:cNvSpPr>
            <a:spLocks noGrp="1"/>
          </p:cNvSpPr>
          <p:nvPr>
            <p:ph idx="1"/>
          </p:nvPr>
        </p:nvSpPr>
        <p:spPr>
          <a:xfrm>
            <a:off x="546956" y="2140283"/>
            <a:ext cx="11102407" cy="4688418"/>
          </a:xfrm>
          <a:prstGeom prst="rect">
            <a:avLst/>
          </a:prstGeom>
        </p:spPr>
        <p:txBody>
          <a:bodyPr/>
          <a:lstStyle>
            <a:lvl1pPr marL="0" marR="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sz="2500" b="1">
                <a:solidFill>
                  <a:srgbClr val="0077C8"/>
                </a:solidFill>
                <a:latin typeface="Roboto" pitchFamily="2" charset="0"/>
                <a:ea typeface="Roboto" pitchFamily="2" charset="0"/>
                <a:cs typeface="Arial" panose="020B0604020202020204" pitchFamily="34" charset="0"/>
              </a:defRPr>
            </a:lvl1pPr>
            <a:lvl2pPr marL="548640" indent="-274320">
              <a:spcBef>
                <a:spcPts val="600"/>
              </a:spcBef>
              <a:defRPr sz="2000">
                <a:solidFill>
                  <a:srgbClr val="63666A"/>
                </a:solidFill>
                <a:latin typeface="Arial" panose="020B0604020202020204" pitchFamily="34" charset="0"/>
                <a:cs typeface="Arial" panose="020B0604020202020204" pitchFamily="34" charset="0"/>
              </a:defRPr>
            </a:lvl2pPr>
            <a:lvl3pPr marL="822960" indent="-274320">
              <a:spcBef>
                <a:spcPts val="300"/>
              </a:spcBef>
              <a:buFont typeface="Arial" panose="020B0604020202020204" pitchFamily="34" charset="0"/>
              <a:buChar char="-"/>
              <a:defRPr sz="1500">
                <a:solidFill>
                  <a:srgbClr val="63666A"/>
                </a:solidFill>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lang="en-US" dirty="0"/>
              <a:t>Click to edit Master text styles</a:t>
            </a:r>
          </a:p>
          <a:p>
            <a:pPr lvl="1"/>
            <a:r>
              <a:rPr lang="en-US" dirty="0"/>
              <a:t>Second level</a:t>
            </a:r>
          </a:p>
          <a:p>
            <a:pPr lvl="2"/>
            <a:r>
              <a:rPr lang="en-US" dirty="0"/>
              <a:t>Third level</a:t>
            </a:r>
          </a:p>
          <a:p>
            <a:pPr marL="0" marR="0" lvl="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pPr>
            <a:endParaRPr lang="en-US" dirty="0"/>
          </a:p>
          <a:p>
            <a:pPr lvl="0"/>
            <a:endParaRPr lang="en-US" dirty="0"/>
          </a:p>
        </p:txBody>
      </p:sp>
    </p:spTree>
    <p:extLst>
      <p:ext uri="{BB962C8B-B14F-4D97-AF65-F5344CB8AC3E}">
        <p14:creationId xmlns:p14="http://schemas.microsoft.com/office/powerpoint/2010/main" val="3552399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with Bulle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04F0A3-A94E-44B4-9959-8E2D26E302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1998" cy="6857998"/>
          </a:xfrm>
          <a:prstGeom prst="rect">
            <a:avLst/>
          </a:prstGeom>
        </p:spPr>
      </p:pic>
      <p:sp>
        <p:nvSpPr>
          <p:cNvPr id="7" name="Slide Number Placeholder 5">
            <a:extLst>
              <a:ext uri="{FF2B5EF4-FFF2-40B4-BE49-F238E27FC236}">
                <a16:creationId xmlns:a16="http://schemas.microsoft.com/office/drawing/2014/main" id="{00BC2E40-94F8-47C5-BE6B-BFB0848BA4C3}"/>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sp>
        <p:nvSpPr>
          <p:cNvPr id="11" name="Content Placeholder 2">
            <a:extLst>
              <a:ext uri="{FF2B5EF4-FFF2-40B4-BE49-F238E27FC236}">
                <a16:creationId xmlns:a16="http://schemas.microsoft.com/office/drawing/2014/main" id="{F53F41B2-2F2B-4B89-B159-F1494E5BE435}"/>
              </a:ext>
            </a:extLst>
          </p:cNvPr>
          <p:cNvSpPr>
            <a:spLocks noGrp="1"/>
          </p:cNvSpPr>
          <p:nvPr>
            <p:ph idx="1"/>
          </p:nvPr>
        </p:nvSpPr>
        <p:spPr>
          <a:xfrm>
            <a:off x="546956" y="2135731"/>
            <a:ext cx="11102407" cy="4351338"/>
          </a:xfrm>
          <a:prstGeom prst="rect">
            <a:avLst/>
          </a:prstGeom>
        </p:spPr>
        <p:txBody>
          <a:bodyPr/>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000">
                <a:solidFill>
                  <a:srgbClr val="63666A"/>
                </a:solidFill>
                <a:latin typeface="Roboto" pitchFamily="2" charset="0"/>
                <a:ea typeface="Roboto" pitchFamily="2" charset="0"/>
                <a:cs typeface="Arial" panose="020B0604020202020204" pitchFamily="34" charset="0"/>
              </a:defRPr>
            </a:lvl1pPr>
            <a:lvl2pPr marL="548640" indent="-274320">
              <a:spcBef>
                <a:spcPts val="600"/>
              </a:spcBef>
              <a:buClr>
                <a:srgbClr val="63666A"/>
              </a:buClr>
              <a:defRPr sz="1800">
                <a:solidFill>
                  <a:srgbClr val="63666A"/>
                </a:solidFill>
                <a:latin typeface="Roboto" pitchFamily="2" charset="0"/>
                <a:ea typeface="Roboto" pitchFamily="2" charset="0"/>
                <a:cs typeface="Arial" panose="020B0604020202020204" pitchFamily="34" charset="0"/>
              </a:defRPr>
            </a:lvl2pPr>
            <a:lvl3pPr marL="822960" indent="-274320">
              <a:spcBef>
                <a:spcPts val="300"/>
              </a:spcBef>
              <a:buClr>
                <a:srgbClr val="63666A"/>
              </a:buClr>
              <a:buFont typeface="Arial" panose="020B0604020202020204" pitchFamily="34" charset="0"/>
              <a:buChar char="-"/>
              <a:defRPr sz="1500">
                <a:solidFill>
                  <a:srgbClr val="63666A"/>
                </a:solidFill>
                <a:latin typeface="Roboto" pitchFamily="2" charset="0"/>
                <a:ea typeface="Roboto" pitchFamily="2"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9" name="Title 1">
            <a:extLst>
              <a:ext uri="{FF2B5EF4-FFF2-40B4-BE49-F238E27FC236}">
                <a16:creationId xmlns:a16="http://schemas.microsoft.com/office/drawing/2014/main" id="{FD198A16-5CAF-4407-A13A-3E6F8687B89A}"/>
              </a:ext>
            </a:extLst>
          </p:cNvPr>
          <p:cNvSpPr>
            <a:spLocks noGrp="1"/>
          </p:cNvSpPr>
          <p:nvPr>
            <p:ph type="title"/>
          </p:nvPr>
        </p:nvSpPr>
        <p:spPr>
          <a:xfrm>
            <a:off x="546957" y="550434"/>
            <a:ext cx="10515600" cy="1325563"/>
          </a:xfrm>
          <a:prstGeom prst="rect">
            <a:avLst/>
          </a:prstGeom>
        </p:spPr>
        <p:txBody>
          <a:bodyPr anchor="ctr" anchorCtr="0"/>
          <a:lstStyle>
            <a:lvl1pPr>
              <a:defRPr sz="4000">
                <a:solidFill>
                  <a:srgbClr val="002D72"/>
                </a:solidFill>
                <a:latin typeface="Roboto Lt" pitchFamily="2" charset="0"/>
                <a:ea typeface="Roboto Lt" pitchFamily="2"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336650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20D00CF-303E-40FC-A013-AF4DB714EF68}"/>
              </a:ext>
            </a:extLst>
          </p:cNvPr>
          <p:cNvSpPr>
            <a:spLocks noGrp="1"/>
          </p:cNvSpPr>
          <p:nvPr>
            <p:ph type="sldNum" sz="quarter" idx="4"/>
          </p:nvPr>
        </p:nvSpPr>
        <p:spPr>
          <a:xfrm>
            <a:off x="11649364" y="6492875"/>
            <a:ext cx="542636"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058CC6BB-C3D2-4223-AD7D-B48D1BB4495E}" type="slidenum">
              <a:rPr lang="en-US" smtClean="0"/>
              <a:pPr/>
              <a:t>‹#›</a:t>
            </a:fld>
            <a:endParaRPr lang="en-US" dirty="0"/>
          </a:p>
        </p:txBody>
      </p:sp>
    </p:spTree>
    <p:extLst>
      <p:ext uri="{BB962C8B-B14F-4D97-AF65-F5344CB8AC3E}">
        <p14:creationId xmlns:p14="http://schemas.microsoft.com/office/powerpoint/2010/main" val="422876400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58" r:id="rId3"/>
    <p:sldLayoutId id="2147483659" r:id="rId4"/>
    <p:sldLayoutId id="2147483660" r:id="rId5"/>
    <p:sldLayoutId id="2147483661" r:id="rId6"/>
    <p:sldLayoutId id="2147483669" r:id="rId7"/>
    <p:sldLayoutId id="2147483651" r:id="rId8"/>
    <p:sldLayoutId id="2147483649" r:id="rId9"/>
    <p:sldLayoutId id="2147483656" r:id="rId10"/>
    <p:sldLayoutId id="2147483657" r:id="rId11"/>
    <p:sldLayoutId id="2147483662" r:id="rId12"/>
    <p:sldLayoutId id="2147483676" r:id="rId13"/>
    <p:sldLayoutId id="2147483677" r:id="rId14"/>
    <p:sldLayoutId id="2147483678" r:id="rId15"/>
    <p:sldLayoutId id="2147483679" r:id="rId16"/>
    <p:sldLayoutId id="2147483667" r:id="rId17"/>
    <p:sldLayoutId id="2147483683"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9.tmp"/></Relationships>
</file>

<file path=ppt/slides/_rels/slide12.xml.rels><?xml version="1.0" encoding="UTF-8" standalone="yes"?>
<Relationships xmlns="http://schemas.openxmlformats.org/package/2006/relationships"><Relationship Id="rId3" Type="http://schemas.openxmlformats.org/officeDocument/2006/relationships/hyperlink" Target="https://www.nyserda.ny.gov/-/media/Migrated/Files/Programs/energy-code-training/third-party-support-provider-manual.ashx"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portal.nyserda.ny.gov/servlet/servlet.FileDownload?file=00Pt000000ZoGsVEAV" TargetMode="External"/><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Sal.Graven@nyserda.ny.gov" TargetMode="Externa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8" Type="http://schemas.openxmlformats.org/officeDocument/2006/relationships/hyperlink" Target="mailto:anilla.cherian@nyserda.ny.gov" TargetMode="External"/><Relationship Id="rId3" Type="http://schemas.openxmlformats.org/officeDocument/2006/relationships/hyperlink" Target="https://www.nyserda.ny.gov/-/media/Migrated/Files/Programs/energy-code-training/third-party-support-provider-manual.ashx" TargetMode="External"/><Relationship Id="rId7" Type="http://schemas.openxmlformats.org/officeDocument/2006/relationships/hyperlink" Target="mailto:christopher.sgroi@nyserda.ny.gov" TargetMode="External"/><Relationship Id="rId2" Type="http://schemas.openxmlformats.org/officeDocument/2006/relationships/hyperlink" Target="https://portal.nyserda.ny.gov/CORE_Solicitation_Detail_Page?SolicitationId=a0rt000001PzSjMAAV" TargetMode="External"/><Relationship Id="rId1" Type="http://schemas.openxmlformats.org/officeDocument/2006/relationships/slideLayout" Target="../slideLayouts/slideLayout3.xml"/><Relationship Id="rId6" Type="http://schemas.openxmlformats.org/officeDocument/2006/relationships/hyperlink" Target="https://www.nyserda.ny.gov/All-Programs/Programs/Energy-Code-Training" TargetMode="External"/><Relationship Id="rId5" Type="http://schemas.openxmlformats.org/officeDocument/2006/relationships/hyperlink" Target="https://nyserda.seamlessdocs.com/f/RFQLCodesProvider" TargetMode="External"/><Relationship Id="rId4" Type="http://schemas.openxmlformats.org/officeDocument/2006/relationships/hyperlink" Target="https://portal.nyserda.ny.gov/CORE_Solicitation_Detail_Page?SolicitationId=a0rt000001MhEOJAA3" TargetMode="External"/><Relationship Id="rId9" Type="http://schemas.openxmlformats.org/officeDocument/2006/relationships/hyperlink" Target="mailto:anilla.codes@nyserda.ny.gov"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eia.gov/environment/emissions/state/"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hyperlink" Target="https://www.nyserda.ny.gov/All-Programs/Energy-Code-Training"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portal.nyserda.ny.gov/CORE_Solicitation_Detail_Page?SolicitationId=a0rt000001PzSjMAAV" TargetMode="External"/><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nyserda.seamlessdocs.com/f/RFQLCodesProvider"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7F7F3C3-F7D0-4237-8719-EE0322E52CD2}"/>
              </a:ext>
            </a:extLst>
          </p:cNvPr>
          <p:cNvSpPr>
            <a:spLocks noGrp="1"/>
          </p:cNvSpPr>
          <p:nvPr>
            <p:ph type="body" sz="quarter" idx="11"/>
          </p:nvPr>
        </p:nvSpPr>
        <p:spPr>
          <a:xfrm>
            <a:off x="848681" y="565956"/>
            <a:ext cx="11343319" cy="4153528"/>
          </a:xfrm>
          <a:prstGeom prst="rect">
            <a:avLst/>
          </a:prstGeom>
        </p:spPr>
        <p:txBody>
          <a:bodyPr/>
          <a:lstStyle/>
          <a:p>
            <a:r>
              <a:rPr lang="en-US" dirty="0"/>
              <a:t>Third-Party Support and </a:t>
            </a:r>
          </a:p>
          <a:p>
            <a:r>
              <a:rPr lang="en-US" dirty="0"/>
              <a:t>Advancing Code Compliance Technology Pilot Program</a:t>
            </a:r>
          </a:p>
          <a:p>
            <a:endParaRPr lang="en-US" dirty="0"/>
          </a:p>
          <a:p>
            <a:r>
              <a:rPr lang="en-US" sz="3200" dirty="0"/>
              <a:t>Webinar: January 26, 2022 </a:t>
            </a:r>
          </a:p>
          <a:p>
            <a:endParaRPr lang="en-US" dirty="0"/>
          </a:p>
        </p:txBody>
      </p:sp>
    </p:spTree>
    <p:extLst>
      <p:ext uri="{BB962C8B-B14F-4D97-AF65-F5344CB8AC3E}">
        <p14:creationId xmlns:p14="http://schemas.microsoft.com/office/powerpoint/2010/main" val="1090936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59E5B9-2FF7-4568-8354-D6DC9CB809A2}"/>
              </a:ext>
            </a:extLst>
          </p:cNvPr>
          <p:cNvSpPr>
            <a:spLocks noGrp="1"/>
          </p:cNvSpPr>
          <p:nvPr>
            <p:ph type="title"/>
          </p:nvPr>
        </p:nvSpPr>
        <p:spPr>
          <a:xfrm>
            <a:off x="546956" y="0"/>
            <a:ext cx="11553603" cy="1573161"/>
          </a:xfrm>
          <a:prstGeom prst="rect">
            <a:avLst/>
          </a:prstGeom>
        </p:spPr>
        <p:txBody>
          <a:bodyPr/>
          <a:lstStyle/>
          <a:p>
            <a:r>
              <a:rPr lang="en-US" sz="3200" dirty="0"/>
              <a:t>Third-Party Support Process: </a:t>
            </a:r>
            <a:r>
              <a:rPr lang="en-US" sz="3200" b="1" i="1" dirty="0">
                <a:latin typeface="Times New Roman" panose="02020603050405020304" pitchFamily="18" charset="0"/>
              </a:rPr>
              <a:t>AHJs are responsible for ensuring </a:t>
            </a:r>
            <a:r>
              <a:rPr lang="en-US" sz="3200" b="1" i="1" dirty="0">
                <a:effectLst/>
                <a:latin typeface="Times New Roman" panose="02020603050405020304" pitchFamily="18" charset="0"/>
                <a:ea typeface="Calibri" panose="020F0502020204030204" pitchFamily="34" charset="0"/>
              </a:rPr>
              <a:t>energy code compliance for all construction within </a:t>
            </a:r>
            <a:r>
              <a:rPr lang="en-US" sz="3200" b="1" i="1" dirty="0">
                <a:latin typeface="Times New Roman" panose="02020603050405020304" pitchFamily="18" charset="0"/>
                <a:ea typeface="Calibri" panose="020F0502020204030204" pitchFamily="34" charset="0"/>
              </a:rPr>
              <a:t>their</a:t>
            </a:r>
            <a:r>
              <a:rPr lang="en-US" sz="3200" b="1" i="1" dirty="0">
                <a:effectLst/>
                <a:latin typeface="Times New Roman" panose="02020603050405020304" pitchFamily="18" charset="0"/>
                <a:ea typeface="Calibri" panose="020F0502020204030204" pitchFamily="34" charset="0"/>
              </a:rPr>
              <a:t> jurisdictions. </a:t>
            </a:r>
            <a:endParaRPr lang="en-US" sz="3200" b="1" i="1" dirty="0"/>
          </a:p>
        </p:txBody>
      </p:sp>
      <p:pic>
        <p:nvPicPr>
          <p:cNvPr id="2" name="Picture 1">
            <a:extLst>
              <a:ext uri="{FF2B5EF4-FFF2-40B4-BE49-F238E27FC236}">
                <a16:creationId xmlns:a16="http://schemas.microsoft.com/office/drawing/2014/main" id="{D27C2948-F30F-441F-A68F-F1FF7C017830}"/>
              </a:ext>
            </a:extLst>
          </p:cNvPr>
          <p:cNvPicPr>
            <a:picLocks noChangeAspect="1"/>
          </p:cNvPicPr>
          <p:nvPr/>
        </p:nvPicPr>
        <p:blipFill>
          <a:blip r:embed="rId2"/>
          <a:stretch>
            <a:fillRect/>
          </a:stretch>
        </p:blipFill>
        <p:spPr>
          <a:xfrm>
            <a:off x="1366684" y="1573161"/>
            <a:ext cx="9576619" cy="4671003"/>
          </a:xfrm>
          <a:prstGeom prst="rect">
            <a:avLst/>
          </a:prstGeom>
        </p:spPr>
      </p:pic>
      <p:sp>
        <p:nvSpPr>
          <p:cNvPr id="3" name="TextBox 2">
            <a:extLst>
              <a:ext uri="{FF2B5EF4-FFF2-40B4-BE49-F238E27FC236}">
                <a16:creationId xmlns:a16="http://schemas.microsoft.com/office/drawing/2014/main" id="{8BD2BC4E-C66D-4097-8981-52C49E9BBEBD}"/>
              </a:ext>
            </a:extLst>
          </p:cNvPr>
          <p:cNvSpPr txBox="1"/>
          <p:nvPr/>
        </p:nvSpPr>
        <p:spPr>
          <a:xfrm>
            <a:off x="265471" y="6096000"/>
            <a:ext cx="12054349" cy="584775"/>
          </a:xfrm>
          <a:prstGeom prst="rect">
            <a:avLst/>
          </a:prstGeom>
          <a:noFill/>
        </p:spPr>
        <p:txBody>
          <a:bodyPr wrap="square" rtlCol="0">
            <a:spAutoFit/>
          </a:bodyPr>
          <a:lstStyle/>
          <a:p>
            <a:r>
              <a:rPr lang="en-US" sz="1600" b="1" i="1" dirty="0">
                <a:solidFill>
                  <a:srgbClr val="FF0000"/>
                </a:solidFill>
              </a:rPr>
              <a:t>See Third-Party Support Manual and ADA Compliant Checklists available at: https://www.nyserda.ny.gov/All-Programs/Energy-Code-Training/State-Energy-Code-Training-and-Resources/Resources</a:t>
            </a:r>
            <a:endParaRPr lang="en-US" sz="1600" dirty="0"/>
          </a:p>
        </p:txBody>
      </p:sp>
    </p:spTree>
    <p:extLst>
      <p:ext uri="{BB962C8B-B14F-4D97-AF65-F5344CB8AC3E}">
        <p14:creationId xmlns:p14="http://schemas.microsoft.com/office/powerpoint/2010/main" val="2460196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59E5B9-2FF7-4568-8354-D6DC9CB809A2}"/>
              </a:ext>
            </a:extLst>
          </p:cNvPr>
          <p:cNvSpPr>
            <a:spLocks noGrp="1"/>
          </p:cNvSpPr>
          <p:nvPr>
            <p:ph type="title"/>
          </p:nvPr>
        </p:nvSpPr>
        <p:spPr>
          <a:xfrm>
            <a:off x="157978" y="0"/>
            <a:ext cx="11942582" cy="1365813"/>
          </a:xfrm>
          <a:prstGeom prst="rect">
            <a:avLst/>
          </a:prstGeom>
        </p:spPr>
        <p:txBody>
          <a:bodyPr/>
          <a:lstStyle/>
          <a:p>
            <a:r>
              <a:rPr lang="en-US" sz="3200" b="1" dirty="0">
                <a:effectLst>
                  <a:outerShdw blurRad="38100" dist="38100" dir="2700000" algn="tl">
                    <a:srgbClr val="000000">
                      <a:alpha val="43137"/>
                    </a:srgbClr>
                  </a:outerShdw>
                </a:effectLst>
              </a:rPr>
              <a:t>THIRD-PARTY SUPPORT CHECKLISTS: ADA Compliant</a:t>
            </a:r>
            <a:r>
              <a:rPr lang="en-US" sz="3200" b="1" dirty="0">
                <a:solidFill>
                  <a:srgbClr val="FF0000"/>
                </a:solidFill>
                <a:effectLst>
                  <a:outerShdw blurRad="38100" dist="38100" dir="2700000" algn="tl">
                    <a:srgbClr val="000000">
                      <a:alpha val="43137"/>
                    </a:srgbClr>
                  </a:outerShdw>
                </a:effectLst>
              </a:rPr>
              <a:t>*</a:t>
            </a:r>
            <a:br>
              <a:rPr lang="en-US" sz="3200" dirty="0"/>
            </a:br>
            <a:r>
              <a:rPr lang="en-US" sz="3200" dirty="0">
                <a:solidFill>
                  <a:srgbClr val="FF0000"/>
                </a:solidFill>
              </a:rPr>
              <a:t>*</a:t>
            </a:r>
            <a:r>
              <a:rPr lang="en-US" sz="2000" b="1" i="1" dirty="0">
                <a:solidFill>
                  <a:srgbClr val="FF0000"/>
                </a:solidFill>
              </a:rPr>
              <a:t>All </a:t>
            </a:r>
            <a:r>
              <a:rPr lang="en-US" sz="2000" b="1" i="1" dirty="0">
                <a:solidFill>
                  <a:srgbClr val="FF0000"/>
                </a:solidFill>
                <a:latin typeface="Times New Roman" panose="02020603050405020304" pitchFamily="18" charset="0"/>
              </a:rPr>
              <a:t>Checklists are voluntary resources subject to legal provisions reflected in the Manual. </a:t>
            </a:r>
            <a:r>
              <a:rPr lang="en-US" sz="2000" b="1" i="1" u="sng" dirty="0">
                <a:solidFill>
                  <a:srgbClr val="FF0000"/>
                </a:solidFill>
                <a:latin typeface="Times New Roman" panose="02020603050405020304" pitchFamily="18" charset="0"/>
              </a:rPr>
              <a:t>AHJs are responsible for ensuring </a:t>
            </a:r>
            <a:r>
              <a:rPr lang="en-US" sz="2000" b="1" i="1" u="sng" dirty="0">
                <a:solidFill>
                  <a:srgbClr val="FF0000"/>
                </a:solidFill>
                <a:effectLst/>
                <a:latin typeface="Times New Roman" panose="02020603050405020304" pitchFamily="18" charset="0"/>
                <a:ea typeface="Calibri" panose="020F0502020204030204" pitchFamily="34" charset="0"/>
              </a:rPr>
              <a:t>energy code compliance for all construction within </a:t>
            </a:r>
            <a:r>
              <a:rPr lang="en-US" sz="2000" b="1" i="1" u="sng" dirty="0">
                <a:solidFill>
                  <a:srgbClr val="FF0000"/>
                </a:solidFill>
                <a:latin typeface="Times New Roman" panose="02020603050405020304" pitchFamily="18" charset="0"/>
                <a:ea typeface="Calibri" panose="020F0502020204030204" pitchFamily="34" charset="0"/>
              </a:rPr>
              <a:t>their</a:t>
            </a:r>
            <a:r>
              <a:rPr lang="en-US" sz="2000" b="1" i="1" u="sng" dirty="0">
                <a:solidFill>
                  <a:srgbClr val="FF0000"/>
                </a:solidFill>
                <a:effectLst/>
                <a:latin typeface="Times New Roman" panose="02020603050405020304" pitchFamily="18" charset="0"/>
                <a:ea typeface="Calibri" panose="020F0502020204030204" pitchFamily="34" charset="0"/>
              </a:rPr>
              <a:t> jurisdictions</a:t>
            </a:r>
            <a:endParaRPr lang="en-US" sz="2000" b="1" i="1" dirty="0"/>
          </a:p>
        </p:txBody>
      </p:sp>
      <p:sp>
        <p:nvSpPr>
          <p:cNvPr id="3" name="TextBox 2">
            <a:extLst>
              <a:ext uri="{FF2B5EF4-FFF2-40B4-BE49-F238E27FC236}">
                <a16:creationId xmlns:a16="http://schemas.microsoft.com/office/drawing/2014/main" id="{8BD2BC4E-C66D-4097-8981-52C49E9BBEBD}"/>
              </a:ext>
            </a:extLst>
          </p:cNvPr>
          <p:cNvSpPr txBox="1"/>
          <p:nvPr/>
        </p:nvSpPr>
        <p:spPr>
          <a:xfrm>
            <a:off x="324091" y="6331352"/>
            <a:ext cx="11942582" cy="523220"/>
          </a:xfrm>
          <a:prstGeom prst="rect">
            <a:avLst/>
          </a:prstGeom>
          <a:noFill/>
        </p:spPr>
        <p:txBody>
          <a:bodyPr wrap="square" rtlCol="0">
            <a:spAutoFit/>
          </a:bodyPr>
          <a:lstStyle/>
          <a:p>
            <a:r>
              <a:rPr lang="en-US" sz="1400" b="1" i="1" dirty="0">
                <a:solidFill>
                  <a:srgbClr val="FF0000"/>
                </a:solidFill>
              </a:rPr>
              <a:t>See Third-Party Support Manual and ADA Compliant Checklists available at: https://www.nyserda.ny.gov/All-Programs/Energy-Code-Training/State-Energy-Code-Training-and-Resources/Resources</a:t>
            </a:r>
            <a:endParaRPr lang="en-US" sz="1400" dirty="0"/>
          </a:p>
        </p:txBody>
      </p:sp>
      <p:pic>
        <p:nvPicPr>
          <p:cNvPr id="10" name="Picture 9" descr="Graphical user interface, application&#10;&#10;Description automatically generated">
            <a:extLst>
              <a:ext uri="{FF2B5EF4-FFF2-40B4-BE49-F238E27FC236}">
                <a16:creationId xmlns:a16="http://schemas.microsoft.com/office/drawing/2014/main" id="{BF474D7F-D6CD-4B68-9DE3-0E28C166D210}"/>
              </a:ext>
            </a:extLst>
          </p:cNvPr>
          <p:cNvPicPr>
            <a:picLocks noChangeAspect="1"/>
          </p:cNvPicPr>
          <p:nvPr/>
        </p:nvPicPr>
        <p:blipFill rotWithShape="1">
          <a:blip r:embed="rId3">
            <a:extLst>
              <a:ext uri="{28A0092B-C50C-407E-A947-70E740481C1C}">
                <a14:useLocalDpi xmlns:a14="http://schemas.microsoft.com/office/drawing/2010/main" val="0"/>
              </a:ext>
            </a:extLst>
          </a:blip>
          <a:srcRect l="2659" t="18680" r="19113" b="3650"/>
          <a:stretch/>
        </p:blipFill>
        <p:spPr>
          <a:xfrm>
            <a:off x="154647" y="1280160"/>
            <a:ext cx="5709705" cy="5051191"/>
          </a:xfrm>
          <a:prstGeom prst="rect">
            <a:avLst/>
          </a:prstGeom>
        </p:spPr>
      </p:pic>
      <p:pic>
        <p:nvPicPr>
          <p:cNvPr id="18" name="Picture 17" descr="Graphical user interface, text, application&#10;&#10;Description automatically generated">
            <a:extLst>
              <a:ext uri="{FF2B5EF4-FFF2-40B4-BE49-F238E27FC236}">
                <a16:creationId xmlns:a16="http://schemas.microsoft.com/office/drawing/2014/main" id="{D171051D-4B87-4EEE-8251-66D167593084}"/>
              </a:ext>
            </a:extLst>
          </p:cNvPr>
          <p:cNvPicPr>
            <a:picLocks noChangeAspect="1"/>
          </p:cNvPicPr>
          <p:nvPr/>
        </p:nvPicPr>
        <p:blipFill rotWithShape="1">
          <a:blip r:embed="rId4">
            <a:extLst>
              <a:ext uri="{28A0092B-C50C-407E-A947-70E740481C1C}">
                <a14:useLocalDpi xmlns:a14="http://schemas.microsoft.com/office/drawing/2010/main" val="0"/>
              </a:ext>
            </a:extLst>
          </a:blip>
          <a:srcRect l="2658" t="22109" r="19114" b="8492"/>
          <a:stretch/>
        </p:blipFill>
        <p:spPr>
          <a:xfrm>
            <a:off x="5953545" y="1280160"/>
            <a:ext cx="6238455" cy="4965538"/>
          </a:xfrm>
          <a:prstGeom prst="rect">
            <a:avLst/>
          </a:prstGeom>
        </p:spPr>
      </p:pic>
    </p:spTree>
    <p:extLst>
      <p:ext uri="{BB962C8B-B14F-4D97-AF65-F5344CB8AC3E}">
        <p14:creationId xmlns:p14="http://schemas.microsoft.com/office/powerpoint/2010/main" val="53825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DD2A8E-3463-4371-AE41-89290BC0D825}"/>
              </a:ext>
            </a:extLst>
          </p:cNvPr>
          <p:cNvSpPr>
            <a:spLocks noGrp="1"/>
          </p:cNvSpPr>
          <p:nvPr>
            <p:ph idx="1"/>
          </p:nvPr>
        </p:nvSpPr>
        <p:spPr>
          <a:xfrm>
            <a:off x="546957" y="1036320"/>
            <a:ext cx="11315077" cy="6045200"/>
          </a:xfrm>
        </p:spPr>
        <p:txBody>
          <a:bodyPr/>
          <a:lstStyle/>
          <a:p>
            <a:pPr lvl="1"/>
            <a:r>
              <a:rPr lang="en-US" b="1" dirty="0">
                <a:effectLst>
                  <a:outerShdw blurRad="38100" dist="38100" dir="2700000" algn="tl">
                    <a:srgbClr val="000000">
                      <a:alpha val="43137"/>
                    </a:srgbClr>
                  </a:outerShdw>
                </a:effectLst>
                <a:latin typeface="Roboto Lt"/>
              </a:rPr>
              <a:t>Funding</a:t>
            </a:r>
            <a:r>
              <a:rPr lang="en-US" dirty="0">
                <a:latin typeface="Roboto Lt"/>
              </a:rPr>
              <a:t> will be allocated on </a:t>
            </a:r>
            <a:r>
              <a:rPr lang="en-US" b="1" dirty="0">
                <a:latin typeface="Roboto Lt"/>
              </a:rPr>
              <a:t>a </a:t>
            </a:r>
            <a:r>
              <a:rPr lang="en-US" b="1" u="sng" dirty="0">
                <a:latin typeface="Roboto Lt"/>
              </a:rPr>
              <a:t>first-come, first-served basis based on both </a:t>
            </a:r>
            <a:r>
              <a:rPr lang="en-US" dirty="0">
                <a:latin typeface="Roboto Lt"/>
              </a:rPr>
              <a:t>the timely completion of “</a:t>
            </a:r>
            <a:r>
              <a:rPr lang="en-US" i="1" dirty="0">
                <a:latin typeface="Roboto Lt"/>
              </a:rPr>
              <a:t>Interest Application from Authorities Having Jurisdiction</a:t>
            </a:r>
            <a:r>
              <a:rPr lang="en-US" dirty="0">
                <a:latin typeface="Roboto Lt"/>
              </a:rPr>
              <a:t>” signed by the Chief Elected Official and execution of a formal agreement between NYSERDA and the AHJ.</a:t>
            </a:r>
            <a:endParaRPr lang="en-US" i="1" dirty="0">
              <a:latin typeface="Roboto Lt"/>
            </a:endParaRPr>
          </a:p>
          <a:p>
            <a:pPr marL="274320" lvl="1" indent="0">
              <a:buNone/>
            </a:pPr>
            <a:endParaRPr lang="en-US" dirty="0">
              <a:latin typeface="Roboto Lt"/>
            </a:endParaRPr>
          </a:p>
          <a:p>
            <a:pPr lvl="1"/>
            <a:r>
              <a:rPr lang="en-US" b="1" dirty="0">
                <a:effectLst>
                  <a:outerShdw blurRad="38100" dist="38100" dir="2700000" algn="tl">
                    <a:srgbClr val="000000">
                      <a:alpha val="43137"/>
                    </a:srgbClr>
                  </a:outerShdw>
                </a:effectLst>
                <a:latin typeface="Roboto Lt"/>
                <a:ea typeface="Calibri" panose="020F0502020204030204" pitchFamily="34" charset="0"/>
              </a:rPr>
              <a:t>Implementation </a:t>
            </a:r>
            <a:r>
              <a:rPr lang="en-US" dirty="0">
                <a:effectLst/>
                <a:latin typeface="Roboto Lt"/>
                <a:ea typeface="Calibri" panose="020F0502020204030204" pitchFamily="34" charset="0"/>
              </a:rPr>
              <a:t>of this component will be based on guidance contained within the </a:t>
            </a:r>
            <a:r>
              <a:rPr lang="en-US" b="1" dirty="0">
                <a:effectLst/>
                <a:latin typeface="Roboto Lt"/>
                <a:ea typeface="Calibri" panose="020F0502020204030204" pitchFamily="34" charset="0"/>
              </a:rPr>
              <a:t>Third-Party Support Manual</a:t>
            </a:r>
            <a:r>
              <a:rPr lang="en-US" dirty="0">
                <a:effectLst/>
                <a:latin typeface="Roboto Lt"/>
                <a:ea typeface="Calibri" panose="020F0502020204030204" pitchFamily="34" charset="0"/>
              </a:rPr>
              <a:t> (</a:t>
            </a:r>
            <a:r>
              <a:rPr lang="en-US" u="sng" dirty="0">
                <a:solidFill>
                  <a:srgbClr val="0563C1"/>
                </a:solidFill>
                <a:effectLst/>
                <a:latin typeface="Roboto Lt"/>
                <a:ea typeface="Calibri" panose="020F0502020204030204" pitchFamily="34" charset="0"/>
                <a:hlinkClick r:id="rId3"/>
              </a:rPr>
              <a:t>https://www.nyserda.ny.gov/-/media/Migrated/Files/Programs/energy-code-training/third-party-support-provider-manual.ashx</a:t>
            </a:r>
            <a:r>
              <a:rPr lang="en-US" dirty="0">
                <a:effectLst/>
                <a:latin typeface="Roboto Lt"/>
                <a:ea typeface="Calibri" panose="020F0502020204030204" pitchFamily="34" charset="0"/>
              </a:rPr>
              <a:t> ), which was developed by NYSERDA and is based on market and industry expert consultations and inputs. Adherence to the Manual will be </a:t>
            </a:r>
            <a:r>
              <a:rPr lang="en-US" b="1" dirty="0">
                <a:effectLst/>
                <a:latin typeface="Roboto Lt"/>
                <a:ea typeface="Calibri" panose="020F0502020204030204" pitchFamily="34" charset="0"/>
              </a:rPr>
              <a:t>a requirement </a:t>
            </a:r>
            <a:r>
              <a:rPr lang="en-US" dirty="0">
                <a:effectLst/>
                <a:latin typeface="Roboto Lt"/>
                <a:ea typeface="Calibri" panose="020F0502020204030204" pitchFamily="34" charset="0"/>
              </a:rPr>
              <a:t>for participation.</a:t>
            </a:r>
          </a:p>
          <a:p>
            <a:pPr marL="274320" lvl="1" indent="0">
              <a:buNone/>
            </a:pPr>
            <a:r>
              <a:rPr lang="en-US" dirty="0">
                <a:effectLst/>
                <a:latin typeface="Roboto Lt"/>
                <a:ea typeface="Calibri" panose="020F0502020204030204" pitchFamily="34" charset="0"/>
              </a:rPr>
              <a:t>  </a:t>
            </a:r>
          </a:p>
          <a:p>
            <a:pPr lvl="1"/>
            <a:r>
              <a:rPr lang="en-US" b="1" dirty="0">
                <a:effectLst>
                  <a:outerShdw blurRad="38100" dist="38100" dir="2700000" algn="tl">
                    <a:srgbClr val="000000">
                      <a:alpha val="43137"/>
                    </a:srgbClr>
                  </a:outerShdw>
                </a:effectLst>
                <a:latin typeface="Roboto Lt"/>
                <a:ea typeface="Calibri" panose="020F0502020204030204" pitchFamily="34" charset="0"/>
              </a:rPr>
              <a:t>First deliverable</a:t>
            </a:r>
            <a:r>
              <a:rPr lang="en-US" b="1" dirty="0">
                <a:effectLst/>
                <a:latin typeface="Roboto Lt"/>
                <a:ea typeface="Calibri" panose="020F0502020204030204" pitchFamily="34" charset="0"/>
              </a:rPr>
              <a:t> </a:t>
            </a:r>
            <a:r>
              <a:rPr lang="en-US" dirty="0">
                <a:effectLst/>
                <a:latin typeface="Roboto Lt"/>
                <a:ea typeface="Calibri" panose="020F0502020204030204" pitchFamily="34" charset="0"/>
              </a:rPr>
              <a:t>under the agreement executed with NYSERDA</a:t>
            </a:r>
            <a:r>
              <a:rPr lang="en-US" b="1" dirty="0">
                <a:effectLst/>
                <a:latin typeface="Roboto Lt"/>
                <a:ea typeface="Calibri" panose="020F0502020204030204" pitchFamily="34" charset="0"/>
              </a:rPr>
              <a:t>, AHJs will be required to adopt a Model Resolution</a:t>
            </a:r>
            <a:r>
              <a:rPr lang="en-US" dirty="0">
                <a:effectLst/>
                <a:latin typeface="Roboto Lt"/>
                <a:ea typeface="Calibri" panose="020F0502020204030204" pitchFamily="34" charset="0"/>
              </a:rPr>
              <a:t>, (contained in Manual) authorizing the use of third-party plan review and inspection. Once a contract is executed, the AHJ must adopt the Model Resolution and submit to NYSERDA a certified copy in order to receive the first milestone payment- 60% of the total funding award.</a:t>
            </a:r>
          </a:p>
          <a:p>
            <a:pPr marL="274320" lvl="1" indent="0">
              <a:buNone/>
            </a:pPr>
            <a:endParaRPr lang="en-US" dirty="0">
              <a:effectLst/>
              <a:latin typeface="Roboto Lt"/>
              <a:ea typeface="Calibri" panose="020F0502020204030204" pitchFamily="34" charset="0"/>
            </a:endParaRPr>
          </a:p>
          <a:p>
            <a:pPr lvl="1"/>
            <a:r>
              <a:rPr lang="en-US" b="1" dirty="0">
                <a:effectLst>
                  <a:outerShdw blurRad="38100" dist="38100" dir="2700000" algn="tl">
                    <a:srgbClr val="000000">
                      <a:alpha val="43137"/>
                    </a:srgbClr>
                  </a:outerShdw>
                </a:effectLst>
                <a:latin typeface="Roboto Lt"/>
                <a:ea typeface="Calibri" panose="020F0502020204030204" pitchFamily="34" charset="0"/>
              </a:rPr>
              <a:t>Participation/Feedback is key</a:t>
            </a:r>
            <a:r>
              <a:rPr lang="en-US" b="1" dirty="0">
                <a:latin typeface="Roboto Lt"/>
                <a:ea typeface="Calibri" panose="020F0502020204030204" pitchFamily="34" charset="0"/>
              </a:rPr>
              <a:t>.  </a:t>
            </a:r>
            <a:r>
              <a:rPr lang="en-US" dirty="0">
                <a:effectLst/>
                <a:latin typeface="Roboto Lt"/>
                <a:ea typeface="Calibri" panose="020F0502020204030204" pitchFamily="34" charset="0"/>
              </a:rPr>
              <a:t>The remaining 40% of funds will be disbursed at the end of second year and will be tied to the specific lessons learned from the AHJs’ implementation of the Manual and receipt of required quarterly evaluation and feedback reporting </a:t>
            </a:r>
            <a:r>
              <a:rPr lang="en-US" dirty="0">
                <a:latin typeface="Roboto Lt"/>
                <a:ea typeface="Calibri" panose="020F0502020204030204" pitchFamily="34" charset="0"/>
              </a:rPr>
              <a:t>based on forms </a:t>
            </a:r>
            <a:r>
              <a:rPr lang="en-US" dirty="0">
                <a:effectLst/>
                <a:latin typeface="Roboto Lt"/>
                <a:ea typeface="Calibri" panose="020F0502020204030204" pitchFamily="34" charset="0"/>
              </a:rPr>
              <a:t>provided by NYSERDA</a:t>
            </a:r>
            <a:endParaRPr lang="en-US" dirty="0">
              <a:latin typeface="Roboto Lt"/>
            </a:endParaRPr>
          </a:p>
        </p:txBody>
      </p:sp>
      <p:sp>
        <p:nvSpPr>
          <p:cNvPr id="4" name="Title 3">
            <a:extLst>
              <a:ext uri="{FF2B5EF4-FFF2-40B4-BE49-F238E27FC236}">
                <a16:creationId xmlns:a16="http://schemas.microsoft.com/office/drawing/2014/main" id="{3C59E5B9-2FF7-4568-8354-D6DC9CB809A2}"/>
              </a:ext>
            </a:extLst>
          </p:cNvPr>
          <p:cNvSpPr>
            <a:spLocks noGrp="1"/>
          </p:cNvSpPr>
          <p:nvPr>
            <p:ph type="title"/>
          </p:nvPr>
        </p:nvSpPr>
        <p:spPr>
          <a:xfrm>
            <a:off x="546956" y="1"/>
            <a:ext cx="11238643" cy="1036319"/>
          </a:xfrm>
          <a:prstGeom prst="rect">
            <a:avLst/>
          </a:prstGeom>
        </p:spPr>
        <p:txBody>
          <a:bodyPr/>
          <a:lstStyle/>
          <a:p>
            <a:r>
              <a:rPr lang="en-US" sz="3600" dirty="0">
                <a:effectLst>
                  <a:outerShdw blurRad="38100" dist="38100" dir="2700000" algn="tl">
                    <a:srgbClr val="000000">
                      <a:alpha val="43137"/>
                    </a:srgbClr>
                  </a:outerShdw>
                </a:effectLst>
              </a:rPr>
              <a:t>Third-Party Support</a:t>
            </a:r>
            <a:r>
              <a:rPr lang="en-US" sz="3600" dirty="0"/>
              <a:t>: </a:t>
            </a:r>
            <a:r>
              <a:rPr lang="en-US" sz="3600" dirty="0">
                <a:solidFill>
                  <a:srgbClr val="00B050"/>
                </a:solidFill>
                <a:effectLst>
                  <a:outerShdw blurRad="38100" dist="38100" dir="2700000" algn="tl">
                    <a:srgbClr val="000000">
                      <a:alpha val="43137"/>
                    </a:srgbClr>
                  </a:outerShdw>
                </a:effectLst>
              </a:rPr>
              <a:t>Application Process for AHJs</a:t>
            </a:r>
          </a:p>
        </p:txBody>
      </p:sp>
    </p:spTree>
    <p:extLst>
      <p:ext uri="{BB962C8B-B14F-4D97-AF65-F5344CB8AC3E}">
        <p14:creationId xmlns:p14="http://schemas.microsoft.com/office/powerpoint/2010/main" val="2626874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564349-360F-477B-9A69-4080A57E9FCB}"/>
              </a:ext>
            </a:extLst>
          </p:cNvPr>
          <p:cNvSpPr>
            <a:spLocks noGrp="1"/>
          </p:cNvSpPr>
          <p:nvPr>
            <p:ph idx="1"/>
          </p:nvPr>
        </p:nvSpPr>
        <p:spPr>
          <a:xfrm>
            <a:off x="546956" y="1736332"/>
            <a:ext cx="11102407" cy="5047925"/>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b="1" i="1" dirty="0"/>
          </a:p>
        </p:txBody>
      </p:sp>
      <p:sp>
        <p:nvSpPr>
          <p:cNvPr id="3" name="Title 2">
            <a:extLst>
              <a:ext uri="{FF2B5EF4-FFF2-40B4-BE49-F238E27FC236}">
                <a16:creationId xmlns:a16="http://schemas.microsoft.com/office/drawing/2014/main" id="{489C42CC-E4C0-4C55-8D3A-773E55BDDB6E}"/>
              </a:ext>
            </a:extLst>
          </p:cNvPr>
          <p:cNvSpPr>
            <a:spLocks noGrp="1"/>
          </p:cNvSpPr>
          <p:nvPr>
            <p:ph type="title"/>
          </p:nvPr>
        </p:nvSpPr>
        <p:spPr>
          <a:xfrm>
            <a:off x="546957" y="0"/>
            <a:ext cx="11535452" cy="1253447"/>
          </a:xfrm>
        </p:spPr>
        <p:txBody>
          <a:bodyPr/>
          <a:lstStyle/>
          <a:p>
            <a:r>
              <a:rPr lang="en-US" dirty="0"/>
              <a:t>Third-Party Support : </a:t>
            </a:r>
            <a:r>
              <a:rPr lang="en-US" dirty="0">
                <a:solidFill>
                  <a:srgbClr val="00B050"/>
                </a:solidFill>
              </a:rPr>
              <a:t>How to Apply </a:t>
            </a:r>
            <a:br>
              <a:rPr lang="en-US" dirty="0"/>
            </a:br>
            <a:r>
              <a:rPr lang="en-US" dirty="0"/>
              <a:t>(</a:t>
            </a:r>
            <a:r>
              <a:rPr lang="en-US" sz="3600" i="1" dirty="0"/>
              <a:t>Letter of Interest Application from AHJs) </a:t>
            </a:r>
          </a:p>
        </p:txBody>
      </p:sp>
      <p:pic>
        <p:nvPicPr>
          <p:cNvPr id="5" name="Picture 4">
            <a:extLst>
              <a:ext uri="{FF2B5EF4-FFF2-40B4-BE49-F238E27FC236}">
                <a16:creationId xmlns:a16="http://schemas.microsoft.com/office/drawing/2014/main" id="{938B1A63-9AC8-4D70-B84B-9761A0431EEC}"/>
              </a:ext>
            </a:extLst>
          </p:cNvPr>
          <p:cNvPicPr>
            <a:picLocks noChangeAspect="1"/>
          </p:cNvPicPr>
          <p:nvPr/>
        </p:nvPicPr>
        <p:blipFill>
          <a:blip r:embed="rId2"/>
          <a:stretch>
            <a:fillRect/>
          </a:stretch>
        </p:blipFill>
        <p:spPr>
          <a:xfrm>
            <a:off x="1830125" y="1465005"/>
            <a:ext cx="8133968" cy="4670323"/>
          </a:xfrm>
          <a:prstGeom prst="rect">
            <a:avLst/>
          </a:prstGeom>
        </p:spPr>
      </p:pic>
      <p:sp>
        <p:nvSpPr>
          <p:cNvPr id="4" name="TextBox 3">
            <a:extLst>
              <a:ext uri="{FF2B5EF4-FFF2-40B4-BE49-F238E27FC236}">
                <a16:creationId xmlns:a16="http://schemas.microsoft.com/office/drawing/2014/main" id="{6A0DC1E4-36AB-45A1-BB36-E045021FE4BB}"/>
              </a:ext>
            </a:extLst>
          </p:cNvPr>
          <p:cNvSpPr txBox="1"/>
          <p:nvPr/>
        </p:nvSpPr>
        <p:spPr>
          <a:xfrm>
            <a:off x="469733" y="6346886"/>
            <a:ext cx="11535453" cy="338554"/>
          </a:xfrm>
          <a:prstGeom prst="rect">
            <a:avLst/>
          </a:prstGeom>
          <a:noFill/>
        </p:spPr>
        <p:txBody>
          <a:bodyPr wrap="square" rtlCol="0">
            <a:spAutoFit/>
          </a:bodyPr>
          <a:lstStyle/>
          <a:p>
            <a:r>
              <a:rPr lang="en-US" sz="1600" dirty="0">
                <a:solidFill>
                  <a:srgbClr val="FF0000"/>
                </a:solidFill>
                <a:hlinkClick r:id="rId3">
                  <a:extLst>
                    <a:ext uri="{A12FA001-AC4F-418D-AE19-62706E023703}">
                      <ahyp:hlinkClr xmlns:ahyp="http://schemas.microsoft.com/office/drawing/2018/hyperlinkcolor" val="tx"/>
                    </a:ext>
                  </a:extLst>
                </a:hlinkClick>
              </a:rPr>
              <a:t>See Interest Application - (PON 4600): Third-Party Support and Advancing Code Compliance Technology Pilot Program (ny.gov)</a:t>
            </a:r>
            <a:endParaRPr lang="en-US" sz="1600" dirty="0">
              <a:solidFill>
                <a:srgbClr val="FF0000"/>
              </a:solidFill>
            </a:endParaRPr>
          </a:p>
        </p:txBody>
      </p:sp>
    </p:spTree>
    <p:extLst>
      <p:ext uri="{BB962C8B-B14F-4D97-AF65-F5344CB8AC3E}">
        <p14:creationId xmlns:p14="http://schemas.microsoft.com/office/powerpoint/2010/main" val="2740079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DD2A8E-3463-4371-AE41-89290BC0D825}"/>
              </a:ext>
            </a:extLst>
          </p:cNvPr>
          <p:cNvSpPr>
            <a:spLocks noGrp="1"/>
          </p:cNvSpPr>
          <p:nvPr>
            <p:ph idx="1"/>
          </p:nvPr>
        </p:nvSpPr>
        <p:spPr>
          <a:xfrm>
            <a:off x="546958" y="1635760"/>
            <a:ext cx="11157362" cy="5222239"/>
          </a:xfrm>
        </p:spPr>
        <p:txBody>
          <a:bodyPr/>
          <a:lstStyle/>
          <a:p>
            <a:r>
              <a:rPr lang="en-US" dirty="0">
                <a:solidFill>
                  <a:schemeClr val="tx1"/>
                </a:solidFill>
                <a:latin typeface="Roboto Lt"/>
                <a:ea typeface="Calibri" panose="020F0502020204030204" pitchFamily="34" charset="0"/>
              </a:rPr>
              <a:t>F</a:t>
            </a:r>
            <a:r>
              <a:rPr lang="en-US" dirty="0">
                <a:solidFill>
                  <a:schemeClr val="tx1"/>
                </a:solidFill>
                <a:effectLst/>
                <a:latin typeface="Roboto Lt"/>
                <a:ea typeface="Calibri" panose="020F0502020204030204" pitchFamily="34" charset="0"/>
              </a:rPr>
              <a:t>unding for this component of the PON will be provided as a tiered award amount based on the population size of the selected AHJ as given below:</a:t>
            </a:r>
          </a:p>
          <a:p>
            <a:endParaRPr lang="en-US" dirty="0">
              <a:solidFill>
                <a:schemeClr val="tx1"/>
              </a:solidFill>
              <a:latin typeface="Times New Roman" panose="02020603050405020304" pitchFamily="18" charset="0"/>
            </a:endParaRPr>
          </a:p>
          <a:p>
            <a:endParaRPr lang="en-US" sz="2000" dirty="0">
              <a:solidFill>
                <a:schemeClr val="tx1"/>
              </a:solidFill>
              <a:latin typeface="Roboto Lt"/>
            </a:endParaRPr>
          </a:p>
          <a:p>
            <a:pPr marL="274320" lvl="1" indent="0">
              <a:buNone/>
            </a:pPr>
            <a:endParaRPr lang="en-US" sz="2000" dirty="0">
              <a:solidFill>
                <a:schemeClr val="tx1"/>
              </a:solidFill>
              <a:latin typeface="Roboto Lt"/>
            </a:endParaRPr>
          </a:p>
          <a:p>
            <a:pPr marL="274320" lvl="1" indent="0">
              <a:buNone/>
            </a:pPr>
            <a:endParaRPr lang="en-US" sz="2000" dirty="0">
              <a:solidFill>
                <a:schemeClr val="tx1"/>
              </a:solidFill>
              <a:latin typeface="Roboto Lt"/>
            </a:endParaRPr>
          </a:p>
          <a:p>
            <a:pPr marL="274320" lvl="1" indent="0">
              <a:buNone/>
            </a:pPr>
            <a:endParaRPr lang="en-US" sz="2000" dirty="0">
              <a:solidFill>
                <a:schemeClr val="tx1"/>
              </a:solidFill>
              <a:latin typeface="Roboto Lt"/>
            </a:endParaRPr>
          </a:p>
          <a:p>
            <a:pPr marL="274320" lvl="1" indent="0">
              <a:buNone/>
            </a:pPr>
            <a:endParaRPr lang="en-US" sz="2000" dirty="0">
              <a:solidFill>
                <a:schemeClr val="tx1"/>
              </a:solidFill>
              <a:latin typeface="Roboto Lt"/>
            </a:endParaRPr>
          </a:p>
          <a:p>
            <a:pPr marL="274320" lvl="1">
              <a:spcBef>
                <a:spcPts val="1200"/>
              </a:spcBef>
              <a:buFont typeface="Arial" panose="020B0604020202020204" pitchFamily="34" charset="0"/>
              <a:buChar char="&gt;"/>
            </a:pPr>
            <a:r>
              <a:rPr lang="en-US" sz="2000" b="1" dirty="0">
                <a:solidFill>
                  <a:schemeClr val="tx1"/>
                </a:solidFill>
                <a:latin typeface="Roboto Lt"/>
              </a:rPr>
              <a:t>$1,000,000 total available.</a:t>
            </a:r>
          </a:p>
          <a:p>
            <a:pPr marL="274320" lvl="1">
              <a:spcBef>
                <a:spcPts val="1200"/>
              </a:spcBef>
              <a:buFont typeface="Arial" panose="020B0604020202020204" pitchFamily="34" charset="0"/>
              <a:buChar char="&gt;"/>
            </a:pPr>
            <a:r>
              <a:rPr lang="en-US" sz="2000" b="1" dirty="0">
                <a:solidFill>
                  <a:schemeClr val="tx1"/>
                </a:solidFill>
                <a:effectLst/>
                <a:latin typeface="Roboto Lt"/>
                <a:ea typeface="Calibri" panose="020F0502020204030204" pitchFamily="34" charset="0"/>
              </a:rPr>
              <a:t>NYSERDA will allocate 35% of total funding </a:t>
            </a:r>
            <a:r>
              <a:rPr lang="en-US" sz="2000" dirty="0">
                <a:solidFill>
                  <a:schemeClr val="tx1"/>
                </a:solidFill>
                <a:effectLst/>
                <a:latin typeface="Roboto Lt"/>
                <a:ea typeface="Calibri" panose="020F0502020204030204" pitchFamily="34" charset="0"/>
              </a:rPr>
              <a:t>for the Third-Party Support component of the PON </a:t>
            </a:r>
            <a:r>
              <a:rPr lang="en-US" sz="2000" b="1" dirty="0">
                <a:solidFill>
                  <a:schemeClr val="tx1"/>
                </a:solidFill>
                <a:effectLst/>
                <a:latin typeface="Roboto Lt"/>
                <a:ea typeface="Calibri" panose="020F0502020204030204" pitchFamily="34" charset="0"/>
              </a:rPr>
              <a:t>for use by AHJs that meet the interim criteria for a Disadvantaged Community (DAC) </a:t>
            </a:r>
            <a:r>
              <a:rPr lang="en-US" sz="2000" dirty="0">
                <a:solidFill>
                  <a:schemeClr val="tx1"/>
                </a:solidFill>
                <a:effectLst/>
                <a:latin typeface="Roboto Lt"/>
                <a:ea typeface="Calibri" panose="020F0502020204030204" pitchFamily="34" charset="0"/>
              </a:rPr>
              <a:t>as defined by New York State. </a:t>
            </a:r>
          </a:p>
          <a:p>
            <a:pPr marL="274320" lvl="1" indent="0">
              <a:buNone/>
            </a:pPr>
            <a:endParaRPr lang="en-US" dirty="0"/>
          </a:p>
        </p:txBody>
      </p:sp>
      <p:sp>
        <p:nvSpPr>
          <p:cNvPr id="4" name="Title 3">
            <a:extLst>
              <a:ext uri="{FF2B5EF4-FFF2-40B4-BE49-F238E27FC236}">
                <a16:creationId xmlns:a16="http://schemas.microsoft.com/office/drawing/2014/main" id="{3C59E5B9-2FF7-4568-8354-D6DC9CB809A2}"/>
              </a:ext>
            </a:extLst>
          </p:cNvPr>
          <p:cNvSpPr>
            <a:spLocks noGrp="1"/>
          </p:cNvSpPr>
          <p:nvPr>
            <p:ph type="title"/>
          </p:nvPr>
        </p:nvSpPr>
        <p:spPr>
          <a:xfrm>
            <a:off x="546957" y="1"/>
            <a:ext cx="10515600" cy="1483360"/>
          </a:xfrm>
          <a:prstGeom prst="rect">
            <a:avLst/>
          </a:prstGeom>
        </p:spPr>
        <p:txBody>
          <a:bodyPr/>
          <a:lstStyle/>
          <a:p>
            <a:r>
              <a:rPr lang="en-US" dirty="0"/>
              <a:t>Third-Party Support: </a:t>
            </a:r>
            <a:r>
              <a:rPr lang="en-US" dirty="0">
                <a:solidFill>
                  <a:srgbClr val="00B050"/>
                </a:solidFill>
              </a:rPr>
              <a:t>Funding for AHJs</a:t>
            </a:r>
          </a:p>
        </p:txBody>
      </p:sp>
      <p:pic>
        <p:nvPicPr>
          <p:cNvPr id="2" name="Picture 1">
            <a:extLst>
              <a:ext uri="{FF2B5EF4-FFF2-40B4-BE49-F238E27FC236}">
                <a16:creationId xmlns:a16="http://schemas.microsoft.com/office/drawing/2014/main" id="{02C18128-3C27-486E-B847-A163C94DFEE4}"/>
              </a:ext>
            </a:extLst>
          </p:cNvPr>
          <p:cNvPicPr>
            <a:picLocks noChangeAspect="1"/>
          </p:cNvPicPr>
          <p:nvPr/>
        </p:nvPicPr>
        <p:blipFill>
          <a:blip r:embed="rId2"/>
          <a:stretch>
            <a:fillRect/>
          </a:stretch>
        </p:blipFill>
        <p:spPr>
          <a:xfrm>
            <a:off x="1547812" y="2336800"/>
            <a:ext cx="9096375" cy="1960880"/>
          </a:xfrm>
          <a:prstGeom prst="rect">
            <a:avLst/>
          </a:prstGeom>
        </p:spPr>
      </p:pic>
    </p:spTree>
    <p:extLst>
      <p:ext uri="{BB962C8B-B14F-4D97-AF65-F5344CB8AC3E}">
        <p14:creationId xmlns:p14="http://schemas.microsoft.com/office/powerpoint/2010/main" val="3672536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D23B01-AEE6-4973-A567-1A934D12E9D9}"/>
              </a:ext>
            </a:extLst>
          </p:cNvPr>
          <p:cNvSpPr>
            <a:spLocks noGrp="1"/>
          </p:cNvSpPr>
          <p:nvPr>
            <p:ph type="title"/>
          </p:nvPr>
        </p:nvSpPr>
        <p:spPr>
          <a:xfrm>
            <a:off x="510209" y="457200"/>
            <a:ext cx="9900616" cy="3132271"/>
          </a:xfrm>
          <a:prstGeom prst="rect">
            <a:avLst/>
          </a:prstGeom>
        </p:spPr>
        <p:txBody>
          <a:bodyPr/>
          <a:lstStyle/>
          <a:p>
            <a:r>
              <a:rPr lang="en-US" sz="5400" dirty="0"/>
              <a:t>Advancing Code Compliance Technology Component : PON 4600</a:t>
            </a:r>
            <a:br>
              <a:rPr lang="en-US" dirty="0"/>
            </a:br>
            <a:endParaRPr lang="en-US" dirty="0"/>
          </a:p>
        </p:txBody>
      </p:sp>
      <p:sp>
        <p:nvSpPr>
          <p:cNvPr id="5" name="Text Placeholder 4">
            <a:extLst>
              <a:ext uri="{FF2B5EF4-FFF2-40B4-BE49-F238E27FC236}">
                <a16:creationId xmlns:a16="http://schemas.microsoft.com/office/drawing/2014/main" id="{B190AFD5-8947-44E3-A833-9C204ADB7083}"/>
              </a:ext>
            </a:extLst>
          </p:cNvPr>
          <p:cNvSpPr>
            <a:spLocks noGrp="1"/>
          </p:cNvSpPr>
          <p:nvPr>
            <p:ph type="body" sz="quarter" idx="12"/>
          </p:nvPr>
        </p:nvSpPr>
        <p:spPr>
          <a:xfrm>
            <a:off x="510209" y="3088640"/>
            <a:ext cx="10345737" cy="2824480"/>
          </a:xfrm>
        </p:spPr>
        <p:txBody>
          <a:bodyPr/>
          <a:lstStyle/>
          <a:p>
            <a:r>
              <a:rPr lang="en-US" sz="3600" dirty="0">
                <a:solidFill>
                  <a:srgbClr val="006BA6"/>
                </a:solidFill>
              </a:rPr>
              <a:t>Technology Platforms to Facilitate Energy Code Compliance within AHJs</a:t>
            </a:r>
          </a:p>
        </p:txBody>
      </p:sp>
    </p:spTree>
    <p:extLst>
      <p:ext uri="{BB962C8B-B14F-4D97-AF65-F5344CB8AC3E}">
        <p14:creationId xmlns:p14="http://schemas.microsoft.com/office/powerpoint/2010/main" val="1448654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DD2A8E-3463-4371-AE41-89290BC0D825}"/>
              </a:ext>
            </a:extLst>
          </p:cNvPr>
          <p:cNvSpPr>
            <a:spLocks noGrp="1"/>
          </p:cNvSpPr>
          <p:nvPr>
            <p:ph idx="1"/>
          </p:nvPr>
        </p:nvSpPr>
        <p:spPr>
          <a:xfrm>
            <a:off x="546956" y="1582994"/>
            <a:ext cx="11315077" cy="5201264"/>
          </a:xfrm>
        </p:spPr>
        <p:txBody>
          <a:bodyPr/>
          <a:lstStyle/>
          <a:p>
            <a:pPr marL="0" indent="0">
              <a:buNone/>
            </a:pPr>
            <a:r>
              <a:rPr lang="en-US" b="1" spc="-5" dirty="0">
                <a:solidFill>
                  <a:schemeClr val="tx1"/>
                </a:solidFill>
                <a:effectLst/>
                <a:latin typeface="Roboto Lt"/>
                <a:ea typeface="Calibri" panose="020F0502020204030204" pitchFamily="34" charset="0"/>
              </a:rPr>
              <a:t>AHJs face increased budgetary and staff time constraints in their </a:t>
            </a:r>
            <a:r>
              <a:rPr lang="en-US" b="1" spc="-5" dirty="0">
                <a:solidFill>
                  <a:schemeClr val="tx1"/>
                </a:solidFill>
                <a:latin typeface="Roboto Lt"/>
                <a:ea typeface="Calibri" panose="020F0502020204030204" pitchFamily="34" charset="0"/>
              </a:rPr>
              <a:t>efforts</a:t>
            </a:r>
            <a:r>
              <a:rPr lang="en-US" b="1" spc="-5" dirty="0">
                <a:solidFill>
                  <a:schemeClr val="tx1"/>
                </a:solidFill>
                <a:effectLst/>
                <a:latin typeface="Roboto Lt"/>
                <a:ea typeface="Calibri" panose="020F0502020204030204" pitchFamily="34" charset="0"/>
              </a:rPr>
              <a:t> to provide improved energy code compliance for their residents</a:t>
            </a:r>
            <a:r>
              <a:rPr lang="en-US" spc="-5" dirty="0">
                <a:solidFill>
                  <a:schemeClr val="tx1"/>
                </a:solidFill>
                <a:effectLst/>
                <a:latin typeface="Roboto Lt"/>
                <a:ea typeface="Calibri" panose="020F0502020204030204" pitchFamily="34" charset="0"/>
              </a:rPr>
              <a:t>.  </a:t>
            </a:r>
            <a:endParaRPr lang="en-US" spc="-5" dirty="0">
              <a:solidFill>
                <a:schemeClr val="tx1"/>
              </a:solidFill>
              <a:latin typeface="Roboto Lt"/>
              <a:ea typeface="Calibri" panose="020F0502020204030204" pitchFamily="34" charset="0"/>
            </a:endParaRPr>
          </a:p>
          <a:p>
            <a:pPr marL="0" indent="0">
              <a:buNone/>
            </a:pPr>
            <a:r>
              <a:rPr lang="en-US" spc="-5" dirty="0">
                <a:solidFill>
                  <a:schemeClr val="tx1"/>
                </a:solidFill>
                <a:effectLst/>
                <a:latin typeface="Roboto Lt"/>
                <a:ea typeface="Calibri" panose="020F0502020204030204" pitchFamily="34" charset="0"/>
              </a:rPr>
              <a:t>Issuing building permits, licenses, and ensuring energy code compliance for residential and commercial buildings are critical functions for AHJs, and can be made more efficient, transparent, and responsive through electronic/online compliance technology platforms</a:t>
            </a:r>
          </a:p>
          <a:p>
            <a:pPr>
              <a:buFont typeface="Wingdings" panose="05000000000000000000" pitchFamily="2" charset="2"/>
              <a:buChar char="Ø"/>
            </a:pPr>
            <a:r>
              <a:rPr lang="en-US" b="1" dirty="0">
                <a:solidFill>
                  <a:srgbClr val="00B050"/>
                </a:solidFill>
                <a:effectLst>
                  <a:outerShdw blurRad="38100" dist="38100" dir="2700000" algn="tl">
                    <a:srgbClr val="000000">
                      <a:alpha val="43137"/>
                    </a:srgbClr>
                  </a:outerShdw>
                </a:effectLst>
                <a:latin typeface="Roboto Lt"/>
              </a:rPr>
              <a:t>AHJs are invited to participate by purchasing and implementing </a:t>
            </a:r>
            <a:r>
              <a:rPr lang="en-US" dirty="0">
                <a:solidFill>
                  <a:schemeClr val="tx1"/>
                </a:solidFill>
                <a:latin typeface="Roboto Lt"/>
              </a:rPr>
              <a:t>online/electronic compliance technology platforms that </a:t>
            </a:r>
            <a:r>
              <a:rPr lang="en-US" b="1" dirty="0">
                <a:solidFill>
                  <a:schemeClr val="tx1"/>
                </a:solidFill>
                <a:latin typeface="Roboto Lt"/>
              </a:rPr>
              <a:t>work best for their specific needs</a:t>
            </a:r>
            <a:r>
              <a:rPr lang="en-US" dirty="0">
                <a:solidFill>
                  <a:schemeClr val="tx1"/>
                </a:solidFill>
                <a:latin typeface="Roboto Lt"/>
              </a:rPr>
              <a:t>.</a:t>
            </a:r>
          </a:p>
          <a:p>
            <a:pPr marL="0" indent="0">
              <a:buNone/>
            </a:pPr>
            <a:endParaRPr lang="en-US" dirty="0">
              <a:solidFill>
                <a:schemeClr val="tx1"/>
              </a:solidFill>
              <a:latin typeface="Roboto Lt"/>
            </a:endParaRPr>
          </a:p>
          <a:p>
            <a:pPr>
              <a:buFont typeface="Wingdings" panose="05000000000000000000" pitchFamily="2" charset="2"/>
              <a:buChar char="Ø"/>
            </a:pPr>
            <a:r>
              <a:rPr lang="en-US" b="1" dirty="0">
                <a:solidFill>
                  <a:srgbClr val="00B050"/>
                </a:solidFill>
                <a:effectLst>
                  <a:outerShdw blurRad="38100" dist="38100" dir="2700000" algn="tl">
                    <a:srgbClr val="000000">
                      <a:alpha val="43137"/>
                    </a:srgbClr>
                  </a:outerShdw>
                </a:effectLst>
                <a:latin typeface="Roboto Lt"/>
              </a:rPr>
              <a:t>Online/electronic permitting and compliance platforms can help AHJs by</a:t>
            </a:r>
            <a:r>
              <a:rPr lang="en-US" dirty="0">
                <a:solidFill>
                  <a:srgbClr val="00B050"/>
                </a:solidFill>
                <a:effectLst>
                  <a:outerShdw blurRad="38100" dist="38100" dir="2700000" algn="tl">
                    <a:srgbClr val="000000">
                      <a:alpha val="43137"/>
                    </a:srgbClr>
                  </a:outerShdw>
                </a:effectLst>
                <a:latin typeface="Roboto Lt"/>
              </a:rPr>
              <a:t>:</a:t>
            </a:r>
          </a:p>
          <a:p>
            <a:pPr lvl="1"/>
            <a:r>
              <a:rPr lang="en-US" sz="2000" dirty="0">
                <a:solidFill>
                  <a:schemeClr val="tx1"/>
                </a:solidFill>
                <a:latin typeface="Roboto Lt"/>
              </a:rPr>
              <a:t>Expediting building plan review, inspection, and approval processes,</a:t>
            </a:r>
          </a:p>
          <a:p>
            <a:pPr lvl="1"/>
            <a:r>
              <a:rPr lang="en-US" sz="2000" dirty="0">
                <a:solidFill>
                  <a:schemeClr val="tx1"/>
                </a:solidFill>
                <a:latin typeface="Roboto Lt"/>
              </a:rPr>
              <a:t>Making the code compliance process more transparent and responsive,</a:t>
            </a:r>
          </a:p>
          <a:p>
            <a:pPr lvl="1"/>
            <a:r>
              <a:rPr lang="en-US" sz="2000" dirty="0">
                <a:solidFill>
                  <a:schemeClr val="tx1"/>
                </a:solidFill>
                <a:latin typeface="Roboto Lt"/>
              </a:rPr>
              <a:t>Reducing workload for code enforcement officers, and </a:t>
            </a:r>
          </a:p>
          <a:p>
            <a:pPr lvl="1"/>
            <a:r>
              <a:rPr lang="en-US" sz="2000" dirty="0">
                <a:solidFill>
                  <a:schemeClr val="tx1"/>
                </a:solidFill>
                <a:latin typeface="Roboto Lt"/>
              </a:rPr>
              <a:t>Improving and ensuring consistent energy code compliance.</a:t>
            </a:r>
          </a:p>
          <a:p>
            <a:pPr lvl="1"/>
            <a:endParaRPr lang="en-US" dirty="0"/>
          </a:p>
        </p:txBody>
      </p:sp>
      <p:sp>
        <p:nvSpPr>
          <p:cNvPr id="4" name="Title 3">
            <a:extLst>
              <a:ext uri="{FF2B5EF4-FFF2-40B4-BE49-F238E27FC236}">
                <a16:creationId xmlns:a16="http://schemas.microsoft.com/office/drawing/2014/main" id="{3C59E5B9-2FF7-4568-8354-D6DC9CB809A2}"/>
              </a:ext>
            </a:extLst>
          </p:cNvPr>
          <p:cNvSpPr>
            <a:spLocks noGrp="1"/>
          </p:cNvSpPr>
          <p:nvPr>
            <p:ph type="title"/>
          </p:nvPr>
        </p:nvSpPr>
        <p:spPr>
          <a:xfrm>
            <a:off x="546956" y="1"/>
            <a:ext cx="11225943" cy="1452880"/>
          </a:xfrm>
          <a:prstGeom prst="rect">
            <a:avLst/>
          </a:prstGeom>
        </p:spPr>
        <p:txBody>
          <a:bodyPr/>
          <a:lstStyle/>
          <a:p>
            <a:r>
              <a:rPr lang="en-US" dirty="0"/>
              <a:t>Advancing Code Compliance Technology</a:t>
            </a:r>
            <a:endParaRPr lang="en-US" dirty="0">
              <a:solidFill>
                <a:srgbClr val="00B050"/>
              </a:solidFill>
            </a:endParaRPr>
          </a:p>
        </p:txBody>
      </p:sp>
    </p:spTree>
    <p:extLst>
      <p:ext uri="{BB962C8B-B14F-4D97-AF65-F5344CB8AC3E}">
        <p14:creationId xmlns:p14="http://schemas.microsoft.com/office/powerpoint/2010/main" val="28796505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DD2A8E-3463-4371-AE41-89290BC0D825}"/>
              </a:ext>
            </a:extLst>
          </p:cNvPr>
          <p:cNvSpPr>
            <a:spLocks noGrp="1"/>
          </p:cNvSpPr>
          <p:nvPr>
            <p:ph idx="1"/>
          </p:nvPr>
        </p:nvSpPr>
        <p:spPr>
          <a:xfrm>
            <a:off x="647335" y="1875996"/>
            <a:ext cx="6913671" cy="4721449"/>
          </a:xfrm>
        </p:spPr>
        <p:txBody>
          <a:bodyPr/>
          <a:lstStyle/>
          <a:p>
            <a:pPr marL="0" indent="0">
              <a:buNone/>
            </a:pPr>
            <a:endParaRPr lang="en-US" b="1" dirty="0">
              <a:solidFill>
                <a:srgbClr val="00B050"/>
              </a:solidFill>
              <a:effectLst>
                <a:outerShdw blurRad="38100" dist="38100" dir="2700000" algn="tl">
                  <a:srgbClr val="000000">
                    <a:alpha val="43137"/>
                  </a:srgbClr>
                </a:outerShdw>
              </a:effectLst>
            </a:endParaRPr>
          </a:p>
          <a:p>
            <a:pPr marL="0" indent="0">
              <a:buNone/>
            </a:pPr>
            <a:r>
              <a:rPr lang="en-US" b="1" dirty="0">
                <a:solidFill>
                  <a:srgbClr val="00B050"/>
                </a:solidFill>
                <a:effectLst>
                  <a:outerShdw blurRad="38100" dist="38100" dir="2700000" algn="tl">
                    <a:srgbClr val="000000">
                      <a:alpha val="43137"/>
                    </a:srgbClr>
                  </a:outerShdw>
                </a:effectLst>
              </a:rPr>
              <a:t>Electronic code compliance technology platforms must include, but are not limited to the following capabilities: </a:t>
            </a:r>
          </a:p>
          <a:p>
            <a:pPr marL="0" indent="0">
              <a:buNone/>
            </a:pPr>
            <a:endParaRPr lang="en-US" b="1" dirty="0">
              <a:solidFill>
                <a:srgbClr val="00B050"/>
              </a:solidFill>
              <a:effectLst>
                <a:outerShdw blurRad="38100" dist="38100" dir="2700000" algn="tl">
                  <a:srgbClr val="000000">
                    <a:alpha val="43137"/>
                  </a:srgbClr>
                </a:outerShdw>
              </a:effectLst>
            </a:endParaRPr>
          </a:p>
          <a:p>
            <a:pPr lvl="1"/>
            <a:r>
              <a:rPr lang="en-US" sz="2000" b="1" dirty="0"/>
              <a:t>Plan submittal and review</a:t>
            </a:r>
          </a:p>
          <a:p>
            <a:pPr lvl="1"/>
            <a:r>
              <a:rPr lang="en-US" sz="2000" b="1" dirty="0"/>
              <a:t>Permitting</a:t>
            </a:r>
          </a:p>
          <a:p>
            <a:pPr lvl="1"/>
            <a:r>
              <a:rPr lang="en-US" sz="2000" b="1" dirty="0"/>
              <a:t>Scheduling inspections</a:t>
            </a:r>
          </a:p>
          <a:p>
            <a:pPr lvl="1"/>
            <a:r>
              <a:rPr lang="en-US" sz="2000" b="1" dirty="0"/>
              <a:t>Fee calculation and collection</a:t>
            </a:r>
          </a:p>
          <a:p>
            <a:pPr lvl="1"/>
            <a:r>
              <a:rPr lang="en-US" sz="2000" b="1" dirty="0"/>
              <a:t>Project tracking</a:t>
            </a:r>
          </a:p>
          <a:p>
            <a:pPr lvl="1"/>
            <a:r>
              <a:rPr lang="en-US" sz="2000" b="1" dirty="0"/>
              <a:t>Administrative workflow</a:t>
            </a:r>
          </a:p>
          <a:p>
            <a:pPr lvl="1"/>
            <a:r>
              <a:rPr lang="en-US" sz="2000" b="1" dirty="0"/>
              <a:t>Virtual Inspections</a:t>
            </a:r>
          </a:p>
          <a:p>
            <a:pPr lvl="1"/>
            <a:r>
              <a:rPr lang="en-US" sz="2000" b="1" dirty="0"/>
              <a:t>Customer Communication</a:t>
            </a:r>
          </a:p>
          <a:p>
            <a:pPr lvl="1"/>
            <a:r>
              <a:rPr lang="en-US" sz="2000" b="1" dirty="0"/>
              <a:t>Departmental communications and management</a:t>
            </a:r>
          </a:p>
        </p:txBody>
      </p:sp>
      <p:sp>
        <p:nvSpPr>
          <p:cNvPr id="4" name="Title 3">
            <a:extLst>
              <a:ext uri="{FF2B5EF4-FFF2-40B4-BE49-F238E27FC236}">
                <a16:creationId xmlns:a16="http://schemas.microsoft.com/office/drawing/2014/main" id="{3C59E5B9-2FF7-4568-8354-D6DC9CB809A2}"/>
              </a:ext>
            </a:extLst>
          </p:cNvPr>
          <p:cNvSpPr>
            <a:spLocks noGrp="1"/>
          </p:cNvSpPr>
          <p:nvPr>
            <p:ph type="title"/>
          </p:nvPr>
        </p:nvSpPr>
        <p:spPr>
          <a:xfrm>
            <a:off x="546956" y="550434"/>
            <a:ext cx="11225943" cy="1325563"/>
          </a:xfrm>
          <a:prstGeom prst="rect">
            <a:avLst/>
          </a:prstGeom>
        </p:spPr>
        <p:txBody>
          <a:bodyPr/>
          <a:lstStyle/>
          <a:p>
            <a:r>
              <a:rPr lang="en-US" dirty="0"/>
              <a:t>Advancing Code Compliance Technology: PON 4600</a:t>
            </a:r>
          </a:p>
        </p:txBody>
      </p:sp>
      <p:pic>
        <p:nvPicPr>
          <p:cNvPr id="3" name="Picture 2">
            <a:extLst>
              <a:ext uri="{FF2B5EF4-FFF2-40B4-BE49-F238E27FC236}">
                <a16:creationId xmlns:a16="http://schemas.microsoft.com/office/drawing/2014/main" id="{060C1AA3-5EE5-4CD4-8218-318B98F91823}"/>
              </a:ext>
            </a:extLst>
          </p:cNvPr>
          <p:cNvPicPr>
            <a:picLocks noChangeAspect="1"/>
          </p:cNvPicPr>
          <p:nvPr/>
        </p:nvPicPr>
        <p:blipFill rotWithShape="1">
          <a:blip r:embed="rId2"/>
          <a:srcRect b="3143"/>
          <a:stretch/>
        </p:blipFill>
        <p:spPr>
          <a:xfrm>
            <a:off x="7970044" y="2013017"/>
            <a:ext cx="3395662" cy="4274976"/>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4C44A723-F7C0-4658-9909-3674948D9EBC}"/>
              </a:ext>
            </a:extLst>
          </p:cNvPr>
          <p:cNvSpPr txBox="1"/>
          <p:nvPr/>
        </p:nvSpPr>
        <p:spPr>
          <a:xfrm>
            <a:off x="8117840" y="6425013"/>
            <a:ext cx="3247866" cy="307777"/>
          </a:xfrm>
          <a:prstGeom prst="rect">
            <a:avLst/>
          </a:prstGeom>
          <a:noFill/>
        </p:spPr>
        <p:txBody>
          <a:bodyPr wrap="square" rtlCol="0">
            <a:spAutoFit/>
          </a:bodyPr>
          <a:lstStyle/>
          <a:p>
            <a:r>
              <a:rPr lang="en-US" sz="1400" b="1" dirty="0">
                <a:solidFill>
                  <a:srgbClr val="0077C8"/>
                </a:solidFill>
              </a:rPr>
              <a:t>PON 4600 Attachment B – Template RFP</a:t>
            </a:r>
          </a:p>
        </p:txBody>
      </p:sp>
    </p:spTree>
    <p:extLst>
      <p:ext uri="{BB962C8B-B14F-4D97-AF65-F5344CB8AC3E}">
        <p14:creationId xmlns:p14="http://schemas.microsoft.com/office/powerpoint/2010/main" val="2160183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DD2A8E-3463-4371-AE41-89290BC0D825}"/>
              </a:ext>
            </a:extLst>
          </p:cNvPr>
          <p:cNvSpPr>
            <a:spLocks noGrp="1"/>
          </p:cNvSpPr>
          <p:nvPr>
            <p:ph idx="1"/>
          </p:nvPr>
        </p:nvSpPr>
        <p:spPr>
          <a:xfrm>
            <a:off x="546957" y="1168400"/>
            <a:ext cx="11315077" cy="5913120"/>
          </a:xfrm>
        </p:spPr>
        <p:txBody>
          <a:bodyPr/>
          <a:lstStyle/>
          <a:p>
            <a:pPr lvl="1"/>
            <a:r>
              <a:rPr lang="en-US" b="1" dirty="0">
                <a:solidFill>
                  <a:schemeClr val="tx1"/>
                </a:solidFill>
                <a:effectLst>
                  <a:outerShdw blurRad="38100" dist="38100" dir="2700000" algn="tl">
                    <a:srgbClr val="000000">
                      <a:alpha val="43137"/>
                    </a:srgbClr>
                  </a:outerShdw>
                </a:effectLst>
                <a:latin typeface="Roboto Lt"/>
              </a:rPr>
              <a:t>Funding</a:t>
            </a:r>
            <a:r>
              <a:rPr lang="en-US" dirty="0">
                <a:solidFill>
                  <a:schemeClr val="tx1"/>
                </a:solidFill>
                <a:latin typeface="Roboto Lt"/>
              </a:rPr>
              <a:t> will be allocated on </a:t>
            </a:r>
            <a:r>
              <a:rPr lang="en-US" b="1" dirty="0">
                <a:solidFill>
                  <a:schemeClr val="tx1"/>
                </a:solidFill>
                <a:latin typeface="Roboto Lt"/>
              </a:rPr>
              <a:t>a </a:t>
            </a:r>
            <a:r>
              <a:rPr lang="en-US" b="1" u="sng" dirty="0">
                <a:solidFill>
                  <a:schemeClr val="tx1"/>
                </a:solidFill>
                <a:latin typeface="Roboto Lt"/>
              </a:rPr>
              <a:t>first-come, first-served basis based on both </a:t>
            </a:r>
            <a:r>
              <a:rPr lang="en-US" dirty="0">
                <a:solidFill>
                  <a:schemeClr val="tx1"/>
                </a:solidFill>
                <a:latin typeface="Roboto Lt"/>
              </a:rPr>
              <a:t>the timely completion of the attached “</a:t>
            </a:r>
            <a:r>
              <a:rPr lang="en-US" i="1" dirty="0">
                <a:solidFill>
                  <a:schemeClr val="tx1"/>
                </a:solidFill>
                <a:latin typeface="Roboto Lt"/>
              </a:rPr>
              <a:t>Interest Application from Authorities Having Jurisdiction</a:t>
            </a:r>
            <a:r>
              <a:rPr lang="en-US" dirty="0">
                <a:solidFill>
                  <a:schemeClr val="tx1"/>
                </a:solidFill>
                <a:latin typeface="Roboto Lt"/>
              </a:rPr>
              <a:t>” (</a:t>
            </a:r>
            <a:r>
              <a:rPr lang="en-US" i="1" dirty="0">
                <a:solidFill>
                  <a:schemeClr val="tx1"/>
                </a:solidFill>
                <a:latin typeface="Roboto Lt"/>
              </a:rPr>
              <a:t>Attachment A)</a:t>
            </a:r>
            <a:r>
              <a:rPr lang="en-US" dirty="0">
                <a:solidFill>
                  <a:schemeClr val="tx1"/>
                </a:solidFill>
                <a:latin typeface="Roboto Lt"/>
              </a:rPr>
              <a:t> signed by the Chief Elected Official and execution of a formal agreement between NYSERDA and the AHJ (</a:t>
            </a:r>
            <a:r>
              <a:rPr lang="en-US" i="1" dirty="0">
                <a:solidFill>
                  <a:schemeClr val="tx1"/>
                </a:solidFill>
                <a:latin typeface="Roboto Lt"/>
              </a:rPr>
              <a:t>Attachment C, Sample Agreement).</a:t>
            </a:r>
          </a:p>
          <a:p>
            <a:pPr lvl="1"/>
            <a:endParaRPr lang="en-US" i="1" dirty="0">
              <a:solidFill>
                <a:schemeClr val="tx1"/>
              </a:solidFill>
              <a:effectLst/>
              <a:latin typeface="Roboto Lt"/>
              <a:ea typeface="Calibri" panose="020F0502020204030204" pitchFamily="34" charset="0"/>
            </a:endParaRPr>
          </a:p>
          <a:p>
            <a:pPr lvl="1"/>
            <a:r>
              <a:rPr lang="en-US" b="1" dirty="0">
                <a:solidFill>
                  <a:schemeClr val="tx1"/>
                </a:solidFill>
                <a:effectLst>
                  <a:outerShdw blurRad="38100" dist="38100" dir="2700000" algn="tl">
                    <a:srgbClr val="000000">
                      <a:alpha val="43137"/>
                    </a:srgbClr>
                  </a:outerShdw>
                </a:effectLst>
                <a:latin typeface="Roboto Lt"/>
                <a:ea typeface="Calibri" panose="020F0502020204030204" pitchFamily="34" charset="0"/>
              </a:rPr>
              <a:t>Once an agreement is executed, </a:t>
            </a:r>
            <a:r>
              <a:rPr lang="en-US" dirty="0">
                <a:solidFill>
                  <a:schemeClr val="tx1"/>
                </a:solidFill>
                <a:effectLst/>
                <a:latin typeface="Roboto Lt"/>
                <a:ea typeface="Calibri" panose="020F0502020204030204" pitchFamily="34" charset="0"/>
              </a:rPr>
              <a:t>NYSERDA funding </a:t>
            </a:r>
            <a:r>
              <a:rPr lang="en-US" b="1" dirty="0">
                <a:solidFill>
                  <a:schemeClr val="tx1"/>
                </a:solidFill>
                <a:effectLst/>
                <a:latin typeface="Roboto Lt"/>
                <a:ea typeface="Calibri" panose="020F0502020204030204" pitchFamily="34" charset="0"/>
              </a:rPr>
              <a:t>must be directly applied</a:t>
            </a:r>
            <a:r>
              <a:rPr lang="en-US" dirty="0">
                <a:solidFill>
                  <a:schemeClr val="tx1"/>
                </a:solidFill>
                <a:effectLst/>
                <a:latin typeface="Roboto Lt"/>
                <a:ea typeface="Calibri" panose="020F0502020204030204" pitchFamily="34" charset="0"/>
              </a:rPr>
              <a:t> towards the purchase and implementation of the electronic platform of choice by the AHJ. To ensure reasonableness of costs associated with online energy technology platforms, NYSERDA will require AHJs to provide certified documentation detailing the municipal competitive procurement process as specified in an RFP.</a:t>
            </a:r>
          </a:p>
          <a:p>
            <a:pPr marL="274320" lvl="1" indent="0">
              <a:buNone/>
            </a:pPr>
            <a:r>
              <a:rPr lang="en-US" dirty="0">
                <a:solidFill>
                  <a:schemeClr val="tx1"/>
                </a:solidFill>
                <a:effectLst/>
                <a:latin typeface="Roboto Lt"/>
                <a:ea typeface="Calibri" panose="020F0502020204030204" pitchFamily="34" charset="0"/>
              </a:rPr>
              <a:t> </a:t>
            </a:r>
          </a:p>
          <a:p>
            <a:pPr lvl="1"/>
            <a:r>
              <a:rPr lang="en-US" b="1" dirty="0">
                <a:solidFill>
                  <a:schemeClr val="tx1"/>
                </a:solidFill>
                <a:effectLst>
                  <a:outerShdw blurRad="38100" dist="38100" dir="2700000" algn="tl">
                    <a:srgbClr val="000000">
                      <a:alpha val="43137"/>
                    </a:srgbClr>
                  </a:outerShdw>
                </a:effectLst>
                <a:latin typeface="Roboto Lt"/>
                <a:ea typeface="Calibri" panose="020F0502020204030204" pitchFamily="34" charset="0"/>
              </a:rPr>
              <a:t>The first milestone payment</a:t>
            </a:r>
            <a:r>
              <a:rPr lang="en-US" dirty="0">
                <a:solidFill>
                  <a:schemeClr val="tx1"/>
                </a:solidFill>
                <a:effectLst/>
                <a:latin typeface="Roboto Lt"/>
                <a:ea typeface="Calibri" panose="020F0502020204030204" pitchFamily="34" charset="0"/>
              </a:rPr>
              <a:t>, representing 60% of funding, will be provided following the submission of an RFP to NYSERDA. </a:t>
            </a:r>
            <a:r>
              <a:rPr lang="en-US" b="1" dirty="0">
                <a:solidFill>
                  <a:schemeClr val="tx1"/>
                </a:solidFill>
                <a:effectLst/>
                <a:latin typeface="Roboto Lt"/>
                <a:ea typeface="Calibri" panose="020F0502020204030204" pitchFamily="34" charset="0"/>
              </a:rPr>
              <a:t>A template RFP is attached to the PON (Attachment B). </a:t>
            </a:r>
            <a:endParaRPr lang="en-US" dirty="0">
              <a:solidFill>
                <a:schemeClr val="tx1"/>
              </a:solidFill>
              <a:effectLst/>
              <a:latin typeface="Roboto Lt"/>
              <a:ea typeface="Calibri" panose="020F0502020204030204" pitchFamily="34" charset="0"/>
            </a:endParaRPr>
          </a:p>
          <a:p>
            <a:pPr marL="274320" lvl="1" indent="0">
              <a:buNone/>
            </a:pPr>
            <a:endParaRPr lang="en-US" dirty="0">
              <a:solidFill>
                <a:schemeClr val="tx1"/>
              </a:solidFill>
              <a:effectLst/>
              <a:latin typeface="Roboto Lt"/>
              <a:ea typeface="Calibri" panose="020F0502020204030204" pitchFamily="34" charset="0"/>
            </a:endParaRPr>
          </a:p>
          <a:p>
            <a:pPr lvl="1"/>
            <a:r>
              <a:rPr lang="en-US" b="1" dirty="0">
                <a:solidFill>
                  <a:schemeClr val="tx1"/>
                </a:solidFill>
                <a:effectLst>
                  <a:outerShdw blurRad="38100" dist="38100" dir="2700000" algn="tl">
                    <a:srgbClr val="000000">
                      <a:alpha val="43137"/>
                    </a:srgbClr>
                  </a:outerShdw>
                </a:effectLst>
                <a:latin typeface="Roboto Lt"/>
                <a:ea typeface="Calibri" panose="020F0502020204030204" pitchFamily="34" charset="0"/>
              </a:rPr>
              <a:t>Participation/feedback is key</a:t>
            </a:r>
            <a:r>
              <a:rPr lang="en-US" dirty="0">
                <a:solidFill>
                  <a:schemeClr val="tx1"/>
                </a:solidFill>
                <a:latin typeface="Roboto Lt"/>
                <a:ea typeface="Calibri" panose="020F0502020204030204" pitchFamily="34" charset="0"/>
              </a:rPr>
              <a:t>.</a:t>
            </a:r>
            <a:r>
              <a:rPr lang="en-US" b="1" dirty="0">
                <a:solidFill>
                  <a:schemeClr val="tx1"/>
                </a:solidFill>
                <a:latin typeface="Roboto Lt"/>
                <a:ea typeface="Calibri" panose="020F0502020204030204" pitchFamily="34" charset="0"/>
              </a:rPr>
              <a:t> </a:t>
            </a:r>
            <a:r>
              <a:rPr lang="en-US" sz="1800" dirty="0">
                <a:solidFill>
                  <a:schemeClr val="tx1"/>
                </a:solidFill>
                <a:effectLst/>
                <a:latin typeface="Roboto Lt"/>
                <a:ea typeface="Calibri" panose="020F0502020204030204" pitchFamily="34" charset="0"/>
              </a:rPr>
              <a:t>The second milestone payment, representing the remaining 40% of funding, will be disbursed at the end of second year, and will be tied to both the purchase and implementation of the online energy technology platform, as well as the completion of the peer to peer learning opportunities and receipt of required quarterly reporting, which will include implementation and evaluation feedback forms provided by NYSERDA.</a:t>
            </a:r>
            <a:endParaRPr lang="en-US" dirty="0">
              <a:solidFill>
                <a:schemeClr val="tx1"/>
              </a:solidFill>
              <a:latin typeface="Roboto Lt"/>
            </a:endParaRPr>
          </a:p>
        </p:txBody>
      </p:sp>
      <p:sp>
        <p:nvSpPr>
          <p:cNvPr id="4" name="Title 3">
            <a:extLst>
              <a:ext uri="{FF2B5EF4-FFF2-40B4-BE49-F238E27FC236}">
                <a16:creationId xmlns:a16="http://schemas.microsoft.com/office/drawing/2014/main" id="{3C59E5B9-2FF7-4568-8354-D6DC9CB809A2}"/>
              </a:ext>
            </a:extLst>
          </p:cNvPr>
          <p:cNvSpPr>
            <a:spLocks noGrp="1"/>
          </p:cNvSpPr>
          <p:nvPr>
            <p:ph type="title"/>
          </p:nvPr>
        </p:nvSpPr>
        <p:spPr>
          <a:xfrm>
            <a:off x="546956" y="1"/>
            <a:ext cx="11238643" cy="1168399"/>
          </a:xfrm>
          <a:prstGeom prst="rect">
            <a:avLst/>
          </a:prstGeom>
        </p:spPr>
        <p:txBody>
          <a:bodyPr/>
          <a:lstStyle/>
          <a:p>
            <a:r>
              <a:rPr lang="en-US" sz="3600" dirty="0">
                <a:effectLst>
                  <a:outerShdw blurRad="38100" dist="38100" dir="2700000" algn="tl">
                    <a:srgbClr val="000000">
                      <a:alpha val="43137"/>
                    </a:srgbClr>
                  </a:outerShdw>
                </a:effectLst>
              </a:rPr>
              <a:t>Advancing Code Compliance</a:t>
            </a:r>
            <a:r>
              <a:rPr lang="en-US" sz="3600" dirty="0"/>
              <a:t>: </a:t>
            </a:r>
            <a:r>
              <a:rPr lang="en-US" sz="3600" b="1" dirty="0">
                <a:solidFill>
                  <a:srgbClr val="00B050"/>
                </a:solidFill>
                <a:effectLst>
                  <a:outerShdw blurRad="38100" dist="38100" dir="2700000" algn="tl">
                    <a:srgbClr val="000000">
                      <a:alpha val="43137"/>
                    </a:srgbClr>
                  </a:outerShdw>
                </a:effectLst>
              </a:rPr>
              <a:t>Application Process for AHJs</a:t>
            </a:r>
          </a:p>
        </p:txBody>
      </p:sp>
    </p:spTree>
    <p:extLst>
      <p:ext uri="{BB962C8B-B14F-4D97-AF65-F5344CB8AC3E}">
        <p14:creationId xmlns:p14="http://schemas.microsoft.com/office/powerpoint/2010/main" val="2229164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EA47C60-FB52-470C-BB85-AFA1AD9DFC31}"/>
              </a:ext>
            </a:extLst>
          </p:cNvPr>
          <p:cNvPicPr>
            <a:picLocks noGrp="1" noChangeAspect="1"/>
          </p:cNvPicPr>
          <p:nvPr>
            <p:ph idx="1"/>
          </p:nvPr>
        </p:nvPicPr>
        <p:blipFill>
          <a:blip r:embed="rId2"/>
          <a:stretch>
            <a:fillRect/>
          </a:stretch>
        </p:blipFill>
        <p:spPr>
          <a:xfrm>
            <a:off x="1150374" y="1602657"/>
            <a:ext cx="9350478" cy="5255343"/>
          </a:xfrm>
        </p:spPr>
      </p:pic>
      <p:sp>
        <p:nvSpPr>
          <p:cNvPr id="3" name="Title 2">
            <a:extLst>
              <a:ext uri="{FF2B5EF4-FFF2-40B4-BE49-F238E27FC236}">
                <a16:creationId xmlns:a16="http://schemas.microsoft.com/office/drawing/2014/main" id="{6B96C2A6-EF93-4378-841B-AE69958A30A0}"/>
              </a:ext>
            </a:extLst>
          </p:cNvPr>
          <p:cNvSpPr>
            <a:spLocks noGrp="1"/>
          </p:cNvSpPr>
          <p:nvPr>
            <p:ph type="title"/>
          </p:nvPr>
        </p:nvSpPr>
        <p:spPr>
          <a:xfrm>
            <a:off x="0" y="71920"/>
            <a:ext cx="12191999" cy="1530738"/>
          </a:xfrm>
        </p:spPr>
        <p:txBody>
          <a:bodyPr/>
          <a:lstStyle/>
          <a:p>
            <a:r>
              <a:rPr lang="en-US" dirty="0"/>
              <a:t>Advancing Code Compliance Technology: </a:t>
            </a:r>
            <a:r>
              <a:rPr lang="en-US" dirty="0">
                <a:solidFill>
                  <a:srgbClr val="00B050"/>
                </a:solidFill>
              </a:rPr>
              <a:t>AHJ Submission of RFP Template</a:t>
            </a:r>
            <a:r>
              <a:rPr lang="en-US" dirty="0"/>
              <a:t> (</a:t>
            </a:r>
            <a:r>
              <a:rPr lang="en-US" sz="3200" i="1" dirty="0"/>
              <a:t>Attachment B of PON 4600</a:t>
            </a:r>
            <a:r>
              <a:rPr lang="en-US" dirty="0"/>
              <a:t>) </a:t>
            </a:r>
          </a:p>
        </p:txBody>
      </p:sp>
    </p:spTree>
    <p:extLst>
      <p:ext uri="{BB962C8B-B14F-4D97-AF65-F5344CB8AC3E}">
        <p14:creationId xmlns:p14="http://schemas.microsoft.com/office/powerpoint/2010/main" val="2834492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 y="584200"/>
            <a:ext cx="11582400" cy="748988"/>
          </a:xfrm>
          <a:prstGeom prst="rect">
            <a:avLst/>
          </a:prstGeom>
          <a:noFill/>
          <a:ln>
            <a:noFill/>
          </a:ln>
        </p:spPr>
        <p:txBody>
          <a:bodyPr wrap="square" rtlCol="0">
            <a:spAutoFit/>
          </a:bodyPr>
          <a:lstStyle/>
          <a:p>
            <a:pPr algn="ctr"/>
            <a:r>
              <a:rPr lang="en-US" sz="4267" b="1">
                <a:solidFill>
                  <a:srgbClr val="002D73"/>
                </a:solidFill>
                <a:latin typeface="Arial" panose="020B0604020202020204" pitchFamily="34" charset="0"/>
                <a:cs typeface="Arial" panose="020B0604020202020204" pitchFamily="34" charset="0"/>
              </a:rPr>
              <a:t>Meeting Procedures</a:t>
            </a:r>
          </a:p>
        </p:txBody>
      </p:sp>
      <p:sp>
        <p:nvSpPr>
          <p:cNvPr id="5" name="Content Placeholder 4">
            <a:extLst>
              <a:ext uri="{FF2B5EF4-FFF2-40B4-BE49-F238E27FC236}">
                <a16:creationId xmlns:a16="http://schemas.microsoft.com/office/drawing/2014/main" id="{28AA75D8-237C-394D-B680-E416291F3B2A}"/>
              </a:ext>
            </a:extLst>
          </p:cNvPr>
          <p:cNvSpPr txBox="1">
            <a:spLocks/>
          </p:cNvSpPr>
          <p:nvPr/>
        </p:nvSpPr>
        <p:spPr>
          <a:xfrm>
            <a:off x="237067" y="1400786"/>
            <a:ext cx="8191979" cy="5692084"/>
          </a:xfrm>
          <a:prstGeom prst="rect">
            <a:avLst/>
          </a:prstGeom>
        </p:spPr>
        <p:txBody>
          <a:bodyPr lIns="121920" tIns="60960" rIns="121920" bIns="60960" anchor="t"/>
          <a:lstStyle>
            <a:lvl1pPr marL="274320" marR="0" indent="-274320" algn="l" defTabSz="914400" rtl="0" eaLnBrk="1" fontAlgn="auto" latinLnBrk="0" hangingPunct="1">
              <a:lnSpc>
                <a:spcPct val="90000"/>
              </a:lnSpc>
              <a:spcBef>
                <a:spcPts val="1200"/>
              </a:spcBef>
              <a:spcAft>
                <a:spcPts val="0"/>
              </a:spcAft>
              <a:buClr>
                <a:srgbClr val="63666A"/>
              </a:buClr>
              <a:buSzTx/>
              <a:buFont typeface="Arial" panose="020B0604020202020204" pitchFamily="34" charset="0"/>
              <a:buChar char="&gt;"/>
              <a:tabLst/>
              <a:defRPr sz="2000" kern="1200">
                <a:solidFill>
                  <a:srgbClr val="63666A"/>
                </a:solidFill>
                <a:latin typeface="Roboto Lt" pitchFamily="2" charset="0"/>
                <a:ea typeface="Roboto Lt" pitchFamily="2" charset="0"/>
                <a:cs typeface="Arial" panose="020B0604020202020204" pitchFamily="34" charset="0"/>
              </a:defRPr>
            </a:lvl1pPr>
            <a:lvl2pPr marL="548640" indent="-274320" algn="l" defTabSz="914400" rtl="0" eaLnBrk="1" latinLnBrk="0" hangingPunct="1">
              <a:lnSpc>
                <a:spcPct val="90000"/>
              </a:lnSpc>
              <a:spcBef>
                <a:spcPts val="600"/>
              </a:spcBef>
              <a:buClr>
                <a:srgbClr val="63666A"/>
              </a:buClr>
              <a:buFont typeface="Arial" panose="020B0604020202020204" pitchFamily="34" charset="0"/>
              <a:buChar char="•"/>
              <a:defRPr sz="1800" kern="1200">
                <a:solidFill>
                  <a:srgbClr val="63666A"/>
                </a:solidFill>
                <a:latin typeface="Roboto Lt" pitchFamily="2" charset="0"/>
                <a:ea typeface="Roboto Lt" pitchFamily="2" charset="0"/>
                <a:cs typeface="Arial" panose="020B0604020202020204" pitchFamily="34" charset="0"/>
              </a:defRPr>
            </a:lvl2pPr>
            <a:lvl3pPr marL="822960" indent="-274320" algn="l" defTabSz="914400" rtl="0" eaLnBrk="1" latinLnBrk="0" hangingPunct="1">
              <a:lnSpc>
                <a:spcPct val="90000"/>
              </a:lnSpc>
              <a:spcBef>
                <a:spcPts val="300"/>
              </a:spcBef>
              <a:buClr>
                <a:srgbClr val="63666A"/>
              </a:buClr>
              <a:buFont typeface="Arial" panose="020B0604020202020204" pitchFamily="34" charset="0"/>
              <a:buChar char="-"/>
              <a:defRPr sz="1500" kern="1200">
                <a:solidFill>
                  <a:srgbClr val="63666A"/>
                </a:solidFill>
                <a:latin typeface="Roboto Lt" pitchFamily="2" charset="0"/>
                <a:ea typeface="Roboto Lt"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900"/>
              </a:spcBef>
              <a:buNone/>
            </a:pPr>
            <a:r>
              <a:rPr lang="en-US" sz="3200" b="1" dirty="0">
                <a:solidFill>
                  <a:srgbClr val="F2A900"/>
                </a:solidFill>
                <a:latin typeface="Arial"/>
                <a:ea typeface="Roboto"/>
                <a:cs typeface="Arial"/>
              </a:rPr>
              <a:t>Participation for Members of the Public:</a:t>
            </a:r>
          </a:p>
          <a:p>
            <a:pPr marL="285320" indent="-285320">
              <a:spcAft>
                <a:spcPts val="600"/>
              </a:spcAft>
              <a:buFont typeface="Roboto Lt" pitchFamily="2" charset="0"/>
              <a:buChar char="&gt;"/>
            </a:pPr>
            <a:r>
              <a:rPr lang="en-US" sz="2400" dirty="0">
                <a:solidFill>
                  <a:schemeClr val="tx1">
                    <a:lumMod val="65000"/>
                    <a:lumOff val="35000"/>
                  </a:schemeClr>
                </a:solidFill>
                <a:latin typeface="Arial"/>
                <a:ea typeface="+mn-lt"/>
                <a:cs typeface="Arial"/>
              </a:rPr>
              <a:t>Members of the public are muted upon entry.</a:t>
            </a:r>
          </a:p>
          <a:p>
            <a:pPr marL="285320" indent="-285320">
              <a:spcAft>
                <a:spcPts val="600"/>
              </a:spcAft>
              <a:buFont typeface="Roboto Lt" pitchFamily="2" charset="0"/>
              <a:buChar char="&gt;"/>
            </a:pPr>
            <a:r>
              <a:rPr lang="en-US" sz="2400" dirty="0">
                <a:solidFill>
                  <a:schemeClr val="tx1">
                    <a:lumMod val="65000"/>
                    <a:lumOff val="35000"/>
                  </a:schemeClr>
                </a:solidFill>
                <a:latin typeface="Arial"/>
                <a:ea typeface="+mn-lt"/>
                <a:cs typeface="Arial"/>
              </a:rPr>
              <a:t>Questions and comments may be submitted in writing through the </a:t>
            </a:r>
            <a:r>
              <a:rPr lang="en-US" sz="2400" b="1" dirty="0">
                <a:solidFill>
                  <a:schemeClr val="tx1">
                    <a:lumMod val="65000"/>
                    <a:lumOff val="35000"/>
                  </a:schemeClr>
                </a:solidFill>
                <a:latin typeface="Arial"/>
                <a:ea typeface="+mn-lt"/>
                <a:cs typeface="Arial"/>
              </a:rPr>
              <a:t>Q&amp;A feature at any time </a:t>
            </a:r>
            <a:r>
              <a:rPr lang="en-US" sz="2400" dirty="0">
                <a:solidFill>
                  <a:schemeClr val="tx1">
                    <a:lumMod val="65000"/>
                    <a:lumOff val="35000"/>
                  </a:schemeClr>
                </a:solidFill>
                <a:latin typeface="Arial"/>
                <a:ea typeface="+mn-lt"/>
                <a:cs typeface="Arial"/>
              </a:rPr>
              <a:t>during the event. </a:t>
            </a:r>
          </a:p>
          <a:p>
            <a:pPr marL="285320" indent="-285320">
              <a:spcAft>
                <a:spcPts val="600"/>
              </a:spcAft>
              <a:buFont typeface="Roboto Lt" pitchFamily="2" charset="0"/>
              <a:buChar char="&gt;"/>
            </a:pPr>
            <a:r>
              <a:rPr lang="en-US" sz="2400" dirty="0">
                <a:solidFill>
                  <a:schemeClr val="tx1">
                    <a:lumMod val="65000"/>
                    <a:lumOff val="35000"/>
                  </a:schemeClr>
                </a:solidFill>
                <a:latin typeface="Arial"/>
                <a:cs typeface="Arial"/>
              </a:rPr>
              <a:t>Chat is disabled.</a:t>
            </a:r>
            <a:endParaRPr lang="en-US" sz="2400" dirty="0">
              <a:solidFill>
                <a:schemeClr val="tx1">
                  <a:lumMod val="65000"/>
                  <a:lumOff val="35000"/>
                </a:schemeClr>
              </a:solidFill>
              <a:latin typeface="Arial" panose="020B0604020202020204" pitchFamily="34" charset="0"/>
            </a:endParaRPr>
          </a:p>
          <a:p>
            <a:pPr marL="285320" indent="-285320">
              <a:spcAft>
                <a:spcPts val="600"/>
              </a:spcAft>
              <a:buFont typeface="Roboto Lt" pitchFamily="2" charset="0"/>
              <a:buChar char="&gt;"/>
            </a:pPr>
            <a:r>
              <a:rPr lang="en-US" sz="2400" dirty="0">
                <a:latin typeface="Arial"/>
                <a:cs typeface="Arial"/>
              </a:rPr>
              <a:t>The slide deck for today's webinar will be posted </a:t>
            </a:r>
            <a:r>
              <a:rPr lang="en-US" sz="2400" dirty="0" err="1">
                <a:latin typeface="Arial"/>
                <a:cs typeface="Arial"/>
              </a:rPr>
              <a:t>at:</a:t>
            </a:r>
            <a:r>
              <a:rPr lang="en-US" sz="2400" b="1" i="1" dirty="0" err="1">
                <a:latin typeface="Roboto Lt"/>
                <a:cs typeface="Arial"/>
              </a:rPr>
              <a:t>https</a:t>
            </a:r>
            <a:r>
              <a:rPr lang="en-US" sz="2400" b="1" i="1" dirty="0">
                <a:latin typeface="Roboto Lt"/>
                <a:cs typeface="Arial"/>
              </a:rPr>
              <a:t>://www.nyserda.ny.gov/All-Programs/Energy-Code-Training/State-Energy-Code-Training-and-Resources/Resources</a:t>
            </a:r>
            <a:r>
              <a:rPr lang="en-US" sz="2400" dirty="0">
                <a:latin typeface="Arial"/>
                <a:cs typeface="Arial"/>
              </a:rPr>
              <a:t> </a:t>
            </a:r>
            <a:endParaRPr lang="en-US" sz="2400" dirty="0">
              <a:solidFill>
                <a:srgbClr val="C00000"/>
              </a:solidFill>
              <a:latin typeface="Arial"/>
              <a:cs typeface="Arial"/>
            </a:endParaRPr>
          </a:p>
          <a:p>
            <a:pPr marL="285320" indent="-285320">
              <a:spcAft>
                <a:spcPts val="600"/>
              </a:spcAft>
              <a:buFont typeface="Roboto Lt" pitchFamily="2" charset="0"/>
              <a:buChar char="&gt;"/>
            </a:pPr>
            <a:r>
              <a:rPr lang="en-US" sz="2400" dirty="0">
                <a:latin typeface="Arial"/>
                <a:cs typeface="Arial"/>
              </a:rPr>
              <a:t>If technical problems arise, please contact </a:t>
            </a:r>
            <a:r>
              <a:rPr lang="en-US" sz="2400" dirty="0">
                <a:solidFill>
                  <a:srgbClr val="C00000"/>
                </a:solidFill>
                <a:latin typeface="Arial"/>
                <a:cs typeface="Arial"/>
                <a:hlinkClick r:id="rId2"/>
              </a:rPr>
              <a:t>Sal.Graven@nyserda.ny.gov</a:t>
            </a:r>
            <a:endParaRPr lang="en-US" sz="2400" dirty="0">
              <a:solidFill>
                <a:srgbClr val="C00000"/>
              </a:solidFill>
              <a:latin typeface="Arial"/>
              <a:cs typeface="Arial"/>
            </a:endParaRPr>
          </a:p>
          <a:p>
            <a:pPr marL="285320" indent="-285320">
              <a:spcAft>
                <a:spcPts val="600"/>
              </a:spcAft>
              <a:buFont typeface="Roboto Lt" pitchFamily="2" charset="0"/>
              <a:buChar char="&gt;"/>
            </a:pPr>
            <a:endParaRPr lang="en-US" sz="1800" dirty="0">
              <a:solidFill>
                <a:srgbClr val="C00000"/>
              </a:solidFill>
            </a:endParaRPr>
          </a:p>
        </p:txBody>
      </p:sp>
      <p:sp>
        <p:nvSpPr>
          <p:cNvPr id="7" name="Arrow: Right 6">
            <a:extLst>
              <a:ext uri="{FF2B5EF4-FFF2-40B4-BE49-F238E27FC236}">
                <a16:creationId xmlns:a16="http://schemas.microsoft.com/office/drawing/2014/main" id="{0DCC6A47-C54A-4D48-A863-3008A99C797E}"/>
              </a:ext>
            </a:extLst>
          </p:cNvPr>
          <p:cNvSpPr/>
          <p:nvPr/>
        </p:nvSpPr>
        <p:spPr>
          <a:xfrm>
            <a:off x="6674740" y="3724594"/>
            <a:ext cx="1581509" cy="514831"/>
          </a:xfrm>
          <a:prstGeom prst="rightArrow">
            <a:avLst>
              <a:gd name="adj1" fmla="val 26933"/>
              <a:gd name="adj2" fmla="val 123813"/>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21E856-5E56-7943-938F-7FC94A5784FA}"/>
              </a:ext>
            </a:extLst>
          </p:cNvPr>
          <p:cNvPicPr/>
          <p:nvPr/>
        </p:nvPicPr>
        <p:blipFill>
          <a:blip r:embed="rId3"/>
          <a:stretch>
            <a:fillRect/>
          </a:stretch>
        </p:blipFill>
        <p:spPr>
          <a:xfrm>
            <a:off x="9515347" y="3112117"/>
            <a:ext cx="483700" cy="440424"/>
          </a:xfrm>
          <a:prstGeom prst="rect">
            <a:avLst/>
          </a:prstGeom>
        </p:spPr>
      </p:pic>
      <p:pic>
        <p:nvPicPr>
          <p:cNvPr id="11" name="Picture 10">
            <a:extLst>
              <a:ext uri="{FF2B5EF4-FFF2-40B4-BE49-F238E27FC236}">
                <a16:creationId xmlns:a16="http://schemas.microsoft.com/office/drawing/2014/main" id="{82C4D04F-88EB-B848-9A03-6B8ED6386A31}"/>
              </a:ext>
            </a:extLst>
          </p:cNvPr>
          <p:cNvPicPr/>
          <p:nvPr/>
        </p:nvPicPr>
        <p:blipFill>
          <a:blip r:embed="rId4"/>
          <a:stretch>
            <a:fillRect/>
          </a:stretch>
        </p:blipFill>
        <p:spPr>
          <a:xfrm>
            <a:off x="8512232" y="3940134"/>
            <a:ext cx="2929949" cy="901065"/>
          </a:xfrm>
          <a:prstGeom prst="rect">
            <a:avLst/>
          </a:prstGeom>
          <a:ln>
            <a:solidFill>
              <a:srgbClr val="00B0F0"/>
            </a:solidFill>
          </a:ln>
        </p:spPr>
      </p:pic>
      <p:sp>
        <p:nvSpPr>
          <p:cNvPr id="13" name="TextBox 12">
            <a:extLst>
              <a:ext uri="{FF2B5EF4-FFF2-40B4-BE49-F238E27FC236}">
                <a16:creationId xmlns:a16="http://schemas.microsoft.com/office/drawing/2014/main" id="{A7158D21-AF93-B849-91D4-BD353A973CD2}"/>
              </a:ext>
            </a:extLst>
          </p:cNvPr>
          <p:cNvSpPr txBox="1"/>
          <p:nvPr/>
        </p:nvSpPr>
        <p:spPr>
          <a:xfrm>
            <a:off x="8428863" y="2246202"/>
            <a:ext cx="3218494" cy="646331"/>
          </a:xfrm>
          <a:prstGeom prst="rect">
            <a:avLst/>
          </a:prstGeom>
          <a:noFill/>
        </p:spPr>
        <p:txBody>
          <a:bodyPr wrap="square" rtlCol="0">
            <a:spAutoFit/>
          </a:bodyPr>
          <a:lstStyle/>
          <a:p>
            <a:r>
              <a:rPr lang="en-US" dirty="0">
                <a:latin typeface="Roboto"/>
              </a:rPr>
              <a:t>You'll see           when your microphone is muted</a:t>
            </a:r>
          </a:p>
        </p:txBody>
      </p:sp>
    </p:spTree>
    <p:extLst>
      <p:ext uri="{BB962C8B-B14F-4D97-AF65-F5344CB8AC3E}">
        <p14:creationId xmlns:p14="http://schemas.microsoft.com/office/powerpoint/2010/main" val="479587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DD2A8E-3463-4371-AE41-89290BC0D825}"/>
              </a:ext>
            </a:extLst>
          </p:cNvPr>
          <p:cNvSpPr>
            <a:spLocks noGrp="1"/>
          </p:cNvSpPr>
          <p:nvPr>
            <p:ph idx="1"/>
          </p:nvPr>
        </p:nvSpPr>
        <p:spPr>
          <a:xfrm>
            <a:off x="546958" y="1551398"/>
            <a:ext cx="11157362" cy="5133881"/>
          </a:xfrm>
        </p:spPr>
        <p:txBody>
          <a:bodyPr/>
          <a:lstStyle/>
          <a:p>
            <a:r>
              <a:rPr lang="en-US" dirty="0">
                <a:solidFill>
                  <a:schemeClr val="tx1"/>
                </a:solidFill>
                <a:latin typeface="Roboto Lt"/>
                <a:ea typeface="Calibri" panose="020F0502020204030204" pitchFamily="34" charset="0"/>
              </a:rPr>
              <a:t>F</a:t>
            </a:r>
            <a:r>
              <a:rPr lang="en-US" dirty="0">
                <a:solidFill>
                  <a:schemeClr val="tx1"/>
                </a:solidFill>
                <a:effectLst/>
                <a:latin typeface="Roboto Lt"/>
                <a:ea typeface="Calibri" panose="020F0502020204030204" pitchFamily="34" charset="0"/>
              </a:rPr>
              <a:t>unding for this component of the PON will be provided as a tiered award amount based on the population size of the selected AHJ as given below</a:t>
            </a:r>
            <a:endParaRPr lang="en-US" dirty="0"/>
          </a:p>
          <a:p>
            <a:endParaRPr lang="en-US" dirty="0"/>
          </a:p>
          <a:p>
            <a:endParaRPr lang="en-US" dirty="0"/>
          </a:p>
          <a:p>
            <a:pPr lvl="1"/>
            <a:endParaRPr lang="en-US" dirty="0"/>
          </a:p>
          <a:p>
            <a:pPr lvl="1"/>
            <a:endParaRPr lang="en-US" dirty="0"/>
          </a:p>
          <a:p>
            <a:pPr marL="274320" lvl="1" indent="0">
              <a:buNone/>
            </a:pPr>
            <a:endParaRPr lang="en-US" dirty="0"/>
          </a:p>
          <a:p>
            <a:pPr marL="274320" lvl="1">
              <a:spcBef>
                <a:spcPts val="1200"/>
              </a:spcBef>
              <a:buFont typeface="Arial" panose="020B0604020202020204" pitchFamily="34" charset="0"/>
              <a:buChar char="&gt;"/>
            </a:pPr>
            <a:r>
              <a:rPr lang="en-US" sz="1800" dirty="0">
                <a:solidFill>
                  <a:schemeClr val="tx1"/>
                </a:solidFill>
                <a:latin typeface="Roboto Lt"/>
              </a:rPr>
              <a:t>$1,000,000 total available.</a:t>
            </a:r>
          </a:p>
          <a:p>
            <a:pPr marL="274320" lvl="1">
              <a:spcBef>
                <a:spcPts val="1200"/>
              </a:spcBef>
              <a:buFont typeface="Arial" panose="020B0604020202020204" pitchFamily="34" charset="0"/>
              <a:buChar char="&gt;"/>
            </a:pPr>
            <a:r>
              <a:rPr lang="en-US" sz="1800" b="1" dirty="0">
                <a:solidFill>
                  <a:schemeClr val="tx1"/>
                </a:solidFill>
                <a:effectLst/>
                <a:latin typeface="Roboto Lt"/>
                <a:ea typeface="Calibri" panose="020F0502020204030204" pitchFamily="34" charset="0"/>
              </a:rPr>
              <a:t>NYSERDA will allocate 35% of total funding </a:t>
            </a:r>
            <a:r>
              <a:rPr lang="en-US" sz="1800" dirty="0">
                <a:solidFill>
                  <a:schemeClr val="tx1"/>
                </a:solidFill>
                <a:effectLst/>
                <a:latin typeface="Roboto Lt"/>
                <a:ea typeface="Calibri" panose="020F0502020204030204" pitchFamily="34" charset="0"/>
              </a:rPr>
              <a:t>for the </a:t>
            </a:r>
            <a:r>
              <a:rPr lang="en-US" dirty="0">
                <a:solidFill>
                  <a:schemeClr val="tx1"/>
                </a:solidFill>
                <a:latin typeface="Roboto Lt"/>
                <a:ea typeface="Calibri" panose="020F0502020204030204" pitchFamily="34" charset="0"/>
              </a:rPr>
              <a:t>Advancing Code Compliance Technology </a:t>
            </a:r>
            <a:r>
              <a:rPr lang="en-US" sz="1800" dirty="0">
                <a:solidFill>
                  <a:schemeClr val="tx1"/>
                </a:solidFill>
                <a:effectLst/>
                <a:latin typeface="Roboto Lt"/>
                <a:ea typeface="Calibri" panose="020F0502020204030204" pitchFamily="34" charset="0"/>
              </a:rPr>
              <a:t>component of the PON </a:t>
            </a:r>
            <a:r>
              <a:rPr lang="en-US" sz="1800" b="1" dirty="0">
                <a:solidFill>
                  <a:schemeClr val="tx1"/>
                </a:solidFill>
                <a:effectLst/>
                <a:latin typeface="Roboto Lt"/>
                <a:ea typeface="Calibri" panose="020F0502020204030204" pitchFamily="34" charset="0"/>
              </a:rPr>
              <a:t>for use by AHJs that meet the interim criteria for a Disadvantaged Community (DAC) as defined by New York State.</a:t>
            </a:r>
          </a:p>
          <a:p>
            <a:pPr marL="274320" lvl="1">
              <a:spcBef>
                <a:spcPts val="1200"/>
              </a:spcBef>
              <a:buFont typeface="Arial" panose="020B0604020202020204" pitchFamily="34" charset="0"/>
              <a:buChar char="&gt;"/>
            </a:pPr>
            <a:r>
              <a:rPr lang="en-US" dirty="0">
                <a:solidFill>
                  <a:schemeClr val="tx1"/>
                </a:solidFill>
                <a:latin typeface="Roboto Lt"/>
                <a:ea typeface="Calibri" panose="020F0502020204030204" pitchFamily="34" charset="0"/>
              </a:rPr>
              <a:t>Recognizing the need to </a:t>
            </a:r>
            <a:r>
              <a:rPr lang="en-US" sz="1800" dirty="0">
                <a:solidFill>
                  <a:schemeClr val="tx1"/>
                </a:solidFill>
                <a:effectLst/>
                <a:latin typeface="Roboto Lt"/>
                <a:ea typeface="Calibri" panose="020F0502020204030204" pitchFamily="34" charset="0"/>
              </a:rPr>
              <a:t>scale up shared services, NYSERDA will provide an award bonus of $5,000 per qualifying AHJ to encourage small AHJs (population size 0-4,999) to partner on implementation of shared electronic permitting systems. NYSERDA will require all small AHJs that receive the award bonus to provide feedback in terms of their shared implementation experiences</a:t>
            </a:r>
          </a:p>
          <a:p>
            <a:pPr marL="274320" lvl="1" indent="0">
              <a:buNone/>
            </a:pPr>
            <a:endParaRPr lang="en-US" dirty="0"/>
          </a:p>
          <a:p>
            <a:pPr marL="274320" lvl="1" indent="0">
              <a:buNone/>
            </a:pPr>
            <a:endParaRPr lang="en-US" dirty="0"/>
          </a:p>
        </p:txBody>
      </p:sp>
      <p:sp>
        <p:nvSpPr>
          <p:cNvPr id="4" name="Title 3">
            <a:extLst>
              <a:ext uri="{FF2B5EF4-FFF2-40B4-BE49-F238E27FC236}">
                <a16:creationId xmlns:a16="http://schemas.microsoft.com/office/drawing/2014/main" id="{3C59E5B9-2FF7-4568-8354-D6DC9CB809A2}"/>
              </a:ext>
            </a:extLst>
          </p:cNvPr>
          <p:cNvSpPr>
            <a:spLocks noGrp="1"/>
          </p:cNvSpPr>
          <p:nvPr>
            <p:ph type="title"/>
          </p:nvPr>
        </p:nvSpPr>
        <p:spPr>
          <a:xfrm>
            <a:off x="0" y="172721"/>
            <a:ext cx="11897474" cy="1026159"/>
          </a:xfrm>
          <a:prstGeom prst="rect">
            <a:avLst/>
          </a:prstGeom>
        </p:spPr>
        <p:txBody>
          <a:bodyPr/>
          <a:lstStyle/>
          <a:p>
            <a:r>
              <a:rPr lang="en-US" dirty="0"/>
              <a:t>Advancing Code Compliance Technology: Funding</a:t>
            </a:r>
          </a:p>
        </p:txBody>
      </p:sp>
      <p:pic>
        <p:nvPicPr>
          <p:cNvPr id="3" name="Picture 2">
            <a:extLst>
              <a:ext uri="{FF2B5EF4-FFF2-40B4-BE49-F238E27FC236}">
                <a16:creationId xmlns:a16="http://schemas.microsoft.com/office/drawing/2014/main" id="{688BFE52-0792-44A5-900D-8B3BDC0AE5DD}"/>
              </a:ext>
            </a:extLst>
          </p:cNvPr>
          <p:cNvPicPr>
            <a:picLocks noChangeAspect="1"/>
          </p:cNvPicPr>
          <p:nvPr/>
        </p:nvPicPr>
        <p:blipFill>
          <a:blip r:embed="rId2"/>
          <a:stretch>
            <a:fillRect/>
          </a:stretch>
        </p:blipFill>
        <p:spPr>
          <a:xfrm>
            <a:off x="1172070" y="2537716"/>
            <a:ext cx="9115425" cy="1233583"/>
          </a:xfrm>
          <a:prstGeom prst="rect">
            <a:avLst/>
          </a:prstGeom>
        </p:spPr>
      </p:pic>
    </p:spTree>
    <p:extLst>
      <p:ext uri="{BB962C8B-B14F-4D97-AF65-F5344CB8AC3E}">
        <p14:creationId xmlns:p14="http://schemas.microsoft.com/office/powerpoint/2010/main" val="3688170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59E5B9-2FF7-4568-8354-D6DC9CB809A2}"/>
              </a:ext>
            </a:extLst>
          </p:cNvPr>
          <p:cNvSpPr>
            <a:spLocks noGrp="1"/>
          </p:cNvSpPr>
          <p:nvPr>
            <p:ph type="title"/>
          </p:nvPr>
        </p:nvSpPr>
        <p:spPr>
          <a:xfrm>
            <a:off x="541030" y="-102741"/>
            <a:ext cx="10853009" cy="6960742"/>
          </a:xfrm>
        </p:spPr>
        <p:txBody>
          <a:bodyPr/>
          <a:lstStyle/>
          <a:p>
            <a:r>
              <a:rPr lang="en-US" dirty="0"/>
              <a:t>		</a:t>
            </a:r>
            <a:r>
              <a:rPr lang="en-US" sz="4800" dirty="0"/>
              <a:t>Resources &amp; Contacts </a:t>
            </a:r>
            <a:br>
              <a:rPr lang="en-US" sz="4800" dirty="0"/>
            </a:br>
            <a:r>
              <a:rPr lang="en-US" sz="1800" dirty="0">
                <a:solidFill>
                  <a:schemeClr val="tx1"/>
                </a:solidFill>
              </a:rPr>
              <a:t>PON 4600: </a:t>
            </a:r>
            <a:r>
              <a:rPr lang="en-US" sz="1800" b="0" dirty="0">
                <a:solidFill>
                  <a:srgbClr val="FF0000"/>
                </a:solidFill>
                <a:hlinkClick r:id="rId2">
                  <a:extLst>
                    <a:ext uri="{A12FA001-AC4F-418D-AE19-62706E023703}">
                      <ahyp:hlinkClr xmlns:ahyp="http://schemas.microsoft.com/office/drawing/2018/hyperlinkcolor" val="tx"/>
                    </a:ext>
                  </a:extLst>
                </a:hlinkClick>
              </a:rPr>
              <a:t>https://portal.nyserda.ny.gov/CORE_Solicitation_Detail_Page?SolicitationId=a0rt000001PzSjMAAV</a:t>
            </a:r>
            <a:br>
              <a:rPr lang="en-US" sz="1800" dirty="0"/>
            </a:br>
            <a:br>
              <a:rPr lang="en-US" sz="1800" dirty="0"/>
            </a:br>
            <a:r>
              <a:rPr lang="en-US" sz="1800" dirty="0">
                <a:solidFill>
                  <a:schemeClr val="tx1"/>
                </a:solidFill>
              </a:rPr>
              <a:t>Third-Party Support Manual</a:t>
            </a:r>
            <a:r>
              <a:rPr lang="en-US" sz="1800" dirty="0"/>
              <a:t>:</a:t>
            </a:r>
            <a:br>
              <a:rPr lang="en-US" sz="1800" dirty="0"/>
            </a:br>
            <a:r>
              <a:rPr lang="en-US" sz="1800" dirty="0"/>
              <a:t> </a:t>
            </a:r>
            <a:r>
              <a:rPr lang="en-US" sz="1800" b="0" u="sng" dirty="0">
                <a:solidFill>
                  <a:srgbClr val="FF0000"/>
                </a:solidFill>
                <a:effectLst/>
                <a:hlinkClick r:id="rId3">
                  <a:extLst>
                    <a:ext uri="{A12FA001-AC4F-418D-AE19-62706E023703}">
                      <ahyp:hlinkClr xmlns:ahyp="http://schemas.microsoft.com/office/drawing/2018/hyperlinkcolor" val="tx"/>
                    </a:ext>
                  </a:extLst>
                </a:hlinkClick>
              </a:rPr>
              <a:t>https://www.nyserda.ny.gov/-/media/Migrated/Files/Programs/energy-code-training/third-party-support-provider-manual.ashx</a:t>
            </a:r>
            <a:r>
              <a:rPr lang="en-US" sz="1800" b="0" dirty="0">
                <a:solidFill>
                  <a:srgbClr val="FF0000"/>
                </a:solidFill>
                <a:effectLst/>
              </a:rPr>
              <a:t> </a:t>
            </a:r>
            <a:br>
              <a:rPr lang="en-US" sz="1800" dirty="0"/>
            </a:br>
            <a:br>
              <a:rPr lang="en-US" sz="1800" dirty="0"/>
            </a:br>
            <a:r>
              <a:rPr lang="en-US" sz="1800" dirty="0">
                <a:solidFill>
                  <a:schemeClr val="tx1"/>
                </a:solidFill>
              </a:rPr>
              <a:t>RFQL 4698:</a:t>
            </a:r>
            <a:br>
              <a:rPr lang="en-US" sz="1800" dirty="0"/>
            </a:br>
            <a:r>
              <a:rPr lang="en-US" sz="1800" b="0" dirty="0">
                <a:hlinkClick r:id="rId4">
                  <a:extLst>
                    <a:ext uri="{A12FA001-AC4F-418D-AE19-62706E023703}">
                      <ahyp:hlinkClr xmlns:ahyp="http://schemas.microsoft.com/office/drawing/2018/hyperlinkcolor" val="tx"/>
                    </a:ext>
                  </a:extLst>
                </a:hlinkClick>
              </a:rPr>
              <a:t>Third-Party Support Providers: Energy Code Plan Review &amp; Inspection (RFQL 4698) (ny.gov)</a:t>
            </a:r>
            <a:r>
              <a:rPr lang="en-US" sz="1800" b="0" dirty="0"/>
              <a:t> Interested Third-Party Support Providers can apply on line at: </a:t>
            </a:r>
            <a:r>
              <a:rPr lang="en-US" sz="1800" b="0" dirty="0">
                <a:solidFill>
                  <a:srgbClr val="FF0000"/>
                </a:solidFill>
                <a:hlinkClick r:id="rId5">
                  <a:extLst>
                    <a:ext uri="{A12FA001-AC4F-418D-AE19-62706E023703}">
                      <ahyp:hlinkClr xmlns:ahyp="http://schemas.microsoft.com/office/drawing/2018/hyperlinkcolor" val="tx"/>
                    </a:ext>
                  </a:extLst>
                </a:hlinkClick>
              </a:rPr>
              <a:t>NYSERDA] RFQL 4698 Third-Party Support Providers: Energy Code Plan Review &amp;</a:t>
            </a:r>
            <a:r>
              <a:rPr lang="en-US" sz="1800" b="0" dirty="0" err="1">
                <a:solidFill>
                  <a:srgbClr val="FF0000"/>
                </a:solidFill>
                <a:hlinkClick r:id="rId5">
                  <a:extLst>
                    <a:ext uri="{A12FA001-AC4F-418D-AE19-62706E023703}">
                      <ahyp:hlinkClr xmlns:ahyp="http://schemas.microsoft.com/office/drawing/2018/hyperlinkcolor" val="tx"/>
                    </a:ext>
                  </a:extLst>
                </a:hlinkClick>
              </a:rPr>
              <a:t>amp;amp</a:t>
            </a:r>
            <a:r>
              <a:rPr lang="en-US" sz="1800" b="0" dirty="0">
                <a:solidFill>
                  <a:srgbClr val="FF0000"/>
                </a:solidFill>
                <a:hlinkClick r:id="rId5">
                  <a:extLst>
                    <a:ext uri="{A12FA001-AC4F-418D-AE19-62706E023703}">
                      <ahyp:hlinkClr xmlns:ahyp="http://schemas.microsoft.com/office/drawing/2018/hyperlinkcolor" val="tx"/>
                    </a:ext>
                  </a:extLst>
                </a:hlinkClick>
              </a:rPr>
              <a:t>; Inspection (seamlessdocs.com)</a:t>
            </a:r>
            <a:br>
              <a:rPr lang="en-US" sz="1800" b="0" dirty="0">
                <a:solidFill>
                  <a:srgbClr val="FF0000"/>
                </a:solidFill>
              </a:rPr>
            </a:br>
            <a:br>
              <a:rPr lang="en-US" sz="1800" b="0" dirty="0"/>
            </a:br>
            <a:r>
              <a:rPr lang="en-US" sz="1800" dirty="0">
                <a:solidFill>
                  <a:schemeClr val="tx1"/>
                </a:solidFill>
              </a:rPr>
              <a:t>NYSERDA TRAINING OPPORTUNITIES</a:t>
            </a:r>
            <a:r>
              <a:rPr lang="en-US" sz="1800" dirty="0"/>
              <a:t>: </a:t>
            </a:r>
            <a:r>
              <a:rPr lang="en-US" sz="1800" b="0" dirty="0"/>
              <a:t>Interested AHJs &amp;Third-Party Support Providers</a:t>
            </a:r>
            <a:r>
              <a:rPr lang="en-US" sz="1800" b="0" dirty="0">
                <a:effectLst/>
              </a:rPr>
              <a:t> are encouraged to visit </a:t>
            </a:r>
            <a:r>
              <a:rPr lang="en-US" sz="1800" b="0" u="sng" dirty="0">
                <a:solidFill>
                  <a:srgbClr val="FF0000"/>
                </a:solidFill>
                <a:effectLst/>
                <a:hlinkClick r:id="rId6">
                  <a:extLst>
                    <a:ext uri="{A12FA001-AC4F-418D-AE19-62706E023703}">
                      <ahyp:hlinkClr xmlns:ahyp="http://schemas.microsoft.com/office/drawing/2018/hyperlinkcolor" val="tx"/>
                    </a:ext>
                  </a:extLst>
                </a:hlinkClick>
              </a:rPr>
              <a:t>Building Energy Code Development, Compliance, and Enforcement - NYSERDA</a:t>
            </a:r>
            <a:r>
              <a:rPr lang="en-US" sz="1800" b="0" dirty="0">
                <a:solidFill>
                  <a:srgbClr val="FF0000"/>
                </a:solidFill>
                <a:effectLst/>
              </a:rPr>
              <a:t> </a:t>
            </a:r>
            <a:r>
              <a:rPr lang="en-US" sz="1800" b="0" dirty="0">
                <a:effectLst/>
              </a:rPr>
              <a:t>for information regarding currently available NYSERDA-supported energy code training</a:t>
            </a:r>
            <a:br>
              <a:rPr lang="en-US" sz="1800" b="0" dirty="0">
                <a:effectLst/>
              </a:rPr>
            </a:br>
            <a:r>
              <a:rPr lang="en-US" sz="1800" dirty="0">
                <a:effectLst/>
              </a:rPr>
              <a:t>Designated Contact: Chris </a:t>
            </a:r>
            <a:r>
              <a:rPr lang="en-US" sz="1800" dirty="0" err="1">
                <a:effectLst/>
              </a:rPr>
              <a:t>Sgroi</a:t>
            </a:r>
            <a:r>
              <a:rPr lang="en-US" sz="1800" dirty="0">
                <a:effectLst/>
              </a:rPr>
              <a:t>: </a:t>
            </a:r>
            <a:r>
              <a:rPr lang="en-US" sz="1800" b="0" dirty="0">
                <a:effectLst/>
                <a:hlinkClick r:id="rId7"/>
              </a:rPr>
              <a:t>christopher.sgroi@nyserda.ny.gov</a:t>
            </a:r>
            <a:r>
              <a:rPr lang="en-US" sz="1800" b="0" dirty="0">
                <a:effectLst/>
              </a:rPr>
              <a:t>; 518-862-1090. Ext 3373</a:t>
            </a:r>
            <a:br>
              <a:rPr lang="en-US" sz="1800" b="0" dirty="0">
                <a:effectLst/>
              </a:rPr>
            </a:br>
            <a:br>
              <a:rPr lang="en-US" sz="1800" dirty="0">
                <a:effectLst/>
              </a:rPr>
            </a:br>
            <a:r>
              <a:rPr lang="en-US" sz="1800" dirty="0">
                <a:solidFill>
                  <a:schemeClr val="tx1"/>
                </a:solidFill>
                <a:effectLst/>
              </a:rPr>
              <a:t>PON</a:t>
            </a:r>
            <a:r>
              <a:rPr lang="en-US" sz="1800" dirty="0">
                <a:effectLst/>
              </a:rPr>
              <a:t> </a:t>
            </a:r>
            <a:r>
              <a:rPr lang="en-US" sz="1800" dirty="0">
                <a:solidFill>
                  <a:schemeClr val="tx1"/>
                </a:solidFill>
                <a:effectLst/>
              </a:rPr>
              <a:t>CONTACT: </a:t>
            </a:r>
            <a:br>
              <a:rPr lang="en-US" sz="1800" dirty="0">
                <a:effectLst/>
              </a:rPr>
            </a:br>
            <a:r>
              <a:rPr lang="en-US" sz="1800" dirty="0">
                <a:effectLst/>
              </a:rPr>
              <a:t>Anilla Cherian: </a:t>
            </a:r>
            <a:r>
              <a:rPr lang="en-US" sz="1800" b="0" dirty="0">
                <a:effectLst/>
                <a:hlinkClick r:id="rId8">
                  <a:extLst>
                    <a:ext uri="{A12FA001-AC4F-418D-AE19-62706E023703}">
                      <ahyp:hlinkClr xmlns:ahyp="http://schemas.microsoft.com/office/drawing/2018/hyperlinkcolor" val="tx"/>
                    </a:ext>
                  </a:extLst>
                </a:hlinkClick>
              </a:rPr>
              <a:t>anilla.cherian@nyserda.ny.gov</a:t>
            </a:r>
            <a:r>
              <a:rPr lang="en-US" sz="1800" b="0" dirty="0">
                <a:effectLst/>
              </a:rPr>
              <a:t>; </a:t>
            </a:r>
            <a:r>
              <a:rPr lang="en-US" sz="1800" b="0" dirty="0">
                <a:effectLst/>
                <a:hlinkClick r:id="rId9">
                  <a:extLst>
                    <a:ext uri="{A12FA001-AC4F-418D-AE19-62706E023703}">
                      <ahyp:hlinkClr xmlns:ahyp="http://schemas.microsoft.com/office/drawing/2018/hyperlinkcolor" val="tx"/>
                    </a:ext>
                  </a:extLst>
                </a:hlinkClick>
              </a:rPr>
              <a:t>anilla</a:t>
            </a:r>
            <a:r>
              <a:rPr lang="en-US" sz="1800" b="0" dirty="0">
                <a:hlinkClick r:id="rId9">
                  <a:extLst>
                    <a:ext uri="{A12FA001-AC4F-418D-AE19-62706E023703}">
                      <ahyp:hlinkClr xmlns:ahyp="http://schemas.microsoft.com/office/drawing/2018/hyperlinkcolor" val="tx"/>
                    </a:ext>
                  </a:extLst>
                </a:hlinkClick>
              </a:rPr>
              <a:t>.codes@nyserda.ny.gov</a:t>
            </a:r>
            <a:r>
              <a:rPr lang="en-US" sz="1800" b="0" dirty="0"/>
              <a:t>; </a:t>
            </a:r>
            <a:br>
              <a:rPr lang="en-US" sz="1800" dirty="0"/>
            </a:br>
            <a:r>
              <a:rPr lang="en-US" sz="1800" dirty="0"/>
              <a:t>Phone: </a:t>
            </a:r>
            <a:r>
              <a:rPr lang="en-US" sz="1800" b="0" i="0" dirty="0">
                <a:solidFill>
                  <a:srgbClr val="333333"/>
                </a:solidFill>
                <a:effectLst/>
              </a:rPr>
              <a:t>(518) 862-1090, Ext.  3703; </a:t>
            </a:r>
            <a:br>
              <a:rPr lang="en-US" sz="1800" b="0" i="0" dirty="0">
                <a:solidFill>
                  <a:srgbClr val="333333"/>
                </a:solidFill>
                <a:effectLst/>
              </a:rPr>
            </a:br>
            <a:br>
              <a:rPr lang="en-US" sz="1800" b="0" i="0" dirty="0">
                <a:solidFill>
                  <a:srgbClr val="333333"/>
                </a:solidFill>
                <a:effectLst/>
              </a:rPr>
            </a:br>
            <a:r>
              <a:rPr lang="en-US" sz="1800" i="0" dirty="0">
                <a:solidFill>
                  <a:srgbClr val="FF0000"/>
                </a:solidFill>
                <a:effectLst/>
              </a:rPr>
              <a:t>Any additional querie</a:t>
            </a:r>
            <a:r>
              <a:rPr lang="en-US" sz="1800" dirty="0">
                <a:solidFill>
                  <a:srgbClr val="FF0000"/>
                </a:solidFill>
              </a:rPr>
              <a:t>s related to CPS team efforts please direct emails to</a:t>
            </a:r>
            <a:r>
              <a:rPr lang="en-US" sz="1800" b="0" i="0" dirty="0">
                <a:solidFill>
                  <a:srgbClr val="FF0000"/>
                </a:solidFill>
                <a:effectLst/>
              </a:rPr>
              <a:t>: codes@nyserda.ny</a:t>
            </a:r>
            <a:r>
              <a:rPr lang="en-US" sz="1800" b="0" dirty="0">
                <a:solidFill>
                  <a:srgbClr val="FF0000"/>
                </a:solidFill>
              </a:rPr>
              <a:t>.gov</a:t>
            </a:r>
            <a:br>
              <a:rPr lang="en-US" sz="1800" b="0" i="0" dirty="0">
                <a:solidFill>
                  <a:srgbClr val="FF0000"/>
                </a:solidFill>
                <a:effectLst/>
              </a:rPr>
            </a:br>
            <a:br>
              <a:rPr lang="en-US" sz="1800" b="0" dirty="0">
                <a:solidFill>
                  <a:srgbClr val="FF0000"/>
                </a:solidFill>
              </a:rPr>
            </a:br>
            <a:br>
              <a:rPr lang="en-US" sz="1800" b="0" i="0" dirty="0">
                <a:solidFill>
                  <a:srgbClr val="333333"/>
                </a:solidFill>
                <a:effectLst/>
              </a:rPr>
            </a:br>
            <a:br>
              <a:rPr lang="en-US" sz="1800" b="0" i="0" dirty="0">
                <a:solidFill>
                  <a:srgbClr val="333333"/>
                </a:solidFill>
                <a:effectLst/>
              </a:rPr>
            </a:br>
            <a:br>
              <a:rPr lang="en-US" sz="1800" dirty="0"/>
            </a:br>
            <a:br>
              <a:rPr lang="en-US" sz="1800" dirty="0"/>
            </a:br>
            <a:br>
              <a:rPr lang="en-US" sz="2000" dirty="0"/>
            </a:br>
            <a:endParaRPr lang="en-US" sz="2000" dirty="0"/>
          </a:p>
        </p:txBody>
      </p:sp>
    </p:spTree>
    <p:extLst>
      <p:ext uri="{BB962C8B-B14F-4D97-AF65-F5344CB8AC3E}">
        <p14:creationId xmlns:p14="http://schemas.microsoft.com/office/powerpoint/2010/main" val="1863155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59E5B9-2FF7-4568-8354-D6DC9CB809A2}"/>
              </a:ext>
            </a:extLst>
          </p:cNvPr>
          <p:cNvSpPr>
            <a:spLocks noGrp="1"/>
          </p:cNvSpPr>
          <p:nvPr>
            <p:ph type="title"/>
          </p:nvPr>
        </p:nvSpPr>
        <p:spPr>
          <a:xfrm>
            <a:off x="255640" y="113072"/>
            <a:ext cx="11543070" cy="812903"/>
          </a:xfrm>
          <a:prstGeom prst="rect">
            <a:avLst/>
          </a:prstGeom>
        </p:spPr>
        <p:txBody>
          <a:bodyPr/>
          <a:lstStyle/>
          <a:p>
            <a:r>
              <a:rPr lang="en-US" b="1" dirty="0"/>
              <a:t>CODES, PRODUCTS &amp; STANDARDS MATTER</a:t>
            </a:r>
            <a:endParaRPr lang="en-US" b="1" dirty="0">
              <a:solidFill>
                <a:srgbClr val="00B050"/>
              </a:solidFill>
            </a:endParaRPr>
          </a:p>
        </p:txBody>
      </p:sp>
      <p:sp>
        <p:nvSpPr>
          <p:cNvPr id="7" name="Content Placeholder 6">
            <a:extLst>
              <a:ext uri="{FF2B5EF4-FFF2-40B4-BE49-F238E27FC236}">
                <a16:creationId xmlns:a16="http://schemas.microsoft.com/office/drawing/2014/main" id="{943A3AD2-E30F-4A2B-9307-52ABC4BDC19D}"/>
              </a:ext>
            </a:extLst>
          </p:cNvPr>
          <p:cNvSpPr>
            <a:spLocks noGrp="1"/>
          </p:cNvSpPr>
          <p:nvPr>
            <p:ph idx="1"/>
          </p:nvPr>
        </p:nvSpPr>
        <p:spPr>
          <a:xfrm>
            <a:off x="696303" y="780060"/>
            <a:ext cx="11102407" cy="6077940"/>
          </a:xfrm>
        </p:spPr>
        <p:txBody>
          <a:bodyPr/>
          <a:lstStyle/>
          <a:p>
            <a:pPr marL="0" indent="0">
              <a:buNone/>
            </a:pPr>
            <a:r>
              <a:rPr lang="en-US" sz="2000" b="1" dirty="0">
                <a:solidFill>
                  <a:schemeClr val="tx1"/>
                </a:solidFill>
                <a:effectLst>
                  <a:outerShdw blurRad="38100" dist="38100" dir="2700000" algn="tl">
                    <a:srgbClr val="000000">
                      <a:alpha val="43137"/>
                    </a:srgbClr>
                  </a:outerShdw>
                </a:effectLst>
              </a:rPr>
              <a:t>NEW YORK STATE’S (NYS) 2019 CLIMATE LEADERSHIP AND COMMUNITY PROTECTION ACT (CLIMATE ACT) </a:t>
            </a:r>
            <a:r>
              <a:rPr lang="en-US" b="1" dirty="0">
                <a:solidFill>
                  <a:schemeClr val="tx1"/>
                </a:solidFill>
                <a:effectLst>
                  <a:outerShdw blurRad="38100" dist="38100" dir="2700000" algn="tl">
                    <a:srgbClr val="000000">
                      <a:alpha val="43137"/>
                    </a:srgbClr>
                  </a:outerShdw>
                </a:effectLst>
              </a:rPr>
              <a:t>has ambitious </a:t>
            </a:r>
            <a:r>
              <a:rPr lang="en-US" b="1" dirty="0">
                <a:solidFill>
                  <a:srgbClr val="000000"/>
                </a:solidFill>
                <a:latin typeface="Proxima Nova"/>
              </a:rPr>
              <a:t>clean energy and climate justice goals. It </a:t>
            </a:r>
            <a:r>
              <a:rPr lang="en-US" b="1" i="0" dirty="0">
                <a:solidFill>
                  <a:srgbClr val="000000"/>
                </a:solidFill>
                <a:effectLst/>
                <a:latin typeface="Proxima Nova"/>
              </a:rPr>
              <a:t>requires NYS to reduce economy-wide greenhouse gas emissions 40 percent by 2030, and no less than 85 percent by 2050 from 1990 levels.</a:t>
            </a:r>
            <a:r>
              <a:rPr lang="en-US" b="1" dirty="0">
                <a:solidFill>
                  <a:schemeClr val="tx1"/>
                </a:solidFill>
                <a:effectLst>
                  <a:outerShdw blurRad="38100" dist="38100" dir="2700000" algn="tl">
                    <a:srgbClr val="000000">
                      <a:alpha val="43137"/>
                    </a:srgbClr>
                  </a:outerShdw>
                </a:effectLst>
              </a:rPr>
              <a:t> </a:t>
            </a:r>
          </a:p>
          <a:p>
            <a:pPr marL="0" indent="0">
              <a:buNone/>
            </a:pPr>
            <a:r>
              <a:rPr lang="en-US" sz="2000" b="1" i="0" dirty="0">
                <a:solidFill>
                  <a:srgbClr val="00B050"/>
                </a:solidFill>
                <a:effectLst>
                  <a:outerShdw blurRad="38100" dist="38100" dir="2700000" algn="tl">
                    <a:srgbClr val="000000">
                      <a:alpha val="43137"/>
                    </a:srgbClr>
                  </a:outerShdw>
                </a:effectLst>
              </a:rPr>
              <a:t>Energy efficiency </a:t>
            </a:r>
            <a:r>
              <a:rPr lang="en-US" sz="2000" b="0" i="0" dirty="0">
                <a:solidFill>
                  <a:srgbClr val="666666"/>
                </a:solidFill>
                <a:effectLst/>
              </a:rPr>
              <a:t>is the most-cost effective way to reduce harmful </a:t>
            </a:r>
            <a:r>
              <a:rPr lang="en-US" dirty="0">
                <a:solidFill>
                  <a:srgbClr val="666666"/>
                </a:solidFill>
              </a:rPr>
              <a:t>GHG related</a:t>
            </a:r>
            <a:r>
              <a:rPr lang="en-US" sz="2000" b="0" i="0" dirty="0">
                <a:solidFill>
                  <a:srgbClr val="666666"/>
                </a:solidFill>
                <a:effectLst/>
              </a:rPr>
              <a:t> pollution emissions, which </a:t>
            </a:r>
            <a:r>
              <a:rPr lang="en-US" sz="2000" b="0" dirty="0">
                <a:solidFill>
                  <a:srgbClr val="666666"/>
                </a:solidFill>
              </a:rPr>
              <a:t>are</a:t>
            </a:r>
            <a:r>
              <a:rPr lang="en-US" sz="2000" b="0" i="0" dirty="0">
                <a:solidFill>
                  <a:srgbClr val="666666"/>
                </a:solidFill>
                <a:effectLst/>
              </a:rPr>
              <a:t> critical for NYS to reach its </a:t>
            </a:r>
            <a:r>
              <a:rPr lang="en-US" dirty="0">
                <a:solidFill>
                  <a:srgbClr val="666666"/>
                </a:solidFill>
              </a:rPr>
              <a:t>climate goals</a:t>
            </a:r>
            <a:r>
              <a:rPr lang="en-US" sz="2000" b="0" i="0" dirty="0">
                <a:solidFill>
                  <a:srgbClr val="666666"/>
                </a:solidFill>
                <a:effectLst/>
              </a:rPr>
              <a:t>.</a:t>
            </a:r>
          </a:p>
          <a:p>
            <a:pPr marL="0" indent="0">
              <a:buNone/>
            </a:pPr>
            <a:r>
              <a:rPr lang="en-US" sz="2000" b="1" dirty="0">
                <a:solidFill>
                  <a:srgbClr val="00B050"/>
                </a:solidFill>
                <a:effectLst>
                  <a:outerShdw blurRad="38100" dist="38100" dir="2700000" algn="tl">
                    <a:srgbClr val="000000">
                      <a:alpha val="43137"/>
                    </a:srgbClr>
                  </a:outerShdw>
                </a:effectLst>
              </a:rPr>
              <a:t>T</a:t>
            </a:r>
            <a:r>
              <a:rPr lang="en-US" sz="2000" b="1" i="0" dirty="0">
                <a:solidFill>
                  <a:srgbClr val="00B050"/>
                </a:solidFill>
                <a:effectLst>
                  <a:outerShdw blurRad="38100" dist="38100" dir="2700000" algn="tl">
                    <a:srgbClr val="000000">
                      <a:alpha val="43137"/>
                    </a:srgbClr>
                  </a:outerShdw>
                </a:effectLst>
              </a:rPr>
              <a:t>he built environment </a:t>
            </a:r>
            <a:r>
              <a:rPr lang="en-US" sz="2000" b="0" i="0" dirty="0">
                <a:solidFill>
                  <a:srgbClr val="666666"/>
                </a:solidFill>
                <a:effectLst/>
              </a:rPr>
              <a:t>in NYS accounts for </a:t>
            </a:r>
            <a:r>
              <a:rPr lang="en-US" sz="2000" b="0" i="0" u="none" strike="noStrike" dirty="0">
                <a:solidFill>
                  <a:schemeClr val="tx1"/>
                </a:solidFill>
                <a:effectLst/>
                <a:hlinkClick r:id="rId2">
                  <a:extLst>
                    <a:ext uri="{A12FA001-AC4F-418D-AE19-62706E023703}">
                      <ahyp:hlinkClr xmlns:ahyp="http://schemas.microsoft.com/office/drawing/2018/hyperlinkcolor" val="tx"/>
                    </a:ext>
                  </a:extLst>
                </a:hlinkClick>
              </a:rPr>
              <a:t>40 percent of carbon emissions</a:t>
            </a:r>
            <a:r>
              <a:rPr lang="en-US" sz="2000" b="0" i="0" u="none" strike="noStrike" dirty="0">
                <a:solidFill>
                  <a:schemeClr val="tx1"/>
                </a:solidFill>
                <a:effectLst/>
              </a:rPr>
              <a:t>.</a:t>
            </a:r>
            <a:endParaRPr lang="en-US" b="1" dirty="0">
              <a:solidFill>
                <a:srgbClr val="00B050"/>
              </a:solidFill>
              <a:effectLst>
                <a:outerShdw blurRad="38100" dist="38100" dir="2700000" algn="tl">
                  <a:srgbClr val="000000">
                    <a:alpha val="43137"/>
                  </a:srgbClr>
                </a:outerShdw>
              </a:effectLst>
            </a:endParaRPr>
          </a:p>
          <a:p>
            <a:pPr marL="0" indent="0">
              <a:lnSpc>
                <a:spcPct val="100000"/>
              </a:lnSpc>
              <a:buNone/>
            </a:pPr>
            <a:r>
              <a:rPr lang="en-US" b="1" dirty="0">
                <a:solidFill>
                  <a:srgbClr val="00B050"/>
                </a:solidFill>
                <a:effectLst>
                  <a:outerShdw blurRad="38100" dist="38100" dir="2700000" algn="tl">
                    <a:srgbClr val="000000">
                      <a:alpha val="43137"/>
                    </a:srgbClr>
                  </a:outerShdw>
                </a:effectLst>
              </a:rPr>
              <a:t>ADVANCING EFFORTS ON CLEAN ENERGY CODES, PRODUCTS</a:t>
            </a:r>
            <a:r>
              <a:rPr lang="en-US" b="1" dirty="0">
                <a:solidFill>
                  <a:srgbClr val="666666"/>
                </a:solidFill>
                <a:effectLst>
                  <a:outerShdw blurRad="38100" dist="38100" dir="2700000" algn="tl">
                    <a:srgbClr val="000000">
                      <a:alpha val="43137"/>
                    </a:srgbClr>
                  </a:outerShdw>
                </a:effectLst>
              </a:rPr>
              <a:t>:</a:t>
            </a:r>
            <a:endParaRPr lang="en-US" dirty="0">
              <a:solidFill>
                <a:srgbClr val="666666"/>
              </a:solidFill>
            </a:endParaRPr>
          </a:p>
          <a:p>
            <a:pPr>
              <a:lnSpc>
                <a:spcPct val="100000"/>
              </a:lnSpc>
            </a:pPr>
            <a:r>
              <a:rPr lang="en-US" sz="2000" b="1" dirty="0">
                <a:solidFill>
                  <a:srgbClr val="00B050"/>
                </a:solidFill>
                <a:effectLst>
                  <a:outerShdw blurRad="38100" dist="38100" dir="2700000" algn="tl">
                    <a:srgbClr val="000000">
                      <a:alpha val="43137"/>
                    </a:srgbClr>
                  </a:outerShdw>
                </a:effectLst>
              </a:rPr>
              <a:t>Partnership-driven </a:t>
            </a:r>
            <a:r>
              <a:rPr lang="en-US" b="1" dirty="0">
                <a:solidFill>
                  <a:srgbClr val="00B050"/>
                </a:solidFill>
                <a:effectLst>
                  <a:outerShdw blurRad="38100" dist="38100" dir="2700000" algn="tl">
                    <a:srgbClr val="000000">
                      <a:alpha val="43137"/>
                    </a:srgbClr>
                  </a:outerShdw>
                </a:effectLst>
              </a:rPr>
              <a:t>work: </a:t>
            </a:r>
            <a:r>
              <a:rPr lang="en-US" b="1" dirty="0">
                <a:solidFill>
                  <a:srgbClr val="666666"/>
                </a:solidFill>
              </a:rPr>
              <a:t>NYSERDA seeks to work with all stakeholders to ad</a:t>
            </a:r>
            <a:r>
              <a:rPr lang="en-US" sz="2000" b="1" i="0" dirty="0">
                <a:solidFill>
                  <a:srgbClr val="666666"/>
                </a:solidFill>
              </a:rPr>
              <a:t>vance clean energy building codes, product and appliance standards and </a:t>
            </a:r>
            <a:r>
              <a:rPr lang="en-US" sz="2000" b="1" dirty="0">
                <a:solidFill>
                  <a:srgbClr val="666666"/>
                </a:solidFill>
              </a:rPr>
              <a:t>practices that i</a:t>
            </a:r>
            <a:r>
              <a:rPr lang="en-US" sz="2000" b="1" i="0" dirty="0">
                <a:solidFill>
                  <a:srgbClr val="666666"/>
                </a:solidFill>
              </a:rPr>
              <a:t>mprove energy efficiency.</a:t>
            </a:r>
            <a:endParaRPr lang="en-US" sz="2000" b="1" dirty="0"/>
          </a:p>
          <a:p>
            <a:r>
              <a:rPr lang="en-US" sz="2000" b="1" dirty="0">
                <a:solidFill>
                  <a:srgbClr val="00B050"/>
                </a:solidFill>
                <a:effectLst>
                  <a:outerShdw blurRad="38100" dist="38100" dir="2700000" algn="tl">
                    <a:srgbClr val="000000">
                      <a:alpha val="43137"/>
                    </a:srgbClr>
                  </a:outerShdw>
                </a:effectLst>
              </a:rPr>
              <a:t>Decarbonizing buildings</a:t>
            </a:r>
            <a:r>
              <a:rPr lang="en-US" sz="2000" dirty="0">
                <a:effectLst/>
              </a:rPr>
              <a:t>: </a:t>
            </a:r>
            <a:r>
              <a:rPr lang="en-US" sz="2000" b="1" dirty="0">
                <a:effectLst/>
              </a:rPr>
              <a:t>NYSERDA</a:t>
            </a:r>
            <a:r>
              <a:rPr lang="en-US" sz="2000" dirty="0">
                <a:effectLst/>
              </a:rPr>
              <a:t> </a:t>
            </a:r>
            <a:r>
              <a:rPr lang="en-US" b="1" dirty="0"/>
              <a:t>e</a:t>
            </a:r>
            <a:r>
              <a:rPr lang="en-US" sz="2000" b="1" dirty="0">
                <a:effectLst/>
              </a:rPr>
              <a:t>fforts to decarbonize buildings have begun and will </a:t>
            </a:r>
            <a:r>
              <a:rPr lang="en-US" b="1" dirty="0"/>
              <a:t>be </a:t>
            </a:r>
            <a:r>
              <a:rPr lang="en-US" sz="2000" b="1" dirty="0">
                <a:effectLst/>
              </a:rPr>
              <a:t>expanding steadily through 2035. </a:t>
            </a:r>
          </a:p>
          <a:p>
            <a:r>
              <a:rPr lang="en-US" b="1" dirty="0">
                <a:solidFill>
                  <a:srgbClr val="00B050"/>
                </a:solidFill>
                <a:effectLst>
                  <a:outerShdw blurRad="38100" dist="38100" dir="2700000" algn="tl">
                    <a:srgbClr val="000000">
                      <a:alpha val="43137"/>
                    </a:srgbClr>
                  </a:outerShdw>
                </a:effectLst>
              </a:rPr>
              <a:t>Responding to climate and clean energy justice</a:t>
            </a:r>
            <a:r>
              <a:rPr lang="en-US" b="1" dirty="0"/>
              <a:t>: </a:t>
            </a:r>
            <a:r>
              <a:rPr lang="en-US" sz="2000" b="1" dirty="0">
                <a:effectLst/>
              </a:rPr>
              <a:t>NYSERDA fully recognizes that work towards decarbonizing buildings and advancing clean energy codes, products and standards </a:t>
            </a:r>
            <a:r>
              <a:rPr lang="en-US" b="1" dirty="0"/>
              <a:t>should </a:t>
            </a:r>
            <a:r>
              <a:rPr lang="en-US" sz="2000" b="1" dirty="0">
                <a:effectLst/>
              </a:rPr>
              <a:t>be directly responsive to addressing the needs of </a:t>
            </a:r>
            <a:r>
              <a:rPr lang="en-US" sz="2000" b="1" dirty="0"/>
              <a:t>frontline communities – currently defined as Disadvantaged Communities (DACs)-interim criteria. </a:t>
            </a:r>
          </a:p>
          <a:p>
            <a:pPr marL="342900" indent="-34290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2287173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59E5B9-2FF7-4568-8354-D6DC9CB809A2}"/>
              </a:ext>
            </a:extLst>
          </p:cNvPr>
          <p:cNvSpPr>
            <a:spLocks noGrp="1"/>
          </p:cNvSpPr>
          <p:nvPr>
            <p:ph type="title"/>
          </p:nvPr>
        </p:nvSpPr>
        <p:spPr>
          <a:xfrm>
            <a:off x="255640" y="113072"/>
            <a:ext cx="11543070" cy="1401096"/>
          </a:xfrm>
          <a:prstGeom prst="rect">
            <a:avLst/>
          </a:prstGeom>
        </p:spPr>
        <p:txBody>
          <a:bodyPr/>
          <a:lstStyle/>
          <a:p>
            <a:r>
              <a:rPr lang="en-US" b="1" dirty="0"/>
              <a:t>CODES, PRODUCTS &amp; STANDARDS (CPS): Key Work Streams </a:t>
            </a:r>
          </a:p>
        </p:txBody>
      </p:sp>
      <p:sp>
        <p:nvSpPr>
          <p:cNvPr id="7" name="Content Placeholder 6">
            <a:extLst>
              <a:ext uri="{FF2B5EF4-FFF2-40B4-BE49-F238E27FC236}">
                <a16:creationId xmlns:a16="http://schemas.microsoft.com/office/drawing/2014/main" id="{943A3AD2-E30F-4A2B-9307-52ABC4BDC19D}"/>
              </a:ext>
            </a:extLst>
          </p:cNvPr>
          <p:cNvSpPr>
            <a:spLocks noGrp="1"/>
          </p:cNvSpPr>
          <p:nvPr>
            <p:ph idx="1"/>
          </p:nvPr>
        </p:nvSpPr>
        <p:spPr>
          <a:xfrm>
            <a:off x="546956" y="1875997"/>
            <a:ext cx="11102407" cy="4868932"/>
          </a:xfrm>
        </p:spPr>
        <p:txBody>
          <a:bodyPr/>
          <a:lstStyle/>
          <a:p>
            <a:pPr>
              <a:buFont typeface="Wingdings" panose="05000000000000000000" pitchFamily="2" charset="2"/>
              <a:buChar char="Ø"/>
            </a:pPr>
            <a:r>
              <a:rPr lang="en-US" b="1" dirty="0">
                <a:solidFill>
                  <a:srgbClr val="00B050"/>
                </a:solidFill>
              </a:rPr>
              <a:t>ADVANCING CLEAN TO ZERO-EMISSIONS CODES THROUGH CODE DEVELOPMENT &amp; ADVANCEMENT, CODE ADOPTION AND CODE COMPLIANCE SUPPORT</a:t>
            </a:r>
            <a:r>
              <a:rPr lang="en-US" dirty="0">
                <a:solidFill>
                  <a:srgbClr val="00B050"/>
                </a:solidFill>
              </a:rPr>
              <a:t>:  </a:t>
            </a:r>
          </a:p>
          <a:p>
            <a:pPr>
              <a:buFont typeface="Arial" panose="020B0604020202020204" pitchFamily="34" charset="0"/>
              <a:buChar char="•"/>
            </a:pPr>
            <a:r>
              <a:rPr lang="en-US" dirty="0" err="1"/>
              <a:t>NYStretch</a:t>
            </a:r>
            <a:r>
              <a:rPr lang="en-US" dirty="0"/>
              <a:t> 2020</a:t>
            </a:r>
          </a:p>
          <a:p>
            <a:pPr>
              <a:buFont typeface="Arial" panose="020B0604020202020204" pitchFamily="34" charset="0"/>
              <a:buChar char="•"/>
            </a:pPr>
            <a:r>
              <a:rPr lang="en-US" dirty="0"/>
              <a:t>Development of </a:t>
            </a:r>
            <a:r>
              <a:rPr lang="en-US" dirty="0" err="1"/>
              <a:t>NYStretch</a:t>
            </a:r>
            <a:r>
              <a:rPr lang="en-US" dirty="0"/>
              <a:t> 2023 </a:t>
            </a:r>
          </a:p>
          <a:p>
            <a:pPr>
              <a:buFont typeface="Arial" panose="020B0604020202020204" pitchFamily="34" charset="0"/>
              <a:buChar char="•"/>
            </a:pPr>
            <a:r>
              <a:rPr lang="en-US" dirty="0"/>
              <a:t>Innovative pilots focused on community engagement with a focus on building technology and online capacities where resource constraints/needs are the greatest. </a:t>
            </a:r>
          </a:p>
          <a:p>
            <a:pPr>
              <a:buFont typeface="Arial" panose="020B0604020202020204" pitchFamily="34" charset="0"/>
              <a:buChar char="•"/>
            </a:pPr>
            <a:r>
              <a:rPr lang="en-US" dirty="0"/>
              <a:t>Energy Code Compliance Training (ECCCNYS 2020 as well </a:t>
            </a:r>
            <a:r>
              <a:rPr lang="en-US" dirty="0" err="1"/>
              <a:t>NYStretch</a:t>
            </a:r>
            <a:r>
              <a:rPr lang="en-US" dirty="0"/>
              <a:t> 2020: </a:t>
            </a:r>
            <a:r>
              <a:rPr lang="en-US" dirty="0">
                <a:hlinkClick r:id="rId2"/>
              </a:rPr>
              <a:t>https://www.nyserda.ny.gov/All-Programs/Energy-Code-Training</a:t>
            </a:r>
            <a:r>
              <a:rPr lang="en-US" dirty="0"/>
              <a:t>) </a:t>
            </a:r>
          </a:p>
          <a:p>
            <a:pPr marL="0" indent="0">
              <a:buNone/>
            </a:pPr>
            <a:endParaRPr lang="en-US" dirty="0"/>
          </a:p>
          <a:p>
            <a:pPr>
              <a:buFont typeface="Wingdings" panose="05000000000000000000" pitchFamily="2" charset="2"/>
              <a:buChar char="Ø"/>
            </a:pPr>
            <a:r>
              <a:rPr lang="en-US" b="1" dirty="0">
                <a:solidFill>
                  <a:srgbClr val="00B050"/>
                </a:solidFill>
              </a:rPr>
              <a:t>ADVANCING CLEAN AND ZERO EMISSION PRODUCTS AND APPLIANCE STANDARDS</a:t>
            </a:r>
            <a:r>
              <a:rPr lang="en-US" b="1" dirty="0"/>
              <a:t>:</a:t>
            </a:r>
          </a:p>
          <a:p>
            <a:pPr>
              <a:buFont typeface="Arial" panose="020B0604020202020204" pitchFamily="34" charset="0"/>
              <a:buChar char="•"/>
            </a:pPr>
            <a:r>
              <a:rPr lang="en-US" dirty="0"/>
              <a:t>Efforts on State  and Federal Product and Appliance Standards includes regulatory and research work done by NYSERDA in partnership with key stakeholders</a:t>
            </a:r>
          </a:p>
        </p:txBody>
      </p:sp>
    </p:spTree>
    <p:extLst>
      <p:ext uri="{BB962C8B-B14F-4D97-AF65-F5344CB8AC3E}">
        <p14:creationId xmlns:p14="http://schemas.microsoft.com/office/powerpoint/2010/main" val="497808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DD2A8E-3463-4371-AE41-89290BC0D825}"/>
              </a:ext>
            </a:extLst>
          </p:cNvPr>
          <p:cNvSpPr>
            <a:spLocks noGrp="1"/>
          </p:cNvSpPr>
          <p:nvPr>
            <p:ph idx="1"/>
          </p:nvPr>
        </p:nvSpPr>
        <p:spPr>
          <a:xfrm>
            <a:off x="546957" y="1875997"/>
            <a:ext cx="5549043" cy="3915203"/>
          </a:xfrm>
        </p:spPr>
        <p:txBody>
          <a:bodyPr/>
          <a:lstStyle/>
          <a:p>
            <a:pPr marL="0" indent="0">
              <a:buNone/>
            </a:pPr>
            <a:r>
              <a:rPr lang="en-US" dirty="0"/>
              <a:t>In support of New York State’s 2019 Climate Act, NYSERDA is inviting New York State Authorities Having Jurisdiction (AHJs) to participate in PON 4600 which has 2 components:</a:t>
            </a:r>
          </a:p>
          <a:p>
            <a:pPr lvl="1"/>
            <a:r>
              <a:rPr lang="en-US" b="1" dirty="0">
                <a:solidFill>
                  <a:srgbClr val="00B050"/>
                </a:solidFill>
                <a:effectLst>
                  <a:outerShdw blurRad="38100" dist="38100" dir="2700000" algn="tl">
                    <a:srgbClr val="000000">
                      <a:alpha val="43137"/>
                    </a:srgbClr>
                  </a:outerShdw>
                </a:effectLst>
              </a:rPr>
              <a:t>Third-Party Support</a:t>
            </a:r>
          </a:p>
          <a:p>
            <a:pPr lvl="1"/>
            <a:r>
              <a:rPr lang="en-US" b="1" dirty="0">
                <a:solidFill>
                  <a:srgbClr val="00B050"/>
                </a:solidFill>
                <a:effectLst>
                  <a:outerShdw blurRad="38100" dist="38100" dir="2700000" algn="tl">
                    <a:srgbClr val="000000">
                      <a:alpha val="43137"/>
                    </a:srgbClr>
                  </a:outerShdw>
                </a:effectLst>
              </a:rPr>
              <a:t>Advancing Code Compliance Technology</a:t>
            </a:r>
          </a:p>
          <a:p>
            <a:pPr lvl="1"/>
            <a:endParaRPr lang="en-US" b="1" dirty="0"/>
          </a:p>
          <a:p>
            <a:pPr marL="0" lvl="1" indent="0">
              <a:spcBef>
                <a:spcPts val="1200"/>
              </a:spcBef>
              <a:buNone/>
            </a:pPr>
            <a:r>
              <a:rPr lang="en-US" sz="2000" b="1" dirty="0"/>
              <a:t>AHJs can submit Interest Applications for</a:t>
            </a:r>
            <a:r>
              <a:rPr lang="en-US" sz="2000" dirty="0"/>
              <a:t> </a:t>
            </a:r>
            <a:r>
              <a:rPr lang="en-US" sz="2000" b="1" u="sng" dirty="0">
                <a:solidFill>
                  <a:srgbClr val="00B050"/>
                </a:solidFill>
                <a:effectLst>
                  <a:outerShdw blurRad="38100" dist="38100" dir="2700000" algn="tl">
                    <a:srgbClr val="000000">
                      <a:alpha val="43137"/>
                    </a:srgbClr>
                  </a:outerShdw>
                </a:effectLst>
              </a:rPr>
              <a:t>one or both </a:t>
            </a:r>
            <a:r>
              <a:rPr lang="en-US" sz="2000" b="1" dirty="0"/>
              <a:t>components of PON 4600</a:t>
            </a:r>
          </a:p>
          <a:p>
            <a:pPr marL="274320" lvl="1" indent="0">
              <a:buNone/>
            </a:pPr>
            <a:endParaRPr lang="en-US" sz="2000" dirty="0"/>
          </a:p>
        </p:txBody>
      </p:sp>
      <p:sp>
        <p:nvSpPr>
          <p:cNvPr id="4" name="Title 3">
            <a:extLst>
              <a:ext uri="{FF2B5EF4-FFF2-40B4-BE49-F238E27FC236}">
                <a16:creationId xmlns:a16="http://schemas.microsoft.com/office/drawing/2014/main" id="{3C59E5B9-2FF7-4568-8354-D6DC9CB809A2}"/>
              </a:ext>
            </a:extLst>
          </p:cNvPr>
          <p:cNvSpPr>
            <a:spLocks noGrp="1"/>
          </p:cNvSpPr>
          <p:nvPr>
            <p:ph type="title"/>
          </p:nvPr>
        </p:nvSpPr>
        <p:spPr>
          <a:xfrm>
            <a:off x="546957" y="0"/>
            <a:ext cx="10515600" cy="1372873"/>
          </a:xfrm>
          <a:prstGeom prst="rect">
            <a:avLst/>
          </a:prstGeom>
        </p:spPr>
        <p:txBody>
          <a:bodyPr/>
          <a:lstStyle/>
          <a:p>
            <a:r>
              <a:rPr lang="en-US" b="1" dirty="0"/>
              <a:t>Program Opportunity Notice (PON 4600)</a:t>
            </a:r>
          </a:p>
        </p:txBody>
      </p:sp>
      <p:pic>
        <p:nvPicPr>
          <p:cNvPr id="2" name="Picture 1">
            <a:extLst>
              <a:ext uri="{FF2B5EF4-FFF2-40B4-BE49-F238E27FC236}">
                <a16:creationId xmlns:a16="http://schemas.microsoft.com/office/drawing/2014/main" id="{EACA2D8E-B45F-4E26-B1B7-C14238E63EC9}"/>
              </a:ext>
            </a:extLst>
          </p:cNvPr>
          <p:cNvPicPr>
            <a:picLocks noChangeAspect="1"/>
          </p:cNvPicPr>
          <p:nvPr/>
        </p:nvPicPr>
        <p:blipFill>
          <a:blip r:embed="rId2"/>
          <a:stretch>
            <a:fillRect/>
          </a:stretch>
        </p:blipFill>
        <p:spPr>
          <a:xfrm>
            <a:off x="6449366" y="2078581"/>
            <a:ext cx="5378711" cy="3525806"/>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66A0A3E4-E8CF-4BF4-A872-6586758502A2}"/>
              </a:ext>
            </a:extLst>
          </p:cNvPr>
          <p:cNvSpPr txBox="1"/>
          <p:nvPr/>
        </p:nvSpPr>
        <p:spPr>
          <a:xfrm>
            <a:off x="830886" y="6107511"/>
            <a:ext cx="11236960" cy="400110"/>
          </a:xfrm>
          <a:prstGeom prst="rect">
            <a:avLst/>
          </a:prstGeom>
          <a:noFill/>
        </p:spPr>
        <p:txBody>
          <a:bodyPr wrap="square" rtlCol="0">
            <a:spAutoFit/>
          </a:bodyPr>
          <a:lstStyle/>
          <a:p>
            <a:r>
              <a:rPr lang="en-US" sz="2000" dirty="0">
                <a:hlinkClick r:id="rId3"/>
              </a:rPr>
              <a:t>Third-Party Support and Advancing Code Compliance Technology Pilot Program (PON 4600) (ny.gov)</a:t>
            </a:r>
            <a:endParaRPr lang="en-US" sz="2000" dirty="0"/>
          </a:p>
        </p:txBody>
      </p:sp>
    </p:spTree>
    <p:extLst>
      <p:ext uri="{BB962C8B-B14F-4D97-AF65-F5344CB8AC3E}">
        <p14:creationId xmlns:p14="http://schemas.microsoft.com/office/powerpoint/2010/main" val="421016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D23B01-AEE6-4973-A567-1A934D12E9D9}"/>
              </a:ext>
            </a:extLst>
          </p:cNvPr>
          <p:cNvSpPr>
            <a:spLocks noGrp="1"/>
          </p:cNvSpPr>
          <p:nvPr>
            <p:ph type="title"/>
          </p:nvPr>
        </p:nvSpPr>
        <p:spPr>
          <a:xfrm>
            <a:off x="275303" y="78658"/>
            <a:ext cx="11621729" cy="1750141"/>
          </a:xfrm>
          <a:prstGeom prst="rect">
            <a:avLst/>
          </a:prstGeom>
        </p:spPr>
        <p:txBody>
          <a:bodyPr/>
          <a:lstStyle/>
          <a:p>
            <a:r>
              <a:rPr lang="en-US" sz="4000" dirty="0"/>
              <a:t>Third-Party Support: </a:t>
            </a:r>
            <a:r>
              <a:rPr lang="en-US" sz="4000" b="0" i="1" dirty="0">
                <a:solidFill>
                  <a:srgbClr val="00B050"/>
                </a:solidFill>
                <a:effectLst>
                  <a:outerShdw blurRad="38100" dist="38100" dir="2700000" algn="tl">
                    <a:srgbClr val="000000">
                      <a:alpha val="43137"/>
                    </a:srgbClr>
                  </a:outerShdw>
                </a:effectLst>
              </a:rPr>
              <a:t>Innovative opportunities for AHJs &amp; qualified third-party support providers  </a:t>
            </a:r>
          </a:p>
        </p:txBody>
      </p:sp>
      <p:sp>
        <p:nvSpPr>
          <p:cNvPr id="5" name="Text Placeholder 4">
            <a:extLst>
              <a:ext uri="{FF2B5EF4-FFF2-40B4-BE49-F238E27FC236}">
                <a16:creationId xmlns:a16="http://schemas.microsoft.com/office/drawing/2014/main" id="{B190AFD5-8947-44E3-A833-9C204ADB7083}"/>
              </a:ext>
            </a:extLst>
          </p:cNvPr>
          <p:cNvSpPr>
            <a:spLocks noGrp="1"/>
          </p:cNvSpPr>
          <p:nvPr>
            <p:ph type="body" sz="quarter" idx="12"/>
          </p:nvPr>
        </p:nvSpPr>
        <p:spPr>
          <a:xfrm>
            <a:off x="510208" y="1828799"/>
            <a:ext cx="5349817" cy="4680155"/>
          </a:xfrm>
        </p:spPr>
        <p:txBody>
          <a:bodyPr/>
          <a:lstStyle/>
          <a:p>
            <a:r>
              <a:rPr lang="en-US" sz="3600" u="sng" dirty="0">
                <a:solidFill>
                  <a:srgbClr val="00B050"/>
                </a:solidFill>
                <a:effectLst>
                  <a:outerShdw blurRad="38100" dist="38100" dir="2700000" algn="tl">
                    <a:srgbClr val="000000">
                      <a:alpha val="43137"/>
                    </a:srgbClr>
                  </a:outerShdw>
                </a:effectLst>
              </a:rPr>
              <a:t>AIM: </a:t>
            </a:r>
            <a:r>
              <a:rPr lang="en-US" sz="3600" dirty="0">
                <a:solidFill>
                  <a:schemeClr val="tx1"/>
                </a:solidFill>
              </a:rPr>
              <a:t>Build-out and diversify technical energy code capacities via the use of qualified third-party support providers and a concise informative Guidance Manual </a:t>
            </a:r>
          </a:p>
        </p:txBody>
      </p:sp>
      <p:graphicFrame>
        <p:nvGraphicFramePr>
          <p:cNvPr id="8" name="Diagram 7">
            <a:extLst>
              <a:ext uri="{FF2B5EF4-FFF2-40B4-BE49-F238E27FC236}">
                <a16:creationId xmlns:a16="http://schemas.microsoft.com/office/drawing/2014/main" id="{D6D42AE6-99D1-4B08-8234-61F558F73183}"/>
              </a:ext>
            </a:extLst>
          </p:cNvPr>
          <p:cNvGraphicFramePr/>
          <p:nvPr/>
        </p:nvGraphicFramePr>
        <p:xfrm>
          <a:off x="5309418" y="1474839"/>
          <a:ext cx="6882581" cy="49554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3543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DD2A8E-3463-4371-AE41-89290BC0D825}"/>
              </a:ext>
            </a:extLst>
          </p:cNvPr>
          <p:cNvSpPr>
            <a:spLocks noGrp="1"/>
          </p:cNvSpPr>
          <p:nvPr>
            <p:ph idx="1"/>
          </p:nvPr>
        </p:nvSpPr>
        <p:spPr>
          <a:xfrm>
            <a:off x="546957" y="983226"/>
            <a:ext cx="11315077" cy="5555224"/>
          </a:xfrm>
        </p:spPr>
        <p:txBody>
          <a:bodyPr/>
          <a:lstStyle/>
          <a:p>
            <a:pPr marL="0" indent="0">
              <a:buNone/>
            </a:pPr>
            <a:r>
              <a:rPr lang="en-US" sz="2400" b="1" dirty="0"/>
              <a:t>Third-Party Support is aimed at assisting AHJs: </a:t>
            </a:r>
            <a:r>
              <a:rPr lang="en-US" dirty="0"/>
              <a:t>AHJs face resource and time constraints in undertaking plan checks and building inspections which can be addressed via the use of qualified Third-Party Support Providers in the following roles*: </a:t>
            </a:r>
          </a:p>
          <a:p>
            <a:pPr>
              <a:lnSpc>
                <a:spcPct val="100000"/>
              </a:lnSpc>
              <a:buFont typeface="Arial" panose="020B0604020202020204" pitchFamily="34" charset="0"/>
              <a:buChar char="•"/>
            </a:pPr>
            <a:r>
              <a:rPr lang="en-US" sz="1600" b="1" i="1" dirty="0">
                <a:solidFill>
                  <a:srgbClr val="00B050"/>
                </a:solidFill>
              </a:rPr>
              <a:t>Residential Plans Examiner</a:t>
            </a:r>
          </a:p>
          <a:p>
            <a:pPr>
              <a:lnSpc>
                <a:spcPct val="100000"/>
              </a:lnSpc>
              <a:buFont typeface="Arial" panose="020B0604020202020204" pitchFamily="34" charset="0"/>
              <a:buChar char="•"/>
            </a:pPr>
            <a:r>
              <a:rPr lang="en-US" sz="1600" b="1" i="1" dirty="0">
                <a:solidFill>
                  <a:srgbClr val="00B050"/>
                </a:solidFill>
              </a:rPr>
              <a:t>Residential Inspector						</a:t>
            </a:r>
          </a:p>
          <a:p>
            <a:pPr>
              <a:lnSpc>
                <a:spcPct val="100000"/>
              </a:lnSpc>
              <a:buFont typeface="Arial" panose="020B0604020202020204" pitchFamily="34" charset="0"/>
              <a:buChar char="•"/>
            </a:pPr>
            <a:r>
              <a:rPr lang="en-US" sz="1600" b="1" i="1" dirty="0">
                <a:solidFill>
                  <a:srgbClr val="00B050"/>
                </a:solidFill>
              </a:rPr>
              <a:t>Commercial Plans Examiner- Prescriptive</a:t>
            </a:r>
          </a:p>
          <a:p>
            <a:pPr>
              <a:lnSpc>
                <a:spcPct val="100000"/>
              </a:lnSpc>
              <a:buFont typeface="Arial" panose="020B0604020202020204" pitchFamily="34" charset="0"/>
              <a:buChar char="•"/>
            </a:pPr>
            <a:r>
              <a:rPr lang="en-US" sz="1600" b="1" i="1" dirty="0">
                <a:solidFill>
                  <a:srgbClr val="00B050"/>
                </a:solidFill>
              </a:rPr>
              <a:t>Commercial Plans Examiner- Performance</a:t>
            </a:r>
          </a:p>
          <a:p>
            <a:pPr>
              <a:lnSpc>
                <a:spcPct val="100000"/>
              </a:lnSpc>
              <a:buFont typeface="Arial" panose="020B0604020202020204" pitchFamily="34" charset="0"/>
              <a:buChar char="•"/>
            </a:pPr>
            <a:r>
              <a:rPr lang="en-US" sz="1600" b="1" i="1" dirty="0">
                <a:solidFill>
                  <a:srgbClr val="00B050"/>
                </a:solidFill>
              </a:rPr>
              <a:t>Commercial Inspector</a:t>
            </a:r>
          </a:p>
          <a:p>
            <a:pPr marL="0" indent="0">
              <a:buNone/>
            </a:pPr>
            <a:endParaRPr lang="en-US" sz="1400" b="1" dirty="0">
              <a:solidFill>
                <a:srgbClr val="0070C0"/>
              </a:solidFill>
            </a:endParaRPr>
          </a:p>
          <a:p>
            <a:pPr marL="0" indent="0">
              <a:buNone/>
            </a:pPr>
            <a:endParaRPr lang="en-US" sz="1400" b="1" dirty="0">
              <a:solidFill>
                <a:srgbClr val="0070C0"/>
              </a:solidFill>
            </a:endParaRPr>
          </a:p>
          <a:p>
            <a:pPr marL="0" indent="0">
              <a:buNone/>
            </a:pPr>
            <a:endParaRPr lang="en-US" sz="1400" b="1" dirty="0">
              <a:solidFill>
                <a:srgbClr val="0070C0"/>
              </a:solidFill>
            </a:endParaRPr>
          </a:p>
          <a:p>
            <a:pPr marL="0" indent="0">
              <a:buNone/>
            </a:pPr>
            <a:r>
              <a:rPr lang="en-US" sz="2400" b="1" dirty="0"/>
              <a:t>Guidance Document is the </a:t>
            </a:r>
            <a:r>
              <a:rPr lang="en-US" sz="2400" b="1" dirty="0">
                <a:solidFill>
                  <a:srgbClr val="00B050"/>
                </a:solidFill>
              </a:rPr>
              <a:t>Third-Party Support Manual</a:t>
            </a:r>
            <a:r>
              <a:rPr lang="en-US" sz="2400" dirty="0"/>
              <a:t>: </a:t>
            </a:r>
            <a:r>
              <a:rPr lang="en-US" dirty="0"/>
              <a:t>Includes </a:t>
            </a:r>
            <a:r>
              <a:rPr lang="en-US" b="1" dirty="0"/>
              <a:t>qualification criteria and processes </a:t>
            </a:r>
            <a:r>
              <a:rPr lang="en-US" dirty="0"/>
              <a:t>for qualified Third-Party Support Providers as well as Model Resolution that interested AHJs who wish to participate in the PON need to adopt; and </a:t>
            </a:r>
            <a:r>
              <a:rPr lang="en-US" b="1" dirty="0"/>
              <a:t>Building Plan Reviews and Inspection</a:t>
            </a:r>
            <a:r>
              <a:rPr lang="en-US" dirty="0"/>
              <a:t> </a:t>
            </a:r>
            <a:r>
              <a:rPr lang="en-US" b="1" dirty="0"/>
              <a:t>Checklists</a:t>
            </a:r>
            <a:r>
              <a:rPr lang="en-US" b="1" i="1" dirty="0"/>
              <a:t> </a:t>
            </a:r>
            <a:r>
              <a:rPr lang="en-US" dirty="0"/>
              <a:t>that AHJs participating in this component of the PON will be able to access. </a:t>
            </a:r>
          </a:p>
          <a:p>
            <a:pPr marL="0" indent="0">
              <a:buNone/>
            </a:pPr>
            <a:endParaRPr lang="en-US" dirty="0"/>
          </a:p>
        </p:txBody>
      </p:sp>
      <p:sp>
        <p:nvSpPr>
          <p:cNvPr id="4" name="Title 3">
            <a:extLst>
              <a:ext uri="{FF2B5EF4-FFF2-40B4-BE49-F238E27FC236}">
                <a16:creationId xmlns:a16="http://schemas.microsoft.com/office/drawing/2014/main" id="{3C59E5B9-2FF7-4568-8354-D6DC9CB809A2}"/>
              </a:ext>
            </a:extLst>
          </p:cNvPr>
          <p:cNvSpPr>
            <a:spLocks noGrp="1"/>
          </p:cNvSpPr>
          <p:nvPr>
            <p:ph type="title"/>
          </p:nvPr>
        </p:nvSpPr>
        <p:spPr>
          <a:xfrm>
            <a:off x="546957" y="0"/>
            <a:ext cx="10515600" cy="914399"/>
          </a:xfrm>
          <a:prstGeom prst="rect">
            <a:avLst/>
          </a:prstGeom>
        </p:spPr>
        <p:txBody>
          <a:bodyPr/>
          <a:lstStyle/>
          <a:p>
            <a:r>
              <a:rPr lang="en-US" dirty="0"/>
              <a:t>Third-Party Support: </a:t>
            </a:r>
            <a:r>
              <a:rPr lang="en-US" dirty="0">
                <a:solidFill>
                  <a:srgbClr val="00B050"/>
                </a:solidFill>
              </a:rPr>
              <a:t>Role of AHJs </a:t>
            </a:r>
          </a:p>
        </p:txBody>
      </p:sp>
      <p:pic>
        <p:nvPicPr>
          <p:cNvPr id="6" name="Picture 5">
            <a:extLst>
              <a:ext uri="{FF2B5EF4-FFF2-40B4-BE49-F238E27FC236}">
                <a16:creationId xmlns:a16="http://schemas.microsoft.com/office/drawing/2014/main" id="{CE576B21-145E-463A-B748-FF3BD10929ED}"/>
              </a:ext>
            </a:extLst>
          </p:cNvPr>
          <p:cNvPicPr>
            <a:picLocks noChangeAspect="1"/>
          </p:cNvPicPr>
          <p:nvPr/>
        </p:nvPicPr>
        <p:blipFill>
          <a:blip r:embed="rId3"/>
          <a:stretch>
            <a:fillRect/>
          </a:stretch>
        </p:blipFill>
        <p:spPr>
          <a:xfrm>
            <a:off x="7667625" y="1917289"/>
            <a:ext cx="3575339" cy="27726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9873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59E5B9-2FF7-4568-8354-D6DC9CB809A2}"/>
              </a:ext>
            </a:extLst>
          </p:cNvPr>
          <p:cNvSpPr>
            <a:spLocks noGrp="1"/>
          </p:cNvSpPr>
          <p:nvPr>
            <p:ph type="title"/>
          </p:nvPr>
        </p:nvSpPr>
        <p:spPr>
          <a:xfrm>
            <a:off x="235974" y="0"/>
            <a:ext cx="11375923" cy="1632156"/>
          </a:xfrm>
          <a:prstGeom prst="rect">
            <a:avLst/>
          </a:prstGeom>
        </p:spPr>
        <p:txBody>
          <a:bodyPr/>
          <a:lstStyle/>
          <a:p>
            <a:r>
              <a:rPr lang="en-US" sz="2800" b="1" dirty="0"/>
              <a:t>Third-Party Support: </a:t>
            </a:r>
            <a:r>
              <a:rPr lang="en-US" sz="2800" b="1" dirty="0">
                <a:solidFill>
                  <a:srgbClr val="00B050"/>
                </a:solidFill>
              </a:rPr>
              <a:t>Role of Qualified Third-Party Support Providers</a:t>
            </a:r>
            <a:r>
              <a:rPr lang="en-US" sz="2800" dirty="0">
                <a:solidFill>
                  <a:srgbClr val="00B050"/>
                </a:solidFill>
              </a:rPr>
              <a:t>* </a:t>
            </a:r>
            <a:br>
              <a:rPr lang="en-US" sz="2800" dirty="0"/>
            </a:br>
            <a:br>
              <a:rPr lang="en-US" sz="2800" dirty="0"/>
            </a:br>
            <a:endParaRPr lang="en-US" sz="2800" dirty="0"/>
          </a:p>
        </p:txBody>
      </p:sp>
      <p:sp>
        <p:nvSpPr>
          <p:cNvPr id="2" name="TextBox 1">
            <a:extLst>
              <a:ext uri="{FF2B5EF4-FFF2-40B4-BE49-F238E27FC236}">
                <a16:creationId xmlns:a16="http://schemas.microsoft.com/office/drawing/2014/main" id="{1459B196-0397-440C-99A8-B2DC7DAA3411}"/>
              </a:ext>
            </a:extLst>
          </p:cNvPr>
          <p:cNvSpPr txBox="1"/>
          <p:nvPr/>
        </p:nvSpPr>
        <p:spPr>
          <a:xfrm>
            <a:off x="235974" y="6204154"/>
            <a:ext cx="11223195" cy="830997"/>
          </a:xfrm>
          <a:prstGeom prst="rect">
            <a:avLst/>
          </a:prstGeom>
          <a:noFill/>
        </p:spPr>
        <p:txBody>
          <a:bodyPr wrap="square" rtlCol="0">
            <a:spAutoFit/>
          </a:bodyPr>
          <a:lstStyle/>
          <a:p>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NYSERDA is not responsible for the work/outputs of any qualified Third-Party Support Provider. Additionally, NYSERDA will not provide any direct funding/compensation for any individual that NYSERDA qualifies as a  third-party support provider</a:t>
            </a:r>
            <a:br>
              <a:rPr lang="en-US" sz="1600" dirty="0">
                <a:solidFill>
                  <a:srgbClr val="FF0000"/>
                </a:solidFill>
                <a:effectLst/>
                <a:latin typeface="Calibri" panose="020F0502020204030204" pitchFamily="34" charset="0"/>
                <a:ea typeface="Calibri" panose="020F0502020204030204" pitchFamily="34" charset="0"/>
              </a:rPr>
            </a:br>
            <a:endParaRPr lang="en-US" sz="1600" dirty="0">
              <a:solidFill>
                <a:srgbClr val="FF0000"/>
              </a:solidFill>
            </a:endParaRPr>
          </a:p>
        </p:txBody>
      </p:sp>
      <p:sp>
        <p:nvSpPr>
          <p:cNvPr id="3" name="TextBox 2">
            <a:extLst>
              <a:ext uri="{FF2B5EF4-FFF2-40B4-BE49-F238E27FC236}">
                <a16:creationId xmlns:a16="http://schemas.microsoft.com/office/drawing/2014/main" id="{238F9F40-C877-427C-B772-31547F42E078}"/>
              </a:ext>
            </a:extLst>
          </p:cNvPr>
          <p:cNvSpPr txBox="1"/>
          <p:nvPr/>
        </p:nvSpPr>
        <p:spPr>
          <a:xfrm>
            <a:off x="353961" y="1858297"/>
            <a:ext cx="5810865" cy="3970318"/>
          </a:xfrm>
          <a:prstGeom prst="rect">
            <a:avLst/>
          </a:prstGeom>
          <a:noFill/>
        </p:spPr>
        <p:txBody>
          <a:bodyPr wrap="square" rtlCol="0">
            <a:spAutoFit/>
          </a:bodyPr>
          <a:lstStyle/>
          <a:p>
            <a:r>
              <a:rPr lang="en-US" sz="2800" b="1" dirty="0">
                <a:solidFill>
                  <a:srgbClr val="00B050"/>
                </a:solidFill>
                <a:effectLst>
                  <a:outerShdw blurRad="38100" dist="38100" dir="2700000" algn="tl">
                    <a:srgbClr val="000000">
                      <a:alpha val="43137"/>
                    </a:srgbClr>
                  </a:outerShdw>
                </a:effectLst>
              </a:rPr>
              <a:t>RFQL 4698 Third-Party Support Providers: Energy Code Plan Review &amp; inspection</a:t>
            </a:r>
            <a:r>
              <a:rPr lang="en-US" sz="2800" dirty="0"/>
              <a:t>.</a:t>
            </a:r>
          </a:p>
          <a:p>
            <a:r>
              <a:rPr lang="en-US" sz="2800" i="1" dirty="0"/>
              <a:t>Interested Providers can apply online to be qualified at </a:t>
            </a:r>
          </a:p>
          <a:p>
            <a:r>
              <a:rPr lang="en-US" sz="2800" dirty="0">
                <a:hlinkClick r:id="rId2"/>
              </a:rPr>
              <a:t>[NYSERDA] RFQL 4698 Third-Party Support Providers: Energy Code Plan Review &amp;</a:t>
            </a:r>
            <a:r>
              <a:rPr lang="en-US" sz="2800" dirty="0" err="1">
                <a:hlinkClick r:id="rId2"/>
              </a:rPr>
              <a:t>amp;amp</a:t>
            </a:r>
            <a:r>
              <a:rPr lang="en-US" sz="2800" dirty="0">
                <a:hlinkClick r:id="rId2"/>
              </a:rPr>
              <a:t>; Inspection (seamlessdocs.com)</a:t>
            </a:r>
            <a:endParaRPr lang="en-US" sz="2800" i="1" dirty="0"/>
          </a:p>
        </p:txBody>
      </p:sp>
      <p:pic>
        <p:nvPicPr>
          <p:cNvPr id="7" name="Picture 6">
            <a:extLst>
              <a:ext uri="{FF2B5EF4-FFF2-40B4-BE49-F238E27FC236}">
                <a16:creationId xmlns:a16="http://schemas.microsoft.com/office/drawing/2014/main" id="{DD8EC9E3-D3EE-4DDE-B9AA-285C0F17C902}"/>
              </a:ext>
            </a:extLst>
          </p:cNvPr>
          <p:cNvPicPr>
            <a:picLocks noChangeAspect="1"/>
          </p:cNvPicPr>
          <p:nvPr/>
        </p:nvPicPr>
        <p:blipFill>
          <a:blip r:embed="rId3"/>
          <a:stretch>
            <a:fillRect/>
          </a:stretch>
        </p:blipFill>
        <p:spPr>
          <a:xfrm>
            <a:off x="6744929" y="825910"/>
            <a:ext cx="5093110" cy="5152103"/>
          </a:xfrm>
          <a:prstGeom prst="rect">
            <a:avLst/>
          </a:prstGeom>
        </p:spPr>
      </p:pic>
    </p:spTree>
    <p:extLst>
      <p:ext uri="{BB962C8B-B14F-4D97-AF65-F5344CB8AC3E}">
        <p14:creationId xmlns:p14="http://schemas.microsoft.com/office/powerpoint/2010/main" val="1648227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59E5B9-2FF7-4568-8354-D6DC9CB809A2}"/>
              </a:ext>
            </a:extLst>
          </p:cNvPr>
          <p:cNvSpPr>
            <a:spLocks noGrp="1"/>
          </p:cNvSpPr>
          <p:nvPr>
            <p:ph type="title"/>
          </p:nvPr>
        </p:nvSpPr>
        <p:spPr>
          <a:xfrm>
            <a:off x="235974" y="0"/>
            <a:ext cx="11729884" cy="1950720"/>
          </a:xfrm>
          <a:prstGeom prst="rect">
            <a:avLst/>
          </a:prstGeom>
        </p:spPr>
        <p:txBody>
          <a:bodyPr/>
          <a:lstStyle/>
          <a:p>
            <a:r>
              <a:rPr lang="en-US" sz="2800" b="1" dirty="0"/>
              <a:t>Third-Party Support Process: </a:t>
            </a:r>
            <a:r>
              <a:rPr lang="en-US" sz="2800" b="1" dirty="0">
                <a:solidFill>
                  <a:srgbClr val="00B050"/>
                </a:solidFill>
              </a:rPr>
              <a:t>Qualified Third-Party Support Providers</a:t>
            </a:r>
            <a:r>
              <a:rPr lang="en-US" sz="2800" b="1" dirty="0"/>
              <a:t>* </a:t>
            </a:r>
            <a:br>
              <a:rPr lang="en-US" sz="2800" dirty="0"/>
            </a:br>
            <a:br>
              <a:rPr lang="en-US" sz="2800" dirty="0"/>
            </a:br>
            <a:endParaRPr lang="en-US" sz="2800" dirty="0"/>
          </a:p>
        </p:txBody>
      </p:sp>
      <p:pic>
        <p:nvPicPr>
          <p:cNvPr id="6" name="Picture 5">
            <a:extLst>
              <a:ext uri="{FF2B5EF4-FFF2-40B4-BE49-F238E27FC236}">
                <a16:creationId xmlns:a16="http://schemas.microsoft.com/office/drawing/2014/main" id="{B85C4B36-C402-45AB-A926-70A50CBFA351}"/>
              </a:ext>
            </a:extLst>
          </p:cNvPr>
          <p:cNvPicPr>
            <a:picLocks noChangeAspect="1"/>
          </p:cNvPicPr>
          <p:nvPr/>
        </p:nvPicPr>
        <p:blipFill>
          <a:blip r:embed="rId3"/>
          <a:stretch>
            <a:fillRect/>
          </a:stretch>
        </p:blipFill>
        <p:spPr>
          <a:xfrm>
            <a:off x="1365182" y="1140543"/>
            <a:ext cx="8663720" cy="4699818"/>
          </a:xfrm>
          <a:prstGeom prst="rect">
            <a:avLst/>
          </a:prstGeom>
        </p:spPr>
      </p:pic>
      <p:sp>
        <p:nvSpPr>
          <p:cNvPr id="3" name="TextBox 2">
            <a:extLst>
              <a:ext uri="{FF2B5EF4-FFF2-40B4-BE49-F238E27FC236}">
                <a16:creationId xmlns:a16="http://schemas.microsoft.com/office/drawing/2014/main" id="{18CFC673-31E3-4033-A968-0D2CE1614CD8}"/>
              </a:ext>
            </a:extLst>
          </p:cNvPr>
          <p:cNvSpPr txBox="1"/>
          <p:nvPr/>
        </p:nvSpPr>
        <p:spPr>
          <a:xfrm>
            <a:off x="334297" y="6125497"/>
            <a:ext cx="11818374" cy="584775"/>
          </a:xfrm>
          <a:prstGeom prst="rect">
            <a:avLst/>
          </a:prstGeom>
          <a:noFill/>
        </p:spPr>
        <p:txBody>
          <a:bodyPr wrap="square" rtlCol="0">
            <a:spAutoFit/>
          </a:bodyPr>
          <a:lstStyle/>
          <a:p>
            <a:r>
              <a:rPr lang="en-US" sz="1600" b="1" i="1" dirty="0">
                <a:solidFill>
                  <a:srgbClr val="FF0000"/>
                </a:solidFill>
              </a:rPr>
              <a:t>*See Third-Party Support Manual for additional information regarding the qualification and roles and responsibilities of providers and related parties: https://www.nyserda.ny.gov/All-Programs/Energy-Code-Training/State-Energy-Code-Training-and-Resources/Resources</a:t>
            </a:r>
          </a:p>
        </p:txBody>
      </p:sp>
    </p:spTree>
    <p:extLst>
      <p:ext uri="{BB962C8B-B14F-4D97-AF65-F5344CB8AC3E}">
        <p14:creationId xmlns:p14="http://schemas.microsoft.com/office/powerpoint/2010/main" val="2180488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NYSERDA Content" ma:contentTypeID="0x010100FBFDDFB5D118214095E1399873D9B592004AA62D2BBAC45A4FBBBDEC1F9BD50586" ma:contentTypeVersion="1588" ma:contentTypeDescription="" ma:contentTypeScope="" ma:versionID="3559a83039d7b4e51886168d2657ad0f">
  <xsd:schema xmlns:xsd="http://www.w3.org/2001/XMLSchema" xmlns:xs="http://www.w3.org/2001/XMLSchema" xmlns:p="http://schemas.microsoft.com/office/2006/metadata/properties" xmlns:ns2="9bbb3282-6b98-46cf-b5b9-8827de215831" xmlns:ns3="3e29609c-d53c-41ce-9279-3004c72846b3" targetNamespace="http://schemas.microsoft.com/office/2006/metadata/properties" ma:root="true" ma:fieldsID="e9e3fff39a1fab1a2dd4e7c27bf02bc0" ns2:_="" ns3:_="">
    <xsd:import namespace="9bbb3282-6b98-46cf-b5b9-8827de215831"/>
    <xsd:import namespace="3e29609c-d53c-41ce-9279-3004c72846b3"/>
    <xsd:element name="properties">
      <xsd:complexType>
        <xsd:sequence>
          <xsd:element name="documentManagement">
            <xsd:complexType>
              <xsd:all>
                <xsd:element ref="ns2:Document_x0020_Category" minOccurs="0"/>
                <xsd:element ref="ns2:Sub-category" minOccurs="0"/>
                <xsd:element ref="ns2:Sort_x0020_Order" minOccurs="0"/>
                <xsd:element ref="ns2:_dlc_DocId" minOccurs="0"/>
                <xsd:element ref="ns2:_dlc_DocIdUrl" minOccurs="0"/>
                <xsd:element ref="ns2:_dlc_DocIdPersistId" minOccurs="0"/>
                <xsd:element ref="ns2:TaxCatchAll" minOccurs="0"/>
                <xsd:element ref="ns2:TaxCatchAllLabel" minOccurs="0"/>
                <xsd:element ref="ns2:d6fc1a477218481fa88c24b67af222f6"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bb3282-6b98-46cf-b5b9-8827de215831" elementFormDefault="qualified">
    <xsd:import namespace="http://schemas.microsoft.com/office/2006/documentManagement/types"/>
    <xsd:import namespace="http://schemas.microsoft.com/office/infopath/2007/PartnerControls"/>
    <xsd:element name="Document_x0020_Category" ma:index="3" nillable="true" ma:displayName="Document Category" ma:format="Dropdown" ma:internalName="Document_x0020_Category" ma:readOnly="false">
      <xsd:simpleType>
        <xsd:restriction base="dms:Choice">
          <xsd:enumeration value="All Staff Meeting"/>
          <xsd:enumeration value="Benefits"/>
          <xsd:enumeration value="Clean Energy Fund"/>
          <xsd:enumeration value="Contracts and Modifications"/>
          <xsd:enumeration value="Corporate Strategy Assessment"/>
          <xsd:enumeration value="Employee Relation"/>
          <xsd:enumeration value="External"/>
          <xsd:enumeration value="Green New Deal"/>
          <xsd:enumeration value="Information Release"/>
          <xsd:enumeration value="Internal Team"/>
          <xsd:enumeration value="Internships"/>
          <xsd:enumeration value="Job Performance"/>
          <xsd:enumeration value="Logo Release"/>
          <xsd:enumeration value="Miscellaneous"/>
          <xsd:enumeration value="Onboarding"/>
          <xsd:enumeration value="Photo Release"/>
          <xsd:enumeration value="Procurement Lobbying"/>
          <xsd:enumeration value="Project Success Highlights"/>
          <xsd:enumeration value="Recruitment"/>
          <xsd:enumeration value="REV"/>
          <xsd:enumeration value="Solicitation"/>
          <xsd:enumeration value="TEP"/>
          <xsd:enumeration value="Travel"/>
          <xsd:enumeration value="Website"/>
          <xsd:enumeration value="Work Schedule"/>
        </xsd:restriction>
      </xsd:simpleType>
    </xsd:element>
    <xsd:element name="Sub-category" ma:index="4" nillable="true" ma:displayName="Sub-category" ma:format="Dropdown" ma:internalName="Sub_x002d_category" ma:readOnly="false">
      <xsd:simpleType>
        <xsd:restriction base="dms:Choice">
          <xsd:enumeration value="Budget"/>
          <xsd:enumeration value="Calendar"/>
          <xsd:enumeration value="Checklist"/>
          <xsd:enumeration value="Directory"/>
          <xsd:enumeration value="Fact Sheet"/>
          <xsd:enumeration value="FAQ"/>
          <xsd:enumeration value="Form"/>
          <xsd:enumeration value="Library"/>
          <xsd:enumeration value="Meeting Minutes"/>
          <xsd:enumeration value="Memo"/>
          <xsd:enumeration value="Presentation"/>
          <xsd:enumeration value="Project Plan"/>
          <xsd:enumeration value="Proposal"/>
          <xsd:enumeration value="Report"/>
          <xsd:enumeration value="Survey"/>
          <xsd:enumeration value="Stationary"/>
          <xsd:enumeration value="Template"/>
          <xsd:enumeration value="Website"/>
          <xsd:enumeration value="Whitepaper"/>
        </xsd:restriction>
      </xsd:simpleType>
    </xsd:element>
    <xsd:element name="Sort_x0020_Order" ma:index="5" nillable="true" ma:displayName="Sort Order" ma:decimals="0" ma:internalName="Sort_x0020_Order" ma:readOnly="false" ma:percentage="FALSE">
      <xsd:simpleType>
        <xsd:restriction base="dms:Number"/>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element name="TaxCatchAll" ma:index="11" nillable="true" ma:displayName="Taxonomy Catch All Column" ma:hidden="true" ma:list="{06e2adf6-cf59-4ee3-9705-2dd5687692a8}" ma:internalName="TaxCatchAll" ma:readOnly="false" ma:showField="CatchAllData" ma:web="9bbb3282-6b98-46cf-b5b9-8827de215831">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06e2adf6-cf59-4ee3-9705-2dd5687692a8}" ma:internalName="TaxCatchAllLabel" ma:readOnly="true" ma:showField="CatchAllDataLabel" ma:web="9bbb3282-6b98-46cf-b5b9-8827de215831">
      <xsd:complexType>
        <xsd:complexContent>
          <xsd:extension base="dms:MultiChoiceLookup">
            <xsd:sequence>
              <xsd:element name="Value" type="dms:Lookup" maxOccurs="unbounded" minOccurs="0" nillable="true"/>
            </xsd:sequence>
          </xsd:extension>
        </xsd:complexContent>
      </xsd:complexType>
    </xsd:element>
    <xsd:element name="d6fc1a477218481fa88c24b67af222f6" ma:index="13" nillable="true" ma:taxonomy="true" ma:internalName="d6fc1a477218481fa88c24b67af222f6" ma:taxonomyFieldName="NYSERDA_x0020_Department" ma:displayName="NYSERDA Department" ma:readOnly="false" ma:fieldId="{d6fc1a47-7218-481f-a88c-24b67af222f6}" ma:sspId="d39e25b7-0a97-41c9-a156-d5f306235689" ma:termSetId="827507f6-00a7-430d-8f7b-5a51b842af9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e29609c-d53c-41ce-9279-3004c72846b3" elementFormDefault="qualified">
    <xsd:import namespace="http://schemas.microsoft.com/office/2006/documentManagement/types"/>
    <xsd:import namespace="http://schemas.microsoft.com/office/infopath/2007/PartnerControls"/>
    <xsd:element name="MediaServiceMetadata" ma:index="18" nillable="true" ma:displayName="MediaServiceMetadata" ma:hidden="true" ma:internalName="MediaServiceMetadata" ma:readOnly="true">
      <xsd:simpleType>
        <xsd:restriction base="dms:Note"/>
      </xsd:simpleType>
    </xsd:element>
    <xsd:element name="MediaServiceFastMetadata" ma:index="1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9bbb3282-6b98-46cf-b5b9-8827de215831">Z37W6NY6RV53-1649327128-19</_dlc_DocId>
    <_dlc_DocIdUrl xmlns="9bbb3282-6b98-46cf-b5b9-8827de215831">
      <Url>https://nysemail.sharepoint.com/sites/NYSERDA/mec/_layouts/15/DocIdRedir.aspx?ID=Z37W6NY6RV53-1649327128-19</Url>
      <Description>Z37W6NY6RV53-1649327128-19</Description>
    </_dlc_DocIdUrl>
    <d6fc1a477218481fa88c24b67af222f6 xmlns="9bbb3282-6b98-46cf-b5b9-8827de215831">
      <Terms xmlns="http://schemas.microsoft.com/office/infopath/2007/PartnerControls">
        <TermInfo xmlns="http://schemas.microsoft.com/office/infopath/2007/PartnerControls">
          <TermName xmlns="http://schemas.microsoft.com/office/infopath/2007/PartnerControls">Corporate Marketing</TermName>
          <TermId xmlns="http://schemas.microsoft.com/office/infopath/2007/PartnerControls">efe387ed-ddba-44b0-ac14-ecd026697e14</TermId>
        </TermInfo>
      </Terms>
    </d6fc1a477218481fa88c24b67af222f6>
    <Sub-category xmlns="9bbb3282-6b98-46cf-b5b9-8827de215831">Template</Sub-category>
    <_dlc_DocIdPersistId xmlns="9bbb3282-6b98-46cf-b5b9-8827de215831" xsi:nil="true"/>
    <Document_x0020_Category xmlns="9bbb3282-6b98-46cf-b5b9-8827de215831">External</Document_x0020_Category>
    <Sort_x0020_Order xmlns="9bbb3282-6b98-46cf-b5b9-8827de215831" xsi:nil="true"/>
    <TaxCatchAll xmlns="9bbb3282-6b98-46cf-b5b9-8827de215831">
      <Value>62</Value>
    </TaxCatchAll>
  </documentManagement>
</p:properties>
</file>

<file path=customXml/itemProps1.xml><?xml version="1.0" encoding="utf-8"?>
<ds:datastoreItem xmlns:ds="http://schemas.openxmlformats.org/officeDocument/2006/customXml" ds:itemID="{3733B42B-7ED8-4B7A-8A58-9E0DF8C1E888}">
  <ds:schemaRefs>
    <ds:schemaRef ds:uri="http://schemas.microsoft.com/sharepoint/v3/contenttype/forms"/>
  </ds:schemaRefs>
</ds:datastoreItem>
</file>

<file path=customXml/itemProps2.xml><?xml version="1.0" encoding="utf-8"?>
<ds:datastoreItem xmlns:ds="http://schemas.openxmlformats.org/officeDocument/2006/customXml" ds:itemID="{F6DE5B42-772D-4920-AF50-FC61C1F99E8F}">
  <ds:schemaRefs>
    <ds:schemaRef ds:uri="http://schemas.microsoft.com/sharepoint/events"/>
  </ds:schemaRefs>
</ds:datastoreItem>
</file>

<file path=customXml/itemProps3.xml><?xml version="1.0" encoding="utf-8"?>
<ds:datastoreItem xmlns:ds="http://schemas.openxmlformats.org/officeDocument/2006/customXml" ds:itemID="{93CA8DCC-1E51-47BB-8F9F-23D76881C8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bb3282-6b98-46cf-b5b9-8827de215831"/>
    <ds:schemaRef ds:uri="3e29609c-d53c-41ce-9279-3004c72846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B446784-D805-4E1A-9137-90648E8428DB}">
  <ds:schemaRef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9bbb3282-6b98-46cf-b5b9-8827de215831"/>
    <ds:schemaRef ds:uri="http://schemas.openxmlformats.org/package/2006/metadata/core-properties"/>
    <ds:schemaRef ds:uri="3e29609c-d53c-41ce-9279-3004c72846b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19590</TotalTime>
  <Words>2133</Words>
  <Application>Microsoft Office PowerPoint</Application>
  <PresentationFormat>Widescreen</PresentationFormat>
  <Paragraphs>144</Paragraphs>
  <Slides>21</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Proxima Nova</vt:lpstr>
      <vt:lpstr>Roboto</vt:lpstr>
      <vt:lpstr>Roboto Lt</vt:lpstr>
      <vt:lpstr>Times New Roman</vt:lpstr>
      <vt:lpstr>Wingdings</vt:lpstr>
      <vt:lpstr>Office Theme</vt:lpstr>
      <vt:lpstr>PowerPoint Presentation</vt:lpstr>
      <vt:lpstr>PowerPoint Presentation</vt:lpstr>
      <vt:lpstr>CODES, PRODUCTS &amp; STANDARDS MATTER</vt:lpstr>
      <vt:lpstr>CODES, PRODUCTS &amp; STANDARDS (CPS): Key Work Streams </vt:lpstr>
      <vt:lpstr>Program Opportunity Notice (PON 4600)</vt:lpstr>
      <vt:lpstr>Third-Party Support: Innovative opportunities for AHJs &amp; qualified third-party support providers  </vt:lpstr>
      <vt:lpstr>Third-Party Support: Role of AHJs </vt:lpstr>
      <vt:lpstr>Third-Party Support: Role of Qualified Third-Party Support Providers*   </vt:lpstr>
      <vt:lpstr>Third-Party Support Process: Qualified Third-Party Support Providers*   </vt:lpstr>
      <vt:lpstr>Third-Party Support Process: AHJs are responsible for ensuring energy code compliance for all construction within their jurisdictions. </vt:lpstr>
      <vt:lpstr>THIRD-PARTY SUPPORT CHECKLISTS: ADA Compliant* *All Checklists are voluntary resources subject to legal provisions reflected in the Manual. AHJs are responsible for ensuring energy code compliance for all construction within their jurisdictions</vt:lpstr>
      <vt:lpstr>Third-Party Support: Application Process for AHJs</vt:lpstr>
      <vt:lpstr>Third-Party Support : How to Apply  (Letter of Interest Application from AHJs) </vt:lpstr>
      <vt:lpstr>Third-Party Support: Funding for AHJs</vt:lpstr>
      <vt:lpstr>Advancing Code Compliance Technology Component : PON 4600 </vt:lpstr>
      <vt:lpstr>Advancing Code Compliance Technology</vt:lpstr>
      <vt:lpstr>Advancing Code Compliance Technology: PON 4600</vt:lpstr>
      <vt:lpstr>Advancing Code Compliance: Application Process for AHJs</vt:lpstr>
      <vt:lpstr>Advancing Code Compliance Technology: AHJ Submission of RFP Template (Attachment B of PON 4600) </vt:lpstr>
      <vt:lpstr>Advancing Code Compliance Technology: Funding</vt:lpstr>
      <vt:lpstr>  Resources &amp; Contacts  PON 4600: https://portal.nyserda.ny.gov/CORE_Solicitation_Detail_Page?SolicitationId=a0rt000001PzSjMAAV  Third-Party Support Manual:  https://www.nyserda.ny.gov/-/media/Migrated/Files/Programs/energy-code-training/third-party-support-provider-manual.ashx   RFQL 4698: Third-Party Support Providers: Energy Code Plan Review &amp; Inspection (RFQL 4698) (ny.gov) Interested Third-Party Support Providers can apply on line at: NYSERDA] RFQL 4698 Third-Party Support Providers: Energy Code Plan Review &amp;amp;amp; Inspection (seamlessdocs.com)  NYSERDA TRAINING OPPORTUNITIES: Interested AHJs &amp;Third-Party Support Providers are encouraged to visit Building Energy Code Development, Compliance, and Enforcement - NYSERDA for information regarding currently available NYSERDA-supported energy code training Designated Contact: Chris Sgroi: christopher.sgroi@nyserda.ny.gov; 518-862-1090. Ext 3373  PON CONTACT:  Anilla Cherian: anilla.cherian@nyserda.ny.gov; anilla.codes@nyserda.ny.gov;  Phone: (518) 862-1090, Ext.  3703;   Any additional queries related to CPS team efforts please direct emails to: codes@nyserda.ny.gov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AC;CC</dc:creator>
  <cp:lastModifiedBy>A Cherian</cp:lastModifiedBy>
  <cp:revision>190</cp:revision>
  <cp:lastPrinted>2019-11-14T15:05:14Z</cp:lastPrinted>
  <dcterms:created xsi:type="dcterms:W3CDTF">2019-07-17T13:57:14Z</dcterms:created>
  <dcterms:modified xsi:type="dcterms:W3CDTF">2022-01-27T14:37:32Z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0x010100FBFDDFB5D118214095E1399873D9B592004AA62D2BBAC45A4FBBBDEC1F9BD50586</vt:lpwstr>
  </property>
  <property fmtid="{D5CDD505-2E9C-101B-9397-08002B2CF9AE}" pid="3" name="_dlc_DocIdItemGuid">
    <vt:lpwstr>504cda49-1c2e-4cfc-9690-05b9d1b0d0d1</vt:lpwstr>
  </property>
  <property fmtid="{D5CDD505-2E9C-101B-9397-08002B2CF9AE}" pid="4" name="NYSERDA Department">
    <vt:lpwstr>62;#Corporate Marketing|efe387ed-ddba-44b0-ac14-ecd026697e14</vt:lpwstr>
  </property>
</Properties>
</file>