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 id="2147483687" r:id="rId8"/>
  </p:sldMasterIdLst>
  <p:notesMasterIdLst>
    <p:notesMasterId r:id="rId73"/>
  </p:notesMasterIdLst>
  <p:sldIdLst>
    <p:sldId id="256" r:id="rId9"/>
    <p:sldId id="280" r:id="rId10"/>
    <p:sldId id="281" r:id="rId11"/>
    <p:sldId id="282" r:id="rId12"/>
    <p:sldId id="283" r:id="rId13"/>
    <p:sldId id="946" r:id="rId14"/>
    <p:sldId id="936" r:id="rId15"/>
    <p:sldId id="938" r:id="rId16"/>
    <p:sldId id="939" r:id="rId17"/>
    <p:sldId id="940" r:id="rId18"/>
    <p:sldId id="949" r:id="rId19"/>
    <p:sldId id="941" r:id="rId20"/>
    <p:sldId id="415" r:id="rId21"/>
    <p:sldId id="950" r:id="rId22"/>
    <p:sldId id="956" r:id="rId23"/>
    <p:sldId id="951" r:id="rId24"/>
    <p:sldId id="952" r:id="rId25"/>
    <p:sldId id="957" r:id="rId26"/>
    <p:sldId id="948" r:id="rId27"/>
    <p:sldId id="954" r:id="rId28"/>
    <p:sldId id="955" r:id="rId29"/>
    <p:sldId id="288" r:id="rId30"/>
    <p:sldId id="287" r:id="rId31"/>
    <p:sldId id="285" r:id="rId32"/>
    <p:sldId id="261" r:id="rId33"/>
    <p:sldId id="258" r:id="rId34"/>
    <p:sldId id="257" r:id="rId35"/>
    <p:sldId id="259" r:id="rId36"/>
    <p:sldId id="260" r:id="rId37"/>
    <p:sldId id="262" r:id="rId38"/>
    <p:sldId id="267" r:id="rId39"/>
    <p:sldId id="268" r:id="rId40"/>
    <p:sldId id="269" r:id="rId41"/>
    <p:sldId id="271" r:id="rId42"/>
    <p:sldId id="272" r:id="rId43"/>
    <p:sldId id="273" r:id="rId44"/>
    <p:sldId id="274" r:id="rId45"/>
    <p:sldId id="276" r:id="rId46"/>
    <p:sldId id="277" r:id="rId47"/>
    <p:sldId id="278" r:id="rId48"/>
    <p:sldId id="279" r:id="rId49"/>
    <p:sldId id="291" r:id="rId50"/>
    <p:sldId id="293" r:id="rId51"/>
    <p:sldId id="292" r:id="rId52"/>
    <p:sldId id="290" r:id="rId53"/>
    <p:sldId id="309" r:id="rId54"/>
    <p:sldId id="310" r:id="rId55"/>
    <p:sldId id="312" r:id="rId56"/>
    <p:sldId id="311" r:id="rId57"/>
    <p:sldId id="298" r:id="rId58"/>
    <p:sldId id="299" r:id="rId59"/>
    <p:sldId id="270" r:id="rId60"/>
    <p:sldId id="300" r:id="rId61"/>
    <p:sldId id="301" r:id="rId62"/>
    <p:sldId id="302" r:id="rId63"/>
    <p:sldId id="303" r:id="rId64"/>
    <p:sldId id="304" r:id="rId65"/>
    <p:sldId id="305" r:id="rId66"/>
    <p:sldId id="306" r:id="rId67"/>
    <p:sldId id="308" r:id="rId68"/>
    <p:sldId id="307" r:id="rId69"/>
    <p:sldId id="295" r:id="rId70"/>
    <p:sldId id="296" r:id="rId71"/>
    <p:sldId id="297" r:id="rId72"/>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261"/>
    <a:srgbClr val="0069A6"/>
    <a:srgbClr val="002D73"/>
    <a:srgbClr val="646569"/>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6903" autoAdjust="0"/>
  </p:normalViewPr>
  <p:slideViewPr>
    <p:cSldViewPr>
      <p:cViewPr varScale="1">
        <p:scale>
          <a:sx n="121" d="100"/>
          <a:sy n="121" d="100"/>
        </p:scale>
        <p:origin x="91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640"/>
    </p:cViewPr>
  </p:sorterViewPr>
  <p:notesViewPr>
    <p:cSldViewPr>
      <p:cViewPr varScale="1">
        <p:scale>
          <a:sx n="99" d="100"/>
          <a:sy n="99" d="100"/>
        </p:scale>
        <p:origin x="-354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F2C164A-7038-42D0-953C-2EB4816D4C81}" type="datetimeFigureOut">
              <a:rPr lang="en-US" smtClean="0"/>
              <a:pPr/>
              <a:t>8/22/2019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rev.ny.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1</a:t>
            </a:fld>
            <a:endParaRPr lang="en-US"/>
          </a:p>
        </p:txBody>
      </p:sp>
    </p:spTree>
    <p:extLst>
      <p:ext uri="{BB962C8B-B14F-4D97-AF65-F5344CB8AC3E}">
        <p14:creationId xmlns:p14="http://schemas.microsoft.com/office/powerpoint/2010/main" val="311942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770" y="4549967"/>
            <a:ext cx="5617271" cy="3721376"/>
          </a:xfrm>
          <a:prstGeom prst="rect">
            <a:avLst/>
          </a:prstGeom>
        </p:spPr>
        <p:txBody>
          <a:bodyPr lIns="93305" tIns="46654" rIns="93305" bIns="46654"/>
          <a:lstStyle/>
          <a:p>
            <a:pPr lvl="1" indent="-178587" defTabSz="942729">
              <a:buFont typeface="Arial" panose="020B0604020202020204" pitchFamily="34" charset="0"/>
              <a:buChar char="•"/>
              <a:defRPr/>
            </a:pPr>
            <a:r>
              <a:rPr lang="en-US" sz="1100" dirty="0"/>
              <a:t>We are also making great strides to reduce overall energy consumption by roughly doubling the level of energy efficiency achievement in the state by 2025, a move that will ensure affordability as we shift to a renewable portfolio.   </a:t>
            </a:r>
          </a:p>
          <a:p>
            <a:pPr lvl="1" indent="-178587" defTabSz="942729">
              <a:buFont typeface="Arial" panose="020B0604020202020204" pitchFamily="34" charset="0"/>
              <a:buChar char="•"/>
              <a:defRPr/>
            </a:pPr>
            <a:r>
              <a:rPr lang="en-US" sz="1100" dirty="0"/>
              <a:t>Introduced as </a:t>
            </a:r>
            <a:r>
              <a:rPr lang="en-US" sz="1100" i="1" dirty="0"/>
              <a:t>New Efficiency: New York,</a:t>
            </a:r>
            <a:r>
              <a:rPr lang="en-US" sz="1100" dirty="0"/>
              <a:t> hitting this target will mean achieving the energy efficiency goal set in the 2015 State Energy Plan five years early.</a:t>
            </a:r>
          </a:p>
          <a:p>
            <a:pPr lvl="1" indent="-178587" defTabSz="942729">
              <a:buFont typeface="Arial" panose="020B0604020202020204" pitchFamily="34" charset="0"/>
              <a:buChar char="•"/>
              <a:defRPr/>
            </a:pPr>
            <a:r>
              <a:rPr lang="en-US" sz="1100" dirty="0"/>
              <a:t>It will also deliver nearly one-third of the goal to reduce greenhouse gas emissions 40 percent from 1990 levels by 2030.</a:t>
            </a:r>
          </a:p>
          <a:p>
            <a:pPr lvl="1" indent="-178587" defTabSz="942729">
              <a:buFont typeface="Arial" panose="020B0604020202020204" pitchFamily="34" charset="0"/>
              <a:buChar char="•"/>
              <a:defRPr/>
            </a:pPr>
            <a:r>
              <a:rPr lang="en-US" sz="1100" dirty="0"/>
              <a:t>Achieving the 2025 energy efficiency targets will reduce energy consumption by equivalent of 1.8 million homes annually and create as many as 50,000 new jobs</a:t>
            </a:r>
            <a:r>
              <a:rPr lang="en-US" sz="1100" dirty="0">
                <a:solidFill>
                  <a:srgbClr val="FF0000"/>
                </a:solidFill>
              </a:rPr>
              <a:t>.</a:t>
            </a:r>
            <a:endParaRPr lang="en-US" sz="1100" dirty="0"/>
          </a:p>
          <a:p>
            <a:pPr lvl="1" indent="-178587" defTabSz="942729">
              <a:buFont typeface="Arial" panose="020B0604020202020204" pitchFamily="34" charset="0"/>
              <a:buChar char="•"/>
              <a:defRPr/>
            </a:pPr>
            <a:r>
              <a:rPr lang="en-US" sz="1100" dirty="0"/>
              <a:t>We’ll get there by following a variety of pathways including:</a:t>
            </a:r>
          </a:p>
          <a:p>
            <a:pPr marL="929632" lvl="2" indent="-174982" defTabSz="942729">
              <a:buFont typeface="Courier New" panose="02070309020205020404" pitchFamily="49" charset="0"/>
              <a:buChar char="o"/>
              <a:defRPr/>
            </a:pPr>
            <a:r>
              <a:rPr lang="en-US" sz="1100" dirty="0"/>
              <a:t>Leveraging peer-based challenges to drive energy efficiency </a:t>
            </a:r>
          </a:p>
          <a:p>
            <a:pPr marL="929632" lvl="2" indent="-174982" defTabSz="942729">
              <a:buFont typeface="Courier New" panose="02070309020205020404" pitchFamily="49" charset="0"/>
              <a:buChar char="o"/>
              <a:defRPr/>
            </a:pPr>
            <a:r>
              <a:rPr lang="en-US" sz="1100" dirty="0"/>
              <a:t>Providing decision-quality information on energy efficiency opportunities for building owners and tenants</a:t>
            </a:r>
          </a:p>
          <a:p>
            <a:pPr marL="929632" lvl="2" indent="-174982" defTabSz="942729">
              <a:buFont typeface="Courier New" panose="02070309020205020404" pitchFamily="49" charset="0"/>
              <a:buChar char="o"/>
              <a:defRPr/>
            </a:pPr>
            <a:r>
              <a:rPr lang="en-US" sz="1100" dirty="0"/>
              <a:t>Demonstrating the cost effectiveness of new solutions and approaches and mobilize channel partners like utilities to scale-up adoption </a:t>
            </a:r>
          </a:p>
          <a:p>
            <a:pPr marL="929632" lvl="2" indent="-174982" defTabSz="942729">
              <a:buFont typeface="Courier New" panose="02070309020205020404" pitchFamily="49" charset="0"/>
              <a:buChar char="o"/>
              <a:defRPr/>
            </a:pPr>
            <a:r>
              <a:rPr lang="en-US" sz="1100" dirty="0"/>
              <a:t>Advancing applications of “Intelligent Efficiency”—usage sensors, improved analytics, communications, and streamlined M&amp;V </a:t>
            </a:r>
          </a:p>
          <a:p>
            <a:pPr marL="929632" lvl="2" indent="-174982" defTabSz="942729">
              <a:buFont typeface="Courier New" panose="02070309020205020404" pitchFamily="49" charset="0"/>
              <a:buChar char="o"/>
              <a:defRPr/>
            </a:pPr>
            <a:r>
              <a:rPr lang="en-US" sz="1100" dirty="0"/>
              <a:t>Supporting deep energy retrofits by integrating long-term </a:t>
            </a:r>
            <a:r>
              <a:rPr lang="en-US" sz="1100" dirty="0">
                <a:highlight>
                  <a:srgbClr val="FFFF00"/>
                </a:highlight>
              </a:rPr>
              <a:t>energy planning and goal setting for homeowners to enable them to pursue their goals incrementally over time</a:t>
            </a:r>
          </a:p>
          <a:p>
            <a:pPr defTabSz="923701">
              <a:defRPr/>
            </a:pPr>
            <a:endParaRPr lang="en-US" sz="1000" dirty="0"/>
          </a:p>
        </p:txBody>
      </p:sp>
      <p:sp>
        <p:nvSpPr>
          <p:cNvPr id="4" name="Slide Number Placeholder 3">
            <a:extLst>
              <a:ext uri="{FF2B5EF4-FFF2-40B4-BE49-F238E27FC236}">
                <a16:creationId xmlns:a16="http://schemas.microsoft.com/office/drawing/2014/main" id="{941EA249-872D-4AAD-9457-4AE15DE11D77}"/>
              </a:ext>
            </a:extLst>
          </p:cNvPr>
          <p:cNvSpPr>
            <a:spLocks noGrp="1"/>
          </p:cNvSpPr>
          <p:nvPr>
            <p:ph type="sldNum" sz="quarter" idx="5"/>
          </p:nvPr>
        </p:nvSpPr>
        <p:spPr>
          <a:xfrm>
            <a:off x="3978132" y="8842030"/>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644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2019 and 2020 are transitional years in terms of program deployment. </a:t>
            </a:r>
          </a:p>
          <a:p>
            <a:pPr marL="171450" indent="-171450">
              <a:buFont typeface="Arial" panose="020B0604020202020204" pitchFamily="34" charset="0"/>
              <a:buChar char="•"/>
            </a:pPr>
            <a:r>
              <a:rPr lang="en-US" dirty="0"/>
              <a:t>Starting in 2020 NYSERDA’s program implementation in the residential sector will be limited to serving low and moderate income customers.</a:t>
            </a:r>
          </a:p>
          <a:p>
            <a:pPr marL="171450" indent="-171450">
              <a:buFont typeface="Arial" panose="020B0604020202020204" pitchFamily="34" charset="0"/>
              <a:buChar char="•"/>
            </a:pPr>
            <a:r>
              <a:rPr lang="en-US" dirty="0"/>
              <a:t>Our utility partners will take over implementation of programs serving market rate customers with a $1.6 Billion allocation to fund those initiatives</a:t>
            </a:r>
          </a:p>
          <a:p>
            <a:pPr marL="171450" indent="-171450">
              <a:buFont typeface="Arial" panose="020B0604020202020204" pitchFamily="34" charset="0"/>
              <a:buChar char="•"/>
            </a:pPr>
            <a:r>
              <a:rPr lang="en-US" dirty="0"/>
              <a:t>NYSERDA will continue to work closely with the utilities to assist in the development of program strategies and provide market support by developing analysis, creating tools and resources, and testing new concepts to enable innovation and leverage both programs and market-based solutions</a:t>
            </a:r>
          </a:p>
          <a:p>
            <a:pPr marL="171450" indent="-171450">
              <a:buFont typeface="Arial" panose="020B0604020202020204" pitchFamily="34" charset="0"/>
              <a:buChar char="•"/>
            </a:pPr>
            <a:r>
              <a:rPr lang="en-US" dirty="0"/>
              <a:t>I would now like to introduce you to Emily Dean, NYSERDA’s Director of Market Development for the Residential Sector…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6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770" y="4549967"/>
            <a:ext cx="5617271" cy="3721376"/>
          </a:xfrm>
          <a:prstGeom prst="rect">
            <a:avLst/>
          </a:prstGeom>
        </p:spPr>
        <p:txBody>
          <a:bodyPr lIns="93305" tIns="46654" rIns="93305" bIns="46654"/>
          <a:lstStyle/>
          <a:p>
            <a:pPr lvl="1" indent="-178587" defTabSz="942729">
              <a:buFont typeface="Arial" panose="020B0604020202020204" pitchFamily="34" charset="0"/>
              <a:buChar char="•"/>
              <a:defRPr/>
            </a:pPr>
            <a:r>
              <a:rPr lang="en-US" sz="1100" dirty="0"/>
              <a:t>The Green New Deal calls for the creation of a Climate Action Council comprised of experts that will bring together critical components and examine the costs and benefits of respective approaches, to allow consideration of regional solutions, to ensure consideration of economic competitiveness, and to develop a detailed roadmap to a carbon-neutral economy. </a:t>
            </a:r>
          </a:p>
          <a:p>
            <a:pPr lvl="1" indent="-178587" defTabSz="942729">
              <a:buFont typeface="Arial" panose="020B0604020202020204" pitchFamily="34" charset="0"/>
              <a:buChar char="•"/>
              <a:defRPr/>
            </a:pPr>
            <a:r>
              <a:rPr lang="en-US" sz="1100" dirty="0"/>
              <a:t>This will include a net zero carbon roadmap for buildings.</a:t>
            </a:r>
          </a:p>
          <a:p>
            <a:pPr lvl="1" indent="-178587" defTabSz="942729">
              <a:buFont typeface="Arial" panose="020B0604020202020204" pitchFamily="34" charset="0"/>
              <a:buChar char="•"/>
              <a:defRPr/>
            </a:pPr>
            <a:r>
              <a:rPr lang="en-US" sz="1100" dirty="0">
                <a:highlight>
                  <a:srgbClr val="FFFF00"/>
                </a:highlight>
              </a:rPr>
              <a:t>NYSERDA’s initial analysis of the market opportunity by sector identified both single family and multifamily residential buildings as priority market segments for this effort</a:t>
            </a:r>
          </a:p>
          <a:p>
            <a:pPr lvl="1" indent="-178587" defTabSz="942729">
              <a:buFont typeface="Arial" panose="020B0604020202020204" pitchFamily="34" charset="0"/>
              <a:buChar char="•"/>
              <a:defRPr/>
            </a:pPr>
            <a:r>
              <a:rPr lang="en-US" sz="1100" dirty="0"/>
              <a:t>Consumer feedback and strategic partner engagement will remain a critical component of developing the Roadmap and we look forward to continuing to work with each of you as we move forward on our path to carbon neutrality. </a:t>
            </a:r>
          </a:p>
          <a:p>
            <a:pPr defTabSz="923701">
              <a:defRPr/>
            </a:pPr>
            <a:endParaRPr lang="en-US" sz="1000" dirty="0"/>
          </a:p>
        </p:txBody>
      </p:sp>
      <p:sp>
        <p:nvSpPr>
          <p:cNvPr id="4" name="Slide Number Placeholder 3">
            <a:extLst>
              <a:ext uri="{FF2B5EF4-FFF2-40B4-BE49-F238E27FC236}">
                <a16:creationId xmlns:a16="http://schemas.microsoft.com/office/drawing/2014/main" id="{E21C510E-4D55-4BCA-B4AE-B2132E36861F}"/>
              </a:ext>
            </a:extLst>
          </p:cNvPr>
          <p:cNvSpPr>
            <a:spLocks noGrp="1"/>
          </p:cNvSpPr>
          <p:nvPr>
            <p:ph type="sldNum" sz="quarter" idx="5"/>
          </p:nvPr>
        </p:nvSpPr>
        <p:spPr>
          <a:xfrm>
            <a:off x="3978132" y="8842030"/>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01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01948"/>
            <a:ext cx="5851160" cy="4690777"/>
          </a:xfrm>
          <a:prstGeom prst="rect">
            <a:avLst/>
          </a:prstGeom>
        </p:spPr>
        <p:txBody>
          <a:bodyPr lIns="94832" tIns="47417" rIns="94832" bIns="47417"/>
          <a:lstStyle/>
          <a:p>
            <a:pPr marL="285750" indent="-285750">
              <a:buFont typeface="Arial" panose="020B0604020202020204" pitchFamily="34" charset="0"/>
              <a:buChar char="•"/>
            </a:pPr>
            <a:r>
              <a:rPr lang="en-US" sz="1100" dirty="0"/>
              <a:t>The job growth that is expected to result from Governor Cuomo’s Green New Deal would add to an already robust clean energy industry in New York State, which currently supports over 151,000 jobs across the State and for which employment is already growing at twice the rate of the larger economy.</a:t>
            </a:r>
            <a:endParaRPr lang="en-US" sz="1100" b="1" dirty="0"/>
          </a:p>
          <a:p>
            <a:pPr marL="285750" indent="-285750">
              <a:buFont typeface="Arial" panose="020B0604020202020204" pitchFamily="34" charset="0"/>
              <a:buChar char="•"/>
            </a:pPr>
            <a:r>
              <a:rPr lang="en-US" sz="1100" dirty="0"/>
              <a:t>New York Has Become a National Leader in Clean Energy Jobs. </a:t>
            </a:r>
          </a:p>
          <a:p>
            <a:pPr marL="285750" indent="-285750">
              <a:buFont typeface="Arial" panose="020B0604020202020204" pitchFamily="34" charset="0"/>
              <a:buChar char="•"/>
            </a:pPr>
            <a:r>
              <a:rPr lang="en-US" sz="1100" b="1" dirty="0"/>
              <a:t>Energy efficiency is the largest clean energy technology category</a:t>
            </a:r>
            <a:r>
              <a:rPr lang="en-US" sz="1100" dirty="0"/>
              <a:t> in terms of jobs and investments - employing 117,300 workers in 2017 with firms receiving over $4.1 billion in investments since 2011.</a:t>
            </a:r>
          </a:p>
          <a:p>
            <a:pPr marL="285750" indent="-285750">
              <a:buFont typeface="Arial" panose="020B0604020202020204" pitchFamily="34" charset="0"/>
              <a:buChar char="•"/>
            </a:pPr>
            <a:r>
              <a:rPr lang="en-US" sz="1100" b="1" dirty="0"/>
              <a:t>Clean energy provides opportunities in all regions of the state</a:t>
            </a:r>
            <a:r>
              <a:rPr lang="en-US" sz="1100" dirty="0"/>
              <a:t>. New Yorkers are rapidly embracing clean energy options, which is fueling job growth in communities across the state.</a:t>
            </a:r>
          </a:p>
          <a:p>
            <a:pPr marL="285750" indent="-285750">
              <a:buFont typeface="Arial" panose="020B0604020202020204" pitchFamily="34" charset="0"/>
              <a:buChar char="•"/>
            </a:pPr>
            <a:r>
              <a:rPr lang="en-US" sz="1100" b="1" dirty="0"/>
              <a:t>New York is focused on ensuring that workers are well prepared for clean energy careers, and firms have easy access to skilled, expert workers. </a:t>
            </a:r>
            <a:r>
              <a:rPr lang="en-US" sz="1100" dirty="0"/>
              <a:t>NYSERDA is making $27.5 million available in workforce development hiring and training incentives to assist clean energy businesses with recruiting and training new employees, upskilling existing workers, and establishing a talent pipeline to reduce businesses cost of attracting and hiring new workers.</a:t>
            </a:r>
          </a:p>
          <a:p>
            <a:pPr marL="285750" indent="-285750">
              <a:buFont typeface="Arial" panose="020B0604020202020204" pitchFamily="34" charset="0"/>
              <a:buChar char="•"/>
            </a:pPr>
            <a:r>
              <a:rPr lang="en-US" sz="1100" dirty="0"/>
              <a:t>New training initiatives and businesses providing full-time jobs for workers in priority populations will receive preference and be eligible for additional incentives. Such priority populations include low-income individuals, veterans, Native Americans, disabled workers, displaced power plant workers, and the formerly incarcerated. </a:t>
            </a:r>
          </a:p>
          <a:p>
            <a:pPr marL="171450" indent="-171450">
              <a:buFont typeface="Arial" panose="020B0604020202020204" pitchFamily="34" charset="0"/>
              <a:buChar char="•"/>
            </a:pPr>
            <a:r>
              <a:rPr lang="en-US" sz="1100" b="1" dirty="0"/>
              <a:t>Workforce funding includes: </a:t>
            </a:r>
          </a:p>
          <a:p>
            <a:pPr lvl="0"/>
            <a:r>
              <a:rPr lang="en-US" sz="1100" dirty="0"/>
              <a:t>         $7 million for Energy Efficiency and Clean Technology Training, $10 million for On-the-Job     </a:t>
            </a:r>
          </a:p>
          <a:p>
            <a:pPr lvl="0"/>
            <a:r>
              <a:rPr lang="en-US" sz="1100" dirty="0"/>
              <a:t>         Training, and $10.5 million Clean Energy Internship Program. </a:t>
            </a:r>
          </a:p>
          <a:p>
            <a:pPr marL="285750" indent="-285750">
              <a:buFont typeface="Arial" panose="020B0604020202020204" pitchFamily="34" charset="0"/>
              <a:buChar char="•"/>
            </a:pPr>
            <a:endParaRPr lang="en-US" sz="1100" dirty="0"/>
          </a:p>
          <a:p>
            <a:pPr lvl="1"/>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74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Janet. I am pleased to be here and have the opportunity to meet you all.</a:t>
            </a:r>
          </a:p>
          <a:p>
            <a:r>
              <a:rPr lang="en-US" dirty="0"/>
              <a:t>As we continue on the path toward greater energy efficiency and a clean energy supply, I look forward to working with all of you to ensure NYSERDA’s efforts support a robust market capable of delivering the residential energy services needed to meet our carbon reduction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53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NYSERDA’s recently completed residential building stock assessment illustrates the market opportunity for both energy efficiency and clean energy opportunities.</a:t>
            </a:r>
          </a:p>
          <a:p>
            <a:pPr marL="171450" indent="-171450">
              <a:buFont typeface="Arial" panose="020B0604020202020204" pitchFamily="34" charset="0"/>
              <a:buChar char="•"/>
            </a:pPr>
            <a:r>
              <a:rPr lang="en-US" dirty="0"/>
              <a:t>New York’s housing stock is older on average than most of the rest of the country, with nearly 70% of existing homes built prior to 1970.</a:t>
            </a:r>
          </a:p>
          <a:p>
            <a:pPr marL="171450" indent="-171450">
              <a:buFont typeface="Arial" panose="020B0604020202020204" pitchFamily="34" charset="0"/>
              <a:buChar char="•"/>
            </a:pPr>
            <a:r>
              <a:rPr lang="en-US" dirty="0"/>
              <a:t>The vast majority of homes use fossil fuels as a primary heating source, with less than 3% currently using heat pumps</a:t>
            </a:r>
          </a:p>
          <a:p>
            <a:pPr marL="171450" indent="-171450">
              <a:buFont typeface="Arial" panose="020B0604020202020204" pitchFamily="34" charset="0"/>
              <a:buChar char="•"/>
            </a:pPr>
            <a:r>
              <a:rPr lang="en-US" dirty="0"/>
              <a:t>While most homes have some insulation many are still in need of improvement and average building envelope air leakage is 4 times the leakage rate allowed by current new construction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60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New York State, the residential sector is responsible for 28% of energy consumption across all sectors</a:t>
            </a:r>
          </a:p>
          <a:p>
            <a:pPr marL="171450" indent="-171450">
              <a:buFont typeface="Arial" panose="020B0604020202020204" pitchFamily="34" charset="0"/>
              <a:buChar char="•"/>
            </a:pPr>
            <a:r>
              <a:rPr lang="en-US" dirty="0"/>
              <a:t>56% of residential energy consumption can be attributed to space heating</a:t>
            </a:r>
          </a:p>
          <a:p>
            <a:pPr marL="171450" indent="-171450">
              <a:buFont typeface="Arial" panose="020B0604020202020204" pitchFamily="34" charset="0"/>
              <a:buChar char="•"/>
            </a:pPr>
            <a:r>
              <a:rPr lang="en-US" dirty="0"/>
              <a:t>This data underscores a significant opportunity and an urgent need for deployment of energy efficiency improvements at scale to ensure our clean energy goals are met while at the same time preserving comfort for building occupants and managing loads</a:t>
            </a:r>
          </a:p>
          <a:p>
            <a:pPr marL="171450" indent="-171450">
              <a:buFont typeface="Arial" panose="020B0604020202020204" pitchFamily="34" charset="0"/>
              <a:buChar char="•"/>
            </a:pPr>
            <a:r>
              <a:rPr lang="en-US" dirty="0"/>
              <a:t>With 4.3 million 1-4 unit homes to be served, scalability is key. We must combine public and private sector investments by not only incentivizing homeowners to take action, but also to create a value proposition for market actors to make energy efficiency and clean energy the option of choice for their customers.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47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Home performance has made a valuable contribution to building up an infrastructure to deliver whole house energy efficiency services for the residential sector and stimulated more than $1 Billion in economic activity for the state’s residential energy efficiency market</a:t>
            </a:r>
          </a:p>
          <a:p>
            <a:pPr marL="171450" indent="-171450">
              <a:buFont typeface="Arial" panose="020B0604020202020204" pitchFamily="34" charset="0"/>
              <a:buChar char="•"/>
            </a:pPr>
            <a:r>
              <a:rPr lang="en-US" dirty="0"/>
              <a:t>As we move forward we will need to continue to tap the home improvement market to enable rapidly scalable solutions capable of reaching an even broader market</a:t>
            </a:r>
          </a:p>
          <a:p>
            <a:pPr marL="171450" indent="-171450">
              <a:buFont typeface="Arial" panose="020B0604020202020204" pitchFamily="34" charset="0"/>
              <a:buChar char="•"/>
            </a:pPr>
            <a:r>
              <a:rPr lang="en-US" dirty="0"/>
              <a:t>These solutions will require us to re-focus our efforts toward carbon emission reductions as well as saving energy. </a:t>
            </a:r>
          </a:p>
          <a:p>
            <a:pPr marL="171450" indent="-171450">
              <a:buFont typeface="Arial" panose="020B0604020202020204" pitchFamily="34" charset="0"/>
              <a:buChar char="•"/>
            </a:pPr>
            <a:r>
              <a:rPr lang="en-US" dirty="0"/>
              <a:t>Through active coordination and collaboration with our utility partners and residential supply chain stakeholders we are pursuing strategies that leverage technology and partnerships to deliver these services more efficiently by: </a:t>
            </a:r>
          </a:p>
          <a:p>
            <a:pPr marL="628650" lvl="1" indent="-171450">
              <a:buFont typeface="Arial" panose="020B0604020202020204" pitchFamily="34" charset="0"/>
              <a:buChar char="•"/>
            </a:pPr>
            <a:r>
              <a:rPr lang="en-US" dirty="0"/>
              <a:t>Creating tools and resources that help homeowners define their energy goals and offering them a variety of pathways to get there,</a:t>
            </a:r>
          </a:p>
          <a:p>
            <a:pPr marL="628650" lvl="1" indent="-171450">
              <a:buFont typeface="Arial" panose="020B0604020202020204" pitchFamily="34" charset="0"/>
              <a:buChar char="•"/>
            </a:pPr>
            <a:r>
              <a:rPr lang="en-US" dirty="0"/>
              <a:t>Streamlining sales and project management processes, and</a:t>
            </a:r>
          </a:p>
          <a:p>
            <a:pPr marL="628650" lvl="1" indent="-171450">
              <a:buFont typeface="Arial" panose="020B0604020202020204" pitchFamily="34" charset="0"/>
              <a:buChar char="•"/>
            </a:pPr>
            <a:r>
              <a:rPr lang="en-US" dirty="0"/>
              <a:t>Meeting the customer “where they are” by bringing energy efficiency into typical home improvement transactions, creating standardized packages, and enabling incremental investments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82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Meeting our goals will require both technology and business strategy innovation. </a:t>
            </a:r>
          </a:p>
          <a:p>
            <a:pPr marL="171450" indent="-171450">
              <a:buFont typeface="Arial" panose="020B0604020202020204" pitchFamily="34" charset="0"/>
              <a:buChar char="•"/>
            </a:pPr>
            <a:r>
              <a:rPr lang="en-US" dirty="0"/>
              <a:t>We have the policy framework in place to bring all the pieces together. </a:t>
            </a:r>
          </a:p>
          <a:p>
            <a:pPr marL="171450" indent="-171450">
              <a:buFont typeface="Arial" panose="020B0604020202020204" pitchFamily="34" charset="0"/>
              <a:buChar char="•"/>
            </a:pPr>
            <a:r>
              <a:rPr lang="en-US" dirty="0"/>
              <a:t>It is now up to us all to determine how NYSERDA’s research and support for innovation can help your businesses contribute toward a common vision for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09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63638"/>
            <a:ext cx="5584825" cy="31416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no off-the-shelf guidebook for the work we are doing – we are setting precedent each step of the way.  </a:t>
            </a:r>
          </a:p>
          <a:p>
            <a:pPr marL="171450" indent="-171450">
              <a:buFont typeface="Arial" panose="020B0604020202020204" pitchFamily="34" charset="0"/>
              <a:buChar char="•"/>
            </a:pPr>
            <a:r>
              <a:rPr lang="en-US" dirty="0"/>
              <a:t>Energy efficiency remains our most cost-effective investment and NYSERDA’s teams are working to ensure we make smart investments in impactful and scalable solutions for the market at large while continuing to support our most vulnerable populations through the continuation and expansion of our Empower and Assisted Home Performance with Energy Star programs.</a:t>
            </a:r>
          </a:p>
          <a:p>
            <a:pPr marL="171450" indent="-171450">
              <a:buFont typeface="Arial" panose="020B0604020202020204" pitchFamily="34" charset="0"/>
              <a:buChar char="•"/>
            </a:pPr>
            <a:r>
              <a:rPr lang="en-US" dirty="0"/>
              <a:t>Furthermore, NYSERDA’s analysis projects the need to install approximately 60,000 heat pumps by 2025 to meet the state’s 5TBtu savings goal</a:t>
            </a:r>
          </a:p>
          <a:p>
            <a:pPr marL="171450" indent="-171450">
              <a:buFont typeface="Arial" panose="020B0604020202020204" pitchFamily="34" charset="0"/>
              <a:buChar char="•"/>
            </a:pPr>
            <a:r>
              <a:rPr lang="en-US" dirty="0"/>
              <a:t>This creates a need to rapidly ramp up the deployment of energy efficiency and load reduction measures in coordination with our heat pump deployment efforts</a:t>
            </a:r>
          </a:p>
          <a:p>
            <a:pPr marL="171450" indent="-171450">
              <a:buFont typeface="Arial" panose="020B0604020202020204" pitchFamily="34" charset="0"/>
              <a:buChar char="•"/>
            </a:pPr>
            <a:r>
              <a:rPr lang="en-US" dirty="0"/>
              <a:t>Our “heat pump ready” initiative, currently in development, is one strategy we are pursuing to address that need…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02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a:t>Please stay with your assigned table for the working sessions</a:t>
            </a:r>
          </a:p>
          <a:p>
            <a:r>
              <a:rPr lang="en-US" dirty="0"/>
              <a:t>Use the notepads on the tables to record ideas that come to you throughout the day that might not fit into the planned exercises</a:t>
            </a:r>
          </a:p>
          <a:p>
            <a:r>
              <a:rPr lang="en-US" dirty="0"/>
              <a:t>Note that we have allocated time at the end of the day for participants to make announcements to the group – tell us about your newsworthy activities, innovative projects, and big ideas!</a:t>
            </a:r>
          </a:p>
        </p:txBody>
      </p:sp>
      <p:sp>
        <p:nvSpPr>
          <p:cNvPr id="4" name="Slide Number Placeholder 3"/>
          <p:cNvSpPr>
            <a:spLocks noGrp="1"/>
          </p:cNvSpPr>
          <p:nvPr>
            <p:ph type="sldNum" sz="quarter" idx="5"/>
          </p:nvPr>
        </p:nvSpPr>
        <p:spPr/>
        <p:txBody>
          <a:bodyPr/>
          <a:lstStyle/>
          <a:p>
            <a:fld id="{F6DA9C80-B631-4EC4-8253-F63CFD0157DF}" type="slidenum">
              <a:rPr lang="en-US" smtClean="0"/>
              <a:pPr/>
              <a:t>2</a:t>
            </a:fld>
            <a:endParaRPr lang="en-US"/>
          </a:p>
        </p:txBody>
      </p:sp>
    </p:spTree>
    <p:extLst>
      <p:ext uri="{BB962C8B-B14F-4D97-AF65-F5344CB8AC3E}">
        <p14:creationId xmlns:p14="http://schemas.microsoft.com/office/powerpoint/2010/main" val="141801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example of an innovative approach NYSERDA is currently developing is our “heat pump ready” initiative</a:t>
            </a:r>
          </a:p>
          <a:p>
            <a:pPr marL="171450" indent="-171450">
              <a:buFont typeface="Arial" panose="020B0604020202020204" pitchFamily="34" charset="0"/>
              <a:buChar char="•"/>
            </a:pPr>
            <a:r>
              <a:rPr lang="en-US" dirty="0"/>
              <a:t>In a recent survey of NYS homeowners conducted by NYSERDA, 62% of respondents indicated an interest in improving the envelope and ductwork in their homes.</a:t>
            </a:r>
          </a:p>
          <a:p>
            <a:pPr marL="171450" indent="-171450">
              <a:buFont typeface="Arial" panose="020B0604020202020204" pitchFamily="34" charset="0"/>
              <a:buChar char="•"/>
            </a:pPr>
            <a:r>
              <a:rPr lang="en-US" dirty="0"/>
              <a:t>The “Heat Pump Ready” initiative seeks to target customers who need envelope and duct improvements before they install a heat pump to reduce loads and improve comfort and customer satisfaction with their heat pumps</a:t>
            </a:r>
          </a:p>
          <a:p>
            <a:pPr marL="171450" indent="-171450">
              <a:buFont typeface="Arial" panose="020B0604020202020204" pitchFamily="34" charset="0"/>
              <a:buChar char="•"/>
            </a:pPr>
            <a:r>
              <a:rPr lang="en-US" dirty="0"/>
              <a:t>We expect this pilot to launch later this summer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04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178587" defTabSz="942729">
              <a:buFont typeface="Arial" panose="020B0604020202020204" pitchFamily="34" charset="0"/>
              <a:buChar char="•"/>
              <a:defRPr/>
            </a:pPr>
            <a:r>
              <a:rPr lang="en-US" sz="1100" dirty="0"/>
              <a:t>These are only some of the major components of the transformational plan that the Governor has proposed to meet the unprecedented challenges posed by the climate crisis</a:t>
            </a:r>
          </a:p>
          <a:p>
            <a:pPr lvl="1" indent="-178587" defTabSz="942729">
              <a:buFont typeface="Arial" panose="020B0604020202020204" pitchFamily="34" charset="0"/>
              <a:buChar char="•"/>
              <a:defRPr/>
            </a:pPr>
            <a:r>
              <a:rPr lang="en-US" sz="1100" dirty="0"/>
              <a:t>And only some of the strategies NYSERDA is pursuing to realize those goals</a:t>
            </a:r>
          </a:p>
          <a:p>
            <a:pPr lvl="1" indent="-178587" defTabSz="942729">
              <a:buFont typeface="Arial" panose="020B0604020202020204" pitchFamily="34" charset="0"/>
              <a:buChar char="•"/>
              <a:defRPr/>
            </a:pPr>
            <a:r>
              <a:rPr lang="en-US" sz="1100" dirty="0"/>
              <a:t>The challenges before us may seem daunting, but with thoughtful planning and smart strategies we are already seeing progress being made.</a:t>
            </a:r>
          </a:p>
          <a:p>
            <a:pPr lvl="1" indent="-178587" defTabSz="942729">
              <a:buFont typeface="Arial" panose="020B0604020202020204" pitchFamily="34" charset="0"/>
              <a:buChar char="•"/>
              <a:defRPr/>
            </a:pPr>
            <a:r>
              <a:rPr lang="en-US" dirty="0"/>
              <a:t>Today’s agenda focuses on creating a common vision for the future that will help to guide us in that journey. So, before I turn you back over to Courtney to continue that process, I’d like to show you a short video showcasing NYSERDA’s commitment to realizing New York’s clean energy future and the power of possibilities…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640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22</a:t>
            </a:fld>
            <a:endParaRPr lang="en-US"/>
          </a:p>
        </p:txBody>
      </p:sp>
    </p:spTree>
    <p:extLst>
      <p:ext uri="{BB962C8B-B14F-4D97-AF65-F5344CB8AC3E}">
        <p14:creationId xmlns:p14="http://schemas.microsoft.com/office/powerpoint/2010/main" val="824240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23</a:t>
            </a:fld>
            <a:endParaRPr lang="en-US"/>
          </a:p>
        </p:txBody>
      </p:sp>
    </p:spTree>
    <p:extLst>
      <p:ext uri="{BB962C8B-B14F-4D97-AF65-F5344CB8AC3E}">
        <p14:creationId xmlns:p14="http://schemas.microsoft.com/office/powerpoint/2010/main" val="2118796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24</a:t>
            </a:fld>
            <a:endParaRPr lang="en-US"/>
          </a:p>
        </p:txBody>
      </p:sp>
    </p:spTree>
    <p:extLst>
      <p:ext uri="{BB962C8B-B14F-4D97-AF65-F5344CB8AC3E}">
        <p14:creationId xmlns:p14="http://schemas.microsoft.com/office/powerpoint/2010/main" val="2672675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a:prstGeom prst="rect">
            <a:avLst/>
          </a:prstGeom>
        </p:spPr>
        <p:txBody>
          <a:bodyPr lIns="93324" tIns="46662" rIns="93324" bIns="46662"/>
          <a:lstStyle/>
          <a:p>
            <a:r>
              <a:rPr lang="en-US" dirty="0"/>
              <a:t>Represents roughly 50% of the entire CEF 1-4 unit housing stock</a:t>
            </a:r>
          </a:p>
          <a:p>
            <a:r>
              <a:rPr lang="en-US" dirty="0"/>
              <a:t>Would require serving 70,000 homes per year 2020-2050, a ten-fold increase over current NYSERDA production rates </a:t>
            </a:r>
          </a:p>
        </p:txBody>
      </p:sp>
      <p:sp>
        <p:nvSpPr>
          <p:cNvPr id="4" name="Slide Number Placeholder 3"/>
          <p:cNvSpPr>
            <a:spLocks noGrp="1"/>
          </p:cNvSpPr>
          <p:nvPr>
            <p:ph type="sldNum" sz="quarter" idx="5"/>
          </p:nvPr>
        </p:nvSpPr>
        <p:spPr/>
        <p:txBody>
          <a:bodyPr/>
          <a:lstStyle/>
          <a:p>
            <a:fld id="{F6DA9C80-B631-4EC4-8253-F63CFD0157DF}" type="slidenum">
              <a:rPr lang="en-US" smtClean="0"/>
              <a:pPr/>
              <a:t>25</a:t>
            </a:fld>
            <a:endParaRPr lang="en-US"/>
          </a:p>
        </p:txBody>
      </p:sp>
    </p:spTree>
    <p:extLst>
      <p:ext uri="{BB962C8B-B14F-4D97-AF65-F5344CB8AC3E}">
        <p14:creationId xmlns:p14="http://schemas.microsoft.com/office/powerpoint/2010/main" val="2190909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26</a:t>
            </a:fld>
            <a:endParaRPr lang="en-US"/>
          </a:p>
        </p:txBody>
      </p:sp>
    </p:spTree>
    <p:extLst>
      <p:ext uri="{BB962C8B-B14F-4D97-AF65-F5344CB8AC3E}">
        <p14:creationId xmlns:p14="http://schemas.microsoft.com/office/powerpoint/2010/main" val="1182386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a:prstGeom prst="rect">
            <a:avLst/>
          </a:prstGeom>
        </p:spPr>
        <p:txBody>
          <a:bodyPr lIns="93324" tIns="46662" rIns="93324" bIns="46662"/>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27</a:t>
            </a:fld>
            <a:endParaRPr lang="en-US"/>
          </a:p>
        </p:txBody>
      </p:sp>
    </p:spTree>
    <p:extLst>
      <p:ext uri="{BB962C8B-B14F-4D97-AF65-F5344CB8AC3E}">
        <p14:creationId xmlns:p14="http://schemas.microsoft.com/office/powerpoint/2010/main" val="3814582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28</a:t>
            </a:fld>
            <a:endParaRPr lang="en-US"/>
          </a:p>
        </p:txBody>
      </p:sp>
    </p:spTree>
    <p:extLst>
      <p:ext uri="{BB962C8B-B14F-4D97-AF65-F5344CB8AC3E}">
        <p14:creationId xmlns:p14="http://schemas.microsoft.com/office/powerpoint/2010/main" val="1606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29</a:t>
            </a:fld>
            <a:endParaRPr lang="en-US"/>
          </a:p>
        </p:txBody>
      </p:sp>
    </p:spTree>
    <p:extLst>
      <p:ext uri="{BB962C8B-B14F-4D97-AF65-F5344CB8AC3E}">
        <p14:creationId xmlns:p14="http://schemas.microsoft.com/office/powerpoint/2010/main" val="284679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a:t>
            </a:fld>
            <a:endParaRPr lang="en-US"/>
          </a:p>
        </p:txBody>
      </p:sp>
    </p:spTree>
    <p:extLst>
      <p:ext uri="{BB962C8B-B14F-4D97-AF65-F5344CB8AC3E}">
        <p14:creationId xmlns:p14="http://schemas.microsoft.com/office/powerpoint/2010/main" val="3887850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30</a:t>
            </a:fld>
            <a:endParaRPr lang="en-US"/>
          </a:p>
        </p:txBody>
      </p:sp>
    </p:spTree>
    <p:extLst>
      <p:ext uri="{BB962C8B-B14F-4D97-AF65-F5344CB8AC3E}">
        <p14:creationId xmlns:p14="http://schemas.microsoft.com/office/powerpoint/2010/main" val="1870961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31</a:t>
            </a:fld>
            <a:endParaRPr lang="en-US"/>
          </a:p>
        </p:txBody>
      </p:sp>
    </p:spTree>
    <p:extLst>
      <p:ext uri="{BB962C8B-B14F-4D97-AF65-F5344CB8AC3E}">
        <p14:creationId xmlns:p14="http://schemas.microsoft.com/office/powerpoint/2010/main" val="1038948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32</a:t>
            </a:fld>
            <a:endParaRPr lang="en-US"/>
          </a:p>
        </p:txBody>
      </p:sp>
    </p:spTree>
    <p:extLst>
      <p:ext uri="{BB962C8B-B14F-4D97-AF65-F5344CB8AC3E}">
        <p14:creationId xmlns:p14="http://schemas.microsoft.com/office/powerpoint/2010/main" val="3109193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33</a:t>
            </a:fld>
            <a:endParaRPr lang="en-US"/>
          </a:p>
        </p:txBody>
      </p:sp>
    </p:spTree>
    <p:extLst>
      <p:ext uri="{BB962C8B-B14F-4D97-AF65-F5344CB8AC3E}">
        <p14:creationId xmlns:p14="http://schemas.microsoft.com/office/powerpoint/2010/main" val="1618183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34</a:t>
            </a:fld>
            <a:endParaRPr lang="en-US"/>
          </a:p>
        </p:txBody>
      </p:sp>
    </p:spTree>
    <p:extLst>
      <p:ext uri="{BB962C8B-B14F-4D97-AF65-F5344CB8AC3E}">
        <p14:creationId xmlns:p14="http://schemas.microsoft.com/office/powerpoint/2010/main" val="893629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a:prstGeom prst="rect">
            <a:avLst/>
          </a:prstGeom>
        </p:spPr>
        <p:txBody>
          <a:bodyPr lIns="93324" tIns="46662" rIns="93324" bIns="46662"/>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35</a:t>
            </a:fld>
            <a:endParaRPr lang="en-US"/>
          </a:p>
        </p:txBody>
      </p:sp>
    </p:spTree>
    <p:extLst>
      <p:ext uri="{BB962C8B-B14F-4D97-AF65-F5344CB8AC3E}">
        <p14:creationId xmlns:p14="http://schemas.microsoft.com/office/powerpoint/2010/main" val="3814582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a:prstGeom prst="rect">
            <a:avLst/>
          </a:prstGeom>
        </p:spPr>
        <p:txBody>
          <a:bodyPr lIns="93324" tIns="46662" rIns="93324" bIns="46662"/>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36</a:t>
            </a:fld>
            <a:endParaRPr lang="en-US"/>
          </a:p>
        </p:txBody>
      </p:sp>
    </p:spTree>
    <p:extLst>
      <p:ext uri="{BB962C8B-B14F-4D97-AF65-F5344CB8AC3E}">
        <p14:creationId xmlns:p14="http://schemas.microsoft.com/office/powerpoint/2010/main" val="2075329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a:prstGeom prst="rect">
            <a:avLst/>
          </a:prstGeom>
        </p:spPr>
        <p:txBody>
          <a:bodyPr lIns="93324" tIns="46662" rIns="93324" bIns="46662"/>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pPr/>
              <a:t>37</a:t>
            </a:fld>
            <a:endParaRPr lang="en-US"/>
          </a:p>
        </p:txBody>
      </p:sp>
    </p:spTree>
    <p:extLst>
      <p:ext uri="{BB962C8B-B14F-4D97-AF65-F5344CB8AC3E}">
        <p14:creationId xmlns:p14="http://schemas.microsoft.com/office/powerpoint/2010/main" val="184308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38</a:t>
            </a:fld>
            <a:endParaRPr lang="en-US"/>
          </a:p>
        </p:txBody>
      </p:sp>
    </p:spTree>
    <p:extLst>
      <p:ext uri="{BB962C8B-B14F-4D97-AF65-F5344CB8AC3E}">
        <p14:creationId xmlns:p14="http://schemas.microsoft.com/office/powerpoint/2010/main" val="3573021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39</a:t>
            </a:fld>
            <a:endParaRPr lang="en-US"/>
          </a:p>
        </p:txBody>
      </p:sp>
    </p:spTree>
    <p:extLst>
      <p:ext uri="{BB962C8B-B14F-4D97-AF65-F5344CB8AC3E}">
        <p14:creationId xmlns:p14="http://schemas.microsoft.com/office/powerpoint/2010/main" val="402589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a:t>
            </a:fld>
            <a:endParaRPr lang="en-US"/>
          </a:p>
        </p:txBody>
      </p:sp>
    </p:spTree>
    <p:extLst>
      <p:ext uri="{BB962C8B-B14F-4D97-AF65-F5344CB8AC3E}">
        <p14:creationId xmlns:p14="http://schemas.microsoft.com/office/powerpoint/2010/main" val="3392392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40</a:t>
            </a:fld>
            <a:endParaRPr lang="en-US"/>
          </a:p>
        </p:txBody>
      </p:sp>
    </p:spTree>
    <p:extLst>
      <p:ext uri="{BB962C8B-B14F-4D97-AF65-F5344CB8AC3E}">
        <p14:creationId xmlns:p14="http://schemas.microsoft.com/office/powerpoint/2010/main" val="1916029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41</a:t>
            </a:fld>
            <a:endParaRPr lang="en-US"/>
          </a:p>
        </p:txBody>
      </p:sp>
    </p:spTree>
    <p:extLst>
      <p:ext uri="{BB962C8B-B14F-4D97-AF65-F5344CB8AC3E}">
        <p14:creationId xmlns:p14="http://schemas.microsoft.com/office/powerpoint/2010/main" val="689457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42</a:t>
            </a:fld>
            <a:endParaRPr lang="en-US"/>
          </a:p>
        </p:txBody>
      </p:sp>
    </p:spTree>
    <p:extLst>
      <p:ext uri="{BB962C8B-B14F-4D97-AF65-F5344CB8AC3E}">
        <p14:creationId xmlns:p14="http://schemas.microsoft.com/office/powerpoint/2010/main" val="3437042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43</a:t>
            </a:fld>
            <a:endParaRPr lang="en-US"/>
          </a:p>
        </p:txBody>
      </p:sp>
    </p:spTree>
    <p:extLst>
      <p:ext uri="{BB962C8B-B14F-4D97-AF65-F5344CB8AC3E}">
        <p14:creationId xmlns:p14="http://schemas.microsoft.com/office/powerpoint/2010/main" val="3855057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44</a:t>
            </a:fld>
            <a:endParaRPr lang="en-US"/>
          </a:p>
        </p:txBody>
      </p:sp>
    </p:spTree>
    <p:extLst>
      <p:ext uri="{BB962C8B-B14F-4D97-AF65-F5344CB8AC3E}">
        <p14:creationId xmlns:p14="http://schemas.microsoft.com/office/powerpoint/2010/main" val="230907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dirty="0"/>
              <a:t>Leave this slide up while the groups do their work. </a:t>
            </a:r>
          </a:p>
          <a:p>
            <a:r>
              <a:rPr lang="en-US" dirty="0"/>
              <a:t>Use the following topic slides as headers when the groups report out.</a:t>
            </a:r>
          </a:p>
        </p:txBody>
      </p:sp>
      <p:sp>
        <p:nvSpPr>
          <p:cNvPr id="4" name="Slide Number Placeholder 3"/>
          <p:cNvSpPr>
            <a:spLocks noGrp="1"/>
          </p:cNvSpPr>
          <p:nvPr>
            <p:ph type="sldNum" sz="quarter" idx="5"/>
          </p:nvPr>
        </p:nvSpPr>
        <p:spPr/>
        <p:txBody>
          <a:bodyPr/>
          <a:lstStyle/>
          <a:p>
            <a:fld id="{F6DA9C80-B631-4EC4-8253-F63CFD0157DF}" type="slidenum">
              <a:rPr lang="en-US" smtClean="0"/>
              <a:pPr/>
              <a:t>45</a:t>
            </a:fld>
            <a:endParaRPr lang="en-US"/>
          </a:p>
        </p:txBody>
      </p:sp>
    </p:spTree>
    <p:extLst>
      <p:ext uri="{BB962C8B-B14F-4D97-AF65-F5344CB8AC3E}">
        <p14:creationId xmlns:p14="http://schemas.microsoft.com/office/powerpoint/2010/main" val="3970364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46</a:t>
            </a:fld>
            <a:endParaRPr lang="en-US"/>
          </a:p>
        </p:txBody>
      </p:sp>
    </p:spTree>
    <p:extLst>
      <p:ext uri="{BB962C8B-B14F-4D97-AF65-F5344CB8AC3E}">
        <p14:creationId xmlns:p14="http://schemas.microsoft.com/office/powerpoint/2010/main" val="432338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47</a:t>
            </a:fld>
            <a:endParaRPr lang="en-US"/>
          </a:p>
        </p:txBody>
      </p:sp>
    </p:spTree>
    <p:extLst>
      <p:ext uri="{BB962C8B-B14F-4D97-AF65-F5344CB8AC3E}">
        <p14:creationId xmlns:p14="http://schemas.microsoft.com/office/powerpoint/2010/main" val="1687142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48</a:t>
            </a:fld>
            <a:endParaRPr lang="en-US"/>
          </a:p>
        </p:txBody>
      </p:sp>
    </p:spTree>
    <p:extLst>
      <p:ext uri="{BB962C8B-B14F-4D97-AF65-F5344CB8AC3E}">
        <p14:creationId xmlns:p14="http://schemas.microsoft.com/office/powerpoint/2010/main" val="259013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49</a:t>
            </a:fld>
            <a:endParaRPr lang="en-US"/>
          </a:p>
        </p:txBody>
      </p:sp>
    </p:spTree>
    <p:extLst>
      <p:ext uri="{BB962C8B-B14F-4D97-AF65-F5344CB8AC3E}">
        <p14:creationId xmlns:p14="http://schemas.microsoft.com/office/powerpoint/2010/main" val="322042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5</a:t>
            </a:fld>
            <a:endParaRPr lang="en-US"/>
          </a:p>
        </p:txBody>
      </p:sp>
    </p:spTree>
    <p:extLst>
      <p:ext uri="{BB962C8B-B14F-4D97-AF65-F5344CB8AC3E}">
        <p14:creationId xmlns:p14="http://schemas.microsoft.com/office/powerpoint/2010/main" val="1221457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50</a:t>
            </a:fld>
            <a:endParaRPr lang="en-US"/>
          </a:p>
        </p:txBody>
      </p:sp>
    </p:spTree>
    <p:extLst>
      <p:ext uri="{BB962C8B-B14F-4D97-AF65-F5344CB8AC3E}">
        <p14:creationId xmlns:p14="http://schemas.microsoft.com/office/powerpoint/2010/main" val="3414781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NYSERDA supports the residential energy market in many ways, well beyond programmatic offers</a:t>
            </a:r>
          </a:p>
          <a:p>
            <a:pPr marL="171450" indent="-171450">
              <a:buFont typeface="Arial" panose="020B0604020202020204" pitchFamily="34" charset="0"/>
              <a:buChar char="•"/>
            </a:pPr>
            <a:r>
              <a:rPr lang="en-US" dirty="0"/>
              <a:t>This is a list of some of the groups that, in one way or another, support the residential market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CF768EE-1E9D-45D5-A9DE-5A55F98E1A74}" type="slidenum">
              <a:rPr lang="en-US" smtClean="0"/>
              <a:t>51</a:t>
            </a:fld>
            <a:endParaRPr lang="en-US" dirty="0"/>
          </a:p>
        </p:txBody>
      </p:sp>
    </p:spTree>
    <p:extLst>
      <p:ext uri="{BB962C8B-B14F-4D97-AF65-F5344CB8AC3E}">
        <p14:creationId xmlns:p14="http://schemas.microsoft.com/office/powerpoint/2010/main" val="3926339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Standards and Quality Assurance team provides support across NYSERDA.  In addition to their role provide quality assurance inspections, they support other strategies for increasing consumer and investor confidence in the clean energy market.</a:t>
            </a: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One example of their work is the “Quality Installer designation.”  The Quality Installer Designation has been designed to be used by contractors as a third-party differentiator and validation of their work quality with clients and prospects. As a NYSERDA Quality Installer, contractors will receive special listing on the NYSERDA website and will be able to use the designation in marketing materials and on their website.   The NYSun program rolled out their version, the Quality Solar Installer designation this past January.</a:t>
            </a: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en-US" sz="1200" kern="1200" dirty="0">
                <a:solidFill>
                  <a:schemeClr val="tx1"/>
                </a:solidFill>
                <a:latin typeface="+mn-lt"/>
                <a:ea typeface="+mn-ea"/>
                <a:cs typeface="+mn-cs"/>
              </a:rPr>
              <a:t>The SQA team also recently announce their  fact sheet for “What to Expect When Inspected” which is available to both contractors and consumers.  These fact sheets provide an overview of the values of quality assurance as well as providing an explanation about what to expect during the process.</a:t>
            </a:r>
          </a:p>
          <a:p>
            <a:pPr marL="171450" indent="-171450" algn="l" defTabSz="914400"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CF768EE-1E9D-45D5-A9DE-5A55F98E1A74}" type="slidenum">
              <a:rPr lang="en-US" smtClean="0"/>
              <a:t>52</a:t>
            </a:fld>
            <a:endParaRPr lang="en-US" dirty="0"/>
          </a:p>
        </p:txBody>
      </p:sp>
    </p:spTree>
    <p:extLst>
      <p:ext uri="{BB962C8B-B14F-4D97-AF65-F5344CB8AC3E}">
        <p14:creationId xmlns:p14="http://schemas.microsoft.com/office/powerpoint/2010/main" val="3418471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Clean Energy Communities program provides grants, direct technical support, tools and resources, and recognition to local governments that demonstrate leadership by completing NYSERDA-selected high-impact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Another initiative, the Community Energy Engagement Program, kicked off in May 2018 and deploys Community Energy Advisors in each of the ten Economic Development Regions to conduct engagement activities to New York State residents, small businesses, and multifamily building owners, with an emphasis on low-to-moderate income households and communities.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CF768EE-1E9D-45D5-A9DE-5A55F98E1A74}" type="slidenum">
              <a:rPr lang="en-US" smtClean="0"/>
              <a:t>53</a:t>
            </a:fld>
            <a:endParaRPr lang="en-US" dirty="0"/>
          </a:p>
        </p:txBody>
      </p:sp>
    </p:spTree>
    <p:extLst>
      <p:ext uri="{BB962C8B-B14F-4D97-AF65-F5344CB8AC3E}">
        <p14:creationId xmlns:p14="http://schemas.microsoft.com/office/powerpoint/2010/main" val="41863581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team of experts with private and public sector experience ready to serve as champions to help drive NYSERDA’s and New York State’s priorities.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Collaborate with Program Areas to develop and implement marketing plans based on business goals</a:t>
            </a:r>
          </a:p>
          <a:p>
            <a:pPr lvl="0"/>
            <a:r>
              <a:rPr lang="en-US" sz="1200" kern="1200" dirty="0">
                <a:solidFill>
                  <a:schemeClr val="tx1"/>
                </a:solidFill>
                <a:effectLst/>
                <a:latin typeface="+mn-lt"/>
                <a:ea typeface="+mn-ea"/>
                <a:cs typeface="+mn-cs"/>
              </a:rPr>
              <a:t>Collaborate with social media team to deliver engaging content across channels</a:t>
            </a:r>
          </a:p>
          <a:p>
            <a:pPr lvl="0"/>
            <a:r>
              <a:rPr lang="en-US" sz="1200" kern="1200" dirty="0">
                <a:solidFill>
                  <a:schemeClr val="tx1"/>
                </a:solidFill>
                <a:effectLst/>
                <a:latin typeface="+mn-lt"/>
                <a:ea typeface="+mn-ea"/>
                <a:cs typeface="+mn-cs"/>
              </a:rPr>
              <a:t>Recommend and develop marketing communications that further NYSERDA’s mission</a:t>
            </a:r>
          </a:p>
          <a:p>
            <a:pPr lvl="0"/>
            <a:r>
              <a:rPr lang="en-US" sz="1200" kern="1200" dirty="0">
                <a:solidFill>
                  <a:schemeClr val="tx1"/>
                </a:solidFill>
                <a:effectLst/>
                <a:latin typeface="+mn-lt"/>
                <a:ea typeface="+mn-ea"/>
                <a:cs typeface="+mn-cs"/>
              </a:rPr>
              <a:t>Leadership in setting brand architecture, identity guidelines, and messaging platforms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3CF768EE-1E9D-45D5-A9DE-5A55F98E1A74}" type="slidenum">
              <a:rPr lang="en-US" smtClean="0"/>
              <a:t>54</a:t>
            </a:fld>
            <a:endParaRPr lang="en-US" dirty="0"/>
          </a:p>
        </p:txBody>
      </p:sp>
    </p:spTree>
    <p:extLst>
      <p:ext uri="{BB962C8B-B14F-4D97-AF65-F5344CB8AC3E}">
        <p14:creationId xmlns:p14="http://schemas.microsoft.com/office/powerpoint/2010/main" val="2987175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Market Insights completed research to understand the real estate industry to determine methods that will drive increases in the value of homes with energy efficiency upgrades. This work informed proper delivery and established successful mechanisms for a home ratings pilot now underway.</a:t>
            </a:r>
          </a:p>
          <a:p>
            <a:pPr lvl="0"/>
            <a:endParaRPr lang="en-US" sz="1200" dirty="0"/>
          </a:p>
          <a:p>
            <a:pPr lvl="0"/>
            <a:r>
              <a:rPr lang="en-US" sz="1200" dirty="0"/>
              <a:t>A Segmentation analysis was completed through Market Insights to identify residential single-family housing profiles in NY that have the greatest potential for deep energy/net zero energy retrofits.  Analysis will map clusters of household demographics and building typology for better targeting and honing programmatic opportunities.</a:t>
            </a:r>
          </a:p>
          <a:p>
            <a:endParaRPr lang="en-US" sz="1200" dirty="0"/>
          </a:p>
          <a:p>
            <a:pPr lvl="0"/>
            <a:r>
              <a:rPr lang="en-US" sz="1200" dirty="0"/>
              <a:t>The team also support a behavioral pilot focused on enabling contractors to better guide their customers through the audit process and communicate about the benefits of implementing the EE measures, with the goal of increasing cycle time and conversion to adopt upgrades.  13 contractors participated with 318 projects completed.  Evaluation is underway with results due next quarter.</a:t>
            </a:r>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3CF768EE-1E9D-45D5-A9DE-5A55F98E1A74}" type="slidenum">
              <a:rPr lang="en-US" smtClean="0"/>
              <a:t>55</a:t>
            </a:fld>
            <a:endParaRPr lang="en-US" dirty="0"/>
          </a:p>
        </p:txBody>
      </p:sp>
    </p:spTree>
    <p:extLst>
      <p:ext uri="{BB962C8B-B14F-4D97-AF65-F5344CB8AC3E}">
        <p14:creationId xmlns:p14="http://schemas.microsoft.com/office/powerpoint/2010/main" val="2691337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Within NYSERDA’s Advanced Energy Solutions team is the Information Products &amp; Brokering group.</a:t>
            </a:r>
          </a:p>
          <a:p>
            <a:pPr marL="171450" lvl="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a:spcAft>
                <a:spcPts val="600"/>
              </a:spcAft>
              <a:tabLst>
                <a:tab pos="463550" algn="l"/>
                <a:tab pos="1377950" algn="l"/>
              </a:tabLst>
            </a:pPr>
            <a:r>
              <a:rPr lang="en-US" sz="1200" b="0" kern="1200" dirty="0">
                <a:solidFill>
                  <a:schemeClr val="tx1"/>
                </a:solidFill>
                <a:effectLst/>
                <a:latin typeface="+mn-lt"/>
                <a:ea typeface="+mn-ea"/>
                <a:cs typeface="+mn-cs"/>
              </a:rPr>
              <a:t> The team f</a:t>
            </a:r>
            <a:r>
              <a:rPr lang="en-US" sz="2400" b="0" dirty="0">
                <a:solidFill>
                  <a:srgbClr val="646569"/>
                </a:solidFill>
                <a:latin typeface="Arial" panose="020B0604020202020204" pitchFamily="34" charset="0"/>
                <a:cs typeface="Arial" panose="020B0604020202020204" pitchFamily="34" charset="0"/>
              </a:rPr>
              <a:t>acilitates the development and use of </a:t>
            </a:r>
            <a:r>
              <a:rPr lang="en-US" sz="2400" b="0" i="0" dirty="0">
                <a:solidFill>
                  <a:srgbClr val="646569"/>
                </a:solidFill>
                <a:latin typeface="Arial" panose="020B0604020202020204" pitchFamily="34" charset="0"/>
                <a:cs typeface="Arial" panose="020B0604020202020204" pitchFamily="34" charset="0"/>
              </a:rPr>
              <a:t>market-based information solutions, platforms and applications to support market confidence and lower soft costs, including:</a:t>
            </a:r>
          </a:p>
          <a:p>
            <a:pPr marL="800100" lvl="1" indent="-342900">
              <a:spcAft>
                <a:spcPts val="600"/>
              </a:spcAft>
              <a:buFont typeface="Arial" panose="020B0604020202020204" pitchFamily="34" charset="0"/>
              <a:buChar char="•"/>
              <a:tabLst>
                <a:tab pos="463550" algn="l"/>
                <a:tab pos="1377950" algn="l"/>
              </a:tabLst>
            </a:pPr>
            <a:r>
              <a:rPr lang="en-US" sz="2000" b="0" dirty="0">
                <a:solidFill>
                  <a:srgbClr val="646569"/>
                </a:solidFill>
                <a:latin typeface="Arial" panose="020B0604020202020204" pitchFamily="34" charset="0"/>
                <a:cs typeface="Arial" panose="020B0604020202020204" pitchFamily="34" charset="0"/>
              </a:rPr>
              <a:t>Customer Targeting Tools</a:t>
            </a:r>
          </a:p>
          <a:p>
            <a:pPr marL="800100" lvl="1" indent="-342900">
              <a:spcAft>
                <a:spcPts val="600"/>
              </a:spcAft>
              <a:buFont typeface="Arial" panose="020B0604020202020204" pitchFamily="34" charset="0"/>
              <a:buChar char="•"/>
              <a:tabLst>
                <a:tab pos="463550" algn="l"/>
                <a:tab pos="1377950" algn="l"/>
              </a:tabLst>
            </a:pPr>
            <a:r>
              <a:rPr lang="en-US" sz="2000" b="0" dirty="0">
                <a:solidFill>
                  <a:srgbClr val="646569"/>
                </a:solidFill>
                <a:latin typeface="Arial" panose="020B0604020202020204" pitchFamily="34" charset="0"/>
                <a:cs typeface="Arial" panose="020B0604020202020204" pitchFamily="34" charset="0"/>
              </a:rPr>
              <a:t>Value-based Proposition Calculators and Matchmaking</a:t>
            </a:r>
          </a:p>
          <a:p>
            <a:pPr marL="800100" lvl="1" indent="-342900">
              <a:spcAft>
                <a:spcPts val="600"/>
              </a:spcAft>
              <a:buFont typeface="Arial" panose="020B0604020202020204" pitchFamily="34" charset="0"/>
              <a:buChar char="•"/>
              <a:tabLst>
                <a:tab pos="463550" algn="l"/>
                <a:tab pos="1377950" algn="l"/>
              </a:tabLst>
            </a:pPr>
            <a:r>
              <a:rPr lang="en-US" sz="2000" b="0" dirty="0">
                <a:solidFill>
                  <a:srgbClr val="646569"/>
                </a:solidFill>
                <a:latin typeface="Arial" panose="020B0604020202020204" pitchFamily="34" charset="0"/>
                <a:cs typeface="Arial" panose="020B0604020202020204" pitchFamily="34" charset="0"/>
              </a:rPr>
              <a:t>Hackathons and Public Competitions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example of their work is Faraday’s Customer Targeting Tool which was introduced to ASHP, GSHP installers in January 2019 for three-year program.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44 unique installers have registered to access the tool in order to support direct mail campaigns; social media resource coming soon.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Results in Tompkins County show 3-fold increase in market response.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graphic </a:t>
            </a:r>
            <a:r>
              <a:rPr lang="en-US" sz="1200" kern="1200" dirty="0">
                <a:solidFill>
                  <a:schemeClr val="tx1"/>
                </a:solidFill>
                <a:effectLst/>
                <a:latin typeface="+mn-lt"/>
                <a:ea typeface="+mn-ea"/>
                <a:cs typeface="+mn-cs"/>
              </a:rPr>
              <a:t>shows middle income opportunities (a sweet spot) for heat pumps in Richmond County (Staten Island).  The black dots are opportunities; the colored dots are known installations.  There is quite a runway for growth.</a:t>
            </a:r>
          </a:p>
          <a:p>
            <a:endParaRPr lang="en-US" dirty="0"/>
          </a:p>
        </p:txBody>
      </p:sp>
      <p:sp>
        <p:nvSpPr>
          <p:cNvPr id="4" name="Slide Number Placeholder 3"/>
          <p:cNvSpPr>
            <a:spLocks noGrp="1"/>
          </p:cNvSpPr>
          <p:nvPr>
            <p:ph type="sldNum" sz="quarter" idx="5"/>
          </p:nvPr>
        </p:nvSpPr>
        <p:spPr/>
        <p:txBody>
          <a:bodyPr/>
          <a:lstStyle/>
          <a:p>
            <a:fld id="{3CF768EE-1E9D-45D5-A9DE-5A55F98E1A74}" type="slidenum">
              <a:rPr lang="en-US" smtClean="0"/>
              <a:t>56</a:t>
            </a:fld>
            <a:endParaRPr lang="en-US" dirty="0"/>
          </a:p>
        </p:txBody>
      </p:sp>
    </p:spTree>
    <p:extLst>
      <p:ext uri="{BB962C8B-B14F-4D97-AF65-F5344CB8AC3E}">
        <p14:creationId xmlns:p14="http://schemas.microsoft.com/office/powerpoint/2010/main" val="309187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chemeClr val="accent1">
                    <a:lumMod val="50000"/>
                  </a:schemeClr>
                </a:solidFill>
              </a:rPr>
              <a:t>Support strategies for Energy Code Compliance and Training:</a:t>
            </a:r>
          </a:p>
          <a:p>
            <a:pPr lvl="1">
              <a:buFont typeface="Arial" pitchFamily="34" charset="0"/>
              <a:buChar char="•"/>
            </a:pPr>
            <a:r>
              <a:rPr lang="en-US" sz="2400" dirty="0">
                <a:solidFill>
                  <a:schemeClr val="accent1">
                    <a:lumMod val="50000"/>
                  </a:schemeClr>
                </a:solidFill>
              </a:rPr>
              <a:t>Training and tools</a:t>
            </a:r>
          </a:p>
          <a:p>
            <a:pPr lvl="1">
              <a:buFont typeface="Arial" pitchFamily="34" charset="0"/>
              <a:buChar char="•"/>
            </a:pPr>
            <a:r>
              <a:rPr lang="en-US" sz="2400" dirty="0">
                <a:solidFill>
                  <a:schemeClr val="accent1">
                    <a:lumMod val="50000"/>
                  </a:schemeClr>
                </a:solidFill>
              </a:rPr>
              <a:t>Direct support (to municipalities)</a:t>
            </a:r>
          </a:p>
          <a:p>
            <a:pPr lvl="2">
              <a:buFont typeface="Arial" pitchFamily="34" charset="0"/>
              <a:buChar char="•"/>
            </a:pPr>
            <a:r>
              <a:rPr lang="en-US" sz="2400" dirty="0">
                <a:solidFill>
                  <a:schemeClr val="accent1">
                    <a:lumMod val="50000"/>
                  </a:schemeClr>
                </a:solidFill>
              </a:rPr>
              <a:t>Pilots to test alternative enforcement</a:t>
            </a:r>
          </a:p>
          <a:p>
            <a:pPr lvl="1">
              <a:buFont typeface="Arial" pitchFamily="34" charset="0"/>
              <a:buChar char="•"/>
            </a:pPr>
            <a:r>
              <a:rPr lang="en-US" sz="2400" dirty="0">
                <a:solidFill>
                  <a:schemeClr val="accent1">
                    <a:lumMod val="50000"/>
                  </a:schemeClr>
                </a:solidFill>
              </a:rPr>
              <a:t>Compliance assessment</a:t>
            </a:r>
          </a:p>
          <a:p>
            <a:pPr marL="0" lvl="1"/>
            <a:r>
              <a:rPr lang="en-US" sz="2400" dirty="0">
                <a:solidFill>
                  <a:schemeClr val="accent1">
                    <a:lumMod val="50000"/>
                  </a:schemeClr>
                </a:solidFill>
              </a:rPr>
              <a:t>Increase community adoption of NYStretch Energy Code – 2020</a:t>
            </a:r>
          </a:p>
          <a:p>
            <a:pPr lvl="0"/>
            <a:r>
              <a:rPr lang="en-US" sz="1200" kern="1200" dirty="0">
                <a:solidFill>
                  <a:schemeClr val="tx1"/>
                </a:solidFill>
                <a:effectLst/>
                <a:latin typeface="+mn-lt"/>
                <a:ea typeface="+mn-ea"/>
                <a:cs typeface="+mn-cs"/>
              </a:rPr>
              <a:t>For residential buildings, achieves approximately 20% greater energy savings and GHG emission reductions than the next NYS energy code.</a:t>
            </a:r>
          </a:p>
          <a:p>
            <a:pPr lvl="0"/>
            <a:r>
              <a:rPr lang="en-US" sz="1200" kern="1200" dirty="0">
                <a:solidFill>
                  <a:schemeClr val="tx1"/>
                </a:solidFill>
                <a:effectLst/>
                <a:latin typeface="+mn-lt"/>
                <a:ea typeface="+mn-ea"/>
                <a:cs typeface="+mn-cs"/>
              </a:rPr>
              <a:t>Significant energy and utility cost savings for homeowners and renters.</a:t>
            </a:r>
          </a:p>
          <a:p>
            <a:pPr lvl="0"/>
            <a:r>
              <a:rPr lang="en-US" sz="1200" kern="1200" dirty="0">
                <a:solidFill>
                  <a:schemeClr val="tx1"/>
                </a:solidFill>
                <a:effectLst/>
                <a:latin typeface="+mn-lt"/>
                <a:ea typeface="+mn-ea"/>
                <a:cs typeface="+mn-cs"/>
              </a:rPr>
              <a:t>Increases occupant comfort and health</a:t>
            </a:r>
          </a:p>
          <a:p>
            <a:pPr lvl="0"/>
            <a:r>
              <a:rPr lang="en-US" sz="1200" kern="1200" dirty="0">
                <a:solidFill>
                  <a:schemeClr val="tx1"/>
                </a:solidFill>
                <a:effectLst/>
                <a:latin typeface="+mn-lt"/>
                <a:ea typeface="+mn-ea"/>
                <a:cs typeface="+mn-cs"/>
              </a:rPr>
              <a:t>Key changes from previous energy code:</a:t>
            </a:r>
          </a:p>
          <a:p>
            <a:pPr lvl="1"/>
            <a:r>
              <a:rPr lang="en-US" sz="1200" kern="1200" dirty="0">
                <a:solidFill>
                  <a:schemeClr val="tx1"/>
                </a:solidFill>
                <a:effectLst/>
                <a:latin typeface="+mn-lt"/>
                <a:ea typeface="+mn-ea"/>
                <a:cs typeface="+mn-cs"/>
              </a:rPr>
              <a:t>Improved building envelope</a:t>
            </a:r>
          </a:p>
          <a:p>
            <a:pPr lvl="1"/>
            <a:r>
              <a:rPr lang="en-US" sz="1200" kern="1200" dirty="0">
                <a:solidFill>
                  <a:schemeClr val="tx1"/>
                </a:solidFill>
                <a:effectLst/>
                <a:latin typeface="+mn-lt"/>
                <a:ea typeface="+mn-ea"/>
                <a:cs typeface="+mn-cs"/>
              </a:rPr>
              <a:t>Mandatory mechanical ventilation requirements</a:t>
            </a:r>
          </a:p>
          <a:p>
            <a:pPr lvl="1"/>
            <a:r>
              <a:rPr lang="en-US" sz="1200" kern="1200" dirty="0">
                <a:solidFill>
                  <a:schemeClr val="tx1"/>
                </a:solidFill>
                <a:effectLst/>
                <a:latin typeface="+mn-lt"/>
                <a:ea typeface="+mn-ea"/>
                <a:cs typeface="+mn-cs"/>
              </a:rPr>
              <a:t>Renewable and electric vehicle readiness</a:t>
            </a:r>
          </a:p>
          <a:p>
            <a:pPr marL="0" lvl="1"/>
            <a:endParaRPr lang="en-US" sz="2400" dirty="0">
              <a:solidFill>
                <a:schemeClr val="accent1">
                  <a:lumMod val="50000"/>
                </a:schemeClr>
              </a:solidFill>
            </a:endParaRPr>
          </a:p>
        </p:txBody>
      </p:sp>
      <p:sp>
        <p:nvSpPr>
          <p:cNvPr id="4" name="Slide Number Placeholder 3"/>
          <p:cNvSpPr>
            <a:spLocks noGrp="1"/>
          </p:cNvSpPr>
          <p:nvPr>
            <p:ph type="sldNum" sz="quarter" idx="5"/>
          </p:nvPr>
        </p:nvSpPr>
        <p:spPr/>
        <p:txBody>
          <a:bodyPr/>
          <a:lstStyle/>
          <a:p>
            <a:fld id="{3CF768EE-1E9D-45D5-A9DE-5A55F98E1A74}" type="slidenum">
              <a:rPr lang="en-US" smtClean="0"/>
              <a:t>57</a:t>
            </a:fld>
            <a:endParaRPr lang="en-US" dirty="0"/>
          </a:p>
        </p:txBody>
      </p:sp>
    </p:spTree>
    <p:extLst>
      <p:ext uri="{BB962C8B-B14F-4D97-AF65-F5344CB8AC3E}">
        <p14:creationId xmlns:p14="http://schemas.microsoft.com/office/powerpoint/2010/main" val="3942571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NY-Sun is a major component of Governor Andrew M. Cuomo’s </a:t>
            </a:r>
            <a:r>
              <a:rPr lang="en-US" sz="1200" b="0" i="0" u="none" strike="noStrike" kern="1200" dirty="0">
                <a:solidFill>
                  <a:schemeClr val="tx1"/>
                </a:solidFill>
                <a:effectLst/>
                <a:latin typeface="+mn-lt"/>
                <a:ea typeface="+mn-ea"/>
                <a:cs typeface="+mn-cs"/>
                <a:hlinkClick r:id="rId3"/>
              </a:rPr>
              <a:t>Reforming the Energy Vision (REV)</a:t>
            </a:r>
            <a:r>
              <a:rPr lang="en-US" sz="1200" b="0" i="0" kern="1200" dirty="0">
                <a:solidFill>
                  <a:schemeClr val="tx1"/>
                </a:solidFill>
                <a:effectLst/>
                <a:latin typeface="+mn-lt"/>
                <a:ea typeface="+mn-ea"/>
                <a:cs typeface="+mn-cs"/>
              </a:rPr>
              <a:t>, which aims to create a cleaner, more resilient, and affordable energy system for all New Yorkers.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Over 86,000 homes in New York State are powered by solar energy.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Incentives and Financing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Education: Providing homeowners and renters the information needed to make informed decisions about solar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Community Solar for Your Home: Expanding access and the opportunity to participate in community solar projects for all New Yorkers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Graphic shows residential installations</a:t>
            </a:r>
          </a:p>
        </p:txBody>
      </p:sp>
      <p:sp>
        <p:nvSpPr>
          <p:cNvPr id="4" name="Slide Number Placeholder 3"/>
          <p:cNvSpPr>
            <a:spLocks noGrp="1"/>
          </p:cNvSpPr>
          <p:nvPr>
            <p:ph type="sldNum" sz="quarter" idx="5"/>
          </p:nvPr>
        </p:nvSpPr>
        <p:spPr/>
        <p:txBody>
          <a:bodyPr/>
          <a:lstStyle/>
          <a:p>
            <a:fld id="{3CF768EE-1E9D-45D5-A9DE-5A55F98E1A74}" type="slidenum">
              <a:rPr lang="en-US" smtClean="0"/>
              <a:t>58</a:t>
            </a:fld>
            <a:endParaRPr lang="en-US" dirty="0"/>
          </a:p>
        </p:txBody>
      </p:sp>
    </p:spTree>
    <p:extLst>
      <p:ext uri="{BB962C8B-B14F-4D97-AF65-F5344CB8AC3E}">
        <p14:creationId xmlns:p14="http://schemas.microsoft.com/office/powerpoint/2010/main" val="4002537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Multifamily Residential team works to overcome market barriers in the multifamily residential sector, defined as buildings with 5 or more units. One example of the work from this team is RetrofitNY focusing on bringing </a:t>
            </a:r>
            <a:r>
              <a:rPr lang="en-US" dirty="0"/>
              <a:t>multifamily affordable housing to net zero energy performance levels with residents in place.</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approach </a:t>
            </a:r>
            <a:r>
              <a:rPr lang="en-US" sz="1200" b="0" i="0" kern="1200">
                <a:solidFill>
                  <a:schemeClr val="tx1"/>
                </a:solidFill>
                <a:effectLst/>
                <a:latin typeface="+mn-lt"/>
                <a:ea typeface="+mn-ea"/>
                <a:cs typeface="+mn-cs"/>
              </a:rPr>
              <a:t>is to renovate </a:t>
            </a:r>
            <a:r>
              <a:rPr lang="en-US" sz="1200" b="0" i="0" kern="1200" dirty="0">
                <a:solidFill>
                  <a:schemeClr val="tx1"/>
                </a:solidFill>
                <a:effectLst/>
                <a:latin typeface="+mn-lt"/>
                <a:ea typeface="+mn-ea"/>
                <a:cs typeface="+mn-cs"/>
              </a:rPr>
              <a:t>multifamily buildings while achieving or approaching net-zero energy use and creating standardized and scalable processes that will improve residents’ comfort and buildings’ energy performance. RetrofitNY will also produce a new model for economic growth that mobilizes vital innovations in the building industry to create new jobs and financing opportunities—all while dramatically reducing greenhouse gas emissions statewide.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First design 6 design have been done, 3 designs for 2 story garden style were upstate</a:t>
            </a:r>
          </a:p>
          <a:p>
            <a:r>
              <a:rPr lang="en-US" sz="1200" b="0" i="0" kern="1200" dirty="0">
                <a:solidFill>
                  <a:schemeClr val="tx1"/>
                </a:solidFill>
                <a:effectLst/>
                <a:latin typeface="+mn-lt"/>
                <a:ea typeface="+mn-ea"/>
                <a:cs typeface="+mn-cs"/>
              </a:rPr>
              <a:t>Anticipating the first building to be retrofitted in the upcoming months.</a:t>
            </a:r>
          </a:p>
        </p:txBody>
      </p:sp>
      <p:sp>
        <p:nvSpPr>
          <p:cNvPr id="4" name="Slide Number Placeholder 3"/>
          <p:cNvSpPr>
            <a:spLocks noGrp="1"/>
          </p:cNvSpPr>
          <p:nvPr>
            <p:ph type="sldNum" sz="quarter" idx="5"/>
          </p:nvPr>
        </p:nvSpPr>
        <p:spPr/>
        <p:txBody>
          <a:bodyPr/>
          <a:lstStyle/>
          <a:p>
            <a:fld id="{3CF768EE-1E9D-45D5-A9DE-5A55F98E1A74}" type="slidenum">
              <a:rPr lang="en-US" smtClean="0"/>
              <a:t>59</a:t>
            </a:fld>
            <a:endParaRPr lang="en-US" dirty="0"/>
          </a:p>
        </p:txBody>
      </p:sp>
    </p:spTree>
    <p:extLst>
      <p:ext uri="{BB962C8B-B14F-4D97-AF65-F5344CB8AC3E}">
        <p14:creationId xmlns:p14="http://schemas.microsoft.com/office/powerpoint/2010/main" val="101234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1025" y="1019175"/>
            <a:ext cx="5486400" cy="3086100"/>
          </a:xfrm>
        </p:spPr>
      </p:sp>
      <p:sp>
        <p:nvSpPr>
          <p:cNvPr id="3" name="Notes Placeholder 2"/>
          <p:cNvSpPr>
            <a:spLocks noGrp="1"/>
          </p:cNvSpPr>
          <p:nvPr>
            <p:ph type="body" idx="1"/>
          </p:nvPr>
        </p:nvSpPr>
        <p:spPr>
          <a:xfrm>
            <a:off x="686249" y="4469272"/>
            <a:ext cx="5485219" cy="3655376"/>
          </a:xfrm>
          <a:prstGeom prst="rect">
            <a:avLst/>
          </a:prstGeom>
        </p:spPr>
        <p:txBody>
          <a:bodyPr lIns="91422" tIns="45712" rIns="91422" bIns="45712"/>
          <a:lstStyle/>
          <a:p>
            <a:pPr marL="178587" indent="-178587" defTabSz="942729">
              <a:buFont typeface="Arial" panose="020B0604020202020204" pitchFamily="34" charset="0"/>
              <a:buChar char="•"/>
              <a:defRPr/>
            </a:pPr>
            <a:r>
              <a:rPr lang="en-US" sz="1000" dirty="0">
                <a:highlight>
                  <a:srgbClr val="FFFF00"/>
                </a:highlight>
              </a:rPr>
              <a:t>Thank you, Courtney (Moriarta), for that introduction. It’s a pleasure to be here representing NYSERDA – the stat’s innovation and energy authority, to launch the first meeting of our newly formed Residential Market Advisory Group</a:t>
            </a:r>
          </a:p>
          <a:p>
            <a:pPr marL="178587" indent="-178587" defTabSz="942729">
              <a:buFont typeface="Arial" panose="020B0604020202020204" pitchFamily="34" charset="0"/>
              <a:buChar char="•"/>
              <a:defRPr/>
            </a:pPr>
            <a:r>
              <a:rPr lang="en-US" sz="1000" dirty="0"/>
              <a:t>Governor Cuomo’s Green New Deal presents a sweeping plan that can deliver the carbon reductions we need to safeguard our communities and our planet, within a cost-effective framework that will provide flexibility to avoid unintended economic harm. </a:t>
            </a:r>
          </a:p>
          <a:p>
            <a:pPr marL="178587" indent="-178587" defTabSz="942729">
              <a:buFont typeface="Arial" panose="020B0604020202020204" pitchFamily="34" charset="0"/>
              <a:buChar char="•"/>
              <a:defRPr/>
            </a:pPr>
            <a:r>
              <a:rPr lang="en-US" sz="1000" dirty="0"/>
              <a:t>It is a clean energy and jobs agenda that is informed by two key aspects: the imperative to urgently address the threats posed by climate change and the successful track record to increase the amount of clean energy in New York State. </a:t>
            </a:r>
          </a:p>
          <a:p>
            <a:pPr marL="178587" indent="-178587" defTabSz="942729">
              <a:buFont typeface="Arial" panose="020B0604020202020204" pitchFamily="34" charset="0"/>
              <a:buChar char="•"/>
              <a:defRPr/>
            </a:pPr>
            <a:r>
              <a:rPr lang="en-US" sz="1000" dirty="0"/>
              <a:t>There is unanimous scientific consensus that climate change is being caused by human activities and we must act urgently to reduce greenhouse gas emissions to avoid catastrophe.</a:t>
            </a:r>
          </a:p>
          <a:p>
            <a:pPr marL="178587" indent="-178587" defTabSz="942729">
              <a:buFont typeface="Arial" panose="020B0604020202020204" pitchFamily="34" charset="0"/>
              <a:buChar char="•"/>
              <a:defRPr/>
            </a:pPr>
            <a:r>
              <a:rPr lang="en-US" sz="1000" dirty="0"/>
              <a:t>New York has already seen extreme weather events occurring in our state more frequently and in greater intensity, virtually every year. </a:t>
            </a:r>
          </a:p>
          <a:p>
            <a:pPr marL="178587" indent="-178587" defTabSz="942729">
              <a:buFont typeface="Arial" panose="020B0604020202020204" pitchFamily="34" charset="0"/>
              <a:buChar char="•"/>
              <a:defRPr/>
            </a:pPr>
            <a:r>
              <a:rPr lang="en-US" sz="1000" dirty="0"/>
              <a:t>In response, we need to add more clean energy, and </a:t>
            </a:r>
            <a:r>
              <a:rPr lang="en-US" sz="1000" dirty="0">
                <a:highlight>
                  <a:srgbClr val="FFFF00"/>
                </a:highlight>
              </a:rPr>
              <a:t>reduce demand </a:t>
            </a:r>
            <a:r>
              <a:rPr lang="en-US" sz="1000" dirty="0"/>
              <a:t>quickly.  </a:t>
            </a:r>
          </a:p>
          <a:p>
            <a:pPr marL="178587" indent="-178587" defTabSz="942729">
              <a:buFont typeface="Arial" panose="020B0604020202020204" pitchFamily="34" charset="0"/>
              <a:buChar char="•"/>
              <a:defRPr/>
            </a:pPr>
            <a:r>
              <a:rPr lang="en-US" sz="1000" dirty="0">
                <a:highlight>
                  <a:srgbClr val="FFFF00"/>
                </a:highlight>
              </a:rPr>
              <a:t>However, ensuring cost-effectiveness, reliability and stakeholder engagement are key aspects of advancing any discussion about an economy-wide clean energy transition.  </a:t>
            </a:r>
          </a:p>
          <a:p>
            <a:pPr marL="178587" indent="-178587" defTabSz="942729">
              <a:buFont typeface="Arial" panose="020B0604020202020204" pitchFamily="34" charset="0"/>
              <a:buChar char="•"/>
              <a:defRPr/>
            </a:pPr>
            <a:r>
              <a:rPr lang="en-US" sz="1000" dirty="0">
                <a:highlight>
                  <a:srgbClr val="FFFF00"/>
                </a:highlight>
              </a:rPr>
              <a:t>The Governor’s proposal includes elements to tackle the climate crisis in a holistic manner that combines both grid-level and distributed renewable generation of electricity, accelerated deployment of clean heating and cooling equipment in buildings, and making buildings as energy efficient as possible.</a:t>
            </a:r>
          </a:p>
          <a:p>
            <a:pPr marL="178587" indent="-178587" defTabSz="942729">
              <a:buFont typeface="Arial" panose="020B0604020202020204" pitchFamily="34" charset="0"/>
              <a:buChar char="•"/>
              <a:defRPr/>
            </a:pPr>
            <a:r>
              <a:rPr lang="en-US" sz="1000" dirty="0">
                <a:highlight>
                  <a:srgbClr val="FFFF00"/>
                </a:highlight>
              </a:rPr>
              <a:t>This is an “all of the above” plan that will require broad market participation to succeed</a:t>
            </a:r>
          </a:p>
          <a:p>
            <a:pPr marL="178587" indent="-178587" defTabSz="942729">
              <a:buFont typeface="Arial" panose="020B0604020202020204" pitchFamily="34" charset="0"/>
              <a:buChar char="•"/>
              <a:defRPr/>
            </a:pPr>
            <a:r>
              <a:rPr lang="en-US" sz="1000" dirty="0">
                <a:highlight>
                  <a:srgbClr val="FFFF00"/>
                </a:highlight>
              </a:rPr>
              <a:t>The Residential Market Advisory Group will provide a forum for open exchange of ideas and a resource for residential supply chain actors to interact and develop high impact strategies to contribute toward meeting our goals.</a:t>
            </a:r>
          </a:p>
          <a:p>
            <a:pPr marL="0" indent="0" defTabSz="905057">
              <a:buFont typeface="Arial" panose="020B0604020202020204" pitchFamily="34" charset="0"/>
              <a:buNone/>
              <a:defRPr/>
            </a:pPr>
            <a:endParaRPr lang="en-US" sz="1000" dirty="0"/>
          </a:p>
        </p:txBody>
      </p:sp>
    </p:spTree>
    <p:extLst>
      <p:ext uri="{BB962C8B-B14F-4D97-AF65-F5344CB8AC3E}">
        <p14:creationId xmlns:p14="http://schemas.microsoft.com/office/powerpoint/2010/main" val="2695923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Many teams also contribute to the rich data and information available through NYSERDA and posted on our website and Open 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Image is the </a:t>
            </a:r>
            <a:r>
              <a:rPr lang="en-US" dirty="0"/>
              <a:t>Low- to Moderate-Income Census Population Analysis Tool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F768EE-1E9D-45D5-A9DE-5A55F98E1A74}" type="slidenum">
              <a:rPr lang="en-US" smtClean="0"/>
              <a:t>60</a:t>
            </a:fld>
            <a:endParaRPr lang="en-US" dirty="0"/>
          </a:p>
        </p:txBody>
      </p:sp>
    </p:spTree>
    <p:extLst>
      <p:ext uri="{BB962C8B-B14F-4D97-AF65-F5344CB8AC3E}">
        <p14:creationId xmlns:p14="http://schemas.microsoft.com/office/powerpoint/2010/main" val="841750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Managed through a matrix team approach comprised of staff members from across the organization. Work being done in small commercial and residential. Residential pilot expected to launch later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indent="0">
              <a:buNone/>
            </a:pPr>
            <a:r>
              <a:rPr lang="en-US" sz="1200" dirty="0"/>
              <a:t>A flexible approach to energy efficiency programs that allows solution providers to innovate, reduce costs, and increase customer value by:</a:t>
            </a:r>
          </a:p>
          <a:p>
            <a:pPr>
              <a:buFont typeface="Wingdings" panose="05000000000000000000" pitchFamily="2" charset="2"/>
              <a:buChar char="Ø"/>
            </a:pPr>
            <a:r>
              <a:rPr lang="en-US" sz="1200" dirty="0"/>
              <a:t>Investing in realized savings based on weather-normalized meter data</a:t>
            </a:r>
          </a:p>
          <a:p>
            <a:pPr>
              <a:buFont typeface="Wingdings" panose="05000000000000000000" pitchFamily="2" charset="2"/>
              <a:buChar char="Ø"/>
            </a:pPr>
            <a:r>
              <a:rPr lang="en-US" sz="1200" dirty="0"/>
              <a:t>Enabling multi-year revenue streams for delivered energy efficiency</a:t>
            </a:r>
          </a:p>
          <a:p>
            <a:pPr>
              <a:buFont typeface="Wingdings" panose="05000000000000000000" pitchFamily="2" charset="2"/>
              <a:buChar char="Ø"/>
            </a:pPr>
            <a:r>
              <a:rPr lang="en-US" sz="1200" dirty="0"/>
              <a:t>Allowing for technology agnostic solutions – it is not a prescriptive programs</a:t>
            </a:r>
          </a:p>
          <a:p>
            <a:pPr>
              <a:buFont typeface="Wingdings" panose="05000000000000000000" pitchFamily="2" charset="2"/>
              <a:buChar char="Ø"/>
            </a:pPr>
            <a:r>
              <a:rPr lang="en-US" sz="1200" dirty="0"/>
              <a:t>Focusing on achievements at the portfolio levels</a:t>
            </a:r>
          </a:p>
          <a:p>
            <a:pPr>
              <a:buFont typeface="Wingdings" panose="05000000000000000000" pitchFamily="2" charset="2"/>
              <a:buChar char="Ø"/>
            </a:pPr>
            <a:r>
              <a:rPr lang="en-US" sz="1200" dirty="0"/>
              <a:t>Valuing energy efficiency in a manner comparable to other distributed energy resources (DERs)</a:t>
            </a:r>
          </a:p>
          <a:p>
            <a:pPr>
              <a:buFont typeface="Wingdings" panose="05000000000000000000" pitchFamily="2" charset="2"/>
              <a:buChar char="Ø"/>
            </a:pPr>
            <a:r>
              <a:rPr lang="en-US" sz="1200" dirty="0"/>
              <a:t>Allowing for private market innovation and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F768EE-1E9D-45D5-A9DE-5A55F98E1A74}" type="slidenum">
              <a:rPr lang="en-US" smtClean="0"/>
              <a:t>61</a:t>
            </a:fld>
            <a:endParaRPr lang="en-US" dirty="0"/>
          </a:p>
        </p:txBody>
      </p:sp>
    </p:spTree>
    <p:extLst>
      <p:ext uri="{BB962C8B-B14F-4D97-AF65-F5344CB8AC3E}">
        <p14:creationId xmlns:p14="http://schemas.microsoft.com/office/powerpoint/2010/main" val="19537295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62</a:t>
            </a:fld>
            <a:endParaRPr lang="en-US"/>
          </a:p>
        </p:txBody>
      </p:sp>
    </p:spTree>
    <p:extLst>
      <p:ext uri="{BB962C8B-B14F-4D97-AF65-F5344CB8AC3E}">
        <p14:creationId xmlns:p14="http://schemas.microsoft.com/office/powerpoint/2010/main" val="29707440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63</a:t>
            </a:fld>
            <a:endParaRPr lang="en-US"/>
          </a:p>
        </p:txBody>
      </p:sp>
    </p:spTree>
    <p:extLst>
      <p:ext uri="{BB962C8B-B14F-4D97-AF65-F5344CB8AC3E}">
        <p14:creationId xmlns:p14="http://schemas.microsoft.com/office/powerpoint/2010/main" val="2928213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pPr/>
              <a:t>64</a:t>
            </a:fld>
            <a:endParaRPr lang="en-US"/>
          </a:p>
        </p:txBody>
      </p:sp>
    </p:spTree>
    <p:extLst>
      <p:ext uri="{BB962C8B-B14F-4D97-AF65-F5344CB8AC3E}">
        <p14:creationId xmlns:p14="http://schemas.microsoft.com/office/powerpoint/2010/main" val="193121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770" y="4549967"/>
            <a:ext cx="5617271" cy="3721376"/>
          </a:xfrm>
          <a:prstGeom prst="rect">
            <a:avLst/>
          </a:prstGeom>
        </p:spPr>
        <p:txBody>
          <a:bodyPr lIns="93305" tIns="46654" rIns="93305" bIns="46654"/>
          <a:lstStyle/>
          <a:p>
            <a:pPr marL="178587" indent="-178587" defTabSz="942729">
              <a:buFont typeface="Arial" panose="020B0604020202020204" pitchFamily="34" charset="0"/>
              <a:buChar char="•"/>
              <a:defRPr/>
            </a:pPr>
            <a:r>
              <a:rPr lang="en-US" sz="1100" dirty="0"/>
              <a:t>The Green New Deal statutorily mandates for 100 percent clean, carbon-free electricity by 2040 -the most aggressive goal in the United States and five years ahead of California – and puts the state on a path to a carbon-neutral economy.</a:t>
            </a:r>
            <a:endParaRPr lang="en-US" sz="1100" dirty="0">
              <a:solidFill>
                <a:srgbClr val="FF0000"/>
              </a:solidFill>
            </a:endParaRPr>
          </a:p>
          <a:p>
            <a:pPr marL="178587" indent="-178587" defTabSz="942729">
              <a:buFont typeface="Arial" panose="020B0604020202020204" pitchFamily="34" charset="0"/>
              <a:buChar char="•"/>
              <a:defRPr/>
            </a:pPr>
            <a:r>
              <a:rPr lang="en-US" sz="1100" dirty="0"/>
              <a:t>The newly-formed Climate Action Council will work with the State Energy Planning Board to develop a Net Zero Roadmap that will recommend pathways to achieve carbon neutrality and include a significant public engagement effort.</a:t>
            </a:r>
          </a:p>
          <a:p>
            <a:pPr marL="178587" indent="-178587" defTabSz="942729">
              <a:buFont typeface="Arial" panose="020B0604020202020204" pitchFamily="34" charset="0"/>
              <a:buChar char="•"/>
              <a:defRPr/>
            </a:pPr>
            <a:r>
              <a:rPr lang="en-US" sz="1100" dirty="0"/>
              <a:t>The Green New Deal is structured to deliver a 100 percent clean electricity target that is cost effective </a:t>
            </a:r>
            <a:r>
              <a:rPr lang="en-US" sz="1100" dirty="0">
                <a:highlight>
                  <a:srgbClr val="FFFF00"/>
                </a:highlight>
              </a:rPr>
              <a:t>and emphasizes energy efficiency without compromising</a:t>
            </a:r>
            <a:r>
              <a:rPr lang="en-US" sz="1100" dirty="0">
                <a:solidFill>
                  <a:srgbClr val="FF0000"/>
                </a:solidFill>
                <a:highlight>
                  <a:srgbClr val="FFFF00"/>
                </a:highlight>
              </a:rPr>
              <a:t> </a:t>
            </a:r>
            <a:r>
              <a:rPr lang="en-US" sz="1100" dirty="0"/>
              <a:t>reliability.  </a:t>
            </a:r>
          </a:p>
          <a:p>
            <a:pPr marL="178587" indent="-178587" defTabSz="942729">
              <a:buFont typeface="Arial" panose="020B0604020202020204" pitchFamily="34" charset="0"/>
              <a:buChar char="•"/>
              <a:defRPr/>
            </a:pPr>
            <a:r>
              <a:rPr lang="en-US" sz="1100" dirty="0"/>
              <a:t>It will maximize the contributions and potential of New York's renewable </a:t>
            </a:r>
            <a:r>
              <a:rPr lang="en-US" sz="1100" dirty="0">
                <a:highlight>
                  <a:srgbClr val="FFFF00"/>
                </a:highlight>
              </a:rPr>
              <a:t>and energy efficiency</a:t>
            </a:r>
            <a:r>
              <a:rPr lang="en-US" sz="1100" dirty="0"/>
              <a:t>  resources while advancing options that provide flexibility as technology evolves over time, providing value to consumers as we reach the State’s carbon free goals.</a:t>
            </a:r>
          </a:p>
          <a:p>
            <a:pPr marL="178587" indent="-178587" defTabSz="942729">
              <a:buFont typeface="Arial" panose="020B0604020202020204" pitchFamily="34" charset="0"/>
              <a:buChar char="•"/>
              <a:defRPr/>
            </a:pPr>
            <a:r>
              <a:rPr lang="en-US" sz="1100" dirty="0"/>
              <a:t>On this path, over the next ten years New York State has the opportunity to spur the creation of over 100,000 new jobs through new investments in clean generation, grid modernization, and energy efficiency. </a:t>
            </a:r>
          </a:p>
          <a:p>
            <a:pPr marL="178587" indent="-178587" defTabSz="942729">
              <a:buFont typeface="Arial" panose="020B0604020202020204" pitchFamily="34" charset="0"/>
              <a:buChar char="•"/>
              <a:defRPr/>
            </a:pPr>
            <a:r>
              <a:rPr lang="en-US" sz="1100" dirty="0"/>
              <a:t>We will look to a portfolio approach to clean resources that will allow the most cost-effective renewable resources to deliver carbon-free electricity, increase energy efficiency in all sectors including residential, and ultimately eliminate our carbon footprint to effectively combat the climate crisis.</a:t>
            </a:r>
          </a:p>
          <a:p>
            <a:pPr defTabSz="923701">
              <a:defRPr/>
            </a:pPr>
            <a:endParaRPr lang="en-US" sz="1000" dirty="0"/>
          </a:p>
        </p:txBody>
      </p:sp>
    </p:spTree>
    <p:extLst>
      <p:ext uri="{BB962C8B-B14F-4D97-AF65-F5344CB8AC3E}">
        <p14:creationId xmlns:p14="http://schemas.microsoft.com/office/powerpoint/2010/main" val="44728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p:spPr>
        <p:txBody>
          <a:bodyPr/>
          <a:lstStyle/>
          <a:p>
            <a:pPr lvl="1" indent="-178587" defTabSz="942729">
              <a:buFont typeface="Arial" panose="020B0604020202020204" pitchFamily="34" charset="0"/>
              <a:buChar char="•"/>
              <a:defRPr/>
            </a:pPr>
            <a:r>
              <a:rPr lang="en-US" sz="1100" dirty="0"/>
              <a:t>Under the Green New Deal, the target for distributed solar deployment in New York is doubling to 6,000 megawatts by 2025, and we will expand the Solar For All program to ensure access to solar for low and moderate income New Yorkers. </a:t>
            </a:r>
          </a:p>
          <a:p>
            <a:pPr lvl="1" indent="-178587" defTabSz="942729">
              <a:buFont typeface="Arial" panose="020B0604020202020204" pitchFamily="34" charset="0"/>
              <a:buChar char="•"/>
              <a:defRPr/>
            </a:pPr>
            <a:r>
              <a:rPr lang="en-US" sz="1100" dirty="0"/>
              <a:t>Since 2011, NYSERDA’s NY-Sun program has spurred an increase of nearly 1,500 percent in installed solar energy,  leveraging $3.5 billion in private investments. </a:t>
            </a:r>
          </a:p>
          <a:p>
            <a:pPr lvl="1" indent="-178587" defTabSz="942729">
              <a:buFont typeface="Arial" panose="020B0604020202020204" pitchFamily="34" charset="0"/>
              <a:buChar char="•"/>
              <a:defRPr/>
            </a:pPr>
            <a:r>
              <a:rPr lang="en-US" sz="1100" dirty="0"/>
              <a:t>At the same time costs to install solar have already been reduced by half. </a:t>
            </a:r>
          </a:p>
          <a:p>
            <a:pPr lvl="1" indent="-178587" defTabSz="942729">
              <a:buFont typeface="Arial" panose="020B0604020202020204" pitchFamily="34" charset="0"/>
              <a:buChar char="•"/>
              <a:defRPr/>
            </a:pPr>
            <a:r>
              <a:rPr lang="en-US" sz="1100" dirty="0"/>
              <a:t>These investments have helped to support the advancement and completion of nearly 86,000 solar projects across the state that are generating renewable energy equivalent to what is needed to power over 229,000 homes or taking over 165,000 cars off the road to reduce emissions – truly exciting when you think about the benefits it can bring not only to local communities, but also to the environment.</a:t>
            </a:r>
          </a:p>
          <a:p>
            <a:pPr lvl="1" indent="-178587" defTabSz="942729">
              <a:buFont typeface="Arial" panose="020B0604020202020204" pitchFamily="34" charset="0"/>
              <a:buChar char="•"/>
              <a:defRPr/>
            </a:pPr>
            <a:r>
              <a:rPr lang="en-US" sz="1100" dirty="0"/>
              <a:t>There are nearly 12,000 solar jobs across the state – New York currently ranks 4th for solar jobs. </a:t>
            </a:r>
          </a:p>
          <a:p>
            <a:pPr lvl="1" indent="-178587" defTabSz="942729">
              <a:buFont typeface="Arial" panose="020B0604020202020204" pitchFamily="34" charset="0"/>
              <a:buChar char="•"/>
              <a:defRPr/>
            </a:pPr>
            <a:r>
              <a:rPr lang="en-US" sz="1100" dirty="0"/>
              <a:t>Our solar strategy is comprehensive: from Solar for All, through which we are providing 10,000 low-income New Yorkers with access to no-cost community solar – to providing $40 million in funding to advance solar plus storage projects that will support the energy grid of the future – </a:t>
            </a:r>
          </a:p>
          <a:p>
            <a:pPr lvl="1" indent="-178587" defTabSz="942729">
              <a:buFont typeface="Arial" panose="020B0604020202020204" pitchFamily="34" charset="0"/>
              <a:buChar char="•"/>
              <a:defRPr/>
            </a:pPr>
            <a:r>
              <a:rPr lang="en-US" sz="1100" dirty="0"/>
              <a:t>Under Governor Cuomo, New York has emerged as one of the largest national markets for distributed solar energy, a clear indicator of our national leadership position when it comes to renewable energy, </a:t>
            </a:r>
            <a:r>
              <a:rPr lang="en-US" sz="1100" dirty="0">
                <a:highlight>
                  <a:srgbClr val="FFFF00"/>
                </a:highlight>
              </a:rPr>
              <a:t>and provides a model that can inform our strategy for scaling up the deployment of residential energy efficiency</a:t>
            </a:r>
            <a:r>
              <a:rPr lang="en-US" sz="1100" dirty="0"/>
              <a:t>.</a:t>
            </a:r>
          </a:p>
          <a:p>
            <a:pPr marL="288032" lvl="1" defTabSz="942729">
              <a:defRPr/>
            </a:pPr>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98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770" y="4549967"/>
            <a:ext cx="5617271" cy="3721376"/>
          </a:xfrm>
          <a:prstGeom prst="rect">
            <a:avLst/>
          </a:prstGeom>
        </p:spPr>
        <p:txBody>
          <a:bodyPr lIns="93305" tIns="46654" rIns="93305" bIns="46654"/>
          <a:lstStyle/>
          <a:p>
            <a:pPr lvl="1" indent="-178587" defTabSz="942729">
              <a:buFont typeface="Arial" panose="020B0604020202020204" pitchFamily="34" charset="0"/>
              <a:buChar char="•"/>
              <a:defRPr/>
            </a:pPr>
            <a:r>
              <a:rPr lang="en-US" sz="1100" dirty="0"/>
              <a:t>Last June Governor Cuomo announced the State's plan to jumpstart the development of energy storage in New York, and today our goal is the largest in the nation. </a:t>
            </a:r>
          </a:p>
          <a:p>
            <a:pPr lvl="1" indent="-178587" defTabSz="942729">
              <a:buFont typeface="Arial" panose="020B0604020202020204" pitchFamily="34" charset="0"/>
              <a:buChar char="•"/>
              <a:defRPr/>
            </a:pPr>
            <a:r>
              <a:rPr lang="en-US" sz="1100" dirty="0"/>
              <a:t>The state’s energy storage target of 3,000 megawatts by 2030 ensures we can build a more flexible and more resilient electric grid as we march to 100 clean electricity by 2040.</a:t>
            </a:r>
          </a:p>
          <a:p>
            <a:pPr lvl="1" indent="-178587" defTabSz="942729">
              <a:buFont typeface="Arial" panose="020B0604020202020204" pitchFamily="34" charset="0"/>
              <a:buChar char="•"/>
              <a:defRPr/>
            </a:pPr>
            <a:r>
              <a:rPr lang="en-US" sz="1100" dirty="0"/>
              <a:t>Reaching this goal will deliver more than $3 billion in gross benefits to New Yorkers and avoid two million metric tons of carbon dioxide emissions.</a:t>
            </a:r>
          </a:p>
          <a:p>
            <a:pPr lvl="1" indent="-178587" defTabSz="942729">
              <a:buFont typeface="Arial" panose="020B0604020202020204" pitchFamily="34" charset="0"/>
              <a:buChar char="•"/>
              <a:defRPr/>
            </a:pPr>
            <a:r>
              <a:rPr lang="en-US" sz="1100" dirty="0"/>
              <a:t>In April, during earth week, Governor Cuomo announced $280 million for energy storage projects to accelerate Growth within the industry and drive down energy storage deployment costs to build a sustainable and affordable market.</a:t>
            </a:r>
          </a:p>
          <a:p>
            <a:pPr lvl="1" indent="-178587" defTabSz="942729">
              <a:buFont typeface="Arial" panose="020B0604020202020204" pitchFamily="34" charset="0"/>
              <a:buChar char="•"/>
              <a:defRPr/>
            </a:pPr>
            <a:r>
              <a:rPr lang="en-US" sz="1100" dirty="0"/>
              <a:t>This funding is part of a $400 million investment to achieving New York’s nation-leading energy storage targets and supports Governor Cuomo’s Green New Deal.</a:t>
            </a:r>
          </a:p>
          <a:p>
            <a:pPr lvl="1" indent="-178587" defTabSz="942729">
              <a:buFont typeface="Arial" panose="020B0604020202020204" pitchFamily="34" charset="0"/>
              <a:buChar char="•"/>
              <a:defRPr/>
            </a:pPr>
            <a:r>
              <a:rPr lang="en-US" sz="1100" dirty="0">
                <a:highlight>
                  <a:srgbClr val="FFFF00"/>
                </a:highlight>
              </a:rPr>
              <a:t>Energy storage at the residential level will play an increasingly important role in managing both grid impacts and consumer energy costs as we seek to ramp up the adoption of heat pumps as a clean energy solution for home heating and hot water.</a:t>
            </a:r>
          </a:p>
          <a:p>
            <a:pPr lvl="1" indent="-178587" defTabSz="942729">
              <a:buFont typeface="Arial" panose="020B0604020202020204" pitchFamily="34" charset="0"/>
              <a:buChar char="•"/>
              <a:defRPr/>
            </a:pPr>
            <a:r>
              <a:rPr lang="en-US" sz="1100" dirty="0"/>
              <a:t>And independent research shows that New York’s energy storage industry could support more than 27,400 manufacturing and installation jobs by 2030, and NYSERDA is coordinating with government, industry and stakeholder partners to develop programs and approaches that will enable the energy storage industry to reach the state’s goal.</a:t>
            </a:r>
          </a:p>
          <a:p>
            <a:pPr defTabSz="923701">
              <a:defRPr/>
            </a:pPr>
            <a:endParaRPr lang="en-US" sz="1000" dirty="0"/>
          </a:p>
        </p:txBody>
      </p:sp>
      <p:sp>
        <p:nvSpPr>
          <p:cNvPr id="4" name="Slide Number Placeholder 3">
            <a:extLst>
              <a:ext uri="{FF2B5EF4-FFF2-40B4-BE49-F238E27FC236}">
                <a16:creationId xmlns:a16="http://schemas.microsoft.com/office/drawing/2014/main" id="{6ADE3923-42DD-4FF4-9F3F-E585B1094606}"/>
              </a:ext>
            </a:extLst>
          </p:cNvPr>
          <p:cNvSpPr>
            <a:spLocks noGrp="1"/>
          </p:cNvSpPr>
          <p:nvPr>
            <p:ph type="sldNum" sz="quarter" idx="5"/>
          </p:nvPr>
        </p:nvSpPr>
        <p:spPr>
          <a:xfrm>
            <a:off x="3978132" y="8842030"/>
            <a:ext cx="3043343" cy="46707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38FD3-2203-48DE-9D54-C6414B76B1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90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2113"/>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2113"/>
            <a:ext cx="5111750" cy="4160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3289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3277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6540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23951"/>
            <a:ext cx="82296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69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87475"/>
            <a:ext cx="4038600" cy="3165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7475"/>
            <a:ext cx="4038600" cy="31654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237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66864"/>
            <a:ext cx="4040188" cy="48101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47876"/>
            <a:ext cx="4040188" cy="2505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66864"/>
            <a:ext cx="4041775" cy="48101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047876"/>
            <a:ext cx="4041775" cy="2505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593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34738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23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92114"/>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92114"/>
            <a:ext cx="5111750" cy="41608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263651"/>
            <a:ext cx="3008313" cy="3289300"/>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41639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3837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 Mast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39317" y="989410"/>
            <a:ext cx="7248525" cy="3604022"/>
          </a:xfrm>
          <a:prstGeom prst="rect">
            <a:avLst/>
          </a:prstGeom>
        </p:spPr>
        <p:txBody>
          <a:bodyPr/>
          <a:lstStyle>
            <a:lvl1pPr marL="175018" indent="-175018">
              <a:defRPr sz="1800">
                <a:latin typeface="+mj-lt"/>
              </a:defRPr>
            </a:lvl1pPr>
            <a:lvl2pPr marL="382181" indent="-207164">
              <a:defRPr sz="1800">
                <a:latin typeface="+mj-lt"/>
              </a:defRPr>
            </a:lvl2pPr>
            <a:lvl3pPr>
              <a:defRPr sz="1800">
                <a:latin typeface="+mj-lt"/>
              </a:defRPr>
            </a:lvl3pPr>
            <a:lvl4pPr>
              <a:defRPr sz="1800">
                <a:latin typeface="+mj-lt"/>
              </a:defRPr>
            </a:lvl4pPr>
            <a:lvl5pPr>
              <a:defRPr sz="18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46758"/>
            <a:ext cx="9144000" cy="224704"/>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0" y="-14288"/>
            <a:ext cx="9144000" cy="61046"/>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98145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478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042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39316" y="989410"/>
            <a:ext cx="7248525" cy="3604022"/>
          </a:xfrm>
          <a:prstGeom prst="rect">
            <a:avLst/>
          </a:prstGeom>
        </p:spPr>
        <p:txBody>
          <a:bodyPr/>
          <a:lstStyle>
            <a:lvl1pPr marL="175022" indent="-175022">
              <a:defRPr sz="1800">
                <a:latin typeface="+mj-lt"/>
              </a:defRPr>
            </a:lvl1pPr>
            <a:lvl2pPr marL="382191" indent="-207169">
              <a:defRPr sz="1800">
                <a:latin typeface="+mj-lt"/>
              </a:defRPr>
            </a:lvl2pPr>
            <a:lvl3pPr>
              <a:defRPr sz="1800">
                <a:latin typeface="+mj-lt"/>
              </a:defRPr>
            </a:lvl3pPr>
            <a:lvl4pPr>
              <a:defRPr sz="1800">
                <a:latin typeface="+mj-lt"/>
              </a:defRPr>
            </a:lvl4pPr>
            <a:lvl5pPr>
              <a:defRPr sz="18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46758"/>
            <a:ext cx="9144000" cy="224704"/>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0" y="-14288"/>
            <a:ext cx="9144000" cy="61046"/>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1256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498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idx="1"/>
          </p:nvPr>
        </p:nvSpPr>
        <p:spPr>
          <a:xfrm>
            <a:off x="457200" y="1387475"/>
            <a:ext cx="8229600" cy="3165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30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387475"/>
            <a:ext cx="4038600" cy="316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7475"/>
            <a:ext cx="4038600" cy="316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66863"/>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47875"/>
            <a:ext cx="4040188" cy="250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66863"/>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47875"/>
            <a:ext cx="4041775" cy="250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a:t>Click to edit Master title style</a:t>
            </a:r>
          </a:p>
        </p:txBody>
      </p:sp>
      <p:sp>
        <p:nvSpPr>
          <p:cNvPr id="4" name="Content Placeholder 2"/>
          <p:cNvSpPr>
            <a:spLocks noGrp="1"/>
          </p:cNvSpPr>
          <p:nvPr>
            <p:ph idx="1"/>
          </p:nvPr>
        </p:nvSpPr>
        <p:spPr>
          <a:xfrm>
            <a:off x="457200" y="1504950"/>
            <a:ext cx="8229600" cy="3048000"/>
          </a:xfrm>
        </p:spPr>
        <p:txBody>
          <a:bodyPr/>
          <a:lstStyle>
            <a:lvl1pPr marL="0" indent="0">
              <a:buFontTx/>
              <a:buNone/>
              <a:defRPr sz="2800"/>
            </a:lvl1pPr>
            <a:lvl2pPr>
              <a:buFontTx/>
              <a:buNone/>
              <a:defRPr sz="2800"/>
            </a:lvl2pPr>
            <a:lvl3pPr>
              <a:buFontTx/>
              <a:buNone/>
              <a:defRPr sz="2400"/>
            </a:lvl3pPr>
            <a:lvl4pPr>
              <a:buFontTx/>
              <a:buNone/>
              <a:defRPr sz="2000"/>
            </a:lvl4pPr>
            <a:lvl5pPr>
              <a:buFontTx/>
              <a:buNone/>
              <a:defRPr sz="2000"/>
            </a:lvl5pPr>
            <a:lvl6pPr>
              <a:defRPr sz="2000"/>
            </a:lvl6pPr>
            <a:lvl7pPr>
              <a:defRPr sz="2000"/>
            </a:lvl7pPr>
            <a:lvl8pPr>
              <a:defRPr sz="2000"/>
            </a:lvl8pPr>
            <a:lvl9pPr>
              <a:defRPr sz="2000"/>
            </a:lvl9pPr>
          </a:lstStyle>
          <a:p>
            <a:pPr lvl="0"/>
            <a:r>
              <a:rPr lang="en-US" dirty="0"/>
              <a:t>Click to edit Master text styles</a:t>
            </a:r>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37147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YSERDA Logo.png"/>
          <p:cNvPicPr>
            <a:picLocks noChangeAspect="1"/>
          </p:cNvPicPr>
          <p:nvPr userDrawn="1"/>
        </p:nvPicPr>
        <p:blipFill>
          <a:blip r:embed="rId3" cstate="print"/>
          <a:stretch>
            <a:fillRect/>
          </a:stretch>
        </p:blipFill>
        <p:spPr>
          <a:xfrm>
            <a:off x="533400" y="287103"/>
            <a:ext cx="3405540" cy="820253"/>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solidFill>
                  <a:srgbClr val="002D73"/>
                </a:solidFill>
              </a:rPr>
              <a:pPr algn="r"/>
              <a:t>‹#›</a:t>
            </a:fld>
            <a:endParaRPr lang="en-US" sz="1200" dirty="0">
              <a:solidFill>
                <a:srgbClr val="002D73"/>
              </a:solidFill>
            </a:endParaRPr>
          </a:p>
        </p:txBody>
      </p:sp>
      <p:pic>
        <p:nvPicPr>
          <p:cNvPr id="8" name="Picture 7" descr="NYSERDA Logo.png"/>
          <p:cNvPicPr>
            <a:picLocks noChangeAspect="1"/>
          </p:cNvPicPr>
          <p:nvPr userDrawn="1"/>
        </p:nvPicPr>
        <p:blipFill>
          <a:blip r:embed="rId3" cstate="print"/>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361951"/>
            <a:ext cx="9144000" cy="47815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solidFill>
                  <a:srgbClr val="1F3261"/>
                </a:solidFill>
              </a:rPr>
              <a:pPr algn="r"/>
              <a:t>‹#›</a:t>
            </a:fld>
            <a:endParaRPr lang="en-US" sz="1200" dirty="0">
              <a:solidFill>
                <a:srgbClr val="1F3261"/>
              </a:solidFill>
            </a:endParaRPr>
          </a:p>
        </p:txBody>
      </p:sp>
      <p:sp>
        <p:nvSpPr>
          <p:cNvPr id="25" name="Rectangle 24"/>
          <p:cNvSpPr/>
          <p:nvPr userDrawn="1"/>
        </p:nvSpPr>
        <p:spPr>
          <a:xfrm>
            <a:off x="0" y="-19050"/>
            <a:ext cx="914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YSERDA Logo.png"/>
          <p:cNvPicPr>
            <a:picLocks noChangeAspect="1"/>
          </p:cNvPicPr>
          <p:nvPr userDrawn="1"/>
        </p:nvPicPr>
        <p:blipFill>
          <a:blip r:embed="rId3" cstate="print"/>
          <a:stretch>
            <a:fillRect/>
          </a:stretch>
        </p:blipFill>
        <p:spPr>
          <a:xfrm>
            <a:off x="7391400" y="4553550"/>
            <a:ext cx="1513584" cy="364559"/>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61951"/>
            <a:ext cx="9144000" cy="478155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93700"/>
            <a:ext cx="8229600" cy="85725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87475"/>
            <a:ext cx="8229600" cy="31654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solidFill>
                  <a:srgbClr val="1F3261"/>
                </a:solidFill>
              </a:rPr>
              <a:pPr algn="r"/>
              <a:t>‹#›</a:t>
            </a:fld>
            <a:endParaRPr lang="en-US" sz="1200" dirty="0">
              <a:solidFill>
                <a:srgbClr val="1F3261"/>
              </a:solidFill>
            </a:endParaRPr>
          </a:p>
        </p:txBody>
      </p:sp>
      <p:sp>
        <p:nvSpPr>
          <p:cNvPr id="10" name="Rectangle 9"/>
          <p:cNvSpPr/>
          <p:nvPr userDrawn="1"/>
        </p:nvSpPr>
        <p:spPr>
          <a:xfrm>
            <a:off x="0" y="-19050"/>
            <a:ext cx="9144000" cy="81394"/>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YSERDA Logo.png"/>
          <p:cNvPicPr>
            <a:picLocks noChangeAspect="1"/>
          </p:cNvPicPr>
          <p:nvPr userDrawn="1"/>
        </p:nvPicPr>
        <p:blipFill>
          <a:blip r:embed="rId10" cstate="print"/>
          <a:stretch>
            <a:fillRect/>
          </a:stretch>
        </p:blipFill>
        <p:spPr>
          <a:xfrm>
            <a:off x="7391400" y="4553550"/>
            <a:ext cx="1513584" cy="364559"/>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Lst>
  <p:txStyles>
    <p:titleStyle>
      <a:lvl1pPr algn="l" defTabSz="9144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3"/>
          <p:cNvSpPr txBox="1">
            <a:spLocks/>
          </p:cNvSpPr>
          <p:nvPr userDrawn="1"/>
        </p:nvSpPr>
        <p:spPr>
          <a:xfrm>
            <a:off x="8305800" y="88106"/>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200" smtClean="0"/>
              <a:pPr algn="r"/>
              <a:t>‹#›</a:t>
            </a:fld>
            <a:endParaRPr lang="en-US" sz="1200" dirty="0"/>
          </a:p>
        </p:txBody>
      </p:sp>
      <p:pic>
        <p:nvPicPr>
          <p:cNvPr id="13" name="Picture 12" descr="NYSERDA 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24878354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p:txStyles>
    <p:titleStyle>
      <a:lvl1pPr algn="l" defTabSz="914378"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www.youtube.com/watch?v=cd3sTNIc12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cronkitenewsonline.com/2012/03/solar-energy-still-in-firewoods-shadow-for-heating-homes-in-sunny-arizona/"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76962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Residential Market Advisory Group</a:t>
            </a:r>
          </a:p>
        </p:txBody>
      </p:sp>
      <p:sp>
        <p:nvSpPr>
          <p:cNvPr id="7" name="TextBox 6"/>
          <p:cNvSpPr txBox="1"/>
          <p:nvPr/>
        </p:nvSpPr>
        <p:spPr>
          <a:xfrm>
            <a:off x="457200" y="3015049"/>
            <a:ext cx="5791200" cy="523220"/>
          </a:xfrm>
          <a:prstGeom prst="rect">
            <a:avLst/>
          </a:prstGeom>
          <a:noFill/>
          <a:ln>
            <a:noFill/>
          </a:ln>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Kickoff Meeting</a:t>
            </a:r>
          </a:p>
        </p:txBody>
      </p:sp>
      <p:sp>
        <p:nvSpPr>
          <p:cNvPr id="4" name="TextBox 3"/>
          <p:cNvSpPr txBox="1"/>
          <p:nvPr/>
        </p:nvSpPr>
        <p:spPr>
          <a:xfrm>
            <a:off x="457200" y="3943350"/>
            <a:ext cx="2438400" cy="307777"/>
          </a:xfrm>
          <a:prstGeom prst="rect">
            <a:avLst/>
          </a:prstGeom>
          <a:noFill/>
        </p:spPr>
        <p:txBody>
          <a:bodyPr wrap="square" rtlCol="0">
            <a:spAutoFit/>
          </a:bodyPr>
          <a:lstStyle/>
          <a:p>
            <a:r>
              <a:rPr lang="en-US" sz="1400" b="1" dirty="0">
                <a:solidFill>
                  <a:srgbClr val="1F3261"/>
                </a:solidFill>
                <a:latin typeface="Arial" pitchFamily="34" charset="0"/>
                <a:cs typeface="Arial" pitchFamily="34" charset="0"/>
              </a:rPr>
              <a:t>June 17</a:t>
            </a:r>
            <a:r>
              <a:rPr lang="en-US" sz="1400" b="1" baseline="0" dirty="0">
                <a:solidFill>
                  <a:srgbClr val="1F3261"/>
                </a:solidFill>
                <a:latin typeface="Arial" pitchFamily="34" charset="0"/>
                <a:cs typeface="Arial" pitchFamily="34" charset="0"/>
              </a:rPr>
              <a:t>, 2019</a:t>
            </a:r>
            <a:endParaRPr lang="en-US" sz="1400" b="1" dirty="0">
              <a:solidFill>
                <a:srgbClr val="1F3261"/>
              </a:solidFill>
              <a:latin typeface="Arial" pitchFamily="34" charset="0"/>
              <a:cs typeface="Arial" pitchFamily="34" charset="0"/>
            </a:endParaRP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C1280-061F-4608-B889-88E791179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419E7127-2E6B-4CAB-98DA-50205F71C47C}"/>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3" name="Picture 2">
            <a:extLst>
              <a:ext uri="{FF2B5EF4-FFF2-40B4-BE49-F238E27FC236}">
                <a16:creationId xmlns:a16="http://schemas.microsoft.com/office/drawing/2014/main" id="{E1662E8E-5806-412E-9A36-E8057E337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NYSERDA Logo.png">
            <a:extLst>
              <a:ext uri="{FF2B5EF4-FFF2-40B4-BE49-F238E27FC236}">
                <a16:creationId xmlns:a16="http://schemas.microsoft.com/office/drawing/2014/main" id="{C8604E0D-A317-456F-8834-EBA54342FB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226236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D9BBA-BA1D-435E-A2C3-59A7BD9AF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61C1E219-AEBE-413B-88D1-E0EFFA7655A6}"/>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11" name="Picture 10" descr="NYSERDA Logo.png">
            <a:extLst>
              <a:ext uri="{FF2B5EF4-FFF2-40B4-BE49-F238E27FC236}">
                <a16:creationId xmlns:a16="http://schemas.microsoft.com/office/drawing/2014/main" id="{6FF1E0D1-20C1-4354-9117-D40E56838B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369600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C1280-061F-4608-B889-88E791179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419E7127-2E6B-4CAB-98DA-50205F71C47C}"/>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7" name="Picture 6" descr="NYSERDA Logo.png">
            <a:extLst>
              <a:ext uri="{FF2B5EF4-FFF2-40B4-BE49-F238E27FC236}">
                <a16:creationId xmlns:a16="http://schemas.microsoft.com/office/drawing/2014/main" id="{8D25E43A-94D8-4E88-9210-C3130D122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57" y="4545329"/>
            <a:ext cx="1513584" cy="365760"/>
          </a:xfrm>
          <a:prstGeom prst="rect">
            <a:avLst/>
          </a:prstGeom>
        </p:spPr>
      </p:pic>
    </p:spTree>
    <p:extLst>
      <p:ext uri="{BB962C8B-B14F-4D97-AF65-F5344CB8AC3E}">
        <p14:creationId xmlns:p14="http://schemas.microsoft.com/office/powerpoint/2010/main" val="64493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D352EB-D597-447A-AE26-C8B3207C9191}"/>
              </a:ext>
            </a:extLst>
          </p:cNvPr>
          <p:cNvSpPr txBox="1"/>
          <p:nvPr/>
        </p:nvSpPr>
        <p:spPr>
          <a:xfrm>
            <a:off x="152400" y="433213"/>
            <a:ext cx="8686800" cy="1015663"/>
          </a:xfrm>
          <a:prstGeom prst="rect">
            <a:avLst/>
          </a:prstGeom>
          <a:noFill/>
          <a:ln>
            <a:noFill/>
          </a:ln>
        </p:spPr>
        <p:txBody>
          <a:bodyPr wrap="square" rtlCol="0" anchor="t">
            <a:spAutoFit/>
          </a:bodyPr>
          <a:lstStyle/>
          <a:p>
            <a:pPr defTabSz="685800">
              <a:defRPr/>
            </a:pPr>
            <a:r>
              <a:rPr lang="en-US" sz="3000" b="1" dirty="0">
                <a:solidFill>
                  <a:srgbClr val="002D73"/>
                </a:solidFill>
                <a:latin typeface="Arial" panose="020B0604020202020204" pitchFamily="34" charset="0"/>
                <a:cs typeface="Arial" panose="020B0604020202020204" pitchFamily="34" charset="0"/>
              </a:rPr>
              <a:t>Employment </a:t>
            </a:r>
            <a:br>
              <a:rPr lang="en-US" sz="3000" b="1" dirty="0">
                <a:solidFill>
                  <a:srgbClr val="002D73"/>
                </a:solidFill>
                <a:latin typeface="Arial" panose="020B0604020202020204" pitchFamily="34" charset="0"/>
                <a:cs typeface="Arial" panose="020B0604020202020204" pitchFamily="34" charset="0"/>
              </a:rPr>
            </a:br>
            <a:r>
              <a:rPr lang="en-US" sz="3000" b="1" dirty="0">
                <a:solidFill>
                  <a:srgbClr val="0069A6"/>
                </a:solidFill>
                <a:latin typeface="Arial" panose="020B0604020202020204" pitchFamily="34" charset="0"/>
                <a:cs typeface="Arial" panose="020B0604020202020204" pitchFamily="34" charset="0"/>
              </a:rPr>
              <a:t>Overview</a:t>
            </a:r>
          </a:p>
        </p:txBody>
      </p:sp>
      <p:pic>
        <p:nvPicPr>
          <p:cNvPr id="7" name="Picture 6">
            <a:extLst>
              <a:ext uri="{FF2B5EF4-FFF2-40B4-BE49-F238E27FC236}">
                <a16:creationId xmlns:a16="http://schemas.microsoft.com/office/drawing/2014/main" id="{3D02B150-2389-4A46-8118-25F85E71A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852663"/>
            <a:ext cx="5117259" cy="3857626"/>
          </a:xfrm>
          <a:prstGeom prst="rect">
            <a:avLst/>
          </a:prstGeom>
        </p:spPr>
      </p:pic>
      <p:sp>
        <p:nvSpPr>
          <p:cNvPr id="5" name="Rectangle 4">
            <a:extLst>
              <a:ext uri="{FF2B5EF4-FFF2-40B4-BE49-F238E27FC236}">
                <a16:creationId xmlns:a16="http://schemas.microsoft.com/office/drawing/2014/main" id="{79C9277A-2010-4B0C-9D74-44A39A10FDEB}"/>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spTree>
    <p:extLst>
      <p:ext uri="{BB962C8B-B14F-4D97-AF65-F5344CB8AC3E}">
        <p14:creationId xmlns:p14="http://schemas.microsoft.com/office/powerpoint/2010/main" val="385934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AA252F-74BC-46E2-A5E5-476462771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NYSERDA Logo.png">
            <a:extLst>
              <a:ext uri="{FF2B5EF4-FFF2-40B4-BE49-F238E27FC236}">
                <a16:creationId xmlns:a16="http://schemas.microsoft.com/office/drawing/2014/main" id="{5C684ED4-196A-4837-8F4A-60A3D782A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342005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75344B-53D2-4F17-B749-2660166AE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62D10070-9358-422C-8BDD-1B4E179810C7}"/>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11" name="Picture 10" descr="NYSERDA Logo.png">
            <a:extLst>
              <a:ext uri="{FF2B5EF4-FFF2-40B4-BE49-F238E27FC236}">
                <a16:creationId xmlns:a16="http://schemas.microsoft.com/office/drawing/2014/main" id="{7E3E3A70-FC97-4A10-8F7C-62A12E81FE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1654128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78A22C-6B05-46E8-94A3-0FEB89E54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2772AA59-37D5-4296-B97E-7898310CCDA2}"/>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11" name="Picture 10" descr="NYSERDA Logo.png">
            <a:extLst>
              <a:ext uri="{FF2B5EF4-FFF2-40B4-BE49-F238E27FC236}">
                <a16:creationId xmlns:a16="http://schemas.microsoft.com/office/drawing/2014/main" id="{90919BD0-8212-4479-B648-DFAA5D2A4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33329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ADD563-AD59-44FF-9A74-2C891A302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id="{F5A7DB81-32F1-45AF-B947-871600BA3190}"/>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11" name="Picture 10" descr="NYSERDA Logo.png">
            <a:extLst>
              <a:ext uri="{FF2B5EF4-FFF2-40B4-BE49-F238E27FC236}">
                <a16:creationId xmlns:a16="http://schemas.microsoft.com/office/drawing/2014/main" id="{63E14606-0FD7-4C9B-9ED7-756646ED83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171336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247AD8-CA9E-45DE-A102-1FF00ADD0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147F281E-1FE4-4C20-8BD6-ECAD894CFAA5}"/>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9" name="Picture 8" descr="NYSERDA Logo.png">
            <a:extLst>
              <a:ext uri="{FF2B5EF4-FFF2-40B4-BE49-F238E27FC236}">
                <a16:creationId xmlns:a16="http://schemas.microsoft.com/office/drawing/2014/main" id="{0B0B36ED-EEBB-468D-9652-7BAA81544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
        <p:nvSpPr>
          <p:cNvPr id="10" name="Content Placeholder 5" descr="Puzzle">
            <a:extLst>
              <a:ext uri="{FF2B5EF4-FFF2-40B4-BE49-F238E27FC236}">
                <a16:creationId xmlns:a16="http://schemas.microsoft.com/office/drawing/2014/main" id="{8E221C29-EED5-4C22-B061-E484C46782C1}"/>
              </a:ext>
            </a:extLst>
          </p:cNvPr>
          <p:cNvSpPr/>
          <p:nvPr/>
        </p:nvSpPr>
        <p:spPr>
          <a:xfrm rot="19715837">
            <a:off x="565109" y="1994089"/>
            <a:ext cx="1691234" cy="1621016"/>
          </a:xfrm>
          <a:custGeom>
            <a:avLst/>
            <a:gdLst>
              <a:gd name="connsiteX0" fmla="*/ 1247615 w 1930545"/>
              <a:gd name="connsiteY0" fmla="*/ 1464802 h 1930545"/>
              <a:gd name="connsiteX1" fmla="*/ 1143849 w 1930545"/>
              <a:gd name="connsiteY1" fmla="*/ 1146262 h 1930545"/>
              <a:gd name="connsiteX2" fmla="*/ 1160741 w 1930545"/>
              <a:gd name="connsiteY2" fmla="*/ 1129369 h 1930545"/>
              <a:gd name="connsiteX3" fmla="*/ 1484107 w 1930545"/>
              <a:gd name="connsiteY3" fmla="*/ 1228310 h 1930545"/>
              <a:gd name="connsiteX4" fmla="*/ 1655443 w 1930545"/>
              <a:gd name="connsiteY4" fmla="*/ 1365861 h 1930545"/>
              <a:gd name="connsiteX5" fmla="*/ 1930546 w 1930545"/>
              <a:gd name="connsiteY5" fmla="*/ 1090758 h 1930545"/>
              <a:gd name="connsiteX6" fmla="*/ 1520305 w 1930545"/>
              <a:gd name="connsiteY6" fmla="*/ 680517 h 1930545"/>
              <a:gd name="connsiteX7" fmla="*/ 1657856 w 1930545"/>
              <a:gd name="connsiteY7" fmla="*/ 509181 h 1930545"/>
              <a:gd name="connsiteX8" fmla="*/ 1756797 w 1930545"/>
              <a:gd name="connsiteY8" fmla="*/ 185815 h 1930545"/>
              <a:gd name="connsiteX9" fmla="*/ 1739904 w 1930545"/>
              <a:gd name="connsiteY9" fmla="*/ 168923 h 1930545"/>
              <a:gd name="connsiteX10" fmla="*/ 1421364 w 1930545"/>
              <a:gd name="connsiteY10" fmla="*/ 272690 h 1930545"/>
              <a:gd name="connsiteX11" fmla="*/ 1250028 w 1930545"/>
              <a:gd name="connsiteY11" fmla="*/ 410241 h 1930545"/>
              <a:gd name="connsiteX12" fmla="*/ 839787 w 1930545"/>
              <a:gd name="connsiteY12" fmla="*/ 0 h 1930545"/>
              <a:gd name="connsiteX13" fmla="*/ 562271 w 1930545"/>
              <a:gd name="connsiteY13" fmla="*/ 275103 h 1930545"/>
              <a:gd name="connsiteX14" fmla="*/ 699823 w 1930545"/>
              <a:gd name="connsiteY14" fmla="*/ 446439 h 1930545"/>
              <a:gd name="connsiteX15" fmla="*/ 803590 w 1930545"/>
              <a:gd name="connsiteY15" fmla="*/ 764979 h 1930545"/>
              <a:gd name="connsiteX16" fmla="*/ 786697 w 1930545"/>
              <a:gd name="connsiteY16" fmla="*/ 781871 h 1930545"/>
              <a:gd name="connsiteX17" fmla="*/ 463331 w 1930545"/>
              <a:gd name="connsiteY17" fmla="*/ 682931 h 1930545"/>
              <a:gd name="connsiteX18" fmla="*/ 291995 w 1930545"/>
              <a:gd name="connsiteY18" fmla="*/ 545379 h 1930545"/>
              <a:gd name="connsiteX19" fmla="*/ 0 w 1930545"/>
              <a:gd name="connsiteY19" fmla="*/ 839787 h 1930545"/>
              <a:gd name="connsiteX20" fmla="*/ 410241 w 1930545"/>
              <a:gd name="connsiteY20" fmla="*/ 1250028 h 1930545"/>
              <a:gd name="connsiteX21" fmla="*/ 272690 w 1930545"/>
              <a:gd name="connsiteY21" fmla="*/ 1421364 h 1930545"/>
              <a:gd name="connsiteX22" fmla="*/ 173749 w 1930545"/>
              <a:gd name="connsiteY22" fmla="*/ 1744731 h 1930545"/>
              <a:gd name="connsiteX23" fmla="*/ 190641 w 1930545"/>
              <a:gd name="connsiteY23" fmla="*/ 1761623 h 1930545"/>
              <a:gd name="connsiteX24" fmla="*/ 509181 w 1930545"/>
              <a:gd name="connsiteY24" fmla="*/ 1657856 h 1930545"/>
              <a:gd name="connsiteX25" fmla="*/ 680517 w 1930545"/>
              <a:gd name="connsiteY25" fmla="*/ 1520305 h 1930545"/>
              <a:gd name="connsiteX26" fmla="*/ 1090758 w 1930545"/>
              <a:gd name="connsiteY26" fmla="*/ 1930546 h 1930545"/>
              <a:gd name="connsiteX27" fmla="*/ 1385167 w 1930545"/>
              <a:gd name="connsiteY27" fmla="*/ 1636138 h 1930545"/>
              <a:gd name="connsiteX28" fmla="*/ 1247615 w 1930545"/>
              <a:gd name="connsiteY28" fmla="*/ 1464802 h 193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0545" h="1930545">
                <a:moveTo>
                  <a:pt x="1247615" y="1464802"/>
                </a:moveTo>
                <a:cubicBezTo>
                  <a:pt x="1088345" y="1469628"/>
                  <a:pt x="1030429" y="1264508"/>
                  <a:pt x="1143849" y="1146262"/>
                </a:cubicBezTo>
                <a:lnTo>
                  <a:pt x="1160741" y="1129369"/>
                </a:lnTo>
                <a:cubicBezTo>
                  <a:pt x="1278987" y="1015950"/>
                  <a:pt x="1488933" y="1069040"/>
                  <a:pt x="1484107" y="1228310"/>
                </a:cubicBezTo>
                <a:cubicBezTo>
                  <a:pt x="1481694" y="1320011"/>
                  <a:pt x="1590287" y="1431017"/>
                  <a:pt x="1655443" y="1365861"/>
                </a:cubicBezTo>
                <a:lnTo>
                  <a:pt x="1930546" y="1090758"/>
                </a:lnTo>
                <a:lnTo>
                  <a:pt x="1520305" y="680517"/>
                </a:lnTo>
                <a:cubicBezTo>
                  <a:pt x="1455149" y="615362"/>
                  <a:pt x="1566155" y="506768"/>
                  <a:pt x="1657856" y="509181"/>
                </a:cubicBezTo>
                <a:cubicBezTo>
                  <a:pt x="1817126" y="514008"/>
                  <a:pt x="1870216" y="304061"/>
                  <a:pt x="1756797" y="185815"/>
                </a:cubicBezTo>
                <a:lnTo>
                  <a:pt x="1739904" y="168923"/>
                </a:lnTo>
                <a:cubicBezTo>
                  <a:pt x="1621658" y="55503"/>
                  <a:pt x="1416538" y="113420"/>
                  <a:pt x="1421364" y="272690"/>
                </a:cubicBezTo>
                <a:cubicBezTo>
                  <a:pt x="1423778" y="364391"/>
                  <a:pt x="1315184" y="475397"/>
                  <a:pt x="1250028" y="410241"/>
                </a:cubicBezTo>
                <a:lnTo>
                  <a:pt x="839787" y="0"/>
                </a:lnTo>
                <a:lnTo>
                  <a:pt x="562271" y="275103"/>
                </a:lnTo>
                <a:cubicBezTo>
                  <a:pt x="497116" y="340259"/>
                  <a:pt x="608122" y="448852"/>
                  <a:pt x="699823" y="446439"/>
                </a:cubicBezTo>
                <a:cubicBezTo>
                  <a:pt x="859093" y="441612"/>
                  <a:pt x="917009" y="646733"/>
                  <a:pt x="803590" y="764979"/>
                </a:cubicBezTo>
                <a:lnTo>
                  <a:pt x="786697" y="781871"/>
                </a:lnTo>
                <a:cubicBezTo>
                  <a:pt x="668452" y="895291"/>
                  <a:pt x="458505" y="842201"/>
                  <a:pt x="463331" y="682931"/>
                </a:cubicBezTo>
                <a:cubicBezTo>
                  <a:pt x="465744" y="591230"/>
                  <a:pt x="357151" y="480223"/>
                  <a:pt x="291995" y="545379"/>
                </a:cubicBezTo>
                <a:lnTo>
                  <a:pt x="0" y="839787"/>
                </a:lnTo>
                <a:lnTo>
                  <a:pt x="410241" y="1250028"/>
                </a:lnTo>
                <a:cubicBezTo>
                  <a:pt x="475397" y="1315184"/>
                  <a:pt x="364391" y="1423778"/>
                  <a:pt x="272690" y="1421364"/>
                </a:cubicBezTo>
                <a:cubicBezTo>
                  <a:pt x="113420" y="1416538"/>
                  <a:pt x="60330" y="1626485"/>
                  <a:pt x="173749" y="1744731"/>
                </a:cubicBezTo>
                <a:lnTo>
                  <a:pt x="190641" y="1761623"/>
                </a:lnTo>
                <a:cubicBezTo>
                  <a:pt x="308887" y="1875043"/>
                  <a:pt x="514008" y="1817126"/>
                  <a:pt x="509181" y="1657856"/>
                </a:cubicBezTo>
                <a:cubicBezTo>
                  <a:pt x="506768" y="1566155"/>
                  <a:pt x="615362" y="1455149"/>
                  <a:pt x="680517" y="1520305"/>
                </a:cubicBezTo>
                <a:lnTo>
                  <a:pt x="1090758" y="1930546"/>
                </a:lnTo>
                <a:lnTo>
                  <a:pt x="1385167" y="1636138"/>
                </a:lnTo>
                <a:cubicBezTo>
                  <a:pt x="1450323" y="1570982"/>
                  <a:pt x="1341729" y="1462388"/>
                  <a:pt x="1247615" y="1464802"/>
                </a:cubicBezTo>
                <a:close/>
              </a:path>
            </a:pathLst>
          </a:custGeom>
          <a:solidFill>
            <a:schemeClr val="accent5">
              <a:lumMod val="75000"/>
            </a:schemeClr>
          </a:solidFill>
          <a:ln w="2411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a:endParaRPr>
          </a:p>
        </p:txBody>
      </p:sp>
      <p:sp>
        <p:nvSpPr>
          <p:cNvPr id="11" name="Content Placeholder 5" descr="Puzzle">
            <a:extLst>
              <a:ext uri="{FF2B5EF4-FFF2-40B4-BE49-F238E27FC236}">
                <a16:creationId xmlns:a16="http://schemas.microsoft.com/office/drawing/2014/main" id="{222D73E6-DEDA-46E0-AAB6-EAC52365B1E1}"/>
              </a:ext>
            </a:extLst>
          </p:cNvPr>
          <p:cNvSpPr/>
          <p:nvPr/>
        </p:nvSpPr>
        <p:spPr>
          <a:xfrm rot="3642264">
            <a:off x="1709182" y="2276027"/>
            <a:ext cx="1691234" cy="1621016"/>
          </a:xfrm>
          <a:custGeom>
            <a:avLst/>
            <a:gdLst>
              <a:gd name="connsiteX0" fmla="*/ 1247615 w 1930545"/>
              <a:gd name="connsiteY0" fmla="*/ 1464802 h 1930545"/>
              <a:gd name="connsiteX1" fmla="*/ 1143849 w 1930545"/>
              <a:gd name="connsiteY1" fmla="*/ 1146262 h 1930545"/>
              <a:gd name="connsiteX2" fmla="*/ 1160741 w 1930545"/>
              <a:gd name="connsiteY2" fmla="*/ 1129369 h 1930545"/>
              <a:gd name="connsiteX3" fmla="*/ 1484107 w 1930545"/>
              <a:gd name="connsiteY3" fmla="*/ 1228310 h 1930545"/>
              <a:gd name="connsiteX4" fmla="*/ 1655443 w 1930545"/>
              <a:gd name="connsiteY4" fmla="*/ 1365861 h 1930545"/>
              <a:gd name="connsiteX5" fmla="*/ 1930546 w 1930545"/>
              <a:gd name="connsiteY5" fmla="*/ 1090758 h 1930545"/>
              <a:gd name="connsiteX6" fmla="*/ 1520305 w 1930545"/>
              <a:gd name="connsiteY6" fmla="*/ 680517 h 1930545"/>
              <a:gd name="connsiteX7" fmla="*/ 1657856 w 1930545"/>
              <a:gd name="connsiteY7" fmla="*/ 509181 h 1930545"/>
              <a:gd name="connsiteX8" fmla="*/ 1756797 w 1930545"/>
              <a:gd name="connsiteY8" fmla="*/ 185815 h 1930545"/>
              <a:gd name="connsiteX9" fmla="*/ 1739904 w 1930545"/>
              <a:gd name="connsiteY9" fmla="*/ 168923 h 1930545"/>
              <a:gd name="connsiteX10" fmla="*/ 1421364 w 1930545"/>
              <a:gd name="connsiteY10" fmla="*/ 272690 h 1930545"/>
              <a:gd name="connsiteX11" fmla="*/ 1250028 w 1930545"/>
              <a:gd name="connsiteY11" fmla="*/ 410241 h 1930545"/>
              <a:gd name="connsiteX12" fmla="*/ 839787 w 1930545"/>
              <a:gd name="connsiteY12" fmla="*/ 0 h 1930545"/>
              <a:gd name="connsiteX13" fmla="*/ 562271 w 1930545"/>
              <a:gd name="connsiteY13" fmla="*/ 275103 h 1930545"/>
              <a:gd name="connsiteX14" fmla="*/ 699823 w 1930545"/>
              <a:gd name="connsiteY14" fmla="*/ 446439 h 1930545"/>
              <a:gd name="connsiteX15" fmla="*/ 803590 w 1930545"/>
              <a:gd name="connsiteY15" fmla="*/ 764979 h 1930545"/>
              <a:gd name="connsiteX16" fmla="*/ 786697 w 1930545"/>
              <a:gd name="connsiteY16" fmla="*/ 781871 h 1930545"/>
              <a:gd name="connsiteX17" fmla="*/ 463331 w 1930545"/>
              <a:gd name="connsiteY17" fmla="*/ 682931 h 1930545"/>
              <a:gd name="connsiteX18" fmla="*/ 291995 w 1930545"/>
              <a:gd name="connsiteY18" fmla="*/ 545379 h 1930545"/>
              <a:gd name="connsiteX19" fmla="*/ 0 w 1930545"/>
              <a:gd name="connsiteY19" fmla="*/ 839787 h 1930545"/>
              <a:gd name="connsiteX20" fmla="*/ 410241 w 1930545"/>
              <a:gd name="connsiteY20" fmla="*/ 1250028 h 1930545"/>
              <a:gd name="connsiteX21" fmla="*/ 272690 w 1930545"/>
              <a:gd name="connsiteY21" fmla="*/ 1421364 h 1930545"/>
              <a:gd name="connsiteX22" fmla="*/ 173749 w 1930545"/>
              <a:gd name="connsiteY22" fmla="*/ 1744731 h 1930545"/>
              <a:gd name="connsiteX23" fmla="*/ 190641 w 1930545"/>
              <a:gd name="connsiteY23" fmla="*/ 1761623 h 1930545"/>
              <a:gd name="connsiteX24" fmla="*/ 509181 w 1930545"/>
              <a:gd name="connsiteY24" fmla="*/ 1657856 h 1930545"/>
              <a:gd name="connsiteX25" fmla="*/ 680517 w 1930545"/>
              <a:gd name="connsiteY25" fmla="*/ 1520305 h 1930545"/>
              <a:gd name="connsiteX26" fmla="*/ 1090758 w 1930545"/>
              <a:gd name="connsiteY26" fmla="*/ 1930546 h 1930545"/>
              <a:gd name="connsiteX27" fmla="*/ 1385167 w 1930545"/>
              <a:gd name="connsiteY27" fmla="*/ 1636138 h 1930545"/>
              <a:gd name="connsiteX28" fmla="*/ 1247615 w 1930545"/>
              <a:gd name="connsiteY28" fmla="*/ 1464802 h 193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0545" h="1930545">
                <a:moveTo>
                  <a:pt x="1247615" y="1464802"/>
                </a:moveTo>
                <a:cubicBezTo>
                  <a:pt x="1088345" y="1469628"/>
                  <a:pt x="1030429" y="1264508"/>
                  <a:pt x="1143849" y="1146262"/>
                </a:cubicBezTo>
                <a:lnTo>
                  <a:pt x="1160741" y="1129369"/>
                </a:lnTo>
                <a:cubicBezTo>
                  <a:pt x="1278987" y="1015950"/>
                  <a:pt x="1488933" y="1069040"/>
                  <a:pt x="1484107" y="1228310"/>
                </a:cubicBezTo>
                <a:cubicBezTo>
                  <a:pt x="1481694" y="1320011"/>
                  <a:pt x="1590287" y="1431017"/>
                  <a:pt x="1655443" y="1365861"/>
                </a:cubicBezTo>
                <a:lnTo>
                  <a:pt x="1930546" y="1090758"/>
                </a:lnTo>
                <a:lnTo>
                  <a:pt x="1520305" y="680517"/>
                </a:lnTo>
                <a:cubicBezTo>
                  <a:pt x="1455149" y="615362"/>
                  <a:pt x="1566155" y="506768"/>
                  <a:pt x="1657856" y="509181"/>
                </a:cubicBezTo>
                <a:cubicBezTo>
                  <a:pt x="1817126" y="514008"/>
                  <a:pt x="1870216" y="304061"/>
                  <a:pt x="1756797" y="185815"/>
                </a:cubicBezTo>
                <a:lnTo>
                  <a:pt x="1739904" y="168923"/>
                </a:lnTo>
                <a:cubicBezTo>
                  <a:pt x="1621658" y="55503"/>
                  <a:pt x="1416538" y="113420"/>
                  <a:pt x="1421364" y="272690"/>
                </a:cubicBezTo>
                <a:cubicBezTo>
                  <a:pt x="1423778" y="364391"/>
                  <a:pt x="1315184" y="475397"/>
                  <a:pt x="1250028" y="410241"/>
                </a:cubicBezTo>
                <a:lnTo>
                  <a:pt x="839787" y="0"/>
                </a:lnTo>
                <a:lnTo>
                  <a:pt x="562271" y="275103"/>
                </a:lnTo>
                <a:cubicBezTo>
                  <a:pt x="497116" y="340259"/>
                  <a:pt x="608122" y="448852"/>
                  <a:pt x="699823" y="446439"/>
                </a:cubicBezTo>
                <a:cubicBezTo>
                  <a:pt x="859093" y="441612"/>
                  <a:pt x="917009" y="646733"/>
                  <a:pt x="803590" y="764979"/>
                </a:cubicBezTo>
                <a:lnTo>
                  <a:pt x="786697" y="781871"/>
                </a:lnTo>
                <a:cubicBezTo>
                  <a:pt x="668452" y="895291"/>
                  <a:pt x="458505" y="842201"/>
                  <a:pt x="463331" y="682931"/>
                </a:cubicBezTo>
                <a:cubicBezTo>
                  <a:pt x="465744" y="591230"/>
                  <a:pt x="357151" y="480223"/>
                  <a:pt x="291995" y="545379"/>
                </a:cubicBezTo>
                <a:lnTo>
                  <a:pt x="0" y="839787"/>
                </a:lnTo>
                <a:lnTo>
                  <a:pt x="410241" y="1250028"/>
                </a:lnTo>
                <a:cubicBezTo>
                  <a:pt x="475397" y="1315184"/>
                  <a:pt x="364391" y="1423778"/>
                  <a:pt x="272690" y="1421364"/>
                </a:cubicBezTo>
                <a:cubicBezTo>
                  <a:pt x="113420" y="1416538"/>
                  <a:pt x="60330" y="1626485"/>
                  <a:pt x="173749" y="1744731"/>
                </a:cubicBezTo>
                <a:lnTo>
                  <a:pt x="190641" y="1761623"/>
                </a:lnTo>
                <a:cubicBezTo>
                  <a:pt x="308887" y="1875043"/>
                  <a:pt x="514008" y="1817126"/>
                  <a:pt x="509181" y="1657856"/>
                </a:cubicBezTo>
                <a:cubicBezTo>
                  <a:pt x="506768" y="1566155"/>
                  <a:pt x="615362" y="1455149"/>
                  <a:pt x="680517" y="1520305"/>
                </a:cubicBezTo>
                <a:lnTo>
                  <a:pt x="1090758" y="1930546"/>
                </a:lnTo>
                <a:lnTo>
                  <a:pt x="1385167" y="1636138"/>
                </a:lnTo>
                <a:cubicBezTo>
                  <a:pt x="1450323" y="1570982"/>
                  <a:pt x="1341729" y="1462388"/>
                  <a:pt x="1247615" y="1464802"/>
                </a:cubicBezTo>
                <a:close/>
              </a:path>
            </a:pathLst>
          </a:custGeom>
          <a:solidFill>
            <a:schemeClr val="accent5">
              <a:lumMod val="60000"/>
              <a:lumOff val="40000"/>
            </a:schemeClr>
          </a:solidFill>
          <a:ln w="2411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a:endParaRPr>
          </a:p>
        </p:txBody>
      </p:sp>
      <p:sp>
        <p:nvSpPr>
          <p:cNvPr id="12" name="Content Placeholder 5" descr="Puzzle">
            <a:extLst>
              <a:ext uri="{FF2B5EF4-FFF2-40B4-BE49-F238E27FC236}">
                <a16:creationId xmlns:a16="http://schemas.microsoft.com/office/drawing/2014/main" id="{56343FA1-D1B9-4265-8B45-7376129663E8}"/>
              </a:ext>
            </a:extLst>
          </p:cNvPr>
          <p:cNvSpPr/>
          <p:nvPr/>
        </p:nvSpPr>
        <p:spPr>
          <a:xfrm rot="19958116">
            <a:off x="1356174" y="3406762"/>
            <a:ext cx="1691234" cy="1621016"/>
          </a:xfrm>
          <a:custGeom>
            <a:avLst/>
            <a:gdLst>
              <a:gd name="connsiteX0" fmla="*/ 1247615 w 1930545"/>
              <a:gd name="connsiteY0" fmla="*/ 1464802 h 1930545"/>
              <a:gd name="connsiteX1" fmla="*/ 1143849 w 1930545"/>
              <a:gd name="connsiteY1" fmla="*/ 1146262 h 1930545"/>
              <a:gd name="connsiteX2" fmla="*/ 1160741 w 1930545"/>
              <a:gd name="connsiteY2" fmla="*/ 1129369 h 1930545"/>
              <a:gd name="connsiteX3" fmla="*/ 1484107 w 1930545"/>
              <a:gd name="connsiteY3" fmla="*/ 1228310 h 1930545"/>
              <a:gd name="connsiteX4" fmla="*/ 1655443 w 1930545"/>
              <a:gd name="connsiteY4" fmla="*/ 1365861 h 1930545"/>
              <a:gd name="connsiteX5" fmla="*/ 1930546 w 1930545"/>
              <a:gd name="connsiteY5" fmla="*/ 1090758 h 1930545"/>
              <a:gd name="connsiteX6" fmla="*/ 1520305 w 1930545"/>
              <a:gd name="connsiteY6" fmla="*/ 680517 h 1930545"/>
              <a:gd name="connsiteX7" fmla="*/ 1657856 w 1930545"/>
              <a:gd name="connsiteY7" fmla="*/ 509181 h 1930545"/>
              <a:gd name="connsiteX8" fmla="*/ 1756797 w 1930545"/>
              <a:gd name="connsiteY8" fmla="*/ 185815 h 1930545"/>
              <a:gd name="connsiteX9" fmla="*/ 1739904 w 1930545"/>
              <a:gd name="connsiteY9" fmla="*/ 168923 h 1930545"/>
              <a:gd name="connsiteX10" fmla="*/ 1421364 w 1930545"/>
              <a:gd name="connsiteY10" fmla="*/ 272690 h 1930545"/>
              <a:gd name="connsiteX11" fmla="*/ 1250028 w 1930545"/>
              <a:gd name="connsiteY11" fmla="*/ 410241 h 1930545"/>
              <a:gd name="connsiteX12" fmla="*/ 839787 w 1930545"/>
              <a:gd name="connsiteY12" fmla="*/ 0 h 1930545"/>
              <a:gd name="connsiteX13" fmla="*/ 562271 w 1930545"/>
              <a:gd name="connsiteY13" fmla="*/ 275103 h 1930545"/>
              <a:gd name="connsiteX14" fmla="*/ 699823 w 1930545"/>
              <a:gd name="connsiteY14" fmla="*/ 446439 h 1930545"/>
              <a:gd name="connsiteX15" fmla="*/ 803590 w 1930545"/>
              <a:gd name="connsiteY15" fmla="*/ 764979 h 1930545"/>
              <a:gd name="connsiteX16" fmla="*/ 786697 w 1930545"/>
              <a:gd name="connsiteY16" fmla="*/ 781871 h 1930545"/>
              <a:gd name="connsiteX17" fmla="*/ 463331 w 1930545"/>
              <a:gd name="connsiteY17" fmla="*/ 682931 h 1930545"/>
              <a:gd name="connsiteX18" fmla="*/ 291995 w 1930545"/>
              <a:gd name="connsiteY18" fmla="*/ 545379 h 1930545"/>
              <a:gd name="connsiteX19" fmla="*/ 0 w 1930545"/>
              <a:gd name="connsiteY19" fmla="*/ 839787 h 1930545"/>
              <a:gd name="connsiteX20" fmla="*/ 410241 w 1930545"/>
              <a:gd name="connsiteY20" fmla="*/ 1250028 h 1930545"/>
              <a:gd name="connsiteX21" fmla="*/ 272690 w 1930545"/>
              <a:gd name="connsiteY21" fmla="*/ 1421364 h 1930545"/>
              <a:gd name="connsiteX22" fmla="*/ 173749 w 1930545"/>
              <a:gd name="connsiteY22" fmla="*/ 1744731 h 1930545"/>
              <a:gd name="connsiteX23" fmla="*/ 190641 w 1930545"/>
              <a:gd name="connsiteY23" fmla="*/ 1761623 h 1930545"/>
              <a:gd name="connsiteX24" fmla="*/ 509181 w 1930545"/>
              <a:gd name="connsiteY24" fmla="*/ 1657856 h 1930545"/>
              <a:gd name="connsiteX25" fmla="*/ 680517 w 1930545"/>
              <a:gd name="connsiteY25" fmla="*/ 1520305 h 1930545"/>
              <a:gd name="connsiteX26" fmla="*/ 1090758 w 1930545"/>
              <a:gd name="connsiteY26" fmla="*/ 1930546 h 1930545"/>
              <a:gd name="connsiteX27" fmla="*/ 1385167 w 1930545"/>
              <a:gd name="connsiteY27" fmla="*/ 1636138 h 1930545"/>
              <a:gd name="connsiteX28" fmla="*/ 1247615 w 1930545"/>
              <a:gd name="connsiteY28" fmla="*/ 1464802 h 193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0545" h="1930545">
                <a:moveTo>
                  <a:pt x="1247615" y="1464802"/>
                </a:moveTo>
                <a:cubicBezTo>
                  <a:pt x="1088345" y="1469628"/>
                  <a:pt x="1030429" y="1264508"/>
                  <a:pt x="1143849" y="1146262"/>
                </a:cubicBezTo>
                <a:lnTo>
                  <a:pt x="1160741" y="1129369"/>
                </a:lnTo>
                <a:cubicBezTo>
                  <a:pt x="1278987" y="1015950"/>
                  <a:pt x="1488933" y="1069040"/>
                  <a:pt x="1484107" y="1228310"/>
                </a:cubicBezTo>
                <a:cubicBezTo>
                  <a:pt x="1481694" y="1320011"/>
                  <a:pt x="1590287" y="1431017"/>
                  <a:pt x="1655443" y="1365861"/>
                </a:cubicBezTo>
                <a:lnTo>
                  <a:pt x="1930546" y="1090758"/>
                </a:lnTo>
                <a:lnTo>
                  <a:pt x="1520305" y="680517"/>
                </a:lnTo>
                <a:cubicBezTo>
                  <a:pt x="1455149" y="615362"/>
                  <a:pt x="1566155" y="506768"/>
                  <a:pt x="1657856" y="509181"/>
                </a:cubicBezTo>
                <a:cubicBezTo>
                  <a:pt x="1817126" y="514008"/>
                  <a:pt x="1870216" y="304061"/>
                  <a:pt x="1756797" y="185815"/>
                </a:cubicBezTo>
                <a:lnTo>
                  <a:pt x="1739904" y="168923"/>
                </a:lnTo>
                <a:cubicBezTo>
                  <a:pt x="1621658" y="55503"/>
                  <a:pt x="1416538" y="113420"/>
                  <a:pt x="1421364" y="272690"/>
                </a:cubicBezTo>
                <a:cubicBezTo>
                  <a:pt x="1423778" y="364391"/>
                  <a:pt x="1315184" y="475397"/>
                  <a:pt x="1250028" y="410241"/>
                </a:cubicBezTo>
                <a:lnTo>
                  <a:pt x="839787" y="0"/>
                </a:lnTo>
                <a:lnTo>
                  <a:pt x="562271" y="275103"/>
                </a:lnTo>
                <a:cubicBezTo>
                  <a:pt x="497116" y="340259"/>
                  <a:pt x="608122" y="448852"/>
                  <a:pt x="699823" y="446439"/>
                </a:cubicBezTo>
                <a:cubicBezTo>
                  <a:pt x="859093" y="441612"/>
                  <a:pt x="917009" y="646733"/>
                  <a:pt x="803590" y="764979"/>
                </a:cubicBezTo>
                <a:lnTo>
                  <a:pt x="786697" y="781871"/>
                </a:lnTo>
                <a:cubicBezTo>
                  <a:pt x="668452" y="895291"/>
                  <a:pt x="458505" y="842201"/>
                  <a:pt x="463331" y="682931"/>
                </a:cubicBezTo>
                <a:cubicBezTo>
                  <a:pt x="465744" y="591230"/>
                  <a:pt x="357151" y="480223"/>
                  <a:pt x="291995" y="545379"/>
                </a:cubicBezTo>
                <a:lnTo>
                  <a:pt x="0" y="839787"/>
                </a:lnTo>
                <a:lnTo>
                  <a:pt x="410241" y="1250028"/>
                </a:lnTo>
                <a:cubicBezTo>
                  <a:pt x="475397" y="1315184"/>
                  <a:pt x="364391" y="1423778"/>
                  <a:pt x="272690" y="1421364"/>
                </a:cubicBezTo>
                <a:cubicBezTo>
                  <a:pt x="113420" y="1416538"/>
                  <a:pt x="60330" y="1626485"/>
                  <a:pt x="173749" y="1744731"/>
                </a:cubicBezTo>
                <a:lnTo>
                  <a:pt x="190641" y="1761623"/>
                </a:lnTo>
                <a:cubicBezTo>
                  <a:pt x="308887" y="1875043"/>
                  <a:pt x="514008" y="1817126"/>
                  <a:pt x="509181" y="1657856"/>
                </a:cubicBezTo>
                <a:cubicBezTo>
                  <a:pt x="506768" y="1566155"/>
                  <a:pt x="615362" y="1455149"/>
                  <a:pt x="680517" y="1520305"/>
                </a:cubicBezTo>
                <a:lnTo>
                  <a:pt x="1090758" y="1930546"/>
                </a:lnTo>
                <a:lnTo>
                  <a:pt x="1385167" y="1636138"/>
                </a:lnTo>
                <a:cubicBezTo>
                  <a:pt x="1450323" y="1570982"/>
                  <a:pt x="1341729" y="1462388"/>
                  <a:pt x="1247615" y="1464802"/>
                </a:cubicBezTo>
                <a:close/>
              </a:path>
            </a:pathLst>
          </a:custGeom>
          <a:solidFill>
            <a:schemeClr val="accent5">
              <a:lumMod val="40000"/>
              <a:lumOff val="60000"/>
            </a:schemeClr>
          </a:solidFill>
          <a:ln w="2411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a:endParaRPr>
          </a:p>
        </p:txBody>
      </p:sp>
      <p:sp>
        <p:nvSpPr>
          <p:cNvPr id="13" name="Content Placeholder 5" descr="Puzzle">
            <a:extLst>
              <a:ext uri="{FF2B5EF4-FFF2-40B4-BE49-F238E27FC236}">
                <a16:creationId xmlns:a16="http://schemas.microsoft.com/office/drawing/2014/main" id="{FD89874B-72E7-4F87-9862-BAA5AC97B71A}"/>
              </a:ext>
            </a:extLst>
          </p:cNvPr>
          <p:cNvSpPr/>
          <p:nvPr/>
        </p:nvSpPr>
        <p:spPr>
          <a:xfrm rot="3693384">
            <a:off x="3158190" y="1470001"/>
            <a:ext cx="1691234" cy="1621016"/>
          </a:xfrm>
          <a:custGeom>
            <a:avLst/>
            <a:gdLst>
              <a:gd name="connsiteX0" fmla="*/ 1247615 w 1930545"/>
              <a:gd name="connsiteY0" fmla="*/ 1464802 h 1930545"/>
              <a:gd name="connsiteX1" fmla="*/ 1143849 w 1930545"/>
              <a:gd name="connsiteY1" fmla="*/ 1146262 h 1930545"/>
              <a:gd name="connsiteX2" fmla="*/ 1160741 w 1930545"/>
              <a:gd name="connsiteY2" fmla="*/ 1129369 h 1930545"/>
              <a:gd name="connsiteX3" fmla="*/ 1484107 w 1930545"/>
              <a:gd name="connsiteY3" fmla="*/ 1228310 h 1930545"/>
              <a:gd name="connsiteX4" fmla="*/ 1655443 w 1930545"/>
              <a:gd name="connsiteY4" fmla="*/ 1365861 h 1930545"/>
              <a:gd name="connsiteX5" fmla="*/ 1930546 w 1930545"/>
              <a:gd name="connsiteY5" fmla="*/ 1090758 h 1930545"/>
              <a:gd name="connsiteX6" fmla="*/ 1520305 w 1930545"/>
              <a:gd name="connsiteY6" fmla="*/ 680517 h 1930545"/>
              <a:gd name="connsiteX7" fmla="*/ 1657856 w 1930545"/>
              <a:gd name="connsiteY7" fmla="*/ 509181 h 1930545"/>
              <a:gd name="connsiteX8" fmla="*/ 1756797 w 1930545"/>
              <a:gd name="connsiteY8" fmla="*/ 185815 h 1930545"/>
              <a:gd name="connsiteX9" fmla="*/ 1739904 w 1930545"/>
              <a:gd name="connsiteY9" fmla="*/ 168923 h 1930545"/>
              <a:gd name="connsiteX10" fmla="*/ 1421364 w 1930545"/>
              <a:gd name="connsiteY10" fmla="*/ 272690 h 1930545"/>
              <a:gd name="connsiteX11" fmla="*/ 1250028 w 1930545"/>
              <a:gd name="connsiteY11" fmla="*/ 410241 h 1930545"/>
              <a:gd name="connsiteX12" fmla="*/ 839787 w 1930545"/>
              <a:gd name="connsiteY12" fmla="*/ 0 h 1930545"/>
              <a:gd name="connsiteX13" fmla="*/ 562271 w 1930545"/>
              <a:gd name="connsiteY13" fmla="*/ 275103 h 1930545"/>
              <a:gd name="connsiteX14" fmla="*/ 699823 w 1930545"/>
              <a:gd name="connsiteY14" fmla="*/ 446439 h 1930545"/>
              <a:gd name="connsiteX15" fmla="*/ 803590 w 1930545"/>
              <a:gd name="connsiteY15" fmla="*/ 764979 h 1930545"/>
              <a:gd name="connsiteX16" fmla="*/ 786697 w 1930545"/>
              <a:gd name="connsiteY16" fmla="*/ 781871 h 1930545"/>
              <a:gd name="connsiteX17" fmla="*/ 463331 w 1930545"/>
              <a:gd name="connsiteY17" fmla="*/ 682931 h 1930545"/>
              <a:gd name="connsiteX18" fmla="*/ 291995 w 1930545"/>
              <a:gd name="connsiteY18" fmla="*/ 545379 h 1930545"/>
              <a:gd name="connsiteX19" fmla="*/ 0 w 1930545"/>
              <a:gd name="connsiteY19" fmla="*/ 839787 h 1930545"/>
              <a:gd name="connsiteX20" fmla="*/ 410241 w 1930545"/>
              <a:gd name="connsiteY20" fmla="*/ 1250028 h 1930545"/>
              <a:gd name="connsiteX21" fmla="*/ 272690 w 1930545"/>
              <a:gd name="connsiteY21" fmla="*/ 1421364 h 1930545"/>
              <a:gd name="connsiteX22" fmla="*/ 173749 w 1930545"/>
              <a:gd name="connsiteY22" fmla="*/ 1744731 h 1930545"/>
              <a:gd name="connsiteX23" fmla="*/ 190641 w 1930545"/>
              <a:gd name="connsiteY23" fmla="*/ 1761623 h 1930545"/>
              <a:gd name="connsiteX24" fmla="*/ 509181 w 1930545"/>
              <a:gd name="connsiteY24" fmla="*/ 1657856 h 1930545"/>
              <a:gd name="connsiteX25" fmla="*/ 680517 w 1930545"/>
              <a:gd name="connsiteY25" fmla="*/ 1520305 h 1930545"/>
              <a:gd name="connsiteX26" fmla="*/ 1090758 w 1930545"/>
              <a:gd name="connsiteY26" fmla="*/ 1930546 h 1930545"/>
              <a:gd name="connsiteX27" fmla="*/ 1385167 w 1930545"/>
              <a:gd name="connsiteY27" fmla="*/ 1636138 h 1930545"/>
              <a:gd name="connsiteX28" fmla="*/ 1247615 w 1930545"/>
              <a:gd name="connsiteY28" fmla="*/ 1464802 h 193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0545" h="1930545">
                <a:moveTo>
                  <a:pt x="1247615" y="1464802"/>
                </a:moveTo>
                <a:cubicBezTo>
                  <a:pt x="1088345" y="1469628"/>
                  <a:pt x="1030429" y="1264508"/>
                  <a:pt x="1143849" y="1146262"/>
                </a:cubicBezTo>
                <a:lnTo>
                  <a:pt x="1160741" y="1129369"/>
                </a:lnTo>
                <a:cubicBezTo>
                  <a:pt x="1278987" y="1015950"/>
                  <a:pt x="1488933" y="1069040"/>
                  <a:pt x="1484107" y="1228310"/>
                </a:cubicBezTo>
                <a:cubicBezTo>
                  <a:pt x="1481694" y="1320011"/>
                  <a:pt x="1590287" y="1431017"/>
                  <a:pt x="1655443" y="1365861"/>
                </a:cubicBezTo>
                <a:lnTo>
                  <a:pt x="1930546" y="1090758"/>
                </a:lnTo>
                <a:lnTo>
                  <a:pt x="1520305" y="680517"/>
                </a:lnTo>
                <a:cubicBezTo>
                  <a:pt x="1455149" y="615362"/>
                  <a:pt x="1566155" y="506768"/>
                  <a:pt x="1657856" y="509181"/>
                </a:cubicBezTo>
                <a:cubicBezTo>
                  <a:pt x="1817126" y="514008"/>
                  <a:pt x="1870216" y="304061"/>
                  <a:pt x="1756797" y="185815"/>
                </a:cubicBezTo>
                <a:lnTo>
                  <a:pt x="1739904" y="168923"/>
                </a:lnTo>
                <a:cubicBezTo>
                  <a:pt x="1621658" y="55503"/>
                  <a:pt x="1416538" y="113420"/>
                  <a:pt x="1421364" y="272690"/>
                </a:cubicBezTo>
                <a:cubicBezTo>
                  <a:pt x="1423778" y="364391"/>
                  <a:pt x="1315184" y="475397"/>
                  <a:pt x="1250028" y="410241"/>
                </a:cubicBezTo>
                <a:lnTo>
                  <a:pt x="839787" y="0"/>
                </a:lnTo>
                <a:lnTo>
                  <a:pt x="562271" y="275103"/>
                </a:lnTo>
                <a:cubicBezTo>
                  <a:pt x="497116" y="340259"/>
                  <a:pt x="608122" y="448852"/>
                  <a:pt x="699823" y="446439"/>
                </a:cubicBezTo>
                <a:cubicBezTo>
                  <a:pt x="859093" y="441612"/>
                  <a:pt x="917009" y="646733"/>
                  <a:pt x="803590" y="764979"/>
                </a:cubicBezTo>
                <a:lnTo>
                  <a:pt x="786697" y="781871"/>
                </a:lnTo>
                <a:cubicBezTo>
                  <a:pt x="668452" y="895291"/>
                  <a:pt x="458505" y="842201"/>
                  <a:pt x="463331" y="682931"/>
                </a:cubicBezTo>
                <a:cubicBezTo>
                  <a:pt x="465744" y="591230"/>
                  <a:pt x="357151" y="480223"/>
                  <a:pt x="291995" y="545379"/>
                </a:cubicBezTo>
                <a:lnTo>
                  <a:pt x="0" y="839787"/>
                </a:lnTo>
                <a:lnTo>
                  <a:pt x="410241" y="1250028"/>
                </a:lnTo>
                <a:cubicBezTo>
                  <a:pt x="475397" y="1315184"/>
                  <a:pt x="364391" y="1423778"/>
                  <a:pt x="272690" y="1421364"/>
                </a:cubicBezTo>
                <a:cubicBezTo>
                  <a:pt x="113420" y="1416538"/>
                  <a:pt x="60330" y="1626485"/>
                  <a:pt x="173749" y="1744731"/>
                </a:cubicBezTo>
                <a:lnTo>
                  <a:pt x="190641" y="1761623"/>
                </a:lnTo>
                <a:cubicBezTo>
                  <a:pt x="308887" y="1875043"/>
                  <a:pt x="514008" y="1817126"/>
                  <a:pt x="509181" y="1657856"/>
                </a:cubicBezTo>
                <a:cubicBezTo>
                  <a:pt x="506768" y="1566155"/>
                  <a:pt x="615362" y="1455149"/>
                  <a:pt x="680517" y="1520305"/>
                </a:cubicBezTo>
                <a:lnTo>
                  <a:pt x="1090758" y="1930546"/>
                </a:lnTo>
                <a:lnTo>
                  <a:pt x="1385167" y="1636138"/>
                </a:lnTo>
                <a:cubicBezTo>
                  <a:pt x="1450323" y="1570982"/>
                  <a:pt x="1341729" y="1462388"/>
                  <a:pt x="1247615" y="1464802"/>
                </a:cubicBezTo>
                <a:close/>
              </a:path>
            </a:pathLst>
          </a:custGeom>
          <a:solidFill>
            <a:schemeClr val="accent5">
              <a:lumMod val="50000"/>
            </a:schemeClr>
          </a:solidFill>
          <a:ln w="2411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a:endParaRPr>
          </a:p>
        </p:txBody>
      </p:sp>
      <p:sp>
        <p:nvSpPr>
          <p:cNvPr id="14" name="Content Placeholder 5" descr="Puzzle">
            <a:extLst>
              <a:ext uri="{FF2B5EF4-FFF2-40B4-BE49-F238E27FC236}">
                <a16:creationId xmlns:a16="http://schemas.microsoft.com/office/drawing/2014/main" id="{EC98B0F0-F13E-46DA-8C99-7FE13245132B}"/>
              </a:ext>
            </a:extLst>
          </p:cNvPr>
          <p:cNvSpPr/>
          <p:nvPr/>
        </p:nvSpPr>
        <p:spPr>
          <a:xfrm rot="19917360">
            <a:off x="2821784" y="2599581"/>
            <a:ext cx="1691234" cy="1621016"/>
          </a:xfrm>
          <a:custGeom>
            <a:avLst/>
            <a:gdLst>
              <a:gd name="connsiteX0" fmla="*/ 1247615 w 1930545"/>
              <a:gd name="connsiteY0" fmla="*/ 1464802 h 1930545"/>
              <a:gd name="connsiteX1" fmla="*/ 1143849 w 1930545"/>
              <a:gd name="connsiteY1" fmla="*/ 1146262 h 1930545"/>
              <a:gd name="connsiteX2" fmla="*/ 1160741 w 1930545"/>
              <a:gd name="connsiteY2" fmla="*/ 1129369 h 1930545"/>
              <a:gd name="connsiteX3" fmla="*/ 1484107 w 1930545"/>
              <a:gd name="connsiteY3" fmla="*/ 1228310 h 1930545"/>
              <a:gd name="connsiteX4" fmla="*/ 1655443 w 1930545"/>
              <a:gd name="connsiteY4" fmla="*/ 1365861 h 1930545"/>
              <a:gd name="connsiteX5" fmla="*/ 1930546 w 1930545"/>
              <a:gd name="connsiteY5" fmla="*/ 1090758 h 1930545"/>
              <a:gd name="connsiteX6" fmla="*/ 1520305 w 1930545"/>
              <a:gd name="connsiteY6" fmla="*/ 680517 h 1930545"/>
              <a:gd name="connsiteX7" fmla="*/ 1657856 w 1930545"/>
              <a:gd name="connsiteY7" fmla="*/ 509181 h 1930545"/>
              <a:gd name="connsiteX8" fmla="*/ 1756797 w 1930545"/>
              <a:gd name="connsiteY8" fmla="*/ 185815 h 1930545"/>
              <a:gd name="connsiteX9" fmla="*/ 1739904 w 1930545"/>
              <a:gd name="connsiteY9" fmla="*/ 168923 h 1930545"/>
              <a:gd name="connsiteX10" fmla="*/ 1421364 w 1930545"/>
              <a:gd name="connsiteY10" fmla="*/ 272690 h 1930545"/>
              <a:gd name="connsiteX11" fmla="*/ 1250028 w 1930545"/>
              <a:gd name="connsiteY11" fmla="*/ 410241 h 1930545"/>
              <a:gd name="connsiteX12" fmla="*/ 839787 w 1930545"/>
              <a:gd name="connsiteY12" fmla="*/ 0 h 1930545"/>
              <a:gd name="connsiteX13" fmla="*/ 562271 w 1930545"/>
              <a:gd name="connsiteY13" fmla="*/ 275103 h 1930545"/>
              <a:gd name="connsiteX14" fmla="*/ 699823 w 1930545"/>
              <a:gd name="connsiteY14" fmla="*/ 446439 h 1930545"/>
              <a:gd name="connsiteX15" fmla="*/ 803590 w 1930545"/>
              <a:gd name="connsiteY15" fmla="*/ 764979 h 1930545"/>
              <a:gd name="connsiteX16" fmla="*/ 786697 w 1930545"/>
              <a:gd name="connsiteY16" fmla="*/ 781871 h 1930545"/>
              <a:gd name="connsiteX17" fmla="*/ 463331 w 1930545"/>
              <a:gd name="connsiteY17" fmla="*/ 682931 h 1930545"/>
              <a:gd name="connsiteX18" fmla="*/ 291995 w 1930545"/>
              <a:gd name="connsiteY18" fmla="*/ 545379 h 1930545"/>
              <a:gd name="connsiteX19" fmla="*/ 0 w 1930545"/>
              <a:gd name="connsiteY19" fmla="*/ 839787 h 1930545"/>
              <a:gd name="connsiteX20" fmla="*/ 410241 w 1930545"/>
              <a:gd name="connsiteY20" fmla="*/ 1250028 h 1930545"/>
              <a:gd name="connsiteX21" fmla="*/ 272690 w 1930545"/>
              <a:gd name="connsiteY21" fmla="*/ 1421364 h 1930545"/>
              <a:gd name="connsiteX22" fmla="*/ 173749 w 1930545"/>
              <a:gd name="connsiteY22" fmla="*/ 1744731 h 1930545"/>
              <a:gd name="connsiteX23" fmla="*/ 190641 w 1930545"/>
              <a:gd name="connsiteY23" fmla="*/ 1761623 h 1930545"/>
              <a:gd name="connsiteX24" fmla="*/ 509181 w 1930545"/>
              <a:gd name="connsiteY24" fmla="*/ 1657856 h 1930545"/>
              <a:gd name="connsiteX25" fmla="*/ 680517 w 1930545"/>
              <a:gd name="connsiteY25" fmla="*/ 1520305 h 1930545"/>
              <a:gd name="connsiteX26" fmla="*/ 1090758 w 1930545"/>
              <a:gd name="connsiteY26" fmla="*/ 1930546 h 1930545"/>
              <a:gd name="connsiteX27" fmla="*/ 1385167 w 1930545"/>
              <a:gd name="connsiteY27" fmla="*/ 1636138 h 1930545"/>
              <a:gd name="connsiteX28" fmla="*/ 1247615 w 1930545"/>
              <a:gd name="connsiteY28" fmla="*/ 1464802 h 193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0545" h="1930545">
                <a:moveTo>
                  <a:pt x="1247615" y="1464802"/>
                </a:moveTo>
                <a:cubicBezTo>
                  <a:pt x="1088345" y="1469628"/>
                  <a:pt x="1030429" y="1264508"/>
                  <a:pt x="1143849" y="1146262"/>
                </a:cubicBezTo>
                <a:lnTo>
                  <a:pt x="1160741" y="1129369"/>
                </a:lnTo>
                <a:cubicBezTo>
                  <a:pt x="1278987" y="1015950"/>
                  <a:pt x="1488933" y="1069040"/>
                  <a:pt x="1484107" y="1228310"/>
                </a:cubicBezTo>
                <a:cubicBezTo>
                  <a:pt x="1481694" y="1320011"/>
                  <a:pt x="1590287" y="1431017"/>
                  <a:pt x="1655443" y="1365861"/>
                </a:cubicBezTo>
                <a:lnTo>
                  <a:pt x="1930546" y="1090758"/>
                </a:lnTo>
                <a:lnTo>
                  <a:pt x="1520305" y="680517"/>
                </a:lnTo>
                <a:cubicBezTo>
                  <a:pt x="1455149" y="615362"/>
                  <a:pt x="1566155" y="506768"/>
                  <a:pt x="1657856" y="509181"/>
                </a:cubicBezTo>
                <a:cubicBezTo>
                  <a:pt x="1817126" y="514008"/>
                  <a:pt x="1870216" y="304061"/>
                  <a:pt x="1756797" y="185815"/>
                </a:cubicBezTo>
                <a:lnTo>
                  <a:pt x="1739904" y="168923"/>
                </a:lnTo>
                <a:cubicBezTo>
                  <a:pt x="1621658" y="55503"/>
                  <a:pt x="1416538" y="113420"/>
                  <a:pt x="1421364" y="272690"/>
                </a:cubicBezTo>
                <a:cubicBezTo>
                  <a:pt x="1423778" y="364391"/>
                  <a:pt x="1315184" y="475397"/>
                  <a:pt x="1250028" y="410241"/>
                </a:cubicBezTo>
                <a:lnTo>
                  <a:pt x="839787" y="0"/>
                </a:lnTo>
                <a:lnTo>
                  <a:pt x="562271" y="275103"/>
                </a:lnTo>
                <a:cubicBezTo>
                  <a:pt x="497116" y="340259"/>
                  <a:pt x="608122" y="448852"/>
                  <a:pt x="699823" y="446439"/>
                </a:cubicBezTo>
                <a:cubicBezTo>
                  <a:pt x="859093" y="441612"/>
                  <a:pt x="917009" y="646733"/>
                  <a:pt x="803590" y="764979"/>
                </a:cubicBezTo>
                <a:lnTo>
                  <a:pt x="786697" y="781871"/>
                </a:lnTo>
                <a:cubicBezTo>
                  <a:pt x="668452" y="895291"/>
                  <a:pt x="458505" y="842201"/>
                  <a:pt x="463331" y="682931"/>
                </a:cubicBezTo>
                <a:cubicBezTo>
                  <a:pt x="465744" y="591230"/>
                  <a:pt x="357151" y="480223"/>
                  <a:pt x="291995" y="545379"/>
                </a:cubicBezTo>
                <a:lnTo>
                  <a:pt x="0" y="839787"/>
                </a:lnTo>
                <a:lnTo>
                  <a:pt x="410241" y="1250028"/>
                </a:lnTo>
                <a:cubicBezTo>
                  <a:pt x="475397" y="1315184"/>
                  <a:pt x="364391" y="1423778"/>
                  <a:pt x="272690" y="1421364"/>
                </a:cubicBezTo>
                <a:cubicBezTo>
                  <a:pt x="113420" y="1416538"/>
                  <a:pt x="60330" y="1626485"/>
                  <a:pt x="173749" y="1744731"/>
                </a:cubicBezTo>
                <a:lnTo>
                  <a:pt x="190641" y="1761623"/>
                </a:lnTo>
                <a:cubicBezTo>
                  <a:pt x="308887" y="1875043"/>
                  <a:pt x="514008" y="1817126"/>
                  <a:pt x="509181" y="1657856"/>
                </a:cubicBezTo>
                <a:cubicBezTo>
                  <a:pt x="506768" y="1566155"/>
                  <a:pt x="615362" y="1455149"/>
                  <a:pt x="680517" y="1520305"/>
                </a:cubicBezTo>
                <a:lnTo>
                  <a:pt x="1090758" y="1930546"/>
                </a:lnTo>
                <a:lnTo>
                  <a:pt x="1385167" y="1636138"/>
                </a:lnTo>
                <a:cubicBezTo>
                  <a:pt x="1450323" y="1570982"/>
                  <a:pt x="1341729" y="1462388"/>
                  <a:pt x="1247615" y="1464802"/>
                </a:cubicBezTo>
                <a:close/>
              </a:path>
            </a:pathLst>
          </a:custGeom>
          <a:solidFill>
            <a:schemeClr val="accent5"/>
          </a:solidFill>
          <a:ln w="2411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a:endParaRPr lang="en-US" sz="1350">
              <a:solidFill>
                <a:prstClr val="black"/>
              </a:solidFill>
              <a:latin typeface="Calibri"/>
            </a:endParaRPr>
          </a:p>
        </p:txBody>
      </p:sp>
      <p:sp>
        <p:nvSpPr>
          <p:cNvPr id="15" name="TextBox 14">
            <a:extLst>
              <a:ext uri="{FF2B5EF4-FFF2-40B4-BE49-F238E27FC236}">
                <a16:creationId xmlns:a16="http://schemas.microsoft.com/office/drawing/2014/main" id="{2C18BB15-4E05-4267-B877-3262EAE9DEC0}"/>
              </a:ext>
            </a:extLst>
          </p:cNvPr>
          <p:cNvSpPr txBox="1"/>
          <p:nvPr/>
        </p:nvSpPr>
        <p:spPr>
          <a:xfrm rot="20859430">
            <a:off x="1084737" y="2540443"/>
            <a:ext cx="706579" cy="553998"/>
          </a:xfrm>
          <a:prstGeom prst="rect">
            <a:avLst/>
          </a:prstGeom>
          <a:noFill/>
        </p:spPr>
        <p:txBody>
          <a:bodyPr wrap="square" rtlCol="0">
            <a:spAutoFit/>
          </a:bodyPr>
          <a:lstStyle/>
          <a:p>
            <a:pPr algn="ctr" defTabSz="685800"/>
            <a:r>
              <a:rPr lang="en-US" sz="1500" dirty="0">
                <a:solidFill>
                  <a:prstClr val="white"/>
                </a:solidFill>
                <a:latin typeface="Calibri"/>
              </a:rPr>
              <a:t>Clean Grid</a:t>
            </a:r>
          </a:p>
        </p:txBody>
      </p:sp>
      <p:sp>
        <p:nvSpPr>
          <p:cNvPr id="16" name="TextBox 15">
            <a:extLst>
              <a:ext uri="{FF2B5EF4-FFF2-40B4-BE49-F238E27FC236}">
                <a16:creationId xmlns:a16="http://schemas.microsoft.com/office/drawing/2014/main" id="{039E31C1-D121-496A-B425-C5559B256F67}"/>
              </a:ext>
            </a:extLst>
          </p:cNvPr>
          <p:cNvSpPr txBox="1"/>
          <p:nvPr/>
        </p:nvSpPr>
        <p:spPr>
          <a:xfrm rot="20859430">
            <a:off x="3119539" y="3036586"/>
            <a:ext cx="1027013" cy="784830"/>
          </a:xfrm>
          <a:prstGeom prst="rect">
            <a:avLst/>
          </a:prstGeom>
          <a:noFill/>
        </p:spPr>
        <p:txBody>
          <a:bodyPr wrap="square" rtlCol="0">
            <a:spAutoFit/>
          </a:bodyPr>
          <a:lstStyle/>
          <a:p>
            <a:pPr algn="ctr" defTabSz="685800"/>
            <a:r>
              <a:rPr lang="en-US" sz="1500" dirty="0">
                <a:solidFill>
                  <a:srgbClr val="1F497D"/>
                </a:solidFill>
                <a:latin typeface="Calibri"/>
              </a:rPr>
              <a:t>On-site Generation</a:t>
            </a:r>
          </a:p>
        </p:txBody>
      </p:sp>
      <p:sp>
        <p:nvSpPr>
          <p:cNvPr id="17" name="TextBox 16">
            <a:extLst>
              <a:ext uri="{FF2B5EF4-FFF2-40B4-BE49-F238E27FC236}">
                <a16:creationId xmlns:a16="http://schemas.microsoft.com/office/drawing/2014/main" id="{9DCB3F5D-B167-4228-ABE4-9998F0D057FB}"/>
              </a:ext>
            </a:extLst>
          </p:cNvPr>
          <p:cNvSpPr txBox="1"/>
          <p:nvPr/>
        </p:nvSpPr>
        <p:spPr>
          <a:xfrm rot="20859430">
            <a:off x="1817302" y="3946933"/>
            <a:ext cx="817283" cy="553998"/>
          </a:xfrm>
          <a:prstGeom prst="rect">
            <a:avLst/>
          </a:prstGeom>
          <a:noFill/>
        </p:spPr>
        <p:txBody>
          <a:bodyPr wrap="square" rtlCol="0">
            <a:spAutoFit/>
          </a:bodyPr>
          <a:lstStyle/>
          <a:p>
            <a:pPr algn="ctr" defTabSz="685800"/>
            <a:r>
              <a:rPr lang="en-US" sz="1500" dirty="0">
                <a:solidFill>
                  <a:srgbClr val="1F497D"/>
                </a:solidFill>
                <a:latin typeface="Calibri"/>
              </a:rPr>
              <a:t>Reduced Loads</a:t>
            </a:r>
          </a:p>
        </p:txBody>
      </p:sp>
      <p:sp>
        <p:nvSpPr>
          <p:cNvPr id="18" name="TextBox 17">
            <a:extLst>
              <a:ext uri="{FF2B5EF4-FFF2-40B4-BE49-F238E27FC236}">
                <a16:creationId xmlns:a16="http://schemas.microsoft.com/office/drawing/2014/main" id="{9402D409-FA14-4B85-8463-10683A0F0CB0}"/>
              </a:ext>
            </a:extLst>
          </p:cNvPr>
          <p:cNvSpPr txBox="1"/>
          <p:nvPr/>
        </p:nvSpPr>
        <p:spPr>
          <a:xfrm rot="20859430">
            <a:off x="1981516" y="2870904"/>
            <a:ext cx="1294451" cy="323165"/>
          </a:xfrm>
          <a:prstGeom prst="rect">
            <a:avLst/>
          </a:prstGeom>
          <a:noFill/>
        </p:spPr>
        <p:txBody>
          <a:bodyPr wrap="square" rtlCol="0">
            <a:spAutoFit/>
          </a:bodyPr>
          <a:lstStyle/>
          <a:p>
            <a:pPr defTabSz="685800"/>
            <a:r>
              <a:rPr lang="en-US" sz="1500" dirty="0">
                <a:solidFill>
                  <a:srgbClr val="1F497D"/>
                </a:solidFill>
                <a:latin typeface="Calibri"/>
              </a:rPr>
              <a:t>Electrification</a:t>
            </a:r>
          </a:p>
        </p:txBody>
      </p:sp>
      <p:sp>
        <p:nvSpPr>
          <p:cNvPr id="19" name="TextBox 18">
            <a:extLst>
              <a:ext uri="{FF2B5EF4-FFF2-40B4-BE49-F238E27FC236}">
                <a16:creationId xmlns:a16="http://schemas.microsoft.com/office/drawing/2014/main" id="{27C159EC-A299-4EEE-A1A1-D5634C727B7C}"/>
              </a:ext>
            </a:extLst>
          </p:cNvPr>
          <p:cNvSpPr txBox="1"/>
          <p:nvPr/>
        </p:nvSpPr>
        <p:spPr>
          <a:xfrm rot="20859430">
            <a:off x="3662798" y="2068083"/>
            <a:ext cx="777711" cy="323165"/>
          </a:xfrm>
          <a:prstGeom prst="rect">
            <a:avLst/>
          </a:prstGeom>
          <a:noFill/>
        </p:spPr>
        <p:txBody>
          <a:bodyPr wrap="square" rtlCol="0">
            <a:spAutoFit/>
          </a:bodyPr>
          <a:lstStyle/>
          <a:p>
            <a:pPr defTabSz="685800"/>
            <a:r>
              <a:rPr lang="en-US" sz="1500" dirty="0">
                <a:solidFill>
                  <a:prstClr val="white"/>
                </a:solidFill>
                <a:latin typeface="Calibri"/>
              </a:rPr>
              <a:t>Storage</a:t>
            </a:r>
          </a:p>
        </p:txBody>
      </p:sp>
      <p:sp>
        <p:nvSpPr>
          <p:cNvPr id="20" name="Content Placeholder 2">
            <a:extLst>
              <a:ext uri="{FF2B5EF4-FFF2-40B4-BE49-F238E27FC236}">
                <a16:creationId xmlns:a16="http://schemas.microsoft.com/office/drawing/2014/main" id="{F4BF2856-2A23-44A7-AFBC-0975663551CA}"/>
              </a:ext>
            </a:extLst>
          </p:cNvPr>
          <p:cNvSpPr>
            <a:spLocks noGrp="1"/>
          </p:cNvSpPr>
          <p:nvPr>
            <p:ph idx="1"/>
          </p:nvPr>
        </p:nvSpPr>
        <p:spPr>
          <a:xfrm>
            <a:off x="5092346" y="1852448"/>
            <a:ext cx="3594454" cy="3291052"/>
          </a:xfrm>
        </p:spPr>
        <p:txBody>
          <a:bodyPr/>
          <a:lstStyle/>
          <a:p>
            <a:pPr marL="0" indent="0">
              <a:buNone/>
            </a:pPr>
            <a:r>
              <a:rPr lang="en-US" sz="1800" b="1" dirty="0">
                <a:solidFill>
                  <a:schemeClr val="tx2"/>
                </a:solidFill>
              </a:rPr>
              <a:t>Investing in a clean grid, shrinking loads, strategic electrification, on-site renewables, and storage are all part of the same puzzle.</a:t>
            </a:r>
          </a:p>
          <a:p>
            <a:pPr marL="0" indent="0">
              <a:buNone/>
            </a:pPr>
            <a:endParaRPr lang="en-US" sz="1800" b="1" dirty="0"/>
          </a:p>
          <a:p>
            <a:pPr marL="0" indent="0">
              <a:buNone/>
            </a:pPr>
            <a:r>
              <a:rPr lang="en-US" sz="1800" b="1" dirty="0">
                <a:solidFill>
                  <a:srgbClr val="E6AF00"/>
                </a:solidFill>
              </a:rPr>
              <a:t>And all are necessary to meeting our energy goals.</a:t>
            </a:r>
          </a:p>
        </p:txBody>
      </p:sp>
    </p:spTree>
    <p:extLst>
      <p:ext uri="{BB962C8B-B14F-4D97-AF65-F5344CB8AC3E}">
        <p14:creationId xmlns:p14="http://schemas.microsoft.com/office/powerpoint/2010/main" val="7500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22C86C-0ED1-4D5B-817C-5A400E410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10">
            <a:extLst>
              <a:ext uri="{FF2B5EF4-FFF2-40B4-BE49-F238E27FC236}">
                <a16:creationId xmlns:a16="http://schemas.microsoft.com/office/drawing/2014/main" id="{3F484884-5BCE-48FE-81E0-2E7FE9A05D3B}"/>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12" name="Picture 11" descr="NYSERDA Logo.png">
            <a:extLst>
              <a:ext uri="{FF2B5EF4-FFF2-40B4-BE49-F238E27FC236}">
                <a16:creationId xmlns:a16="http://schemas.microsoft.com/office/drawing/2014/main" id="{64380ED3-5889-460F-8ABB-3122F9107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26363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02417-B7E1-4859-A632-266E69BB79EC}"/>
              </a:ext>
            </a:extLst>
          </p:cNvPr>
          <p:cNvSpPr>
            <a:spLocks noGrp="1"/>
          </p:cNvSpPr>
          <p:nvPr>
            <p:ph type="title"/>
          </p:nvPr>
        </p:nvSpPr>
        <p:spPr/>
        <p:txBody>
          <a:bodyPr/>
          <a:lstStyle/>
          <a:p>
            <a:r>
              <a:rPr lang="en-US" dirty="0"/>
              <a:t>Welcome and Agenda</a:t>
            </a:r>
          </a:p>
        </p:txBody>
      </p:sp>
      <p:graphicFrame>
        <p:nvGraphicFramePr>
          <p:cNvPr id="5" name="Content Placeholder 4">
            <a:extLst>
              <a:ext uri="{FF2B5EF4-FFF2-40B4-BE49-F238E27FC236}">
                <a16:creationId xmlns:a16="http://schemas.microsoft.com/office/drawing/2014/main" id="{45C1CBAC-6F7B-45D6-B409-99BC085F23E8}"/>
              </a:ext>
            </a:extLst>
          </p:cNvPr>
          <p:cNvGraphicFramePr>
            <a:graphicFrameLocks noGrp="1"/>
          </p:cNvGraphicFramePr>
          <p:nvPr>
            <p:ph idx="1"/>
            <p:extLst>
              <p:ext uri="{D42A27DB-BD31-4B8C-83A1-F6EECF244321}">
                <p14:modId xmlns:p14="http://schemas.microsoft.com/office/powerpoint/2010/main" val="200372254"/>
              </p:ext>
            </p:extLst>
          </p:nvPr>
        </p:nvGraphicFramePr>
        <p:xfrm>
          <a:off x="1295400" y="1250950"/>
          <a:ext cx="6400800" cy="3153660"/>
        </p:xfrm>
        <a:graphic>
          <a:graphicData uri="http://schemas.openxmlformats.org/drawingml/2006/table">
            <a:tbl>
              <a:tblPr firstRow="1" bandRow="1"/>
              <a:tblGrid>
                <a:gridCol w="1168998">
                  <a:extLst>
                    <a:ext uri="{9D8B030D-6E8A-4147-A177-3AD203B41FA5}">
                      <a16:colId xmlns:a16="http://schemas.microsoft.com/office/drawing/2014/main" val="20000"/>
                    </a:ext>
                  </a:extLst>
                </a:gridCol>
                <a:gridCol w="5231802">
                  <a:extLst>
                    <a:ext uri="{9D8B030D-6E8A-4147-A177-3AD203B41FA5}">
                      <a16:colId xmlns:a16="http://schemas.microsoft.com/office/drawing/2014/main" val="20001"/>
                    </a:ext>
                  </a:extLst>
                </a:gridCol>
              </a:tblGrid>
              <a:tr h="313407">
                <a:tc rowSpan="4">
                  <a:txBody>
                    <a:bodyPr/>
                    <a:lstStyle/>
                    <a:p>
                      <a:pPr algn="ctr"/>
                      <a:r>
                        <a:rPr lang="en-US" sz="1100" b="0" dirty="0">
                          <a:solidFill>
                            <a:srgbClr val="010C1E"/>
                          </a:solidFill>
                          <a:latin typeface="Helvetica Neue"/>
                          <a:cs typeface="Arial" panose="020B0604020202020204" pitchFamily="34" charset="0"/>
                        </a:rPr>
                        <a:t>9:00 – 10:30</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Welcome</a:t>
                      </a:r>
                      <a:r>
                        <a:rPr lang="en-US" sz="1400" b="1" kern="1200" baseline="0" dirty="0">
                          <a:solidFill>
                            <a:srgbClr val="010C1E"/>
                          </a:solidFill>
                          <a:latin typeface="Helvetica Neue"/>
                          <a:ea typeface="+mn-ea"/>
                          <a:cs typeface="Arial" panose="020B0604020202020204" pitchFamily="34" charset="0"/>
                        </a:rPr>
                        <a:t> &amp; Session Overview</a:t>
                      </a:r>
                      <a:endParaRPr lang="en-US" sz="1400" b="1" kern="1200" dirty="0">
                        <a:solidFill>
                          <a:srgbClr val="010C1E"/>
                        </a:solidFill>
                        <a:latin typeface="Helvetica Neue"/>
                        <a:ea typeface="+mn-ea"/>
                        <a:cs typeface="Arial" panose="020B0604020202020204" pitchFamily="34" charset="0"/>
                      </a:endParaRP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54754"/>
                  </a:ext>
                </a:extLst>
              </a:tr>
              <a:tr h="264606">
                <a:tc vMerge="1">
                  <a:txBody>
                    <a:bodyPr/>
                    <a:lstStyle/>
                    <a:p>
                      <a:pPr algn="ctr"/>
                      <a:endParaRPr lang="en-US" sz="1100" b="0" dirty="0">
                        <a:solidFill>
                          <a:srgbClr val="010C1E"/>
                        </a:solidFill>
                        <a:latin typeface="Helvetica Neue"/>
                        <a:cs typeface="Arial" panose="020B0604020202020204" pitchFamily="34" charset="0"/>
                      </a:endParaRP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NYS Policy Updates and Residential Markets Overview</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126202"/>
                  </a:ext>
                </a:extLst>
              </a:tr>
              <a:tr h="242917">
                <a:tc vMerge="1">
                  <a:txBody>
                    <a:bodyPr/>
                    <a:lstStyle/>
                    <a:p>
                      <a:pPr algn="ctr"/>
                      <a:endParaRPr lang="en-US" sz="1100" b="0" dirty="0">
                        <a:solidFill>
                          <a:srgbClr val="010C1E"/>
                        </a:solidFill>
                        <a:latin typeface="Helvetica Neue"/>
                        <a:cs typeface="Arial" panose="020B0604020202020204" pitchFamily="34" charset="0"/>
                      </a:endParaRP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Team Icebreaker</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5594274"/>
                  </a:ext>
                </a:extLst>
              </a:tr>
              <a:tr h="196286">
                <a:tc vMerge="1">
                  <a:txBody>
                    <a:bodyPr/>
                    <a:lstStyle/>
                    <a:p>
                      <a:pPr algn="ctr"/>
                      <a:endParaRPr lang="en-US" sz="1100" b="0" dirty="0">
                        <a:solidFill>
                          <a:srgbClr val="010C1E"/>
                        </a:solidFill>
                        <a:latin typeface="Helvetica Neue"/>
                        <a:cs typeface="Arial" panose="020B0604020202020204" pitchFamily="34" charset="0"/>
                      </a:endParaRP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NYSERDA Residential Updates</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530852"/>
                  </a:ext>
                </a:extLst>
              </a:tr>
              <a:tr h="117258">
                <a:tc>
                  <a:txBody>
                    <a:bodyPr/>
                    <a:lstStyle/>
                    <a:p>
                      <a:pPr algn="ctr"/>
                      <a:r>
                        <a:rPr lang="en-US" sz="1100" b="1" i="1" dirty="0">
                          <a:solidFill>
                            <a:srgbClr val="010C1E"/>
                          </a:solidFill>
                          <a:latin typeface="Helvetica Neue"/>
                          <a:cs typeface="Arial" panose="020B0604020202020204" pitchFamily="34" charset="0"/>
                        </a:rPr>
                        <a:t>10:30 – 10:45</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17475" indent="0" algn="l" defTabSz="914400" rtl="0" eaLnBrk="1" latinLnBrk="0" hangingPunct="1">
                        <a:spcBef>
                          <a:spcPts val="300"/>
                        </a:spcBef>
                        <a:buFont typeface="Wingdings" pitchFamily="2" charset="2"/>
                        <a:buNone/>
                      </a:pPr>
                      <a:r>
                        <a:rPr lang="en-US" sz="1400" b="1" i="1" kern="1200" dirty="0">
                          <a:solidFill>
                            <a:srgbClr val="010C1E"/>
                          </a:solidFill>
                          <a:latin typeface="Helvetica Neue"/>
                          <a:ea typeface="+mn-ea"/>
                          <a:cs typeface="Arial" panose="020B0604020202020204" pitchFamily="34" charset="0"/>
                        </a:rPr>
                        <a:t>Break</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528345658"/>
                  </a:ext>
                </a:extLst>
              </a:tr>
              <a:tr h="291718">
                <a:tc>
                  <a:txBody>
                    <a:bodyPr/>
                    <a:lstStyle/>
                    <a:p>
                      <a:pPr algn="ctr"/>
                      <a:r>
                        <a:rPr lang="en-US" sz="1100" b="0" dirty="0">
                          <a:solidFill>
                            <a:srgbClr val="010C1E"/>
                          </a:solidFill>
                          <a:latin typeface="Helvetica Neue"/>
                          <a:cs typeface="Arial" panose="020B0604020202020204" pitchFamily="34" charset="0"/>
                        </a:rPr>
                        <a:t>10:45 – 12:00</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Creating a Vision for the Future  – Group Exercise Part 1</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0010723"/>
                  </a:ext>
                </a:extLst>
              </a:tr>
              <a:tr h="117258">
                <a:tc>
                  <a:txBody>
                    <a:bodyPr/>
                    <a:lstStyle/>
                    <a:p>
                      <a:pPr algn="ctr"/>
                      <a:r>
                        <a:rPr lang="en-US" sz="1100" b="1" i="1" dirty="0">
                          <a:solidFill>
                            <a:srgbClr val="010C1E"/>
                          </a:solidFill>
                          <a:latin typeface="Helvetica Neue"/>
                          <a:cs typeface="Arial" panose="020B0604020202020204" pitchFamily="34" charset="0"/>
                        </a:rPr>
                        <a:t>12:00 – 1:00</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a:txBody>
                    <a:bodyPr/>
                    <a:lstStyle/>
                    <a:p>
                      <a:pPr marL="117475" indent="0" algn="l" defTabSz="914400" rtl="0" eaLnBrk="1" latinLnBrk="0" hangingPunct="1">
                        <a:spcBef>
                          <a:spcPts val="300"/>
                        </a:spcBef>
                        <a:buFont typeface="Wingdings" pitchFamily="2" charset="2"/>
                        <a:buNone/>
                      </a:pPr>
                      <a:r>
                        <a:rPr lang="en-US" sz="1400" b="1" i="1" kern="1200" dirty="0">
                          <a:solidFill>
                            <a:srgbClr val="010C1E"/>
                          </a:solidFill>
                          <a:latin typeface="Helvetica Neue"/>
                          <a:ea typeface="+mn-ea"/>
                          <a:cs typeface="Arial" panose="020B0604020202020204" pitchFamily="34" charset="0"/>
                        </a:rPr>
                        <a:t>Lunch</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808184"/>
                    </a:solidFill>
                  </a:tcPr>
                </a:tc>
                <a:extLst>
                  <a:ext uri="{0D108BD9-81ED-4DB2-BD59-A6C34878D82A}">
                    <a16:rowId xmlns:a16="http://schemas.microsoft.com/office/drawing/2014/main" val="2184088293"/>
                  </a:ext>
                </a:extLst>
              </a:tr>
              <a:tr h="387149">
                <a:tc>
                  <a:txBody>
                    <a:bodyPr/>
                    <a:lstStyle/>
                    <a:p>
                      <a:pPr algn="ctr"/>
                      <a:r>
                        <a:rPr lang="en-US" sz="1100" b="0" dirty="0">
                          <a:solidFill>
                            <a:srgbClr val="010C1E"/>
                          </a:solidFill>
                          <a:latin typeface="Helvetica Neue"/>
                          <a:cs typeface="Arial" panose="020B0604020202020204" pitchFamily="34" charset="0"/>
                        </a:rPr>
                        <a:t>1:00 – 2:30</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Creating a Vision for the Future – Group Exercise Part 2</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695832"/>
                  </a:ext>
                </a:extLst>
              </a:tr>
              <a:tr h="143502">
                <a:tc>
                  <a:txBody>
                    <a:bodyPr/>
                    <a:lstStyle/>
                    <a:p>
                      <a:pPr algn="ctr"/>
                      <a:r>
                        <a:rPr lang="en-US" sz="1100" b="1" i="1" dirty="0">
                          <a:solidFill>
                            <a:srgbClr val="010C1E"/>
                          </a:solidFill>
                          <a:latin typeface="Helvetica Neue"/>
                          <a:cs typeface="Arial" panose="020B0604020202020204" pitchFamily="34" charset="0"/>
                        </a:rPr>
                        <a:t>2:30 – 2:45</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a:txBody>
                    <a:bodyPr/>
                    <a:lstStyle/>
                    <a:p>
                      <a:pPr marL="117475" indent="0" algn="l" defTabSz="914400" rtl="0" eaLnBrk="1" latinLnBrk="0" hangingPunct="1">
                        <a:spcBef>
                          <a:spcPts val="300"/>
                        </a:spcBef>
                        <a:buFont typeface="Wingdings" pitchFamily="2" charset="2"/>
                        <a:buNone/>
                      </a:pPr>
                      <a:r>
                        <a:rPr lang="en-US" sz="1400" b="1" i="1" kern="1200" dirty="0">
                          <a:solidFill>
                            <a:srgbClr val="010C1E"/>
                          </a:solidFill>
                          <a:latin typeface="Helvetica Neue"/>
                          <a:ea typeface="+mn-ea"/>
                          <a:cs typeface="Arial" panose="020B0604020202020204" pitchFamily="34" charset="0"/>
                        </a:rPr>
                        <a:t>Break</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808184"/>
                    </a:solidFill>
                  </a:tcPr>
                </a:tc>
                <a:extLst>
                  <a:ext uri="{0D108BD9-81ED-4DB2-BD59-A6C34878D82A}">
                    <a16:rowId xmlns:a16="http://schemas.microsoft.com/office/drawing/2014/main" val="3403828691"/>
                  </a:ext>
                </a:extLst>
              </a:tr>
              <a:tr h="269719">
                <a:tc rowSpan="3">
                  <a:txBody>
                    <a:bodyPr/>
                    <a:lstStyle/>
                    <a:p>
                      <a:pPr algn="ctr"/>
                      <a:r>
                        <a:rPr lang="en-US" sz="1100" b="0" i="0" dirty="0">
                          <a:solidFill>
                            <a:srgbClr val="010C1E"/>
                          </a:solidFill>
                          <a:latin typeface="Helvetica Neue"/>
                          <a:cs typeface="Arial" panose="020B0604020202020204" pitchFamily="34" charset="0"/>
                        </a:rPr>
                        <a:t>2:45 – 4:00</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Virtual Tour of NYSERDA Resources</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6953331"/>
                  </a:ext>
                </a:extLst>
              </a:tr>
              <a:tr h="269719">
                <a:tc vMerge="1">
                  <a:txBody>
                    <a:bodyPr/>
                    <a:lstStyle/>
                    <a:p>
                      <a:pPr algn="ctr"/>
                      <a:endParaRPr lang="en-US" sz="1100" b="0" i="0" dirty="0">
                        <a:solidFill>
                          <a:srgbClr val="010C1E"/>
                        </a:solidFill>
                        <a:latin typeface="Helvetica Neue"/>
                        <a:cs typeface="Arial" panose="020B0604020202020204" pitchFamily="34" charset="0"/>
                      </a:endParaRP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Participant Updates</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2629928"/>
                  </a:ext>
                </a:extLst>
              </a:tr>
              <a:tr h="217975">
                <a:tc vMerge="1">
                  <a:txBody>
                    <a:bodyPr/>
                    <a:lstStyle/>
                    <a:p>
                      <a:pPr algn="ctr"/>
                      <a:endParaRPr lang="en-US" sz="1100" b="0" i="0" dirty="0">
                        <a:solidFill>
                          <a:srgbClr val="010C1E"/>
                        </a:solidFill>
                        <a:latin typeface="Helvetica Neue"/>
                        <a:cs typeface="Arial" panose="020B0604020202020204" pitchFamily="34" charset="0"/>
                      </a:endParaRP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17475" indent="0" algn="l" defTabSz="914400" rtl="0" eaLnBrk="1" latinLnBrk="0" hangingPunct="1">
                        <a:spcBef>
                          <a:spcPts val="300"/>
                        </a:spcBef>
                        <a:buFont typeface="Wingdings" pitchFamily="2" charset="2"/>
                        <a:buNone/>
                      </a:pPr>
                      <a:r>
                        <a:rPr lang="en-US" sz="1400" b="1" kern="1200" dirty="0">
                          <a:solidFill>
                            <a:srgbClr val="010C1E"/>
                          </a:solidFill>
                          <a:latin typeface="Helvetica Neue"/>
                          <a:ea typeface="+mn-ea"/>
                          <a:cs typeface="Arial" panose="020B0604020202020204" pitchFamily="34" charset="0"/>
                        </a:rPr>
                        <a:t>Summary, Next Steps, &amp; Closing</a:t>
                      </a:r>
                    </a:p>
                  </a:txBody>
                  <a:tcPr marL="45720" marR="9525" marT="9525" marB="0" anchor="ctr">
                    <a:lnL w="12700" cap="flat" cmpd="sng" algn="ctr">
                      <a:solidFill>
                        <a:srgbClr val="FFFFFF"/>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9655358"/>
                  </a:ext>
                </a:extLst>
              </a:tr>
            </a:tbl>
          </a:graphicData>
        </a:graphic>
      </p:graphicFrame>
    </p:spTree>
    <p:extLst>
      <p:ext uri="{BB962C8B-B14F-4D97-AF65-F5344CB8AC3E}">
        <p14:creationId xmlns:p14="http://schemas.microsoft.com/office/powerpoint/2010/main" val="275920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6ECFE-602B-445C-899D-2B885820B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Oval 6">
            <a:extLst>
              <a:ext uri="{FF2B5EF4-FFF2-40B4-BE49-F238E27FC236}">
                <a16:creationId xmlns:a16="http://schemas.microsoft.com/office/drawing/2014/main" id="{D2D1E3B5-22A1-4CA3-812E-BA600FC885D9}"/>
              </a:ext>
            </a:extLst>
          </p:cNvPr>
          <p:cNvSpPr/>
          <p:nvPr/>
        </p:nvSpPr>
        <p:spPr>
          <a:xfrm>
            <a:off x="6338455" y="2343150"/>
            <a:ext cx="1911927" cy="4208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12" name="Picture 11" descr="NYSERDA Logo.png">
            <a:extLst>
              <a:ext uri="{FF2B5EF4-FFF2-40B4-BE49-F238E27FC236}">
                <a16:creationId xmlns:a16="http://schemas.microsoft.com/office/drawing/2014/main" id="{7103DBE1-D110-43E1-86B7-42D68326C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
        <p:nvSpPr>
          <p:cNvPr id="13" name="Rectangle 12">
            <a:extLst>
              <a:ext uri="{FF2B5EF4-FFF2-40B4-BE49-F238E27FC236}">
                <a16:creationId xmlns:a16="http://schemas.microsoft.com/office/drawing/2014/main" id="{1A0F8EF7-EDA5-45D7-9767-22EABE196841}"/>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spTree>
    <p:extLst>
      <p:ext uri="{BB962C8B-B14F-4D97-AF65-F5344CB8AC3E}">
        <p14:creationId xmlns:p14="http://schemas.microsoft.com/office/powerpoint/2010/main" val="109827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9C346-EAC2-4E6E-9F72-8C69ED9AA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1EA42EF5-E8BB-47C9-B607-4BD024461363}"/>
              </a:ext>
            </a:extLst>
          </p:cNvPr>
          <p:cNvSpPr>
            <a:spLocks noGrp="1"/>
          </p:cNvSpPr>
          <p:nvPr>
            <p:ph idx="1"/>
          </p:nvPr>
        </p:nvSpPr>
        <p:spPr>
          <a:xfrm>
            <a:off x="533400" y="2066060"/>
            <a:ext cx="8229600" cy="739486"/>
          </a:xfrm>
        </p:spPr>
        <p:txBody>
          <a:bodyPr/>
          <a:lstStyle/>
          <a:p>
            <a:pPr marL="0" indent="0">
              <a:buNone/>
            </a:pPr>
            <a:r>
              <a:rPr lang="en-US" u="sng" dirty="0">
                <a:hlinkClick r:id="rId4"/>
              </a:rPr>
              <a:t>https://www.youtube.com/watch?v=cd3sTNIc12k</a:t>
            </a:r>
            <a:endParaRPr lang="en-US" dirty="0"/>
          </a:p>
          <a:p>
            <a:pPr marL="0" indent="0">
              <a:buNone/>
            </a:pPr>
            <a:endParaRPr lang="en-US" dirty="0"/>
          </a:p>
        </p:txBody>
      </p:sp>
      <p:pic>
        <p:nvPicPr>
          <p:cNvPr id="8" name="Picture 7" descr="NYSERDA Logo.png">
            <a:extLst>
              <a:ext uri="{FF2B5EF4-FFF2-40B4-BE49-F238E27FC236}">
                <a16:creationId xmlns:a16="http://schemas.microsoft.com/office/drawing/2014/main" id="{57C6038A-C2E8-408E-B273-A16EA207F9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405661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EA9D-0DED-4F13-9296-7FE685F3A30E}"/>
              </a:ext>
            </a:extLst>
          </p:cNvPr>
          <p:cNvSpPr>
            <a:spLocks noGrp="1"/>
          </p:cNvSpPr>
          <p:nvPr>
            <p:ph type="title"/>
          </p:nvPr>
        </p:nvSpPr>
        <p:spPr>
          <a:xfrm>
            <a:off x="457200" y="438150"/>
            <a:ext cx="8229600" cy="857250"/>
          </a:xfrm>
        </p:spPr>
        <p:txBody>
          <a:bodyPr/>
          <a:lstStyle/>
          <a:p>
            <a:r>
              <a:rPr lang="en-US" dirty="0"/>
              <a:t>Impact of Energy Efficiency </a:t>
            </a:r>
            <a:br>
              <a:rPr lang="en-US" dirty="0"/>
            </a:br>
            <a:r>
              <a:rPr lang="en-US" sz="2800" dirty="0"/>
              <a:t>(U.S. 1965-2016)</a:t>
            </a:r>
          </a:p>
        </p:txBody>
      </p:sp>
      <p:pic>
        <p:nvPicPr>
          <p:cNvPr id="4" name="Content Placeholder 3">
            <a:extLst>
              <a:ext uri="{FF2B5EF4-FFF2-40B4-BE49-F238E27FC236}">
                <a16:creationId xmlns:a16="http://schemas.microsoft.com/office/drawing/2014/main" id="{5F00342A-554C-4001-81E6-2E89D0BFC189}"/>
              </a:ext>
            </a:extLst>
          </p:cNvPr>
          <p:cNvPicPr>
            <a:picLocks noGrp="1" noChangeAspect="1"/>
          </p:cNvPicPr>
          <p:nvPr>
            <p:ph idx="1"/>
          </p:nvPr>
        </p:nvPicPr>
        <p:blipFill rotWithShape="1">
          <a:blip r:embed="rId3"/>
          <a:srcRect l="725" t="852"/>
          <a:stretch/>
        </p:blipFill>
        <p:spPr>
          <a:xfrm>
            <a:off x="533400" y="1428750"/>
            <a:ext cx="6019800" cy="3409023"/>
          </a:xfrm>
          <a:prstGeom prst="rect">
            <a:avLst/>
          </a:prstGeom>
        </p:spPr>
      </p:pic>
      <p:sp>
        <p:nvSpPr>
          <p:cNvPr id="5" name="TextBox 4">
            <a:extLst>
              <a:ext uri="{FF2B5EF4-FFF2-40B4-BE49-F238E27FC236}">
                <a16:creationId xmlns:a16="http://schemas.microsoft.com/office/drawing/2014/main" id="{690E70F4-307F-42F4-B82C-312A36D5C036}"/>
              </a:ext>
            </a:extLst>
          </p:cNvPr>
          <p:cNvSpPr txBox="1"/>
          <p:nvPr/>
        </p:nvSpPr>
        <p:spPr>
          <a:xfrm>
            <a:off x="6705600" y="1428750"/>
            <a:ext cx="2209800" cy="2031325"/>
          </a:xfrm>
          <a:prstGeom prst="rect">
            <a:avLst/>
          </a:prstGeom>
          <a:noFill/>
        </p:spPr>
        <p:txBody>
          <a:bodyPr wrap="square" rtlCol="0">
            <a:spAutoFit/>
          </a:bodyPr>
          <a:lstStyle/>
          <a:p>
            <a:r>
              <a:rPr lang="en-US" dirty="0">
                <a:solidFill>
                  <a:srgbClr val="FFC000"/>
                </a:solidFill>
              </a:rPr>
              <a:t>Reference:</a:t>
            </a:r>
          </a:p>
          <a:p>
            <a:r>
              <a:rPr lang="en-US" dirty="0" err="1">
                <a:solidFill>
                  <a:srgbClr val="FFC000"/>
                </a:solidFill>
              </a:rPr>
              <a:t>Lovins</a:t>
            </a:r>
            <a:r>
              <a:rPr lang="en-US" dirty="0">
                <a:solidFill>
                  <a:srgbClr val="FFC000"/>
                </a:solidFill>
              </a:rPr>
              <a:t>, Amory</a:t>
            </a:r>
          </a:p>
          <a:p>
            <a:r>
              <a:rPr lang="en-US" dirty="0">
                <a:solidFill>
                  <a:srgbClr val="FFC000"/>
                </a:solidFill>
              </a:rPr>
              <a:t>“The Invisible Energy Bonanza: Creating Wealth Out of Nothing” </a:t>
            </a:r>
          </a:p>
          <a:p>
            <a:r>
              <a:rPr lang="en-US" dirty="0">
                <a:solidFill>
                  <a:srgbClr val="FFC000"/>
                </a:solidFill>
              </a:rPr>
              <a:t>Forbes 2019</a:t>
            </a:r>
          </a:p>
        </p:txBody>
      </p:sp>
    </p:spTree>
    <p:extLst>
      <p:ext uri="{BB962C8B-B14F-4D97-AF65-F5344CB8AC3E}">
        <p14:creationId xmlns:p14="http://schemas.microsoft.com/office/powerpoint/2010/main" val="53968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6D99-E2B0-4AAC-8E90-B470D707C72D}"/>
              </a:ext>
            </a:extLst>
          </p:cNvPr>
          <p:cNvSpPr>
            <a:spLocks noGrp="1"/>
          </p:cNvSpPr>
          <p:nvPr>
            <p:ph type="title"/>
          </p:nvPr>
        </p:nvSpPr>
        <p:spPr/>
        <p:txBody>
          <a:bodyPr/>
          <a:lstStyle/>
          <a:p>
            <a:r>
              <a:rPr lang="en-US" dirty="0"/>
              <a:t>Icebreaker Questions (select one)</a:t>
            </a:r>
          </a:p>
        </p:txBody>
      </p:sp>
      <p:sp>
        <p:nvSpPr>
          <p:cNvPr id="3" name="Content Placeholder 2">
            <a:extLst>
              <a:ext uri="{FF2B5EF4-FFF2-40B4-BE49-F238E27FC236}">
                <a16:creationId xmlns:a16="http://schemas.microsoft.com/office/drawing/2014/main" id="{E939C6A7-7D70-4424-B510-F9AFEF386B5B}"/>
              </a:ext>
            </a:extLst>
          </p:cNvPr>
          <p:cNvSpPr>
            <a:spLocks noGrp="1"/>
          </p:cNvSpPr>
          <p:nvPr>
            <p:ph idx="1"/>
          </p:nvPr>
        </p:nvSpPr>
        <p:spPr/>
        <p:txBody>
          <a:bodyPr/>
          <a:lstStyle/>
          <a:p>
            <a:pPr marL="514350" indent="-514350">
              <a:buFont typeface="+mj-lt"/>
              <a:buAutoNum type="arabicPeriod"/>
            </a:pPr>
            <a:r>
              <a:rPr lang="en-US" sz="2200" dirty="0"/>
              <a:t>What technology or business solution will have the biggest impact on our clean energy goals for the residential sector?</a:t>
            </a:r>
          </a:p>
          <a:p>
            <a:pPr marL="514350" indent="-514350">
              <a:buFont typeface="+mj-lt"/>
              <a:buAutoNum type="arabicPeriod"/>
            </a:pPr>
            <a:r>
              <a:rPr lang="en-US" sz="2200" dirty="0"/>
              <a:t>Thinking about the residential market, which customer types will face the greatest challenges in the transition to clean energy?</a:t>
            </a:r>
          </a:p>
          <a:p>
            <a:pPr marL="514350" indent="-514350">
              <a:buFont typeface="+mj-lt"/>
              <a:buAutoNum type="arabicPeriod"/>
            </a:pPr>
            <a:r>
              <a:rPr lang="en-US" sz="2200" dirty="0"/>
              <a:t>What are your customers asking for now that they weren’t 10 years ago? What can you imagine they may ask for 10 years from now?</a:t>
            </a:r>
          </a:p>
        </p:txBody>
      </p:sp>
    </p:spTree>
    <p:extLst>
      <p:ext uri="{BB962C8B-B14F-4D97-AF65-F5344CB8AC3E}">
        <p14:creationId xmlns:p14="http://schemas.microsoft.com/office/powerpoint/2010/main" val="282457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F29F0-F4DC-4B2F-A23A-3B7E94280BF0}"/>
              </a:ext>
            </a:extLst>
          </p:cNvPr>
          <p:cNvSpPr>
            <a:spLocks noGrp="1"/>
          </p:cNvSpPr>
          <p:nvPr>
            <p:ph type="ctrTitle"/>
          </p:nvPr>
        </p:nvSpPr>
        <p:spPr/>
        <p:txBody>
          <a:bodyPr/>
          <a:lstStyle/>
          <a:p>
            <a:pPr algn="ctr"/>
            <a:r>
              <a:rPr lang="en-US" dirty="0"/>
              <a:t>NYSERDA Residential Updates</a:t>
            </a:r>
          </a:p>
        </p:txBody>
      </p:sp>
    </p:spTree>
    <p:extLst>
      <p:ext uri="{BB962C8B-B14F-4D97-AF65-F5344CB8AC3E}">
        <p14:creationId xmlns:p14="http://schemas.microsoft.com/office/powerpoint/2010/main" val="850952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oon shot">
            <a:extLst>
              <a:ext uri="{FF2B5EF4-FFF2-40B4-BE49-F238E27FC236}">
                <a16:creationId xmlns:a16="http://schemas.microsoft.com/office/drawing/2014/main" id="{9D05E69F-47D8-43F0-B228-869395874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4EFC3C-6536-4846-BC48-4D1A48BAF169}"/>
              </a:ext>
            </a:extLst>
          </p:cNvPr>
          <p:cNvSpPr>
            <a:spLocks noGrp="1"/>
          </p:cNvSpPr>
          <p:nvPr>
            <p:ph type="title"/>
          </p:nvPr>
        </p:nvSpPr>
        <p:spPr>
          <a:xfrm>
            <a:off x="5257800" y="514350"/>
            <a:ext cx="3124200" cy="857250"/>
          </a:xfrm>
        </p:spPr>
        <p:txBody>
          <a:bodyPr/>
          <a:lstStyle/>
          <a:p>
            <a:r>
              <a:rPr lang="en-US" dirty="0"/>
              <a:t>Moonshot Idea</a:t>
            </a:r>
          </a:p>
        </p:txBody>
      </p:sp>
      <p:sp>
        <p:nvSpPr>
          <p:cNvPr id="3" name="Content Placeholder 2">
            <a:extLst>
              <a:ext uri="{FF2B5EF4-FFF2-40B4-BE49-F238E27FC236}">
                <a16:creationId xmlns:a16="http://schemas.microsoft.com/office/drawing/2014/main" id="{60C5F101-2A5D-44A7-B688-FB6E4C7DF250}"/>
              </a:ext>
            </a:extLst>
          </p:cNvPr>
          <p:cNvSpPr>
            <a:spLocks noGrp="1"/>
          </p:cNvSpPr>
          <p:nvPr>
            <p:ph idx="1"/>
          </p:nvPr>
        </p:nvSpPr>
        <p:spPr>
          <a:xfrm>
            <a:off x="990600" y="2190750"/>
            <a:ext cx="7162800" cy="2362200"/>
          </a:xfrm>
        </p:spPr>
        <p:txBody>
          <a:bodyPr/>
          <a:lstStyle/>
          <a:p>
            <a:pPr marL="0" indent="0" algn="ctr">
              <a:buNone/>
            </a:pPr>
            <a:r>
              <a:rPr lang="en-US" dirty="0"/>
              <a:t>Convert 2.1 million existing homes to carbon neutrality by 2050</a:t>
            </a:r>
          </a:p>
        </p:txBody>
      </p:sp>
    </p:spTree>
    <p:extLst>
      <p:ext uri="{BB962C8B-B14F-4D97-AF65-F5344CB8AC3E}">
        <p14:creationId xmlns:p14="http://schemas.microsoft.com/office/powerpoint/2010/main" val="4792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63121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Single Family Residential</a:t>
            </a:r>
          </a:p>
          <a:p>
            <a:r>
              <a:rPr lang="en-US" sz="2000" dirty="0">
                <a:solidFill>
                  <a:schemeClr val="bg1"/>
                </a:solidFill>
                <a:latin typeface="Arial" panose="020B0604020202020204" pitchFamily="34" charset="0"/>
                <a:cs typeface="Arial" panose="020B0604020202020204" pitchFamily="34" charset="0"/>
              </a:rPr>
              <a:t>Courtney Moriarta</a:t>
            </a:r>
          </a:p>
        </p:txBody>
      </p:sp>
    </p:spTree>
    <p:extLst>
      <p:ext uri="{BB962C8B-B14F-4D97-AF65-F5344CB8AC3E}">
        <p14:creationId xmlns:p14="http://schemas.microsoft.com/office/powerpoint/2010/main" val="2957520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Goals and Current Activities</a:t>
            </a:r>
          </a:p>
        </p:txBody>
      </p:sp>
      <p:sp>
        <p:nvSpPr>
          <p:cNvPr id="12" name="TextBox 11"/>
          <p:cNvSpPr txBox="1"/>
          <p:nvPr/>
        </p:nvSpPr>
        <p:spPr>
          <a:xfrm>
            <a:off x="152400" y="1352550"/>
            <a:ext cx="8763000" cy="3970318"/>
          </a:xfrm>
          <a:prstGeom prst="rect">
            <a:avLst/>
          </a:prstGeom>
          <a:noFill/>
          <a:ln>
            <a:noFill/>
          </a:ln>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Goal: Invest $100 Million to scale consumer uptake of energy efficiency improvements in 2.6 million market rate homes in NY</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Current Activities:</a:t>
            </a:r>
          </a:p>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Home energy ratings pilots launched in Tompkins County and Queens</a:t>
            </a:r>
          </a:p>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“Life Moments” targeted consumer marketing pilot</a:t>
            </a:r>
          </a:p>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Pay for Performance pilot with National Grid in development</a:t>
            </a:r>
          </a:p>
          <a:p>
            <a:pPr marL="342900"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Developing “Heat Pump Ready” in coordination with NYSERDA’s Clean Heating and Cooling Team</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407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30A6-5CA6-4ED8-A511-B473FB373916}"/>
              </a:ext>
            </a:extLst>
          </p:cNvPr>
          <p:cNvSpPr>
            <a:spLocks noGrp="1"/>
          </p:cNvSpPr>
          <p:nvPr>
            <p:ph type="title"/>
          </p:nvPr>
        </p:nvSpPr>
        <p:spPr/>
        <p:txBody>
          <a:bodyPr/>
          <a:lstStyle/>
          <a:p>
            <a:r>
              <a:rPr lang="en-US" dirty="0"/>
              <a:t>What’s New or Coming Soon</a:t>
            </a:r>
          </a:p>
        </p:txBody>
      </p:sp>
      <p:sp>
        <p:nvSpPr>
          <p:cNvPr id="3" name="Content Placeholder 2">
            <a:extLst>
              <a:ext uri="{FF2B5EF4-FFF2-40B4-BE49-F238E27FC236}">
                <a16:creationId xmlns:a16="http://schemas.microsoft.com/office/drawing/2014/main" id="{B49E1043-1AA1-41FF-8064-5FB0AA0D9E53}"/>
              </a:ext>
            </a:extLst>
          </p:cNvPr>
          <p:cNvSpPr>
            <a:spLocks noGrp="1"/>
          </p:cNvSpPr>
          <p:nvPr>
            <p:ph idx="1"/>
          </p:nvPr>
        </p:nvSpPr>
        <p:spPr/>
        <p:txBody>
          <a:bodyPr/>
          <a:lstStyle/>
          <a:p>
            <a:r>
              <a:rPr lang="en-US" sz="2400" dirty="0"/>
              <a:t>Heat Pump Ready implementation to begin this summer</a:t>
            </a:r>
          </a:p>
          <a:p>
            <a:r>
              <a:rPr lang="en-US" sz="2400" dirty="0"/>
              <a:t>Revised Green Jobs Green New York statewide energy audit requirements</a:t>
            </a:r>
          </a:p>
          <a:p>
            <a:r>
              <a:rPr lang="en-US" sz="2400" dirty="0"/>
              <a:t>Novel business solutions awards to be announced (PON 3932)</a:t>
            </a:r>
          </a:p>
          <a:p>
            <a:r>
              <a:rPr lang="en-US" sz="2400" dirty="0"/>
              <a:t>Upstream partners training initiative</a:t>
            </a:r>
          </a:p>
          <a:p>
            <a:r>
              <a:rPr lang="en-US" sz="2400" dirty="0"/>
              <a:t>Zero Carbon Roadmap for single family residential sector</a:t>
            </a:r>
          </a:p>
        </p:txBody>
      </p:sp>
    </p:spTree>
    <p:extLst>
      <p:ext uri="{BB962C8B-B14F-4D97-AF65-F5344CB8AC3E}">
        <p14:creationId xmlns:p14="http://schemas.microsoft.com/office/powerpoint/2010/main" val="67279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6316-CF9A-4EAC-8CA1-D640FD75B4F4}"/>
              </a:ext>
            </a:extLst>
          </p:cNvPr>
          <p:cNvSpPr>
            <a:spLocks noGrp="1"/>
          </p:cNvSpPr>
          <p:nvPr>
            <p:ph type="title"/>
          </p:nvPr>
        </p:nvSpPr>
        <p:spPr/>
        <p:txBody>
          <a:bodyPr/>
          <a:lstStyle/>
          <a:p>
            <a:r>
              <a:rPr lang="en-US" dirty="0"/>
              <a:t>Biggest Challenge Our Team Faces</a:t>
            </a:r>
          </a:p>
        </p:txBody>
      </p:sp>
      <p:sp>
        <p:nvSpPr>
          <p:cNvPr id="3" name="Content Placeholder 2">
            <a:extLst>
              <a:ext uri="{FF2B5EF4-FFF2-40B4-BE49-F238E27FC236}">
                <a16:creationId xmlns:a16="http://schemas.microsoft.com/office/drawing/2014/main" id="{88051E1D-563A-4B87-B1CB-6DA5A5633EDC}"/>
              </a:ext>
            </a:extLst>
          </p:cNvPr>
          <p:cNvSpPr>
            <a:spLocks noGrp="1"/>
          </p:cNvSpPr>
          <p:nvPr>
            <p:ph idx="1"/>
          </p:nvPr>
        </p:nvSpPr>
        <p:spPr/>
        <p:txBody>
          <a:bodyPr/>
          <a:lstStyle/>
          <a:p>
            <a:r>
              <a:rPr lang="en-US" dirty="0"/>
              <a:t>Convincing a $26 Billion home improvement industry and its customers to make energy efficient and clean energy options the obvious and most desirable choice</a:t>
            </a:r>
          </a:p>
          <a:p>
            <a:r>
              <a:rPr lang="en-US" dirty="0"/>
              <a:t>Leveraging our legacy investments to enable new strategies and thinking</a:t>
            </a:r>
          </a:p>
        </p:txBody>
      </p:sp>
    </p:spTree>
    <p:extLst>
      <p:ext uri="{BB962C8B-B14F-4D97-AF65-F5344CB8AC3E}">
        <p14:creationId xmlns:p14="http://schemas.microsoft.com/office/powerpoint/2010/main" val="120201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B688-059A-4010-8887-16D6DAF4A997}"/>
              </a:ext>
            </a:extLst>
          </p:cNvPr>
          <p:cNvSpPr>
            <a:spLocks noGrp="1"/>
          </p:cNvSpPr>
          <p:nvPr>
            <p:ph type="title"/>
          </p:nvPr>
        </p:nvSpPr>
        <p:spPr/>
        <p:txBody>
          <a:bodyPr/>
          <a:lstStyle/>
          <a:p>
            <a:r>
              <a:rPr lang="en-US" dirty="0"/>
              <a:t>Charter</a:t>
            </a:r>
          </a:p>
        </p:txBody>
      </p:sp>
      <p:sp>
        <p:nvSpPr>
          <p:cNvPr id="3" name="Content Placeholder 2">
            <a:extLst>
              <a:ext uri="{FF2B5EF4-FFF2-40B4-BE49-F238E27FC236}">
                <a16:creationId xmlns:a16="http://schemas.microsoft.com/office/drawing/2014/main" id="{7C8DE375-0D9A-492D-82B8-7715B2598830}"/>
              </a:ext>
            </a:extLst>
          </p:cNvPr>
          <p:cNvSpPr>
            <a:spLocks noGrp="1"/>
          </p:cNvSpPr>
          <p:nvPr>
            <p:ph idx="1"/>
          </p:nvPr>
        </p:nvSpPr>
        <p:spPr/>
        <p:txBody>
          <a:bodyPr/>
          <a:lstStyle/>
          <a:p>
            <a:pPr marL="0" indent="0">
              <a:buNone/>
            </a:pPr>
            <a:r>
              <a:rPr lang="en-US" dirty="0"/>
              <a:t>NYSERDA’s Residential Market Advisory Group</a:t>
            </a:r>
          </a:p>
          <a:p>
            <a:pPr marL="0" indent="0">
              <a:buNone/>
            </a:pPr>
            <a:endParaRPr lang="en-US" dirty="0"/>
          </a:p>
          <a:p>
            <a:pPr marL="0" indent="0">
              <a:buNone/>
            </a:pPr>
            <a:r>
              <a:rPr lang="en-US" dirty="0"/>
              <a:t>Mission:</a:t>
            </a:r>
            <a:endParaRPr lang="en-US" sz="2000" i="1" dirty="0"/>
          </a:p>
          <a:p>
            <a:pPr marL="0" indent="0">
              <a:buNone/>
            </a:pPr>
            <a:r>
              <a:rPr lang="en-US" sz="2000" i="1" dirty="0">
                <a:solidFill>
                  <a:srgbClr val="FFC000"/>
                </a:solidFill>
              </a:rPr>
              <a:t>To bring together residential market actors to envision the next generation of residential efficiency solutions and to guide NYSERDA’s development of offerings that spur market growth, deliver customer value and enable achievement of New York State’s energy policy goals.</a:t>
            </a:r>
          </a:p>
          <a:p>
            <a:pPr marL="0" indent="0">
              <a:buNone/>
            </a:pPr>
            <a:endParaRPr lang="en-US" dirty="0"/>
          </a:p>
        </p:txBody>
      </p:sp>
    </p:spTree>
    <p:extLst>
      <p:ext uri="{BB962C8B-B14F-4D97-AF65-F5344CB8AC3E}">
        <p14:creationId xmlns:p14="http://schemas.microsoft.com/office/powerpoint/2010/main" val="1524781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224676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Workforce Development and Training</a:t>
            </a:r>
          </a:p>
          <a:p>
            <a:r>
              <a:rPr lang="en-US" sz="2000" dirty="0">
                <a:solidFill>
                  <a:schemeClr val="bg1"/>
                </a:solidFill>
                <a:latin typeface="Arial" panose="020B0604020202020204" pitchFamily="34" charset="0"/>
                <a:cs typeface="Arial" panose="020B0604020202020204" pitchFamily="34" charset="0"/>
              </a:rPr>
              <a:t>Adele Ferranti</a:t>
            </a:r>
          </a:p>
        </p:txBody>
      </p:sp>
    </p:spTree>
    <p:extLst>
      <p:ext uri="{BB962C8B-B14F-4D97-AF65-F5344CB8AC3E}">
        <p14:creationId xmlns:p14="http://schemas.microsoft.com/office/powerpoint/2010/main" val="414383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Goals and Current Activities</a:t>
            </a:r>
          </a:p>
        </p:txBody>
      </p:sp>
      <p:sp>
        <p:nvSpPr>
          <p:cNvPr id="12" name="TextBox 11"/>
          <p:cNvSpPr txBox="1"/>
          <p:nvPr/>
        </p:nvSpPr>
        <p:spPr>
          <a:xfrm>
            <a:off x="152400" y="1352550"/>
            <a:ext cx="8763000" cy="3508653"/>
          </a:xfrm>
          <a:prstGeom prst="rect">
            <a:avLst/>
          </a:prstGeom>
          <a:noFill/>
          <a:ln>
            <a:noFill/>
          </a:ln>
        </p:spPr>
        <p:txBody>
          <a:bodyPr wrap="square" rtlCol="0">
            <a:spAutoFit/>
          </a:bodyPr>
          <a:lstStyle/>
          <a:p>
            <a:r>
              <a:rPr lang="en-US" sz="2200" dirty="0">
                <a:solidFill>
                  <a:schemeClr val="bg1"/>
                </a:solidFill>
                <a:latin typeface="Arial" panose="020B0604020202020204" pitchFamily="34" charset="0"/>
                <a:cs typeface="Arial" panose="020B0604020202020204" pitchFamily="34" charset="0"/>
              </a:rPr>
              <a:t>Goal: Invest nearly $70 million to develop clean energy training infrastructure and train 27,000 + New Yorkers through 2025</a:t>
            </a:r>
          </a:p>
          <a:p>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Current Activities To Support the Residential Market:</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On-the-Job Training Wage Subsidies (PON 3715)</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Financial Support for Businesses to Hire Interns (PON 4000)</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New, business-driven training programs under development to support net-zero homes, passive houses, heat pumps and energy storage (PON 3981)</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34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30A6-5CA6-4ED8-A511-B473FB373916}"/>
              </a:ext>
            </a:extLst>
          </p:cNvPr>
          <p:cNvSpPr>
            <a:spLocks noGrp="1"/>
          </p:cNvSpPr>
          <p:nvPr>
            <p:ph type="title"/>
          </p:nvPr>
        </p:nvSpPr>
        <p:spPr/>
        <p:txBody>
          <a:bodyPr/>
          <a:lstStyle/>
          <a:p>
            <a:r>
              <a:rPr lang="en-US" dirty="0"/>
              <a:t>What’s New or Coming Soon</a:t>
            </a:r>
          </a:p>
        </p:txBody>
      </p:sp>
      <p:sp>
        <p:nvSpPr>
          <p:cNvPr id="3" name="Content Placeholder 2">
            <a:extLst>
              <a:ext uri="{FF2B5EF4-FFF2-40B4-BE49-F238E27FC236}">
                <a16:creationId xmlns:a16="http://schemas.microsoft.com/office/drawing/2014/main" id="{B49E1043-1AA1-41FF-8064-5FB0AA0D9E53}"/>
              </a:ext>
            </a:extLst>
          </p:cNvPr>
          <p:cNvSpPr>
            <a:spLocks noGrp="1"/>
          </p:cNvSpPr>
          <p:nvPr>
            <p:ph idx="1"/>
          </p:nvPr>
        </p:nvSpPr>
        <p:spPr/>
        <p:txBody>
          <a:bodyPr/>
          <a:lstStyle/>
          <a:p>
            <a:r>
              <a:rPr lang="en-US" sz="2400" dirty="0"/>
              <a:t>Strategies are being developed to build a pipeline of workers with the skills needed for ramping up energy efficiency and new technology deployment work in all sectors.</a:t>
            </a:r>
          </a:p>
          <a:p>
            <a:r>
              <a:rPr lang="en-US" sz="2400" dirty="0"/>
              <a:t>New solicitation being developed to secure the services of a variety of training providers to develop and deliver training on a broad range of clean energy technologies and practices</a:t>
            </a:r>
            <a:r>
              <a:rPr lang="en-US" dirty="0"/>
              <a:t>.</a:t>
            </a:r>
          </a:p>
        </p:txBody>
      </p:sp>
    </p:spTree>
    <p:extLst>
      <p:ext uri="{BB962C8B-B14F-4D97-AF65-F5344CB8AC3E}">
        <p14:creationId xmlns:p14="http://schemas.microsoft.com/office/powerpoint/2010/main" val="3063177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6316-CF9A-4EAC-8CA1-D640FD75B4F4}"/>
              </a:ext>
            </a:extLst>
          </p:cNvPr>
          <p:cNvSpPr>
            <a:spLocks noGrp="1"/>
          </p:cNvSpPr>
          <p:nvPr>
            <p:ph type="title"/>
          </p:nvPr>
        </p:nvSpPr>
        <p:spPr/>
        <p:txBody>
          <a:bodyPr/>
          <a:lstStyle/>
          <a:p>
            <a:r>
              <a:rPr lang="en-US" dirty="0"/>
              <a:t>Biggest Challenge Our Team Faces</a:t>
            </a:r>
          </a:p>
        </p:txBody>
      </p:sp>
      <p:sp>
        <p:nvSpPr>
          <p:cNvPr id="3" name="Content Placeholder 2">
            <a:extLst>
              <a:ext uri="{FF2B5EF4-FFF2-40B4-BE49-F238E27FC236}">
                <a16:creationId xmlns:a16="http://schemas.microsoft.com/office/drawing/2014/main" id="{88051E1D-563A-4B87-B1CB-6DA5A5633EDC}"/>
              </a:ext>
            </a:extLst>
          </p:cNvPr>
          <p:cNvSpPr>
            <a:spLocks noGrp="1"/>
          </p:cNvSpPr>
          <p:nvPr>
            <p:ph idx="1"/>
          </p:nvPr>
        </p:nvSpPr>
        <p:spPr/>
        <p:txBody>
          <a:bodyPr/>
          <a:lstStyle/>
          <a:p>
            <a:r>
              <a:rPr lang="en-US" dirty="0"/>
              <a:t>Making sure training is informed by business needs, to focus on the right skills </a:t>
            </a:r>
          </a:p>
          <a:p>
            <a:r>
              <a:rPr lang="en-US" dirty="0"/>
              <a:t>Low unemployment rate</a:t>
            </a:r>
          </a:p>
          <a:p>
            <a:r>
              <a:rPr lang="en-US" dirty="0"/>
              <a:t>Young entrants into the workforce are </a:t>
            </a:r>
            <a:r>
              <a:rPr lang="en-US" u="sng" dirty="0"/>
              <a:t>not:</a:t>
            </a:r>
            <a:endParaRPr lang="en-US" dirty="0"/>
          </a:p>
          <a:p>
            <a:pPr lvl="1"/>
            <a:r>
              <a:rPr lang="en-US" dirty="0"/>
              <a:t>Aware of energy careers and career paths</a:t>
            </a:r>
          </a:p>
          <a:p>
            <a:pPr lvl="1"/>
            <a:r>
              <a:rPr lang="en-US" dirty="0"/>
              <a:t>Excited about crawling in crawl spaces and attics, blowing insulation or conducting audits </a:t>
            </a:r>
          </a:p>
          <a:p>
            <a:pPr marL="457200" lvl="1" indent="0">
              <a:buNone/>
            </a:pPr>
            <a:endParaRPr lang="en-US" dirty="0"/>
          </a:p>
        </p:txBody>
      </p:sp>
    </p:spTree>
    <p:extLst>
      <p:ext uri="{BB962C8B-B14F-4D97-AF65-F5344CB8AC3E}">
        <p14:creationId xmlns:p14="http://schemas.microsoft.com/office/powerpoint/2010/main" val="3645630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63121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Clean Heating and Cooling Team</a:t>
            </a:r>
          </a:p>
          <a:p>
            <a:r>
              <a:rPr lang="en-US" sz="2000" dirty="0">
                <a:solidFill>
                  <a:schemeClr val="bg1"/>
                </a:solidFill>
                <a:latin typeface="Arial" panose="020B0604020202020204" pitchFamily="34" charset="0"/>
                <a:cs typeface="Arial" panose="020B0604020202020204" pitchFamily="34" charset="0"/>
              </a:rPr>
              <a:t>Wendy MacPherson</a:t>
            </a:r>
          </a:p>
        </p:txBody>
      </p:sp>
    </p:spTree>
    <p:extLst>
      <p:ext uri="{BB962C8B-B14F-4D97-AF65-F5344CB8AC3E}">
        <p14:creationId xmlns:p14="http://schemas.microsoft.com/office/powerpoint/2010/main" val="129955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Goals and Current Activities</a:t>
            </a:r>
          </a:p>
        </p:txBody>
      </p:sp>
      <p:sp>
        <p:nvSpPr>
          <p:cNvPr id="12" name="TextBox 11"/>
          <p:cNvSpPr txBox="1"/>
          <p:nvPr/>
        </p:nvSpPr>
        <p:spPr>
          <a:xfrm>
            <a:off x="152400" y="1352550"/>
            <a:ext cx="8763000" cy="3416320"/>
          </a:xfrm>
          <a:prstGeom prst="rect">
            <a:avLst/>
          </a:prstGeom>
          <a:noFill/>
          <a:ln>
            <a:noFill/>
          </a:ln>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Goal: Decarbonize the heating and cooling of buildings in NYS</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Current Activities: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Heat pump incentive programs – ASHP, GSHP, RHNY</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Clean Heating and Cooling Community Campaigns</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Workforce Development</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Clean Energy Action Plan</a:t>
            </a: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Marketing and Awareness</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241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30A6-5CA6-4ED8-A511-B473FB373916}"/>
              </a:ext>
            </a:extLst>
          </p:cNvPr>
          <p:cNvSpPr>
            <a:spLocks noGrp="1"/>
          </p:cNvSpPr>
          <p:nvPr>
            <p:ph type="title"/>
          </p:nvPr>
        </p:nvSpPr>
        <p:spPr/>
        <p:txBody>
          <a:bodyPr/>
          <a:lstStyle/>
          <a:p>
            <a:r>
              <a:rPr lang="en-US" dirty="0"/>
              <a:t>What’s New or Coming Soon</a:t>
            </a:r>
          </a:p>
        </p:txBody>
      </p:sp>
      <p:sp>
        <p:nvSpPr>
          <p:cNvPr id="3" name="Content Placeholder 2">
            <a:extLst>
              <a:ext uri="{FF2B5EF4-FFF2-40B4-BE49-F238E27FC236}">
                <a16:creationId xmlns:a16="http://schemas.microsoft.com/office/drawing/2014/main" id="{B49E1043-1AA1-41FF-8064-5FB0AA0D9E53}"/>
              </a:ext>
            </a:extLst>
          </p:cNvPr>
          <p:cNvSpPr>
            <a:spLocks noGrp="1"/>
          </p:cNvSpPr>
          <p:nvPr>
            <p:ph idx="1"/>
          </p:nvPr>
        </p:nvSpPr>
        <p:spPr/>
        <p:txBody>
          <a:bodyPr/>
          <a:lstStyle/>
          <a:p>
            <a:pPr lvl="0"/>
            <a:r>
              <a:rPr lang="en-US" dirty="0"/>
              <a:t>Statewide utility heat pump program </a:t>
            </a:r>
          </a:p>
          <a:p>
            <a:pPr lvl="1"/>
            <a:r>
              <a:rPr lang="en-US" dirty="0"/>
              <a:t>Integrate LMI </a:t>
            </a:r>
          </a:p>
          <a:p>
            <a:pPr lvl="1"/>
            <a:r>
              <a:rPr lang="en-US" dirty="0"/>
              <a:t>Integrate Energy Efficiency</a:t>
            </a:r>
          </a:p>
          <a:p>
            <a:pPr lvl="1"/>
            <a:endParaRPr lang="en-US" dirty="0"/>
          </a:p>
        </p:txBody>
      </p:sp>
    </p:spTree>
    <p:extLst>
      <p:ext uri="{BB962C8B-B14F-4D97-AF65-F5344CB8AC3E}">
        <p14:creationId xmlns:p14="http://schemas.microsoft.com/office/powerpoint/2010/main" val="3243871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6316-CF9A-4EAC-8CA1-D640FD75B4F4}"/>
              </a:ext>
            </a:extLst>
          </p:cNvPr>
          <p:cNvSpPr>
            <a:spLocks noGrp="1"/>
          </p:cNvSpPr>
          <p:nvPr>
            <p:ph type="title"/>
          </p:nvPr>
        </p:nvSpPr>
        <p:spPr/>
        <p:txBody>
          <a:bodyPr/>
          <a:lstStyle/>
          <a:p>
            <a:r>
              <a:rPr lang="en-US" dirty="0"/>
              <a:t>Biggest Challenge Our Team Faces</a:t>
            </a:r>
          </a:p>
        </p:txBody>
      </p:sp>
      <p:sp>
        <p:nvSpPr>
          <p:cNvPr id="3" name="Content Placeholder 2">
            <a:extLst>
              <a:ext uri="{FF2B5EF4-FFF2-40B4-BE49-F238E27FC236}">
                <a16:creationId xmlns:a16="http://schemas.microsoft.com/office/drawing/2014/main" id="{88051E1D-563A-4B87-B1CB-6DA5A5633EDC}"/>
              </a:ext>
            </a:extLst>
          </p:cNvPr>
          <p:cNvSpPr>
            <a:spLocks noGrp="1"/>
          </p:cNvSpPr>
          <p:nvPr>
            <p:ph idx="1"/>
          </p:nvPr>
        </p:nvSpPr>
        <p:spPr/>
        <p:txBody>
          <a:bodyPr/>
          <a:lstStyle/>
          <a:p>
            <a:pPr lvl="0"/>
            <a:r>
              <a:rPr lang="en-US" dirty="0"/>
              <a:t>Workforce Development</a:t>
            </a:r>
          </a:p>
          <a:p>
            <a:pPr lvl="1"/>
            <a:r>
              <a:rPr lang="en-US" dirty="0"/>
              <a:t>Retirement of large numbers of HVAC contractors over the next several years</a:t>
            </a:r>
          </a:p>
          <a:p>
            <a:pPr lvl="0"/>
            <a:r>
              <a:rPr lang="en-US" dirty="0"/>
              <a:t>Awareness of &amp; confidence in clean heating &amp; cooling technologies</a:t>
            </a:r>
          </a:p>
        </p:txBody>
      </p:sp>
    </p:spTree>
    <p:extLst>
      <p:ext uri="{BB962C8B-B14F-4D97-AF65-F5344CB8AC3E}">
        <p14:creationId xmlns:p14="http://schemas.microsoft.com/office/powerpoint/2010/main" val="837997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63121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Low to Moderate</a:t>
            </a:r>
          </a:p>
          <a:p>
            <a:r>
              <a:rPr lang="en-US" sz="4000" b="1" dirty="0">
                <a:solidFill>
                  <a:schemeClr val="bg1"/>
                </a:solidFill>
                <a:latin typeface="Arial" panose="020B0604020202020204" pitchFamily="34" charset="0"/>
                <a:cs typeface="Arial" panose="020B0604020202020204" pitchFamily="34" charset="0"/>
              </a:rPr>
              <a:t>Income</a:t>
            </a:r>
          </a:p>
          <a:p>
            <a:r>
              <a:rPr lang="en-US" sz="2000" dirty="0">
                <a:solidFill>
                  <a:schemeClr val="bg1"/>
                </a:solidFill>
                <a:latin typeface="Arial" panose="020B0604020202020204" pitchFamily="34" charset="0"/>
                <a:cs typeface="Arial" panose="020B0604020202020204" pitchFamily="34" charset="0"/>
              </a:rPr>
              <a:t>Chris Coll</a:t>
            </a:r>
          </a:p>
        </p:txBody>
      </p:sp>
    </p:spTree>
    <p:extLst>
      <p:ext uri="{BB962C8B-B14F-4D97-AF65-F5344CB8AC3E}">
        <p14:creationId xmlns:p14="http://schemas.microsoft.com/office/powerpoint/2010/main" val="419231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Goals and Current Activities</a:t>
            </a:r>
          </a:p>
        </p:txBody>
      </p:sp>
      <p:sp>
        <p:nvSpPr>
          <p:cNvPr id="2" name="Rectangle 1">
            <a:extLst>
              <a:ext uri="{FF2B5EF4-FFF2-40B4-BE49-F238E27FC236}">
                <a16:creationId xmlns:a16="http://schemas.microsoft.com/office/drawing/2014/main" id="{15A9EB6D-D6B3-486B-B2AB-645253718959}"/>
              </a:ext>
            </a:extLst>
          </p:cNvPr>
          <p:cNvSpPr/>
          <p:nvPr/>
        </p:nvSpPr>
        <p:spPr>
          <a:xfrm>
            <a:off x="400050" y="895350"/>
            <a:ext cx="8343900" cy="3893374"/>
          </a:xfrm>
          <a:prstGeom prst="rect">
            <a:avLst/>
          </a:prstGeom>
        </p:spPr>
        <p:txBody>
          <a:bodyPr wrap="square">
            <a:spAutoFit/>
          </a:bodyPr>
          <a:lstStyle/>
          <a:p>
            <a:endParaRPr lang="en-US" sz="1100" dirty="0">
              <a:solidFill>
                <a:srgbClr val="000000"/>
              </a:solidFill>
              <a:latin typeface="Calibri" panose="020F0502020204030204" pitchFamily="34" charset="0"/>
            </a:endParaRPr>
          </a:p>
          <a:p>
            <a:pPr marL="457200" marR="89540" indent="-457200">
              <a:buFont typeface="Arial" panose="020B0604020202020204" pitchFamily="34" charset="0"/>
              <a:buChar char="•"/>
            </a:pPr>
            <a:r>
              <a:rPr lang="en-US" sz="2800" dirty="0">
                <a:solidFill>
                  <a:schemeClr val="bg1"/>
                </a:solidFill>
                <a:latin typeface="Calibri" panose="020F0502020204030204" pitchFamily="34" charset="0"/>
              </a:rPr>
              <a:t>Goal- to increase energy affordability and access to clean energy solutions for LMI residents and communities</a:t>
            </a:r>
          </a:p>
          <a:p>
            <a:pPr marL="457200" marR="89540" indent="-457200">
              <a:buFont typeface="Arial" panose="020B0604020202020204" pitchFamily="34" charset="0"/>
              <a:buChar char="•"/>
            </a:pPr>
            <a:r>
              <a:rPr lang="en-US" sz="2800" dirty="0">
                <a:solidFill>
                  <a:schemeClr val="bg1"/>
                </a:solidFill>
                <a:latin typeface="Calibri" panose="020F0502020204030204" pitchFamily="34" charset="0"/>
              </a:rPr>
              <a:t>Investment of $70 million annually through initiatives that include energy efficiency, renewables, and market development activities </a:t>
            </a:r>
          </a:p>
          <a:p>
            <a:pPr marL="457200" marR="89540" indent="-457200">
              <a:buFont typeface="Arial" panose="020B0604020202020204" pitchFamily="34" charset="0"/>
              <a:buChar char="•"/>
            </a:pPr>
            <a:r>
              <a:rPr lang="en-US" sz="2800" dirty="0">
                <a:solidFill>
                  <a:schemeClr val="bg1"/>
                </a:solidFill>
                <a:latin typeface="Calibri" panose="020F0502020204030204" pitchFamily="34" charset="0"/>
              </a:rPr>
              <a:t>Alignment of NYSERDA and statewide LMI strategy and coordination  </a:t>
            </a:r>
            <a:endParaRPr lang="en-US" sz="2400" dirty="0">
              <a:solidFill>
                <a:schemeClr val="bg1"/>
              </a:solidFill>
              <a:latin typeface="Calibri" panose="020F0502020204030204" pitchFamily="34" charset="0"/>
            </a:endParaRPr>
          </a:p>
          <a:p>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731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780E-9E13-45C7-B779-B37641CA394F}"/>
              </a:ext>
            </a:extLst>
          </p:cNvPr>
          <p:cNvSpPr>
            <a:spLocks noGrp="1"/>
          </p:cNvSpPr>
          <p:nvPr>
            <p:ph type="title"/>
          </p:nvPr>
        </p:nvSpPr>
        <p:spPr/>
        <p:txBody>
          <a:bodyPr/>
          <a:lstStyle/>
          <a:p>
            <a:r>
              <a:rPr lang="en-US" dirty="0"/>
              <a:t>Charter (continued)</a:t>
            </a:r>
          </a:p>
        </p:txBody>
      </p:sp>
      <p:sp>
        <p:nvSpPr>
          <p:cNvPr id="3" name="Content Placeholder 2">
            <a:extLst>
              <a:ext uri="{FF2B5EF4-FFF2-40B4-BE49-F238E27FC236}">
                <a16:creationId xmlns:a16="http://schemas.microsoft.com/office/drawing/2014/main" id="{824B2A64-C494-4372-A5AE-BC28E427B253}"/>
              </a:ext>
            </a:extLst>
          </p:cNvPr>
          <p:cNvSpPr>
            <a:spLocks noGrp="1"/>
          </p:cNvSpPr>
          <p:nvPr>
            <p:ph idx="1"/>
          </p:nvPr>
        </p:nvSpPr>
        <p:spPr>
          <a:xfrm>
            <a:off x="457200" y="1387475"/>
            <a:ext cx="8001000" cy="3165475"/>
          </a:xfrm>
        </p:spPr>
        <p:txBody>
          <a:bodyPr/>
          <a:lstStyle/>
          <a:p>
            <a:pPr marL="0" indent="0">
              <a:buNone/>
            </a:pPr>
            <a:r>
              <a:rPr lang="en-US" dirty="0"/>
              <a:t>Scope:</a:t>
            </a:r>
          </a:p>
          <a:p>
            <a:pPr marL="0" indent="0">
              <a:buNone/>
            </a:pPr>
            <a:r>
              <a:rPr lang="en-US" sz="2000" i="1" dirty="0">
                <a:solidFill>
                  <a:srgbClr val="FFC000"/>
                </a:solidFill>
              </a:rPr>
              <a:t>To provide a forum to share information and gain insights on issues facing the residential energy efficiency and clean energy markets for 1-4 unit existing homes. The RMAG will serve as both a source and sounding board for new ideas and strategies and provide feedback on NYSERDA’s current residential initiatives.</a:t>
            </a:r>
          </a:p>
        </p:txBody>
      </p:sp>
    </p:spTree>
    <p:extLst>
      <p:ext uri="{BB962C8B-B14F-4D97-AF65-F5344CB8AC3E}">
        <p14:creationId xmlns:p14="http://schemas.microsoft.com/office/powerpoint/2010/main" val="2627953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30A6-5CA6-4ED8-A511-B473FB373916}"/>
              </a:ext>
            </a:extLst>
          </p:cNvPr>
          <p:cNvSpPr>
            <a:spLocks noGrp="1"/>
          </p:cNvSpPr>
          <p:nvPr>
            <p:ph type="title"/>
          </p:nvPr>
        </p:nvSpPr>
        <p:spPr>
          <a:xfrm>
            <a:off x="228600" y="361950"/>
            <a:ext cx="8229600" cy="857250"/>
          </a:xfrm>
        </p:spPr>
        <p:txBody>
          <a:bodyPr/>
          <a:lstStyle/>
          <a:p>
            <a:r>
              <a:rPr lang="en-US" dirty="0"/>
              <a:t>What’s New or Coming Soon</a:t>
            </a:r>
          </a:p>
        </p:txBody>
      </p:sp>
      <p:sp>
        <p:nvSpPr>
          <p:cNvPr id="3" name="Content Placeholder 2">
            <a:extLst>
              <a:ext uri="{FF2B5EF4-FFF2-40B4-BE49-F238E27FC236}">
                <a16:creationId xmlns:a16="http://schemas.microsoft.com/office/drawing/2014/main" id="{B49E1043-1AA1-41FF-8064-5FB0AA0D9E53}"/>
              </a:ext>
            </a:extLst>
          </p:cNvPr>
          <p:cNvSpPr>
            <a:spLocks noGrp="1"/>
          </p:cNvSpPr>
          <p:nvPr>
            <p:ph idx="1"/>
          </p:nvPr>
        </p:nvSpPr>
        <p:spPr>
          <a:xfrm>
            <a:off x="457200" y="1047750"/>
            <a:ext cx="8229600" cy="4690515"/>
          </a:xfrm>
        </p:spPr>
        <p:txBody>
          <a:bodyPr wrap="square">
            <a:spAutoFit/>
          </a:bodyPr>
          <a:lstStyle/>
          <a:p>
            <a:r>
              <a:rPr lang="en-US" dirty="0">
                <a:latin typeface="Calibri" panose="020F0502020204030204" pitchFamily="34" charset="0"/>
                <a:cs typeface="+mn-cs"/>
              </a:rPr>
              <a:t>Statewide LMI portfolio under New Efficiency: New York</a:t>
            </a:r>
          </a:p>
          <a:p>
            <a:pPr lvl="1"/>
            <a:r>
              <a:rPr lang="en-US" dirty="0">
                <a:latin typeface="Calibri" panose="020F0502020204030204" pitchFamily="34" charset="0"/>
                <a:cs typeface="+mn-cs"/>
              </a:rPr>
              <a:t>20% of utility funding dedicated to LMI energy efficiency </a:t>
            </a:r>
          </a:p>
          <a:p>
            <a:pPr lvl="1"/>
            <a:r>
              <a:rPr lang="en-US" dirty="0">
                <a:latin typeface="Calibri" panose="020F0502020204030204" pitchFamily="34" charset="0"/>
                <a:cs typeface="+mn-cs"/>
              </a:rPr>
              <a:t>Statewide branding, central customer hub, efficiencies for customers, service providers, and administrators </a:t>
            </a:r>
          </a:p>
          <a:p>
            <a:pPr lvl="1"/>
            <a:r>
              <a:rPr lang="en-US" dirty="0">
                <a:latin typeface="Calibri" panose="020F0502020204030204" pitchFamily="34" charset="0"/>
                <a:cs typeface="+mn-cs"/>
              </a:rPr>
              <a:t>Complementary offerings from NYSERDA and utilities </a:t>
            </a:r>
          </a:p>
          <a:p>
            <a:r>
              <a:rPr lang="en-US" dirty="0">
                <a:latin typeface="Calibri" panose="020F0502020204030204" pitchFamily="34" charset="0"/>
                <a:cs typeface="+mn-cs"/>
              </a:rPr>
              <a:t>Investments targeting adoption of heat pump solutions for LMI market segment </a:t>
            </a:r>
          </a:p>
          <a:p>
            <a:r>
              <a:rPr lang="en-US" dirty="0">
                <a:latin typeface="Calibri" panose="020F0502020204030204" pitchFamily="34" charset="0"/>
                <a:cs typeface="+mn-cs"/>
              </a:rPr>
              <a:t>Expansion of Solar for All </a:t>
            </a:r>
          </a:p>
          <a:p>
            <a:pPr marL="457200" lvl="1" indent="0">
              <a:buNone/>
            </a:pPr>
            <a:endParaRPr lang="en-US" dirty="0">
              <a:latin typeface="Calibri" panose="020F0502020204030204" pitchFamily="34" charset="0"/>
              <a:cs typeface="+mn-cs"/>
            </a:endParaRPr>
          </a:p>
          <a:p>
            <a:pPr marL="114300" lvl="1" indent="0">
              <a:buNone/>
            </a:pPr>
            <a:endParaRPr lang="en-US" sz="700"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4046537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6316-CF9A-4EAC-8CA1-D640FD75B4F4}"/>
              </a:ext>
            </a:extLst>
          </p:cNvPr>
          <p:cNvSpPr>
            <a:spLocks noGrp="1"/>
          </p:cNvSpPr>
          <p:nvPr>
            <p:ph type="title"/>
          </p:nvPr>
        </p:nvSpPr>
        <p:spPr/>
        <p:txBody>
          <a:bodyPr/>
          <a:lstStyle/>
          <a:p>
            <a:r>
              <a:rPr lang="en-US" dirty="0"/>
              <a:t>Biggest Challenge Our Team Faces</a:t>
            </a:r>
          </a:p>
        </p:txBody>
      </p:sp>
      <p:sp>
        <p:nvSpPr>
          <p:cNvPr id="3" name="Content Placeholder 2">
            <a:extLst>
              <a:ext uri="{FF2B5EF4-FFF2-40B4-BE49-F238E27FC236}">
                <a16:creationId xmlns:a16="http://schemas.microsoft.com/office/drawing/2014/main" id="{88051E1D-563A-4B87-B1CB-6DA5A5633EDC}"/>
              </a:ext>
            </a:extLst>
          </p:cNvPr>
          <p:cNvSpPr>
            <a:spLocks noGrp="1"/>
          </p:cNvSpPr>
          <p:nvPr>
            <p:ph idx="1"/>
          </p:nvPr>
        </p:nvSpPr>
        <p:spPr>
          <a:xfrm>
            <a:off x="457200" y="1387475"/>
            <a:ext cx="8610600" cy="3165475"/>
          </a:xfrm>
        </p:spPr>
        <p:txBody>
          <a:bodyPr/>
          <a:lstStyle/>
          <a:p>
            <a:r>
              <a:rPr lang="en-US" sz="2400" dirty="0"/>
              <a:t>Balancing of priorities and finite resources</a:t>
            </a:r>
          </a:p>
          <a:p>
            <a:pPr lvl="1"/>
            <a:r>
              <a:rPr lang="en-US" sz="2200" dirty="0"/>
              <a:t>Energy affordability</a:t>
            </a:r>
          </a:p>
          <a:p>
            <a:pPr lvl="1"/>
            <a:r>
              <a:rPr lang="en-US" sz="2200" dirty="0"/>
              <a:t>Carbon Neutrality and Electrification</a:t>
            </a:r>
            <a:r>
              <a:rPr lang="en-US" dirty="0"/>
              <a:t> </a:t>
            </a:r>
          </a:p>
          <a:p>
            <a:r>
              <a:rPr lang="en-US" sz="2400" dirty="0"/>
              <a:t>Scaling contractor capacity to meet programmatic needs </a:t>
            </a:r>
          </a:p>
          <a:p>
            <a:r>
              <a:rPr lang="en-US" sz="2400" dirty="0"/>
              <a:t>Addressing structural deficiencies in homes before energy efficiency work can happen</a:t>
            </a:r>
          </a:p>
          <a:p>
            <a:r>
              <a:rPr lang="en-US" sz="2400" dirty="0"/>
              <a:t>Incorporation of new technologies into LMI sector with appropriate balance of energy savings and consumer protections</a:t>
            </a:r>
          </a:p>
        </p:txBody>
      </p:sp>
    </p:spTree>
    <p:extLst>
      <p:ext uri="{BB962C8B-B14F-4D97-AF65-F5344CB8AC3E}">
        <p14:creationId xmlns:p14="http://schemas.microsoft.com/office/powerpoint/2010/main" val="2227591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63121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Creating a Future Vision</a:t>
            </a:r>
          </a:p>
          <a:p>
            <a:r>
              <a:rPr lang="en-US" sz="2000" dirty="0">
                <a:solidFill>
                  <a:schemeClr val="bg1"/>
                </a:solidFill>
                <a:latin typeface="Arial" panose="020B0604020202020204" pitchFamily="34" charset="0"/>
                <a:cs typeface="Arial" panose="020B0604020202020204" pitchFamily="34" charset="0"/>
              </a:rPr>
              <a:t>Part 1</a:t>
            </a:r>
          </a:p>
        </p:txBody>
      </p:sp>
    </p:spTree>
    <p:extLst>
      <p:ext uri="{BB962C8B-B14F-4D97-AF65-F5344CB8AC3E}">
        <p14:creationId xmlns:p14="http://schemas.microsoft.com/office/powerpoint/2010/main" val="2912869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B65B-96DC-4F3F-8C43-6DC0F5B3FA42}"/>
              </a:ext>
            </a:extLst>
          </p:cNvPr>
          <p:cNvSpPr>
            <a:spLocks noGrp="1"/>
          </p:cNvSpPr>
          <p:nvPr>
            <p:ph type="title"/>
          </p:nvPr>
        </p:nvSpPr>
        <p:spPr/>
        <p:txBody>
          <a:bodyPr/>
          <a:lstStyle/>
          <a:p>
            <a:r>
              <a:rPr lang="en-US" dirty="0"/>
              <a:t>Group Table Exercise</a:t>
            </a:r>
          </a:p>
        </p:txBody>
      </p:sp>
      <p:sp>
        <p:nvSpPr>
          <p:cNvPr id="3" name="Content Placeholder 2">
            <a:extLst>
              <a:ext uri="{FF2B5EF4-FFF2-40B4-BE49-F238E27FC236}">
                <a16:creationId xmlns:a16="http://schemas.microsoft.com/office/drawing/2014/main" id="{BF729D3C-26AB-4774-844D-206D878500F8}"/>
              </a:ext>
            </a:extLst>
          </p:cNvPr>
          <p:cNvSpPr>
            <a:spLocks noGrp="1"/>
          </p:cNvSpPr>
          <p:nvPr>
            <p:ph idx="1"/>
          </p:nvPr>
        </p:nvSpPr>
        <p:spPr/>
        <p:txBody>
          <a:bodyPr/>
          <a:lstStyle/>
          <a:p>
            <a:pPr marL="514350" indent="-514350">
              <a:buFont typeface="+mj-lt"/>
              <a:buAutoNum type="arabicPeriod"/>
            </a:pPr>
            <a:r>
              <a:rPr lang="en-US" dirty="0"/>
              <a:t>What does the future of your assigned topic look like in residential buildings in the next 10-15 years?</a:t>
            </a:r>
          </a:p>
          <a:p>
            <a:pPr marL="514350" indent="-514350">
              <a:buFont typeface="+mj-lt"/>
              <a:buAutoNum type="arabicPeriod"/>
            </a:pPr>
            <a:r>
              <a:rPr lang="en-US" dirty="0"/>
              <a:t>What could the future “day in the life” of an average resident look like regarding the assigned topic?</a:t>
            </a:r>
          </a:p>
        </p:txBody>
      </p:sp>
    </p:spTree>
    <p:extLst>
      <p:ext uri="{BB962C8B-B14F-4D97-AF65-F5344CB8AC3E}">
        <p14:creationId xmlns:p14="http://schemas.microsoft.com/office/powerpoint/2010/main" val="3491830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63121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Creating a Future Vision</a:t>
            </a:r>
          </a:p>
          <a:p>
            <a:r>
              <a:rPr lang="en-US" sz="2000" dirty="0">
                <a:solidFill>
                  <a:schemeClr val="bg1"/>
                </a:solidFill>
                <a:latin typeface="Arial" panose="020B0604020202020204" pitchFamily="34" charset="0"/>
                <a:cs typeface="Arial" panose="020B0604020202020204" pitchFamily="34" charset="0"/>
              </a:rPr>
              <a:t>Part 2</a:t>
            </a:r>
          </a:p>
        </p:txBody>
      </p:sp>
    </p:spTree>
    <p:extLst>
      <p:ext uri="{BB962C8B-B14F-4D97-AF65-F5344CB8AC3E}">
        <p14:creationId xmlns:p14="http://schemas.microsoft.com/office/powerpoint/2010/main" val="2538274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53C1B-67D9-4144-8D56-EFA286712E00}"/>
              </a:ext>
            </a:extLst>
          </p:cNvPr>
          <p:cNvSpPr>
            <a:spLocks noGrp="1"/>
          </p:cNvSpPr>
          <p:nvPr>
            <p:ph type="title"/>
          </p:nvPr>
        </p:nvSpPr>
        <p:spPr/>
        <p:txBody>
          <a:bodyPr/>
          <a:lstStyle/>
          <a:p>
            <a:r>
              <a:rPr lang="en-US" dirty="0"/>
              <a:t>Group Table Exercise</a:t>
            </a:r>
          </a:p>
        </p:txBody>
      </p:sp>
      <p:sp>
        <p:nvSpPr>
          <p:cNvPr id="5" name="Subtitle 4">
            <a:extLst>
              <a:ext uri="{FF2B5EF4-FFF2-40B4-BE49-F238E27FC236}">
                <a16:creationId xmlns:a16="http://schemas.microsoft.com/office/drawing/2014/main" id="{DA33F09B-E640-4241-85D8-583A84B4E349}"/>
              </a:ext>
            </a:extLst>
          </p:cNvPr>
          <p:cNvSpPr>
            <a:spLocks noGrp="1"/>
          </p:cNvSpPr>
          <p:nvPr>
            <p:ph idx="1"/>
          </p:nvPr>
        </p:nvSpPr>
        <p:spPr/>
        <p:txBody>
          <a:bodyPr/>
          <a:lstStyle/>
          <a:p>
            <a:pPr marL="514350" indent="-514350">
              <a:buFont typeface="+mj-lt"/>
              <a:buAutoNum type="arabicPeriod"/>
            </a:pPr>
            <a:r>
              <a:rPr lang="en-US" dirty="0"/>
              <a:t>What business and residential market challenges will need to be overcome to realize the future vision of your assigned topic?</a:t>
            </a:r>
          </a:p>
          <a:p>
            <a:pPr marL="514350" indent="-514350">
              <a:buFont typeface="+mj-lt"/>
              <a:buAutoNum type="arabicPeriod"/>
            </a:pPr>
            <a:r>
              <a:rPr lang="en-US" dirty="0"/>
              <a:t>What essential next steps must be taken to realize the vision of the assigned topic?</a:t>
            </a:r>
          </a:p>
        </p:txBody>
      </p:sp>
    </p:spTree>
    <p:extLst>
      <p:ext uri="{BB962C8B-B14F-4D97-AF65-F5344CB8AC3E}">
        <p14:creationId xmlns:p14="http://schemas.microsoft.com/office/powerpoint/2010/main" val="773020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FF7F-86A6-47DA-A2C1-961F23FFDF17}"/>
              </a:ext>
            </a:extLst>
          </p:cNvPr>
          <p:cNvSpPr>
            <a:spLocks noGrp="1"/>
          </p:cNvSpPr>
          <p:nvPr>
            <p:ph type="title"/>
          </p:nvPr>
        </p:nvSpPr>
        <p:spPr/>
        <p:txBody>
          <a:bodyPr/>
          <a:lstStyle/>
          <a:p>
            <a:r>
              <a:rPr lang="en-US" dirty="0"/>
              <a:t>Topic 1: Predicting Consumer Demand</a:t>
            </a:r>
          </a:p>
        </p:txBody>
      </p:sp>
      <p:pic>
        <p:nvPicPr>
          <p:cNvPr id="7" name="Content Placeholder 6">
            <a:extLst>
              <a:ext uri="{FF2B5EF4-FFF2-40B4-BE49-F238E27FC236}">
                <a16:creationId xmlns:a16="http://schemas.microsoft.com/office/drawing/2014/main" id="{AE10BECC-2955-4959-827D-7AC662882440}"/>
              </a:ext>
            </a:extLst>
          </p:cNvPr>
          <p:cNvPicPr>
            <a:picLocks noGrp="1" noChangeAspect="1"/>
          </p:cNvPicPr>
          <p:nvPr>
            <p:ph idx="1"/>
          </p:nvPr>
        </p:nvPicPr>
        <p:blipFill>
          <a:blip r:embed="rId3"/>
          <a:stretch>
            <a:fillRect/>
          </a:stretch>
        </p:blipFill>
        <p:spPr>
          <a:xfrm>
            <a:off x="457200" y="2162471"/>
            <a:ext cx="8229600" cy="1615483"/>
          </a:xfrm>
          <a:prstGeom prst="rect">
            <a:avLst/>
          </a:prstGeom>
        </p:spPr>
      </p:pic>
    </p:spTree>
    <p:extLst>
      <p:ext uri="{BB962C8B-B14F-4D97-AF65-F5344CB8AC3E}">
        <p14:creationId xmlns:p14="http://schemas.microsoft.com/office/powerpoint/2010/main" val="2608120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6D80-7B6E-47E7-BC20-BF76E09B2BA6}"/>
              </a:ext>
            </a:extLst>
          </p:cNvPr>
          <p:cNvSpPr>
            <a:spLocks noGrp="1"/>
          </p:cNvSpPr>
          <p:nvPr>
            <p:ph type="title"/>
          </p:nvPr>
        </p:nvSpPr>
        <p:spPr/>
        <p:txBody>
          <a:bodyPr/>
          <a:lstStyle/>
          <a:p>
            <a:r>
              <a:rPr lang="en-US" dirty="0"/>
              <a:t>Topic 2: From Energy Consumers to Prosumers</a:t>
            </a:r>
          </a:p>
        </p:txBody>
      </p:sp>
      <p:pic>
        <p:nvPicPr>
          <p:cNvPr id="4" name="Content Placeholder 3">
            <a:extLst>
              <a:ext uri="{FF2B5EF4-FFF2-40B4-BE49-F238E27FC236}">
                <a16:creationId xmlns:a16="http://schemas.microsoft.com/office/drawing/2014/main" id="{7528A210-0EF9-4031-BD0E-6EE22286030F}"/>
              </a:ext>
            </a:extLst>
          </p:cNvPr>
          <p:cNvPicPr>
            <a:picLocks noGrp="1" noChangeAspect="1"/>
          </p:cNvPicPr>
          <p:nvPr>
            <p:ph idx="1"/>
          </p:nvPr>
        </p:nvPicPr>
        <p:blipFill>
          <a:blip r:embed="rId3"/>
          <a:stretch>
            <a:fillRect/>
          </a:stretch>
        </p:blipFill>
        <p:spPr>
          <a:xfrm>
            <a:off x="457200" y="1536084"/>
            <a:ext cx="8229600" cy="2868257"/>
          </a:xfrm>
          <a:prstGeom prst="rect">
            <a:avLst/>
          </a:prstGeom>
        </p:spPr>
      </p:pic>
    </p:spTree>
    <p:extLst>
      <p:ext uri="{BB962C8B-B14F-4D97-AF65-F5344CB8AC3E}">
        <p14:creationId xmlns:p14="http://schemas.microsoft.com/office/powerpoint/2010/main" val="1563849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2455-0D41-4D22-A057-4C203BA99499}"/>
              </a:ext>
            </a:extLst>
          </p:cNvPr>
          <p:cNvSpPr>
            <a:spLocks noGrp="1"/>
          </p:cNvSpPr>
          <p:nvPr>
            <p:ph type="title"/>
          </p:nvPr>
        </p:nvSpPr>
        <p:spPr/>
        <p:txBody>
          <a:bodyPr/>
          <a:lstStyle/>
          <a:p>
            <a:r>
              <a:rPr lang="en-US" dirty="0"/>
              <a:t>Topic 3: Smart and Connected Homes</a:t>
            </a:r>
          </a:p>
        </p:txBody>
      </p:sp>
      <p:pic>
        <p:nvPicPr>
          <p:cNvPr id="4" name="Content Placeholder 3">
            <a:extLst>
              <a:ext uri="{FF2B5EF4-FFF2-40B4-BE49-F238E27FC236}">
                <a16:creationId xmlns:a16="http://schemas.microsoft.com/office/drawing/2014/main" id="{C8E43EB8-8456-4975-A0C6-3C93E5367989}"/>
              </a:ext>
            </a:extLst>
          </p:cNvPr>
          <p:cNvPicPr>
            <a:picLocks noGrp="1" noChangeAspect="1"/>
          </p:cNvPicPr>
          <p:nvPr>
            <p:ph idx="1"/>
          </p:nvPr>
        </p:nvPicPr>
        <p:blipFill>
          <a:blip r:embed="rId3"/>
          <a:stretch>
            <a:fillRect/>
          </a:stretch>
        </p:blipFill>
        <p:spPr>
          <a:xfrm>
            <a:off x="457200" y="1921990"/>
            <a:ext cx="8229600" cy="2096445"/>
          </a:xfrm>
          <a:prstGeom prst="rect">
            <a:avLst/>
          </a:prstGeom>
        </p:spPr>
      </p:pic>
    </p:spTree>
    <p:extLst>
      <p:ext uri="{BB962C8B-B14F-4D97-AF65-F5344CB8AC3E}">
        <p14:creationId xmlns:p14="http://schemas.microsoft.com/office/powerpoint/2010/main" val="2065965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03FC-5FF7-4A19-AC41-E663C21EEAD1}"/>
              </a:ext>
            </a:extLst>
          </p:cNvPr>
          <p:cNvSpPr>
            <a:spLocks noGrp="1"/>
          </p:cNvSpPr>
          <p:nvPr>
            <p:ph type="title"/>
          </p:nvPr>
        </p:nvSpPr>
        <p:spPr/>
        <p:txBody>
          <a:bodyPr/>
          <a:lstStyle/>
          <a:p>
            <a:r>
              <a:rPr lang="en-US" dirty="0"/>
              <a:t>Topic 4: Efficiency as a Product vs. Efficiency as a Service </a:t>
            </a:r>
          </a:p>
        </p:txBody>
      </p:sp>
      <p:pic>
        <p:nvPicPr>
          <p:cNvPr id="4" name="Content Placeholder 3">
            <a:extLst>
              <a:ext uri="{FF2B5EF4-FFF2-40B4-BE49-F238E27FC236}">
                <a16:creationId xmlns:a16="http://schemas.microsoft.com/office/drawing/2014/main" id="{9991CF63-0B51-4604-9E3F-15926824C7B5}"/>
              </a:ext>
            </a:extLst>
          </p:cNvPr>
          <p:cNvPicPr>
            <a:picLocks noGrp="1" noChangeAspect="1"/>
          </p:cNvPicPr>
          <p:nvPr>
            <p:ph idx="1"/>
          </p:nvPr>
        </p:nvPicPr>
        <p:blipFill>
          <a:blip r:embed="rId3"/>
          <a:stretch>
            <a:fillRect/>
          </a:stretch>
        </p:blipFill>
        <p:spPr>
          <a:xfrm>
            <a:off x="457200" y="1748205"/>
            <a:ext cx="8229600" cy="2444015"/>
          </a:xfrm>
          <a:prstGeom prst="rect">
            <a:avLst/>
          </a:prstGeom>
        </p:spPr>
      </p:pic>
    </p:spTree>
    <p:extLst>
      <p:ext uri="{BB962C8B-B14F-4D97-AF65-F5344CB8AC3E}">
        <p14:creationId xmlns:p14="http://schemas.microsoft.com/office/powerpoint/2010/main" val="102817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D96B-B64F-4580-AFF3-41F62759DCF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8E223A9-CC09-4CF9-B375-4A97B1873ECD}"/>
              </a:ext>
            </a:extLst>
          </p:cNvPr>
          <p:cNvSpPr>
            <a:spLocks noGrp="1"/>
          </p:cNvSpPr>
          <p:nvPr>
            <p:ph idx="1"/>
          </p:nvPr>
        </p:nvSpPr>
        <p:spPr/>
        <p:txBody>
          <a:bodyPr/>
          <a:lstStyle/>
          <a:p>
            <a:r>
              <a:rPr lang="en-US" sz="2000" dirty="0"/>
              <a:t>Maintain market awareness of public policy driving investments in energy efficiency and clean energy in the residential market.</a:t>
            </a:r>
          </a:p>
          <a:p>
            <a:pPr lvl="0"/>
            <a:r>
              <a:rPr lang="en-US" sz="2000" dirty="0"/>
              <a:t>Share information on NYSERDA’s current and planned activities to achieve those policy objectives</a:t>
            </a:r>
          </a:p>
          <a:p>
            <a:r>
              <a:rPr lang="en-US" sz="2000" dirty="0"/>
              <a:t>Discuss opportunities and challenges associated with wide-scale deployment of energy efficiency and clean energy services for the residential sector</a:t>
            </a:r>
          </a:p>
          <a:p>
            <a:pPr lvl="0"/>
            <a:r>
              <a:rPr lang="en-US" sz="2000" dirty="0"/>
              <a:t>Help guide the direction of NYSERDA’s existing and future solutions</a:t>
            </a:r>
          </a:p>
          <a:p>
            <a:pPr lvl="0"/>
            <a:endParaRPr lang="en-US" dirty="0"/>
          </a:p>
        </p:txBody>
      </p:sp>
    </p:spTree>
    <p:extLst>
      <p:ext uri="{BB962C8B-B14F-4D97-AF65-F5344CB8AC3E}">
        <p14:creationId xmlns:p14="http://schemas.microsoft.com/office/powerpoint/2010/main" val="279444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E37AF8-32F2-4B93-8EE7-118A135E71A7}"/>
              </a:ext>
            </a:extLst>
          </p:cNvPr>
          <p:cNvSpPr txBox="1"/>
          <p:nvPr/>
        </p:nvSpPr>
        <p:spPr>
          <a:xfrm>
            <a:off x="326950" y="2343150"/>
            <a:ext cx="3852721" cy="1415772"/>
          </a:xfrm>
          <a:prstGeom prst="rect">
            <a:avLst/>
          </a:prstGeom>
          <a:noFill/>
        </p:spPr>
        <p:txBody>
          <a:bodyPr wrap="none" rtlCol="0">
            <a:spAutoFit/>
          </a:bodyPr>
          <a:lstStyle/>
          <a:p>
            <a:r>
              <a:rPr lang="en-US" sz="3300" dirty="0">
                <a:solidFill>
                  <a:schemeClr val="bg1"/>
                </a:solidFill>
              </a:rPr>
              <a:t>Walkthrough of </a:t>
            </a:r>
          </a:p>
          <a:p>
            <a:r>
              <a:rPr lang="en-US" sz="3300" dirty="0">
                <a:solidFill>
                  <a:schemeClr val="bg1"/>
                </a:solidFill>
              </a:rPr>
              <a:t>NYSERDA’s Resources</a:t>
            </a:r>
          </a:p>
          <a:p>
            <a:r>
              <a:rPr lang="en-US" sz="2000" dirty="0">
                <a:solidFill>
                  <a:schemeClr val="bg1"/>
                </a:solidFill>
                <a:latin typeface="Arial" panose="020B0604020202020204" pitchFamily="34" charset="0"/>
                <a:cs typeface="Arial" panose="020B0604020202020204" pitchFamily="34" charset="0"/>
              </a:rPr>
              <a:t>Laura Geel</a:t>
            </a:r>
          </a:p>
        </p:txBody>
      </p:sp>
    </p:spTree>
    <p:extLst>
      <p:ext uri="{BB962C8B-B14F-4D97-AF65-F5344CB8AC3E}">
        <p14:creationId xmlns:p14="http://schemas.microsoft.com/office/powerpoint/2010/main" val="2225837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03FC-6CCE-4D14-AFFF-8C389B35B939}"/>
              </a:ext>
            </a:extLst>
          </p:cNvPr>
          <p:cNvSpPr>
            <a:spLocks noGrp="1"/>
          </p:cNvSpPr>
          <p:nvPr>
            <p:ph type="title"/>
          </p:nvPr>
        </p:nvSpPr>
        <p:spPr/>
        <p:txBody>
          <a:bodyPr/>
          <a:lstStyle/>
          <a:p>
            <a:r>
              <a:rPr lang="en-US" dirty="0"/>
              <a:t>NYSERDA’s Resources</a:t>
            </a:r>
          </a:p>
        </p:txBody>
      </p:sp>
      <p:sp>
        <p:nvSpPr>
          <p:cNvPr id="3" name="Content Placeholder 2">
            <a:extLst>
              <a:ext uri="{FF2B5EF4-FFF2-40B4-BE49-F238E27FC236}">
                <a16:creationId xmlns:a16="http://schemas.microsoft.com/office/drawing/2014/main" id="{7EC0242C-3C55-4171-B0EC-B8B9C03BEEE3}"/>
              </a:ext>
            </a:extLst>
          </p:cNvPr>
          <p:cNvSpPr>
            <a:spLocks noGrp="1"/>
          </p:cNvSpPr>
          <p:nvPr>
            <p:ph idx="1"/>
          </p:nvPr>
        </p:nvSpPr>
        <p:spPr/>
        <p:txBody>
          <a:bodyPr numCol="2"/>
          <a:lstStyle/>
          <a:p>
            <a:r>
              <a:rPr lang="en-US" sz="1800" dirty="0"/>
              <a:t>Advanced Efficiency Solutions</a:t>
            </a:r>
          </a:p>
          <a:p>
            <a:r>
              <a:rPr lang="en-US" sz="1800" dirty="0"/>
              <a:t>Clean Heating &amp; Cooling</a:t>
            </a:r>
          </a:p>
          <a:p>
            <a:r>
              <a:rPr lang="en-US" sz="1800" dirty="0"/>
              <a:t>Codes, Products &amp; Standards</a:t>
            </a:r>
          </a:p>
          <a:p>
            <a:r>
              <a:rPr lang="en-US" sz="1800" dirty="0"/>
              <a:t>Communities and Local Government</a:t>
            </a:r>
          </a:p>
          <a:p>
            <a:r>
              <a:rPr lang="en-US" sz="1800" dirty="0"/>
              <a:t>Corporate Marketing</a:t>
            </a:r>
          </a:p>
          <a:p>
            <a:r>
              <a:rPr lang="en-US" sz="1800" dirty="0"/>
              <a:t>Distribution Energy Resources Technology</a:t>
            </a:r>
          </a:p>
          <a:p>
            <a:r>
              <a:rPr lang="en-US" sz="1800" dirty="0"/>
              <a:t>Energy and Environmental Analysis</a:t>
            </a:r>
          </a:p>
          <a:p>
            <a:r>
              <a:rPr lang="en-US" sz="1800" dirty="0"/>
              <a:t>Financing Solutions</a:t>
            </a:r>
          </a:p>
          <a:p>
            <a:r>
              <a:rPr lang="en-US" sz="1800" dirty="0"/>
              <a:t>Low and Moderate Income</a:t>
            </a:r>
          </a:p>
          <a:p>
            <a:r>
              <a:rPr lang="en-US" sz="1800" dirty="0"/>
              <a:t>Market Characterization and Evaluation</a:t>
            </a:r>
          </a:p>
          <a:p>
            <a:r>
              <a:rPr lang="en-US" sz="1800" dirty="0"/>
              <a:t>Market Insights</a:t>
            </a:r>
          </a:p>
          <a:p>
            <a:r>
              <a:rPr lang="en-US" sz="1800" dirty="0"/>
              <a:t>Multifamily Residential</a:t>
            </a:r>
          </a:p>
          <a:p>
            <a:r>
              <a:rPr lang="en-US" sz="1800" dirty="0"/>
              <a:t>New Construction</a:t>
            </a:r>
          </a:p>
          <a:p>
            <a:r>
              <a:rPr lang="en-US" sz="1800" dirty="0"/>
              <a:t>Single Family Residential</a:t>
            </a:r>
          </a:p>
          <a:p>
            <a:r>
              <a:rPr lang="en-US" sz="1800" dirty="0"/>
              <a:t>Standards &amp; Quality Assurance</a:t>
            </a:r>
          </a:p>
          <a:p>
            <a:r>
              <a:rPr lang="en-US" sz="1800" dirty="0"/>
              <a:t>Technology &amp; Business Innovation</a:t>
            </a:r>
          </a:p>
          <a:p>
            <a:r>
              <a:rPr lang="en-US" sz="1800" dirty="0"/>
              <a:t>Workforce Development &amp; Training</a:t>
            </a:r>
          </a:p>
          <a:p>
            <a:r>
              <a:rPr lang="en-US" sz="1800" dirty="0"/>
              <a:t>&amp; More!</a:t>
            </a:r>
          </a:p>
          <a:p>
            <a:pPr marL="0" indent="0">
              <a:buNone/>
            </a:pPr>
            <a:endParaRPr lang="en-US" sz="1800" dirty="0"/>
          </a:p>
        </p:txBody>
      </p:sp>
    </p:spTree>
    <p:extLst>
      <p:ext uri="{BB962C8B-B14F-4D97-AF65-F5344CB8AC3E}">
        <p14:creationId xmlns:p14="http://schemas.microsoft.com/office/powerpoint/2010/main" val="6647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6000"/>
                                        <p:tgtEl>
                                          <p:spTgt spid="3">
                                            <p:txEl>
                                              <p:pRg st="0" end="0"/>
                                            </p:txEl>
                                          </p:spTgt>
                                        </p:tgtEl>
                                      </p:cBhvr>
                                    </p:animEffect>
                                    <p:anim calcmode="lin" valueType="num">
                                      <p:cBhvr>
                                        <p:cTn id="8" dur="6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4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600" accel="100000" fill="hold">
                                          <p:stCondLst>
                                            <p:cond delay="54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6000"/>
                                        <p:tgtEl>
                                          <p:spTgt spid="3">
                                            <p:txEl>
                                              <p:pRg st="1" end="1"/>
                                            </p:txEl>
                                          </p:spTgt>
                                        </p:tgtEl>
                                      </p:cBhvr>
                                    </p:animEffect>
                                    <p:anim calcmode="lin" valueType="num">
                                      <p:cBhvr>
                                        <p:cTn id="14" dur="6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4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600" accel="100000" fill="hold">
                                          <p:stCondLst>
                                            <p:cond delay="54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6000"/>
                                        <p:tgtEl>
                                          <p:spTgt spid="3">
                                            <p:txEl>
                                              <p:pRg st="2" end="2"/>
                                            </p:txEl>
                                          </p:spTgt>
                                        </p:tgtEl>
                                      </p:cBhvr>
                                    </p:animEffect>
                                    <p:anim calcmode="lin" valueType="num">
                                      <p:cBhvr>
                                        <p:cTn id="20" dur="6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4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600" accel="100000" fill="hold">
                                          <p:stCondLst>
                                            <p:cond delay="54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6000"/>
                                        <p:tgtEl>
                                          <p:spTgt spid="3">
                                            <p:txEl>
                                              <p:pRg st="3" end="3"/>
                                            </p:txEl>
                                          </p:spTgt>
                                        </p:tgtEl>
                                      </p:cBhvr>
                                    </p:animEffect>
                                    <p:anim calcmode="lin" valueType="num">
                                      <p:cBhvr>
                                        <p:cTn id="26" dur="6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4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600" accel="100000" fill="hold">
                                          <p:stCondLst>
                                            <p:cond delay="54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6000"/>
                                        <p:tgtEl>
                                          <p:spTgt spid="3">
                                            <p:txEl>
                                              <p:pRg st="4" end="4"/>
                                            </p:txEl>
                                          </p:spTgt>
                                        </p:tgtEl>
                                      </p:cBhvr>
                                    </p:animEffect>
                                    <p:anim calcmode="lin" valueType="num">
                                      <p:cBhvr>
                                        <p:cTn id="32" dur="6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4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600" accel="100000" fill="hold">
                                          <p:stCondLst>
                                            <p:cond delay="54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6000"/>
                                        <p:tgtEl>
                                          <p:spTgt spid="3">
                                            <p:txEl>
                                              <p:pRg st="5" end="5"/>
                                            </p:txEl>
                                          </p:spTgt>
                                        </p:tgtEl>
                                      </p:cBhvr>
                                    </p:animEffect>
                                    <p:anim calcmode="lin" valueType="num">
                                      <p:cBhvr>
                                        <p:cTn id="38" dur="6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4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0" dur="600" accel="100000" fill="hold">
                                          <p:stCondLst>
                                            <p:cond delay="54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6000"/>
                                        <p:tgtEl>
                                          <p:spTgt spid="3">
                                            <p:txEl>
                                              <p:pRg st="6" end="6"/>
                                            </p:txEl>
                                          </p:spTgt>
                                        </p:tgtEl>
                                      </p:cBhvr>
                                    </p:animEffect>
                                    <p:anim calcmode="lin" valueType="num">
                                      <p:cBhvr>
                                        <p:cTn id="44" dur="6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4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6" dur="600" accel="100000" fill="hold">
                                          <p:stCondLst>
                                            <p:cond delay="54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6000"/>
                                        <p:tgtEl>
                                          <p:spTgt spid="3">
                                            <p:txEl>
                                              <p:pRg st="7" end="7"/>
                                            </p:txEl>
                                          </p:spTgt>
                                        </p:tgtEl>
                                      </p:cBhvr>
                                    </p:animEffect>
                                    <p:anim calcmode="lin" valueType="num">
                                      <p:cBhvr>
                                        <p:cTn id="50" dur="6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4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2" dur="600" accel="100000" fill="hold">
                                          <p:stCondLst>
                                            <p:cond delay="54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6000"/>
                                        <p:tgtEl>
                                          <p:spTgt spid="3">
                                            <p:txEl>
                                              <p:pRg st="8" end="8"/>
                                            </p:txEl>
                                          </p:spTgt>
                                        </p:tgtEl>
                                      </p:cBhvr>
                                    </p:animEffect>
                                    <p:anim calcmode="lin" valueType="num">
                                      <p:cBhvr>
                                        <p:cTn id="56" dur="6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4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8" dur="600" accel="100000" fill="hold">
                                          <p:stCondLst>
                                            <p:cond delay="5400"/>
                                          </p:stCondLst>
                                        </p:cTn>
                                        <p:tgtEl>
                                          <p:spTgt spid="3">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6000"/>
                                        <p:tgtEl>
                                          <p:spTgt spid="3">
                                            <p:txEl>
                                              <p:pRg st="9" end="9"/>
                                            </p:txEl>
                                          </p:spTgt>
                                        </p:tgtEl>
                                      </p:cBhvr>
                                    </p:animEffect>
                                    <p:anim calcmode="lin" valueType="num">
                                      <p:cBhvr>
                                        <p:cTn id="62" dur="6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4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4" dur="600" accel="100000" fill="hold">
                                          <p:stCondLst>
                                            <p:cond delay="5400"/>
                                          </p:stCondLst>
                                        </p:cTn>
                                        <p:tgtEl>
                                          <p:spTgt spid="3">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6000"/>
                                        <p:tgtEl>
                                          <p:spTgt spid="3">
                                            <p:txEl>
                                              <p:pRg st="10" end="10"/>
                                            </p:txEl>
                                          </p:spTgt>
                                        </p:tgtEl>
                                      </p:cBhvr>
                                    </p:animEffect>
                                    <p:anim calcmode="lin" valueType="num">
                                      <p:cBhvr>
                                        <p:cTn id="68" dur="6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4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0" dur="600" accel="100000" fill="hold">
                                          <p:stCondLst>
                                            <p:cond delay="5400"/>
                                          </p:stCondLst>
                                        </p:cTn>
                                        <p:tgtEl>
                                          <p:spTgt spid="3">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6000"/>
                                        <p:tgtEl>
                                          <p:spTgt spid="3">
                                            <p:txEl>
                                              <p:pRg st="11" end="11"/>
                                            </p:txEl>
                                          </p:spTgt>
                                        </p:tgtEl>
                                      </p:cBhvr>
                                    </p:animEffect>
                                    <p:anim calcmode="lin" valueType="num">
                                      <p:cBhvr>
                                        <p:cTn id="74" dur="6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5400"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76" dur="600" accel="100000" fill="hold">
                                          <p:stCondLst>
                                            <p:cond delay="5400"/>
                                          </p:stCondLst>
                                        </p:cTn>
                                        <p:tgtEl>
                                          <p:spTgt spid="3">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6000"/>
                                        <p:tgtEl>
                                          <p:spTgt spid="3">
                                            <p:txEl>
                                              <p:pRg st="12" end="12"/>
                                            </p:txEl>
                                          </p:spTgt>
                                        </p:tgtEl>
                                      </p:cBhvr>
                                    </p:animEffect>
                                    <p:anim calcmode="lin" valueType="num">
                                      <p:cBhvr>
                                        <p:cTn id="80" dur="6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5400"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82" dur="600" accel="100000" fill="hold">
                                          <p:stCondLst>
                                            <p:cond delay="5400"/>
                                          </p:stCondLst>
                                        </p:cTn>
                                        <p:tgtEl>
                                          <p:spTgt spid="3">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6000"/>
                                        <p:tgtEl>
                                          <p:spTgt spid="3">
                                            <p:txEl>
                                              <p:pRg st="13" end="13"/>
                                            </p:txEl>
                                          </p:spTgt>
                                        </p:tgtEl>
                                      </p:cBhvr>
                                    </p:animEffect>
                                    <p:anim calcmode="lin" valueType="num">
                                      <p:cBhvr>
                                        <p:cTn id="86" dur="6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5400" decel="100000" fill="hold"/>
                                        <p:tgtEl>
                                          <p:spTgt spid="3">
                                            <p:txEl>
                                              <p:pRg st="13" end="13"/>
                                            </p:txEl>
                                          </p:spTgt>
                                        </p:tgtEl>
                                        <p:attrNameLst>
                                          <p:attrName>ppt_y</p:attrName>
                                        </p:attrNameLst>
                                      </p:cBhvr>
                                      <p:tavLst>
                                        <p:tav tm="0">
                                          <p:val>
                                            <p:strVal val="#ppt_y+1"/>
                                          </p:val>
                                        </p:tav>
                                        <p:tav tm="100000">
                                          <p:val>
                                            <p:strVal val="#ppt_y-.03"/>
                                          </p:val>
                                        </p:tav>
                                      </p:tavLst>
                                    </p:anim>
                                    <p:anim calcmode="lin" valueType="num">
                                      <p:cBhvr>
                                        <p:cTn id="88" dur="600" accel="100000" fill="hold">
                                          <p:stCondLst>
                                            <p:cond delay="5400"/>
                                          </p:stCondLst>
                                        </p:cTn>
                                        <p:tgtEl>
                                          <p:spTgt spid="3">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6000"/>
                                        <p:tgtEl>
                                          <p:spTgt spid="3">
                                            <p:txEl>
                                              <p:pRg st="14" end="14"/>
                                            </p:txEl>
                                          </p:spTgt>
                                        </p:tgtEl>
                                      </p:cBhvr>
                                    </p:animEffect>
                                    <p:anim calcmode="lin" valueType="num">
                                      <p:cBhvr>
                                        <p:cTn id="92" dur="6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5400" decel="100000" fill="hold"/>
                                        <p:tgtEl>
                                          <p:spTgt spid="3">
                                            <p:txEl>
                                              <p:pRg st="14" end="14"/>
                                            </p:txEl>
                                          </p:spTgt>
                                        </p:tgtEl>
                                        <p:attrNameLst>
                                          <p:attrName>ppt_y</p:attrName>
                                        </p:attrNameLst>
                                      </p:cBhvr>
                                      <p:tavLst>
                                        <p:tav tm="0">
                                          <p:val>
                                            <p:strVal val="#ppt_y+1"/>
                                          </p:val>
                                        </p:tav>
                                        <p:tav tm="100000">
                                          <p:val>
                                            <p:strVal val="#ppt_y-.03"/>
                                          </p:val>
                                        </p:tav>
                                      </p:tavLst>
                                    </p:anim>
                                    <p:anim calcmode="lin" valueType="num">
                                      <p:cBhvr>
                                        <p:cTn id="94" dur="600" accel="100000" fill="hold">
                                          <p:stCondLst>
                                            <p:cond delay="5400"/>
                                          </p:stCondLst>
                                        </p:cTn>
                                        <p:tgtEl>
                                          <p:spTgt spid="3">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6000"/>
                                        <p:tgtEl>
                                          <p:spTgt spid="3">
                                            <p:txEl>
                                              <p:pRg st="15" end="15"/>
                                            </p:txEl>
                                          </p:spTgt>
                                        </p:tgtEl>
                                      </p:cBhvr>
                                    </p:animEffect>
                                    <p:anim calcmode="lin" valueType="num">
                                      <p:cBhvr>
                                        <p:cTn id="98" dur="6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5400" decel="100000" fill="hold"/>
                                        <p:tgtEl>
                                          <p:spTgt spid="3">
                                            <p:txEl>
                                              <p:pRg st="15" end="15"/>
                                            </p:txEl>
                                          </p:spTgt>
                                        </p:tgtEl>
                                        <p:attrNameLst>
                                          <p:attrName>ppt_y</p:attrName>
                                        </p:attrNameLst>
                                      </p:cBhvr>
                                      <p:tavLst>
                                        <p:tav tm="0">
                                          <p:val>
                                            <p:strVal val="#ppt_y+1"/>
                                          </p:val>
                                        </p:tav>
                                        <p:tav tm="100000">
                                          <p:val>
                                            <p:strVal val="#ppt_y-.03"/>
                                          </p:val>
                                        </p:tav>
                                      </p:tavLst>
                                    </p:anim>
                                    <p:anim calcmode="lin" valueType="num">
                                      <p:cBhvr>
                                        <p:cTn id="100" dur="600" accel="100000" fill="hold">
                                          <p:stCondLst>
                                            <p:cond delay="5400"/>
                                          </p:stCondLst>
                                        </p:cTn>
                                        <p:tgtEl>
                                          <p:spTgt spid="3">
                                            <p:txEl>
                                              <p:pRg st="15" end="15"/>
                                            </p:txEl>
                                          </p:spTgt>
                                        </p:tgtEl>
                                        <p:attrNameLst>
                                          <p:attrName>ppt_y</p:attrName>
                                        </p:attrNameLst>
                                      </p:cBhvr>
                                      <p:tavLst>
                                        <p:tav tm="0">
                                          <p:val>
                                            <p:strVal val="#ppt_y-.03"/>
                                          </p:val>
                                        </p:tav>
                                        <p:tav tm="100000">
                                          <p:val>
                                            <p:strVal val="#ppt_y"/>
                                          </p:val>
                                        </p:tav>
                                      </p:tavLst>
                                    </p:anim>
                                  </p:childTnLst>
                                </p:cTn>
                              </p:par>
                              <p:par>
                                <p:cTn id="101" presetID="37" presetClass="entr" presetSubtype="0" fill="hold" grpId="0" nodeType="with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Effect transition="in" filter="fade">
                                      <p:cBhvr>
                                        <p:cTn id="103" dur="6000"/>
                                        <p:tgtEl>
                                          <p:spTgt spid="3">
                                            <p:txEl>
                                              <p:pRg st="16" end="16"/>
                                            </p:txEl>
                                          </p:spTgt>
                                        </p:tgtEl>
                                      </p:cBhvr>
                                    </p:animEffect>
                                    <p:anim calcmode="lin" valueType="num">
                                      <p:cBhvr>
                                        <p:cTn id="104" dur="6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5" dur="5400" decel="100000" fill="hold"/>
                                        <p:tgtEl>
                                          <p:spTgt spid="3">
                                            <p:txEl>
                                              <p:pRg st="16" end="16"/>
                                            </p:txEl>
                                          </p:spTgt>
                                        </p:tgtEl>
                                        <p:attrNameLst>
                                          <p:attrName>ppt_y</p:attrName>
                                        </p:attrNameLst>
                                      </p:cBhvr>
                                      <p:tavLst>
                                        <p:tav tm="0">
                                          <p:val>
                                            <p:strVal val="#ppt_y+1"/>
                                          </p:val>
                                        </p:tav>
                                        <p:tav tm="100000">
                                          <p:val>
                                            <p:strVal val="#ppt_y-.03"/>
                                          </p:val>
                                        </p:tav>
                                      </p:tavLst>
                                    </p:anim>
                                    <p:anim calcmode="lin" valueType="num">
                                      <p:cBhvr>
                                        <p:cTn id="106" dur="600" accel="100000" fill="hold">
                                          <p:stCondLst>
                                            <p:cond delay="5400"/>
                                          </p:stCondLst>
                                        </p:cTn>
                                        <p:tgtEl>
                                          <p:spTgt spid="3">
                                            <p:txEl>
                                              <p:pRg st="16" end="16"/>
                                            </p:txEl>
                                          </p:spTgt>
                                        </p:tgtEl>
                                        <p:attrNameLst>
                                          <p:attrName>ppt_y</p:attrName>
                                        </p:attrNameLst>
                                      </p:cBhvr>
                                      <p:tavLst>
                                        <p:tav tm="0">
                                          <p:val>
                                            <p:strVal val="#ppt_y-.03"/>
                                          </p:val>
                                        </p:tav>
                                        <p:tav tm="100000">
                                          <p:val>
                                            <p:strVal val="#ppt_y"/>
                                          </p:val>
                                        </p:tav>
                                      </p:tavLst>
                                    </p:anim>
                                  </p:childTnLst>
                                </p:cTn>
                              </p:par>
                              <p:par>
                                <p:cTn id="107" presetID="37" presetClass="entr" presetSubtype="0" fill="hold" grpId="0" nodeType="with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Effect transition="in" filter="fade">
                                      <p:cBhvr>
                                        <p:cTn id="109" dur="6000"/>
                                        <p:tgtEl>
                                          <p:spTgt spid="3">
                                            <p:txEl>
                                              <p:pRg st="17" end="17"/>
                                            </p:txEl>
                                          </p:spTgt>
                                        </p:tgtEl>
                                      </p:cBhvr>
                                    </p:animEffect>
                                    <p:anim calcmode="lin" valueType="num">
                                      <p:cBhvr>
                                        <p:cTn id="110" dur="6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11" dur="5400" decel="100000" fill="hold"/>
                                        <p:tgtEl>
                                          <p:spTgt spid="3">
                                            <p:txEl>
                                              <p:pRg st="17" end="17"/>
                                            </p:txEl>
                                          </p:spTgt>
                                        </p:tgtEl>
                                        <p:attrNameLst>
                                          <p:attrName>ppt_y</p:attrName>
                                        </p:attrNameLst>
                                      </p:cBhvr>
                                      <p:tavLst>
                                        <p:tav tm="0">
                                          <p:val>
                                            <p:strVal val="#ppt_y+1"/>
                                          </p:val>
                                        </p:tav>
                                        <p:tav tm="100000">
                                          <p:val>
                                            <p:strVal val="#ppt_y-.03"/>
                                          </p:val>
                                        </p:tav>
                                      </p:tavLst>
                                    </p:anim>
                                    <p:anim calcmode="lin" valueType="num">
                                      <p:cBhvr>
                                        <p:cTn id="112" dur="600" accel="100000" fill="hold">
                                          <p:stCondLst>
                                            <p:cond delay="5400"/>
                                          </p:stCondLst>
                                        </p:cTn>
                                        <p:tgtEl>
                                          <p:spTgt spid="3">
                                            <p:txEl>
                                              <p:pRg st="17" end="1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p:txBody>
          <a:bodyPr/>
          <a:lstStyle/>
          <a:p>
            <a:r>
              <a:rPr lang="en-US" dirty="0"/>
              <a:t>Standards &amp; Quality Assurance</a:t>
            </a:r>
          </a:p>
        </p:txBody>
      </p:sp>
      <p:pic>
        <p:nvPicPr>
          <p:cNvPr id="3" name="Content Placeholder 2">
            <a:extLst>
              <a:ext uri="{FF2B5EF4-FFF2-40B4-BE49-F238E27FC236}">
                <a16:creationId xmlns:a16="http://schemas.microsoft.com/office/drawing/2014/main" id="{C53BAD48-293A-415C-A7F3-BB4A0BE25EAB}"/>
              </a:ext>
            </a:extLst>
          </p:cNvPr>
          <p:cNvPicPr>
            <a:picLocks noGrp="1" noChangeAspect="1"/>
          </p:cNvPicPr>
          <p:nvPr>
            <p:ph idx="1"/>
          </p:nvPr>
        </p:nvPicPr>
        <p:blipFill>
          <a:blip r:embed="rId3"/>
          <a:stretch>
            <a:fillRect/>
          </a:stretch>
        </p:blipFill>
        <p:spPr>
          <a:xfrm>
            <a:off x="1559374" y="2619591"/>
            <a:ext cx="2505219" cy="2298839"/>
          </a:xfrm>
          <a:prstGeom prst="rect">
            <a:avLst/>
          </a:prstGeom>
        </p:spPr>
      </p:pic>
      <p:sp>
        <p:nvSpPr>
          <p:cNvPr id="5" name="TextBox 4">
            <a:extLst>
              <a:ext uri="{FF2B5EF4-FFF2-40B4-BE49-F238E27FC236}">
                <a16:creationId xmlns:a16="http://schemas.microsoft.com/office/drawing/2014/main" id="{1F6FC289-0D0C-4B8A-804D-B23EBDCA678C}"/>
              </a:ext>
            </a:extLst>
          </p:cNvPr>
          <p:cNvSpPr txBox="1"/>
          <p:nvPr/>
        </p:nvSpPr>
        <p:spPr>
          <a:xfrm>
            <a:off x="598205" y="1415914"/>
            <a:ext cx="4427556" cy="1131079"/>
          </a:xfrm>
          <a:prstGeom prst="rect">
            <a:avLst/>
          </a:prstGeom>
          <a:noFill/>
        </p:spPr>
        <p:txBody>
          <a:bodyPr wrap="square" rtlCol="0">
            <a:spAutoFit/>
          </a:bodyPr>
          <a:lstStyle/>
          <a:p>
            <a:pPr algn="ctr"/>
            <a:r>
              <a:rPr lang="en-US" sz="1350" dirty="0">
                <a:solidFill>
                  <a:schemeClr val="bg1"/>
                </a:solidFill>
              </a:rPr>
              <a:t>Provides effective and efficient infield Quality Assurance to support NYSERDA investments into clean energy technologies and foster market-based strategies to increase consumer and investor confidence in clean energy technology and solutions. </a:t>
            </a:r>
            <a:endParaRPr lang="en-US" sz="1350" dirty="0"/>
          </a:p>
        </p:txBody>
      </p:sp>
      <p:pic>
        <p:nvPicPr>
          <p:cNvPr id="6" name="Picture 5">
            <a:extLst>
              <a:ext uri="{FF2B5EF4-FFF2-40B4-BE49-F238E27FC236}">
                <a16:creationId xmlns:a16="http://schemas.microsoft.com/office/drawing/2014/main" id="{DBC621AF-7929-4C95-8AF1-5F8BCDE45347}"/>
              </a:ext>
            </a:extLst>
          </p:cNvPr>
          <p:cNvPicPr>
            <a:picLocks noChangeAspect="1"/>
          </p:cNvPicPr>
          <p:nvPr/>
        </p:nvPicPr>
        <p:blipFill>
          <a:blip r:embed="rId4"/>
          <a:stretch>
            <a:fillRect/>
          </a:stretch>
        </p:blipFill>
        <p:spPr>
          <a:xfrm>
            <a:off x="5464499" y="1119024"/>
            <a:ext cx="2790738" cy="3328558"/>
          </a:xfrm>
          <a:prstGeom prst="rect">
            <a:avLst/>
          </a:prstGeom>
        </p:spPr>
      </p:pic>
    </p:spTree>
    <p:extLst>
      <p:ext uri="{BB962C8B-B14F-4D97-AF65-F5344CB8AC3E}">
        <p14:creationId xmlns:p14="http://schemas.microsoft.com/office/powerpoint/2010/main" val="3595955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5C89-700C-4054-97C8-E72B493B98AE}"/>
              </a:ext>
            </a:extLst>
          </p:cNvPr>
          <p:cNvSpPr>
            <a:spLocks noGrp="1"/>
          </p:cNvSpPr>
          <p:nvPr>
            <p:ph type="title"/>
          </p:nvPr>
        </p:nvSpPr>
        <p:spPr>
          <a:xfrm>
            <a:off x="457200" y="498553"/>
            <a:ext cx="8229600" cy="857250"/>
          </a:xfrm>
        </p:spPr>
        <p:txBody>
          <a:bodyPr/>
          <a:lstStyle/>
          <a:p>
            <a:r>
              <a:rPr lang="en-US" dirty="0"/>
              <a:t>Communities and Local Government</a:t>
            </a:r>
          </a:p>
        </p:txBody>
      </p:sp>
      <p:sp>
        <p:nvSpPr>
          <p:cNvPr id="3" name="Content Placeholder 2">
            <a:extLst>
              <a:ext uri="{FF2B5EF4-FFF2-40B4-BE49-F238E27FC236}">
                <a16:creationId xmlns:a16="http://schemas.microsoft.com/office/drawing/2014/main" id="{CBA70A62-6D51-40C3-A0FC-1E898ED040AD}"/>
              </a:ext>
            </a:extLst>
          </p:cNvPr>
          <p:cNvSpPr>
            <a:spLocks noGrp="1"/>
          </p:cNvSpPr>
          <p:nvPr>
            <p:ph idx="1"/>
          </p:nvPr>
        </p:nvSpPr>
        <p:spPr>
          <a:xfrm>
            <a:off x="273205" y="1563107"/>
            <a:ext cx="3339791" cy="3165475"/>
          </a:xfrm>
        </p:spPr>
        <p:txBody>
          <a:bodyPr/>
          <a:lstStyle/>
          <a:p>
            <a:pPr marL="0" indent="0">
              <a:buNone/>
            </a:pPr>
            <a:r>
              <a:rPr lang="en-US" sz="1350" dirty="0"/>
              <a:t>Provides a unified approach toward local energy action to better serve local communities’ needs and advance clean energy policies statewide. Implements a common framework that enables communities to embed clean energy into their planning, helps facilitate and prioritize implementation, and recognizes/showcases community energy and sustainability actions.</a:t>
            </a:r>
          </a:p>
        </p:txBody>
      </p:sp>
      <p:pic>
        <p:nvPicPr>
          <p:cNvPr id="4" name="Picture 3">
            <a:extLst>
              <a:ext uri="{FF2B5EF4-FFF2-40B4-BE49-F238E27FC236}">
                <a16:creationId xmlns:a16="http://schemas.microsoft.com/office/drawing/2014/main" id="{68162899-524A-4146-B9F4-5B4C9AFB16E2}"/>
              </a:ext>
            </a:extLst>
          </p:cNvPr>
          <p:cNvPicPr>
            <a:picLocks noChangeAspect="1"/>
          </p:cNvPicPr>
          <p:nvPr/>
        </p:nvPicPr>
        <p:blipFill>
          <a:blip r:embed="rId3"/>
          <a:stretch>
            <a:fillRect/>
          </a:stretch>
        </p:blipFill>
        <p:spPr>
          <a:xfrm>
            <a:off x="3671540" y="1563107"/>
            <a:ext cx="5315207" cy="3403815"/>
          </a:xfrm>
          <a:prstGeom prst="rect">
            <a:avLst/>
          </a:prstGeom>
        </p:spPr>
      </p:pic>
    </p:spTree>
    <p:extLst>
      <p:ext uri="{BB962C8B-B14F-4D97-AF65-F5344CB8AC3E}">
        <p14:creationId xmlns:p14="http://schemas.microsoft.com/office/powerpoint/2010/main" val="2747765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p:txBody>
          <a:bodyPr/>
          <a:lstStyle/>
          <a:p>
            <a:r>
              <a:rPr lang="en-US" dirty="0"/>
              <a:t>Corporate Marketing</a:t>
            </a:r>
          </a:p>
        </p:txBody>
      </p:sp>
      <p:sp>
        <p:nvSpPr>
          <p:cNvPr id="3" name="Content Placeholder 2">
            <a:extLst>
              <a:ext uri="{FF2B5EF4-FFF2-40B4-BE49-F238E27FC236}">
                <a16:creationId xmlns:a16="http://schemas.microsoft.com/office/drawing/2014/main" id="{ECE5ACE2-6D44-4301-B134-EE3CBA519329}"/>
              </a:ext>
            </a:extLst>
          </p:cNvPr>
          <p:cNvSpPr>
            <a:spLocks noGrp="1"/>
          </p:cNvSpPr>
          <p:nvPr>
            <p:ph idx="1"/>
          </p:nvPr>
        </p:nvSpPr>
        <p:spPr/>
        <p:txBody>
          <a:bodyPr/>
          <a:lstStyle/>
          <a:p>
            <a:pPr marL="0" indent="0">
              <a:buNone/>
            </a:pPr>
            <a:r>
              <a:rPr lang="en-US" sz="1350" dirty="0"/>
              <a:t>Responsible for building awareness, interest, and engagement across key audience segments, encouraging actions to help New York reach its energy goals. </a:t>
            </a:r>
          </a:p>
          <a:p>
            <a:pPr marL="0" indent="0">
              <a:buNone/>
            </a:pPr>
            <a:endParaRPr lang="en-US" sz="1350" dirty="0"/>
          </a:p>
        </p:txBody>
      </p:sp>
      <p:pic>
        <p:nvPicPr>
          <p:cNvPr id="5" name="Picture 4">
            <a:extLst>
              <a:ext uri="{FF2B5EF4-FFF2-40B4-BE49-F238E27FC236}">
                <a16:creationId xmlns:a16="http://schemas.microsoft.com/office/drawing/2014/main" id="{254B9A40-C7CD-4A4A-AA38-8D56860D4380}"/>
              </a:ext>
            </a:extLst>
          </p:cNvPr>
          <p:cNvPicPr>
            <a:picLocks noChangeAspect="1"/>
          </p:cNvPicPr>
          <p:nvPr/>
        </p:nvPicPr>
        <p:blipFill>
          <a:blip r:embed="rId3"/>
          <a:stretch>
            <a:fillRect/>
          </a:stretch>
        </p:blipFill>
        <p:spPr>
          <a:xfrm>
            <a:off x="1675223" y="2169560"/>
            <a:ext cx="1857486" cy="1841138"/>
          </a:xfrm>
          <a:prstGeom prst="rect">
            <a:avLst/>
          </a:prstGeom>
        </p:spPr>
      </p:pic>
      <p:pic>
        <p:nvPicPr>
          <p:cNvPr id="7" name="Picture 6">
            <a:extLst>
              <a:ext uri="{FF2B5EF4-FFF2-40B4-BE49-F238E27FC236}">
                <a16:creationId xmlns:a16="http://schemas.microsoft.com/office/drawing/2014/main" id="{D8969F72-5439-49FC-9497-7306683E86A8}"/>
              </a:ext>
            </a:extLst>
          </p:cNvPr>
          <p:cNvPicPr>
            <a:picLocks noChangeAspect="1"/>
          </p:cNvPicPr>
          <p:nvPr/>
        </p:nvPicPr>
        <p:blipFill>
          <a:blip r:embed="rId4"/>
          <a:stretch>
            <a:fillRect/>
          </a:stretch>
        </p:blipFill>
        <p:spPr>
          <a:xfrm>
            <a:off x="6005250" y="2169560"/>
            <a:ext cx="1827565" cy="1811481"/>
          </a:xfrm>
          <a:prstGeom prst="rect">
            <a:avLst/>
          </a:prstGeom>
        </p:spPr>
      </p:pic>
      <p:pic>
        <p:nvPicPr>
          <p:cNvPr id="9" name="Picture 8">
            <a:extLst>
              <a:ext uri="{FF2B5EF4-FFF2-40B4-BE49-F238E27FC236}">
                <a16:creationId xmlns:a16="http://schemas.microsoft.com/office/drawing/2014/main" id="{8EC0585A-C565-456D-BD8E-5AB603C314FD}"/>
              </a:ext>
            </a:extLst>
          </p:cNvPr>
          <p:cNvPicPr>
            <a:picLocks noChangeAspect="1"/>
          </p:cNvPicPr>
          <p:nvPr/>
        </p:nvPicPr>
        <p:blipFill>
          <a:blip r:embed="rId5"/>
          <a:stretch>
            <a:fillRect/>
          </a:stretch>
        </p:blipFill>
        <p:spPr>
          <a:xfrm>
            <a:off x="3881559" y="2213775"/>
            <a:ext cx="1827565" cy="1796923"/>
          </a:xfrm>
          <a:prstGeom prst="rect">
            <a:avLst/>
          </a:prstGeom>
        </p:spPr>
      </p:pic>
    </p:spTree>
    <p:extLst>
      <p:ext uri="{BB962C8B-B14F-4D97-AF65-F5344CB8AC3E}">
        <p14:creationId xmlns:p14="http://schemas.microsoft.com/office/powerpoint/2010/main" val="2545335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p:txBody>
          <a:bodyPr/>
          <a:lstStyle/>
          <a:p>
            <a:r>
              <a:rPr lang="en-US" dirty="0"/>
              <a:t>Market Insights</a:t>
            </a:r>
          </a:p>
        </p:txBody>
      </p:sp>
      <p:sp>
        <p:nvSpPr>
          <p:cNvPr id="11" name="Content Placeholder 10">
            <a:extLst>
              <a:ext uri="{FF2B5EF4-FFF2-40B4-BE49-F238E27FC236}">
                <a16:creationId xmlns:a16="http://schemas.microsoft.com/office/drawing/2014/main" id="{6E2C98D1-38EE-4748-AFD6-7FCCFEC4284E}"/>
              </a:ext>
            </a:extLst>
          </p:cNvPr>
          <p:cNvSpPr>
            <a:spLocks noGrp="1"/>
          </p:cNvSpPr>
          <p:nvPr>
            <p:ph idx="1"/>
          </p:nvPr>
        </p:nvSpPr>
        <p:spPr>
          <a:xfrm>
            <a:off x="4068524" y="2398570"/>
            <a:ext cx="3929818" cy="1982876"/>
          </a:xfrm>
        </p:spPr>
        <p:txBody>
          <a:bodyPr/>
          <a:lstStyle/>
          <a:p>
            <a:pPr lvl="0">
              <a:buFont typeface="Wingdings" panose="05000000000000000000" pitchFamily="2" charset="2"/>
              <a:buChar char="Ø"/>
            </a:pPr>
            <a:r>
              <a:rPr lang="en-US" sz="1500" b="1" dirty="0"/>
              <a:t>Market Discovery Research</a:t>
            </a:r>
          </a:p>
          <a:p>
            <a:pPr lvl="0">
              <a:buFont typeface="Wingdings" panose="05000000000000000000" pitchFamily="2" charset="2"/>
              <a:buChar char="Ø"/>
            </a:pPr>
            <a:r>
              <a:rPr lang="en-US" sz="1500" b="1" dirty="0"/>
              <a:t>Market/Audit Segmentation</a:t>
            </a:r>
          </a:p>
          <a:p>
            <a:pPr lvl="0">
              <a:buFont typeface="Wingdings" panose="05000000000000000000" pitchFamily="2" charset="2"/>
              <a:buChar char="Ø"/>
            </a:pPr>
            <a:r>
              <a:rPr lang="en-US" sz="1500" b="1" dirty="0"/>
              <a:t>Hypothesis/Concept Testing</a:t>
            </a:r>
          </a:p>
          <a:p>
            <a:pPr lvl="0">
              <a:buFont typeface="Wingdings" panose="05000000000000000000" pitchFamily="2" charset="2"/>
              <a:buChar char="Ø"/>
            </a:pPr>
            <a:r>
              <a:rPr lang="en-US" sz="1500" b="1" dirty="0"/>
              <a:t>Behavior pilot design and research</a:t>
            </a:r>
            <a:endParaRPr lang="en-US" sz="1350" dirty="0"/>
          </a:p>
        </p:txBody>
      </p:sp>
      <p:pic>
        <p:nvPicPr>
          <p:cNvPr id="12" name="Picture 11" descr="A view of a city&#10;&#10;Description automatically generated">
            <a:extLst>
              <a:ext uri="{FF2B5EF4-FFF2-40B4-BE49-F238E27FC236}">
                <a16:creationId xmlns:a16="http://schemas.microsoft.com/office/drawing/2014/main" id="{3EA108DB-7687-4375-B2CA-BA61275FDDD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2145549"/>
            <a:ext cx="3540642" cy="2488917"/>
          </a:xfrm>
          <a:prstGeom prst="rect">
            <a:avLst/>
          </a:prstGeom>
        </p:spPr>
      </p:pic>
      <p:sp>
        <p:nvSpPr>
          <p:cNvPr id="13" name="TextBox 12">
            <a:extLst>
              <a:ext uri="{FF2B5EF4-FFF2-40B4-BE49-F238E27FC236}">
                <a16:creationId xmlns:a16="http://schemas.microsoft.com/office/drawing/2014/main" id="{84B57637-04F9-4581-9F32-745872A8A453}"/>
              </a:ext>
            </a:extLst>
          </p:cNvPr>
          <p:cNvSpPr txBox="1"/>
          <p:nvPr/>
        </p:nvSpPr>
        <p:spPr>
          <a:xfrm>
            <a:off x="457200" y="4674185"/>
            <a:ext cx="4070223" cy="196208"/>
          </a:xfrm>
          <a:prstGeom prst="rect">
            <a:avLst/>
          </a:prstGeom>
          <a:noFill/>
        </p:spPr>
        <p:txBody>
          <a:bodyPr wrap="square" rtlCol="0">
            <a:spAutoFit/>
          </a:bodyPr>
          <a:lstStyle/>
          <a:p>
            <a:r>
              <a:rPr lang="en-US" sz="675" dirty="0">
                <a:hlinkClick r:id="rId4" tooltip="http://cronkitenewsonline.com/2012/03/solar-energy-still-in-firewoods-shadow-for-heating-homes-in-sunny-arizona/"/>
              </a:rPr>
              <a:t>This Photo</a:t>
            </a:r>
            <a:r>
              <a:rPr lang="en-US" sz="675" dirty="0"/>
              <a:t> by Unknown Author is licensed under </a:t>
            </a:r>
            <a:r>
              <a:rPr lang="en-US" sz="675" dirty="0">
                <a:hlinkClick r:id="rId5" tooltip="https://creativecommons.org/licenses/by-sa/3.0/"/>
              </a:rPr>
              <a:t>CC BY-SA</a:t>
            </a:r>
            <a:endParaRPr lang="en-US" sz="675" dirty="0"/>
          </a:p>
        </p:txBody>
      </p:sp>
      <p:sp>
        <p:nvSpPr>
          <p:cNvPr id="14" name="TextBox 13">
            <a:extLst>
              <a:ext uri="{FF2B5EF4-FFF2-40B4-BE49-F238E27FC236}">
                <a16:creationId xmlns:a16="http://schemas.microsoft.com/office/drawing/2014/main" id="{EE9E548B-F950-46FD-9CD3-539F331BD381}"/>
              </a:ext>
            </a:extLst>
          </p:cNvPr>
          <p:cNvSpPr txBox="1"/>
          <p:nvPr/>
        </p:nvSpPr>
        <p:spPr>
          <a:xfrm>
            <a:off x="287079" y="1240209"/>
            <a:ext cx="8484782" cy="715581"/>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Conduct pre-investment primary and secondary market research to mine markets for information on customer</a:t>
            </a:r>
          </a:p>
          <a:p>
            <a:r>
              <a:rPr lang="en-US" sz="1350" dirty="0">
                <a:solidFill>
                  <a:schemeClr val="bg1"/>
                </a:solidFill>
                <a:latin typeface="Arial" panose="020B0604020202020204" pitchFamily="34" charset="0"/>
                <a:cs typeface="Arial" panose="020B0604020202020204" pitchFamily="34" charset="0"/>
              </a:rPr>
              <a:t>drivers, barriers, economics, and decision-making, enabling teams to leverage opportunities and investments with confidence to increase scale and clean energy adoption.</a:t>
            </a:r>
          </a:p>
        </p:txBody>
      </p:sp>
    </p:spTree>
    <p:extLst>
      <p:ext uri="{BB962C8B-B14F-4D97-AF65-F5344CB8AC3E}">
        <p14:creationId xmlns:p14="http://schemas.microsoft.com/office/powerpoint/2010/main" val="3578355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p:txBody>
          <a:bodyPr/>
          <a:lstStyle/>
          <a:p>
            <a:r>
              <a:rPr lang="en-US" dirty="0"/>
              <a:t>Information Products &amp; Brokering</a:t>
            </a:r>
          </a:p>
        </p:txBody>
      </p:sp>
      <p:sp>
        <p:nvSpPr>
          <p:cNvPr id="3" name="Content Placeholder 2">
            <a:extLst>
              <a:ext uri="{FF2B5EF4-FFF2-40B4-BE49-F238E27FC236}">
                <a16:creationId xmlns:a16="http://schemas.microsoft.com/office/drawing/2014/main" id="{ECE5ACE2-6D44-4301-B134-EE3CBA519329}"/>
              </a:ext>
            </a:extLst>
          </p:cNvPr>
          <p:cNvSpPr>
            <a:spLocks noGrp="1"/>
          </p:cNvSpPr>
          <p:nvPr>
            <p:ph idx="1"/>
          </p:nvPr>
        </p:nvSpPr>
        <p:spPr/>
        <p:txBody>
          <a:bodyPr/>
          <a:lstStyle/>
          <a:p>
            <a:pPr marL="0" indent="0">
              <a:buNone/>
            </a:pPr>
            <a:r>
              <a:rPr lang="en-US" sz="1350" dirty="0"/>
              <a:t>Facilitates the development and use of market-based information solutions, platforms and applications to support market confidence and lower soft costs.</a:t>
            </a:r>
          </a:p>
        </p:txBody>
      </p:sp>
      <p:pic>
        <p:nvPicPr>
          <p:cNvPr id="6" name="Picture 5" descr="A picture containing text, map&#10;&#10;Description automatically generated">
            <a:extLst>
              <a:ext uri="{FF2B5EF4-FFF2-40B4-BE49-F238E27FC236}">
                <a16:creationId xmlns:a16="http://schemas.microsoft.com/office/drawing/2014/main" id="{A3B2A4FC-D8AF-49DD-B52D-F092AEB70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777" y="2079359"/>
            <a:ext cx="2830011" cy="2670442"/>
          </a:xfrm>
          <a:prstGeom prst="rect">
            <a:avLst/>
          </a:prstGeom>
        </p:spPr>
      </p:pic>
      <p:pic>
        <p:nvPicPr>
          <p:cNvPr id="8" name="Picture 7">
            <a:extLst>
              <a:ext uri="{FF2B5EF4-FFF2-40B4-BE49-F238E27FC236}">
                <a16:creationId xmlns:a16="http://schemas.microsoft.com/office/drawing/2014/main" id="{84746FE6-D001-488F-9650-68A1804390B6}"/>
              </a:ext>
            </a:extLst>
          </p:cNvPr>
          <p:cNvPicPr>
            <a:picLocks noChangeAspect="1"/>
          </p:cNvPicPr>
          <p:nvPr/>
        </p:nvPicPr>
        <p:blipFill>
          <a:blip r:embed="rId4"/>
          <a:stretch>
            <a:fillRect/>
          </a:stretch>
        </p:blipFill>
        <p:spPr>
          <a:xfrm>
            <a:off x="4425803" y="2079359"/>
            <a:ext cx="2539977" cy="2670442"/>
          </a:xfrm>
          <a:prstGeom prst="rect">
            <a:avLst/>
          </a:prstGeom>
        </p:spPr>
      </p:pic>
    </p:spTree>
    <p:extLst>
      <p:ext uri="{BB962C8B-B14F-4D97-AF65-F5344CB8AC3E}">
        <p14:creationId xmlns:p14="http://schemas.microsoft.com/office/powerpoint/2010/main" val="9965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p:txBody>
          <a:bodyPr/>
          <a:lstStyle/>
          <a:p>
            <a:r>
              <a:rPr lang="en-US" dirty="0"/>
              <a:t>Code, Products &amp; Standards</a:t>
            </a:r>
          </a:p>
        </p:txBody>
      </p:sp>
      <p:sp>
        <p:nvSpPr>
          <p:cNvPr id="3" name="Content Placeholder 2">
            <a:extLst>
              <a:ext uri="{FF2B5EF4-FFF2-40B4-BE49-F238E27FC236}">
                <a16:creationId xmlns:a16="http://schemas.microsoft.com/office/drawing/2014/main" id="{ECE5ACE2-6D44-4301-B134-EE3CBA519329}"/>
              </a:ext>
            </a:extLst>
          </p:cNvPr>
          <p:cNvSpPr>
            <a:spLocks noGrp="1"/>
          </p:cNvSpPr>
          <p:nvPr>
            <p:ph sz="half" idx="1"/>
          </p:nvPr>
        </p:nvSpPr>
        <p:spPr>
          <a:xfrm>
            <a:off x="549199" y="1387475"/>
            <a:ext cx="2854712" cy="3165475"/>
          </a:xfrm>
        </p:spPr>
        <p:txBody>
          <a:bodyPr>
            <a:noAutofit/>
          </a:bodyPr>
          <a:lstStyle/>
          <a:p>
            <a:pPr marL="0" indent="0">
              <a:buNone/>
            </a:pPr>
            <a:r>
              <a:rPr lang="en-US" sz="1350" dirty="0"/>
              <a:t>Promotes energy efficiency across sectors through regulatory and supply chain interventions. The team supports building energy code advancement, education, and compliance, working with actors across the construction market, including building owners, developers, and elected officials, with a goal of promoting zerocarbon or even net-carbon positive building performance. The team also drives the promotion of improved product and appliance standards, along with the adoption and expansion of building energy and water benchmarking. </a:t>
            </a:r>
          </a:p>
          <a:p>
            <a:pPr marL="0" indent="0">
              <a:buNone/>
            </a:pPr>
            <a:endParaRPr lang="en-US" sz="1350" dirty="0"/>
          </a:p>
          <a:p>
            <a:pPr marL="0" indent="0">
              <a:buNone/>
            </a:pPr>
            <a:endParaRPr lang="en-US" sz="1350" dirty="0"/>
          </a:p>
        </p:txBody>
      </p:sp>
      <p:sp>
        <p:nvSpPr>
          <p:cNvPr id="4" name="Content Placeholder 3">
            <a:extLst>
              <a:ext uri="{FF2B5EF4-FFF2-40B4-BE49-F238E27FC236}">
                <a16:creationId xmlns:a16="http://schemas.microsoft.com/office/drawing/2014/main" id="{2B22D990-420B-49F3-A721-C05EA0ECD689}"/>
              </a:ext>
            </a:extLst>
          </p:cNvPr>
          <p:cNvSpPr>
            <a:spLocks noGrp="1"/>
          </p:cNvSpPr>
          <p:nvPr>
            <p:ph sz="half" idx="2"/>
          </p:nvPr>
        </p:nvSpPr>
        <p:spPr>
          <a:xfrm>
            <a:off x="3822081" y="1387476"/>
            <a:ext cx="5321920" cy="3165475"/>
          </a:xfrm>
        </p:spPr>
        <p:txBody>
          <a:bodyPr/>
          <a:lstStyle/>
          <a:p>
            <a:pPr marL="0" indent="0">
              <a:buNone/>
            </a:pPr>
            <a:r>
              <a:rPr lang="en-US" sz="1350" u="sng" dirty="0"/>
              <a:t>Energy Code Compliance and Training:</a:t>
            </a:r>
          </a:p>
          <a:p>
            <a:r>
              <a:rPr lang="en-US" sz="1350" dirty="0"/>
              <a:t>Training and tools</a:t>
            </a:r>
          </a:p>
          <a:p>
            <a:r>
              <a:rPr lang="en-US" sz="1350" dirty="0"/>
              <a:t>Direct support to municipalities</a:t>
            </a:r>
          </a:p>
          <a:p>
            <a:r>
              <a:rPr lang="en-US" sz="1350" dirty="0"/>
              <a:t>Compliance assessment</a:t>
            </a:r>
          </a:p>
          <a:p>
            <a:pPr marL="0" indent="0">
              <a:buNone/>
            </a:pPr>
            <a:endParaRPr lang="en-US" sz="1350" u="sng" dirty="0"/>
          </a:p>
          <a:p>
            <a:pPr marL="0" indent="0">
              <a:buNone/>
            </a:pPr>
            <a:r>
              <a:rPr lang="en-US" sz="1350" u="sng" dirty="0"/>
              <a:t>Increase community adoption of NYStretch Energy Code – 2020</a:t>
            </a:r>
          </a:p>
          <a:p>
            <a:pPr lvl="0"/>
            <a:r>
              <a:rPr lang="en-US" sz="1350" dirty="0"/>
              <a:t>For residential buildings, achieves approximately 20% greater energy savings and GHG emission reductions than the next NYS energy code</a:t>
            </a:r>
          </a:p>
          <a:p>
            <a:pPr lvl="0"/>
            <a:r>
              <a:rPr lang="en-US" sz="1350" dirty="0"/>
              <a:t>Significant energy and utility cost savings for consumers</a:t>
            </a:r>
          </a:p>
          <a:p>
            <a:pPr lvl="0"/>
            <a:r>
              <a:rPr lang="en-US" sz="1350" dirty="0"/>
              <a:t>Increases occupant comfort and health</a:t>
            </a:r>
          </a:p>
        </p:txBody>
      </p:sp>
    </p:spTree>
    <p:extLst>
      <p:ext uri="{BB962C8B-B14F-4D97-AF65-F5344CB8AC3E}">
        <p14:creationId xmlns:p14="http://schemas.microsoft.com/office/powerpoint/2010/main" val="4192811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a:xfrm>
            <a:off x="273205" y="310066"/>
            <a:ext cx="8229600" cy="857250"/>
          </a:xfrm>
        </p:spPr>
        <p:txBody>
          <a:bodyPr/>
          <a:lstStyle/>
          <a:p>
            <a:r>
              <a:rPr lang="en-US" dirty="0"/>
              <a:t>NY-Sun</a:t>
            </a:r>
          </a:p>
        </p:txBody>
      </p:sp>
      <p:sp>
        <p:nvSpPr>
          <p:cNvPr id="3" name="Content Placeholder 2">
            <a:extLst>
              <a:ext uri="{FF2B5EF4-FFF2-40B4-BE49-F238E27FC236}">
                <a16:creationId xmlns:a16="http://schemas.microsoft.com/office/drawing/2014/main" id="{ECE5ACE2-6D44-4301-B134-EE3CBA519329}"/>
              </a:ext>
            </a:extLst>
          </p:cNvPr>
          <p:cNvSpPr>
            <a:spLocks noGrp="1"/>
          </p:cNvSpPr>
          <p:nvPr>
            <p:ph idx="1"/>
          </p:nvPr>
        </p:nvSpPr>
        <p:spPr>
          <a:xfrm>
            <a:off x="3715723" y="1519225"/>
            <a:ext cx="4787082" cy="3513486"/>
          </a:xfrm>
        </p:spPr>
        <p:txBody>
          <a:bodyPr/>
          <a:lstStyle/>
          <a:p>
            <a:pPr marL="0" indent="0">
              <a:buNone/>
            </a:pPr>
            <a:br>
              <a:rPr lang="en-US" sz="1350" dirty="0"/>
            </a:br>
            <a:r>
              <a:rPr lang="en-US" sz="2100" dirty="0"/>
              <a:t>New York State is making solar energy more accessible to homes, businesses, and communities through NY-Sun. Our goal is to help make it possible for New Yorkers to choose clean energy while lowering their energy costs.</a:t>
            </a:r>
          </a:p>
        </p:txBody>
      </p:sp>
      <p:graphicFrame>
        <p:nvGraphicFramePr>
          <p:cNvPr id="4" name="Object 3">
            <a:extLst>
              <a:ext uri="{FF2B5EF4-FFF2-40B4-BE49-F238E27FC236}">
                <a16:creationId xmlns:a16="http://schemas.microsoft.com/office/drawing/2014/main" id="{D4A99037-E9C3-4902-AF10-E45C6035F104}"/>
              </a:ext>
            </a:extLst>
          </p:cNvPr>
          <p:cNvGraphicFramePr>
            <a:graphicFrameLocks noChangeAspect="1"/>
          </p:cNvGraphicFramePr>
          <p:nvPr/>
        </p:nvGraphicFramePr>
        <p:xfrm>
          <a:off x="468249" y="1765359"/>
          <a:ext cx="2864644" cy="2350294"/>
        </p:xfrm>
        <a:graphic>
          <a:graphicData uri="http://schemas.openxmlformats.org/presentationml/2006/ole">
            <mc:AlternateContent xmlns:mc="http://schemas.openxmlformats.org/markup-compatibility/2006">
              <mc:Choice xmlns:v="urn:schemas-microsoft-com:vml" Requires="v">
                <p:oleObj spid="_x0000_s1039" name="Bitmap Image" r:id="rId4" imgW="3819600" imgH="3133800" progId="Paint.Picture">
                  <p:embed/>
                </p:oleObj>
              </mc:Choice>
              <mc:Fallback>
                <p:oleObj name="Bitmap Image" r:id="rId4" imgW="3819600" imgH="3133800" progId="Paint.Picture">
                  <p:embed/>
                  <p:pic>
                    <p:nvPicPr>
                      <p:cNvPr id="4" name="Object 3">
                        <a:extLst>
                          <a:ext uri="{FF2B5EF4-FFF2-40B4-BE49-F238E27FC236}">
                            <a16:creationId xmlns:a16="http://schemas.microsoft.com/office/drawing/2014/main" id="{D4A99037-E9C3-4902-AF10-E45C6035F104}"/>
                          </a:ext>
                        </a:extLst>
                      </p:cNvPr>
                      <p:cNvPicPr/>
                      <p:nvPr/>
                    </p:nvPicPr>
                    <p:blipFill>
                      <a:blip r:embed="rId5"/>
                      <a:stretch>
                        <a:fillRect/>
                      </a:stretch>
                    </p:blipFill>
                    <p:spPr>
                      <a:xfrm>
                        <a:off x="468249" y="1765359"/>
                        <a:ext cx="2864644" cy="2350294"/>
                      </a:xfrm>
                      <a:prstGeom prst="rect">
                        <a:avLst/>
                      </a:prstGeom>
                    </p:spPr>
                  </p:pic>
                </p:oleObj>
              </mc:Fallback>
            </mc:AlternateContent>
          </a:graphicData>
        </a:graphic>
      </p:graphicFrame>
    </p:spTree>
    <p:extLst>
      <p:ext uri="{BB962C8B-B14F-4D97-AF65-F5344CB8AC3E}">
        <p14:creationId xmlns:p14="http://schemas.microsoft.com/office/powerpoint/2010/main" val="1321071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a:xfrm>
            <a:off x="273205" y="310066"/>
            <a:ext cx="8229600" cy="857250"/>
          </a:xfrm>
        </p:spPr>
        <p:txBody>
          <a:bodyPr/>
          <a:lstStyle/>
          <a:p>
            <a:r>
              <a:rPr lang="en-US" dirty="0"/>
              <a:t>Multifamily Residential</a:t>
            </a:r>
          </a:p>
        </p:txBody>
      </p:sp>
      <p:sp>
        <p:nvSpPr>
          <p:cNvPr id="3" name="Content Placeholder 2">
            <a:extLst>
              <a:ext uri="{FF2B5EF4-FFF2-40B4-BE49-F238E27FC236}">
                <a16:creationId xmlns:a16="http://schemas.microsoft.com/office/drawing/2014/main" id="{ECE5ACE2-6D44-4301-B134-EE3CBA519329}"/>
              </a:ext>
            </a:extLst>
          </p:cNvPr>
          <p:cNvSpPr>
            <a:spLocks noGrp="1"/>
          </p:cNvSpPr>
          <p:nvPr>
            <p:ph idx="1"/>
          </p:nvPr>
        </p:nvSpPr>
        <p:spPr>
          <a:xfrm>
            <a:off x="137996" y="1027848"/>
            <a:ext cx="8229600" cy="3513486"/>
          </a:xfrm>
        </p:spPr>
        <p:txBody>
          <a:bodyPr/>
          <a:lstStyle/>
          <a:p>
            <a:pPr marL="0" indent="0">
              <a:buNone/>
            </a:pPr>
            <a:r>
              <a:rPr lang="en-US" sz="1350" dirty="0"/>
              <a:t>Works to overcome market barriers in the multifamily sector, pursuing strategies to: </a:t>
            </a:r>
          </a:p>
          <a:p>
            <a:r>
              <a:rPr lang="en-US" sz="1350" dirty="0"/>
              <a:t>Create awareness and demand for energy-efficient and high-performance buildings</a:t>
            </a:r>
          </a:p>
          <a:p>
            <a:r>
              <a:rPr lang="en-US" sz="1350" dirty="0"/>
              <a:t>Increase market capacity to deliver energy services</a:t>
            </a:r>
          </a:p>
          <a:p>
            <a:r>
              <a:rPr lang="en-US" sz="1350" dirty="0"/>
              <a:t>Stimulate consumer demand and choice to select energy and Environmentally friendly buildings through clear and widely used labeling</a:t>
            </a:r>
          </a:p>
          <a:p>
            <a:r>
              <a:rPr lang="en-US" sz="1350" dirty="0"/>
              <a:t>Expand the pool of trusted energy professionals serving the needs of multifamily building owners, their technical skill sets and tools</a:t>
            </a:r>
          </a:p>
          <a:p>
            <a:r>
              <a:rPr lang="en-US" sz="1350" dirty="0"/>
              <a:t>Demonstrate viability of deep energy retrofits in multifamily affordable housing stock</a:t>
            </a:r>
          </a:p>
          <a:p>
            <a:r>
              <a:rPr lang="en-US" sz="1350" dirty="0"/>
              <a:t>Further the emergence of performance contracting</a:t>
            </a:r>
          </a:p>
        </p:txBody>
      </p:sp>
      <p:pic>
        <p:nvPicPr>
          <p:cNvPr id="5" name="Picture 4">
            <a:extLst>
              <a:ext uri="{FF2B5EF4-FFF2-40B4-BE49-F238E27FC236}">
                <a16:creationId xmlns:a16="http://schemas.microsoft.com/office/drawing/2014/main" id="{50143EAC-9761-4ED4-9608-644AC3871DCA}"/>
              </a:ext>
            </a:extLst>
          </p:cNvPr>
          <p:cNvPicPr>
            <a:picLocks noChangeAspect="1"/>
          </p:cNvPicPr>
          <p:nvPr/>
        </p:nvPicPr>
        <p:blipFill>
          <a:blip r:embed="rId3"/>
          <a:stretch>
            <a:fillRect/>
          </a:stretch>
        </p:blipFill>
        <p:spPr>
          <a:xfrm>
            <a:off x="2141034" y="3208990"/>
            <a:ext cx="4223525" cy="1813324"/>
          </a:xfrm>
          <a:prstGeom prst="rect">
            <a:avLst/>
          </a:prstGeom>
        </p:spPr>
      </p:pic>
    </p:spTree>
    <p:extLst>
      <p:ext uri="{BB962C8B-B14F-4D97-AF65-F5344CB8AC3E}">
        <p14:creationId xmlns:p14="http://schemas.microsoft.com/office/powerpoint/2010/main" val="143767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561FD2-7BA3-4F2B-84F3-977CBBFDE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144" y="4545329"/>
            <a:ext cx="1608272" cy="387366"/>
          </a:xfrm>
          <a:prstGeom prst="rect">
            <a:avLst/>
          </a:prstGeom>
        </p:spPr>
      </p:pic>
      <p:pic>
        <p:nvPicPr>
          <p:cNvPr id="3" name="Picture 2">
            <a:extLst>
              <a:ext uri="{FF2B5EF4-FFF2-40B4-BE49-F238E27FC236}">
                <a16:creationId xmlns:a16="http://schemas.microsoft.com/office/drawing/2014/main" id="{9618EF4C-E375-4827-A742-56F28CAB9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419E7127-2E6B-4CAB-98DA-50205F71C47C}"/>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spTree>
    <p:extLst>
      <p:ext uri="{BB962C8B-B14F-4D97-AF65-F5344CB8AC3E}">
        <p14:creationId xmlns:p14="http://schemas.microsoft.com/office/powerpoint/2010/main" val="3690105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a:xfrm>
            <a:off x="273205" y="310066"/>
            <a:ext cx="8229600" cy="857250"/>
          </a:xfrm>
        </p:spPr>
        <p:txBody>
          <a:bodyPr/>
          <a:lstStyle/>
          <a:p>
            <a:r>
              <a:rPr lang="en-US" dirty="0"/>
              <a:t>Informational Resources </a:t>
            </a:r>
            <a:br>
              <a:rPr lang="en-US" dirty="0"/>
            </a:br>
            <a:r>
              <a:rPr lang="en-US" sz="2400" dirty="0"/>
              <a:t>(Data and Analytics)</a:t>
            </a:r>
          </a:p>
        </p:txBody>
      </p:sp>
      <p:sp>
        <p:nvSpPr>
          <p:cNvPr id="6" name="Content Placeholder 5">
            <a:extLst>
              <a:ext uri="{FF2B5EF4-FFF2-40B4-BE49-F238E27FC236}">
                <a16:creationId xmlns:a16="http://schemas.microsoft.com/office/drawing/2014/main" id="{7095CCCB-545E-4E82-9D0A-3F98D526F683}"/>
              </a:ext>
            </a:extLst>
          </p:cNvPr>
          <p:cNvSpPr>
            <a:spLocks noGrp="1"/>
          </p:cNvSpPr>
          <p:nvPr>
            <p:ph idx="1"/>
          </p:nvPr>
        </p:nvSpPr>
        <p:spPr>
          <a:xfrm>
            <a:off x="337584" y="1515066"/>
            <a:ext cx="5382490" cy="3165475"/>
          </a:xfrm>
        </p:spPr>
        <p:txBody>
          <a:bodyPr/>
          <a:lstStyle/>
          <a:p>
            <a:r>
              <a:rPr lang="en-US" sz="1950" dirty="0"/>
              <a:t>Building Stock Baseline and Potential Studies</a:t>
            </a:r>
          </a:p>
          <a:p>
            <a:r>
              <a:rPr lang="en-US" sz="1950" dirty="0"/>
              <a:t>Energy Statistics</a:t>
            </a:r>
          </a:p>
          <a:p>
            <a:r>
              <a:rPr lang="en-US" sz="1950" dirty="0"/>
              <a:t>Research and Technical Reports</a:t>
            </a:r>
          </a:p>
          <a:p>
            <a:r>
              <a:rPr lang="en-US" sz="1950" dirty="0"/>
              <a:t>New York State Low- to Moderate-Income Census Population Analysis Tool </a:t>
            </a:r>
          </a:p>
          <a:p>
            <a:r>
              <a:rPr lang="en-US" sz="1950" dirty="0"/>
              <a:t>Community Energy Use Data</a:t>
            </a:r>
          </a:p>
          <a:p>
            <a:endParaRPr lang="en-US" sz="1950" dirty="0"/>
          </a:p>
          <a:p>
            <a:pPr marL="0" indent="0">
              <a:buNone/>
            </a:pPr>
            <a:r>
              <a:rPr lang="en-US" sz="2000" dirty="0">
                <a:solidFill>
                  <a:schemeClr val="bg2"/>
                </a:solidFill>
              </a:rPr>
              <a:t>https://www.ny.gov/programs/open-ny</a:t>
            </a:r>
            <a:endParaRPr lang="en-US" sz="1950" dirty="0">
              <a:solidFill>
                <a:schemeClr val="bg2"/>
              </a:solidFill>
            </a:endParaRPr>
          </a:p>
          <a:p>
            <a:endParaRPr lang="en-US" sz="1950" dirty="0"/>
          </a:p>
        </p:txBody>
      </p:sp>
      <p:pic>
        <p:nvPicPr>
          <p:cNvPr id="8" name="Picture 7">
            <a:extLst>
              <a:ext uri="{FF2B5EF4-FFF2-40B4-BE49-F238E27FC236}">
                <a16:creationId xmlns:a16="http://schemas.microsoft.com/office/drawing/2014/main" id="{AC8CA10F-E589-4992-9270-824274D19DF9}"/>
              </a:ext>
            </a:extLst>
          </p:cNvPr>
          <p:cNvPicPr>
            <a:picLocks noChangeAspect="1"/>
          </p:cNvPicPr>
          <p:nvPr/>
        </p:nvPicPr>
        <p:blipFill>
          <a:blip r:embed="rId3"/>
          <a:stretch>
            <a:fillRect/>
          </a:stretch>
        </p:blipFill>
        <p:spPr>
          <a:xfrm>
            <a:off x="5569806" y="1586836"/>
            <a:ext cx="3236611" cy="2529220"/>
          </a:xfrm>
          <a:prstGeom prst="rect">
            <a:avLst/>
          </a:prstGeom>
        </p:spPr>
      </p:pic>
    </p:spTree>
    <p:extLst>
      <p:ext uri="{BB962C8B-B14F-4D97-AF65-F5344CB8AC3E}">
        <p14:creationId xmlns:p14="http://schemas.microsoft.com/office/powerpoint/2010/main" val="1246542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DE80-621E-4004-A525-32BAEE38A4E0}"/>
              </a:ext>
            </a:extLst>
          </p:cNvPr>
          <p:cNvSpPr>
            <a:spLocks noGrp="1"/>
          </p:cNvSpPr>
          <p:nvPr>
            <p:ph type="title"/>
          </p:nvPr>
        </p:nvSpPr>
        <p:spPr>
          <a:xfrm>
            <a:off x="273205" y="310066"/>
            <a:ext cx="8229600" cy="857250"/>
          </a:xfrm>
        </p:spPr>
        <p:txBody>
          <a:bodyPr/>
          <a:lstStyle/>
          <a:p>
            <a:r>
              <a:rPr lang="en-US" sz="3000" dirty="0"/>
              <a:t>Matrix Team Example: Pay for Performance</a:t>
            </a:r>
          </a:p>
        </p:txBody>
      </p:sp>
      <p:sp>
        <p:nvSpPr>
          <p:cNvPr id="6" name="Content Placeholder 5">
            <a:extLst>
              <a:ext uri="{FF2B5EF4-FFF2-40B4-BE49-F238E27FC236}">
                <a16:creationId xmlns:a16="http://schemas.microsoft.com/office/drawing/2014/main" id="{8FD92AA3-610F-464F-9229-5454DB31AC59}"/>
              </a:ext>
            </a:extLst>
          </p:cNvPr>
          <p:cNvSpPr>
            <a:spLocks noGrp="1"/>
          </p:cNvSpPr>
          <p:nvPr>
            <p:ph idx="1"/>
          </p:nvPr>
        </p:nvSpPr>
        <p:spPr/>
        <p:txBody>
          <a:bodyPr/>
          <a:lstStyle/>
          <a:p>
            <a:pPr marL="0" indent="0">
              <a:buNone/>
            </a:pPr>
            <a:r>
              <a:rPr lang="en-US" sz="1950" dirty="0"/>
              <a:t>A flexible, market-based approach to deliver energy efficiency that allows solution providers to innovate, reduce costs, and increase customer value by:</a:t>
            </a:r>
          </a:p>
          <a:p>
            <a:pPr>
              <a:buFont typeface="Wingdings" panose="05000000000000000000" pitchFamily="2" charset="2"/>
              <a:buChar char="Ø"/>
            </a:pPr>
            <a:r>
              <a:rPr lang="en-US" sz="1950" dirty="0"/>
              <a:t>Investing in realized savings</a:t>
            </a:r>
          </a:p>
          <a:p>
            <a:pPr>
              <a:buFont typeface="Wingdings" panose="05000000000000000000" pitchFamily="2" charset="2"/>
              <a:buChar char="Ø"/>
            </a:pPr>
            <a:r>
              <a:rPr lang="en-US" sz="1950" dirty="0"/>
              <a:t>Enabling multi-year revenue streams</a:t>
            </a:r>
          </a:p>
          <a:p>
            <a:pPr>
              <a:buFont typeface="Wingdings" panose="05000000000000000000" pitchFamily="2" charset="2"/>
              <a:buChar char="Ø"/>
            </a:pPr>
            <a:r>
              <a:rPr lang="en-US" sz="1950" dirty="0"/>
              <a:t>Allowing for technology agnostic solutions</a:t>
            </a:r>
          </a:p>
          <a:p>
            <a:pPr>
              <a:buFont typeface="Wingdings" panose="05000000000000000000" pitchFamily="2" charset="2"/>
              <a:buChar char="Ø"/>
            </a:pPr>
            <a:r>
              <a:rPr lang="en-US" sz="1950" dirty="0"/>
              <a:t>Focusing on achievements at the portfolio levels</a:t>
            </a:r>
          </a:p>
          <a:p>
            <a:pPr>
              <a:buFont typeface="Wingdings" panose="05000000000000000000" pitchFamily="2" charset="2"/>
              <a:buChar char="Ø"/>
            </a:pPr>
            <a:r>
              <a:rPr lang="en-US" sz="1950" dirty="0"/>
              <a:t>Valuing energy efficiency in a manner comparable to other distributed energy resources (DERs)</a:t>
            </a:r>
          </a:p>
          <a:p>
            <a:pPr>
              <a:buFont typeface="Wingdings" panose="05000000000000000000" pitchFamily="2" charset="2"/>
              <a:buChar char="Ø"/>
            </a:pPr>
            <a:r>
              <a:rPr lang="en-US" sz="1950" dirty="0"/>
              <a:t>Allowing for private market innovation and scale</a:t>
            </a:r>
          </a:p>
        </p:txBody>
      </p:sp>
    </p:spTree>
    <p:extLst>
      <p:ext uri="{BB962C8B-B14F-4D97-AF65-F5344CB8AC3E}">
        <p14:creationId xmlns:p14="http://schemas.microsoft.com/office/powerpoint/2010/main" val="1259889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C6C5-37FB-4EB9-B829-BBE9F39B34D2}"/>
              </a:ext>
            </a:extLst>
          </p:cNvPr>
          <p:cNvSpPr>
            <a:spLocks noGrp="1"/>
          </p:cNvSpPr>
          <p:nvPr>
            <p:ph type="title"/>
          </p:nvPr>
        </p:nvSpPr>
        <p:spPr/>
        <p:txBody>
          <a:bodyPr/>
          <a:lstStyle/>
          <a:p>
            <a:r>
              <a:rPr lang="en-US" dirty="0"/>
              <a:t>Participant Announcements</a:t>
            </a:r>
          </a:p>
        </p:txBody>
      </p:sp>
      <p:pic>
        <p:nvPicPr>
          <p:cNvPr id="3074" name="Picture 2" descr="Image result for shout">
            <a:extLst>
              <a:ext uri="{FF2B5EF4-FFF2-40B4-BE49-F238E27FC236}">
                <a16:creationId xmlns:a16="http://schemas.microsoft.com/office/drawing/2014/main" id="{0CA6617F-6A7A-457D-A8C4-15481F7E2B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9389" y="1428750"/>
            <a:ext cx="5191011" cy="290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16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1188-4EF1-460D-A523-4ABFF8E9D818}"/>
              </a:ext>
            </a:extLst>
          </p:cNvPr>
          <p:cNvSpPr>
            <a:spLocks noGrp="1"/>
          </p:cNvSpPr>
          <p:nvPr>
            <p:ph type="title"/>
          </p:nvPr>
        </p:nvSpPr>
        <p:spPr/>
        <p:txBody>
          <a:bodyPr/>
          <a:lstStyle/>
          <a:p>
            <a:r>
              <a:rPr lang="en-US" dirty="0"/>
              <a:t>Summary and Closing</a:t>
            </a:r>
          </a:p>
        </p:txBody>
      </p:sp>
      <p:sp>
        <p:nvSpPr>
          <p:cNvPr id="3" name="Content Placeholder 2">
            <a:extLst>
              <a:ext uri="{FF2B5EF4-FFF2-40B4-BE49-F238E27FC236}">
                <a16:creationId xmlns:a16="http://schemas.microsoft.com/office/drawing/2014/main" id="{78DDCF83-253C-42E4-9411-196A3A45CE29}"/>
              </a:ext>
            </a:extLst>
          </p:cNvPr>
          <p:cNvSpPr>
            <a:spLocks noGrp="1"/>
          </p:cNvSpPr>
          <p:nvPr>
            <p:ph idx="1"/>
          </p:nvPr>
        </p:nvSpPr>
        <p:spPr/>
        <p:txBody>
          <a:bodyPr/>
          <a:lstStyle/>
          <a:p>
            <a:r>
              <a:rPr lang="en-US" dirty="0"/>
              <a:t>Key takeaways from today</a:t>
            </a:r>
          </a:p>
          <a:p>
            <a:r>
              <a:rPr lang="en-US" dirty="0"/>
              <a:t>Action steps</a:t>
            </a:r>
          </a:p>
          <a:p>
            <a:r>
              <a:rPr lang="en-US" dirty="0"/>
              <a:t>Plan for re-engagement with RMAG</a:t>
            </a:r>
          </a:p>
          <a:p>
            <a:pPr lvl="1"/>
            <a:r>
              <a:rPr lang="en-US" dirty="0"/>
              <a:t>Email distribution list</a:t>
            </a:r>
          </a:p>
          <a:p>
            <a:pPr lvl="1"/>
            <a:r>
              <a:rPr lang="en-US" dirty="0"/>
              <a:t>Website landing page (coming soon)</a:t>
            </a:r>
          </a:p>
          <a:p>
            <a:pPr lvl="1"/>
            <a:r>
              <a:rPr lang="en-US" dirty="0"/>
              <a:t>Webinars</a:t>
            </a:r>
          </a:p>
          <a:p>
            <a:pPr lvl="1"/>
            <a:r>
              <a:rPr lang="en-US" dirty="0"/>
              <a:t>In person meetings</a:t>
            </a:r>
          </a:p>
        </p:txBody>
      </p:sp>
    </p:spTree>
    <p:extLst>
      <p:ext uri="{BB962C8B-B14F-4D97-AF65-F5344CB8AC3E}">
        <p14:creationId xmlns:p14="http://schemas.microsoft.com/office/powerpoint/2010/main" val="3736475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01BD9-663B-4F85-ACD1-1AB384495CCB}"/>
              </a:ext>
            </a:extLst>
          </p:cNvPr>
          <p:cNvSpPr>
            <a:spLocks noGrp="1"/>
          </p:cNvSpPr>
          <p:nvPr>
            <p:ph type="ctrTitle"/>
          </p:nvPr>
        </p:nvSpPr>
        <p:spPr>
          <a:xfrm rot="20850866">
            <a:off x="685800" y="1874895"/>
            <a:ext cx="7772400" cy="1101725"/>
          </a:xfrm>
        </p:spPr>
        <p:txBody>
          <a:bodyPr/>
          <a:lstStyle/>
          <a:p>
            <a:pPr algn="ctr"/>
            <a:r>
              <a:rPr lang="en-US" sz="6000" dirty="0">
                <a:latin typeface="MV Boli" panose="02000500030200090000" pitchFamily="2" charset="0"/>
                <a:cs typeface="MV Boli" panose="02000500030200090000" pitchFamily="2" charset="0"/>
              </a:rPr>
              <a:t>Thank You!</a:t>
            </a:r>
          </a:p>
        </p:txBody>
      </p:sp>
    </p:spTree>
    <p:extLst>
      <p:ext uri="{BB962C8B-B14F-4D97-AF65-F5344CB8AC3E}">
        <p14:creationId xmlns:p14="http://schemas.microsoft.com/office/powerpoint/2010/main" val="374724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3B3B68-553C-46FB-861B-50B11E8E7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206"/>
            <a:ext cx="9144000" cy="5143500"/>
          </a:xfrm>
          <a:prstGeom prst="rect">
            <a:avLst/>
          </a:prstGeom>
        </p:spPr>
      </p:pic>
      <p:pic>
        <p:nvPicPr>
          <p:cNvPr id="3" name="Picture 2">
            <a:extLst>
              <a:ext uri="{FF2B5EF4-FFF2-40B4-BE49-F238E27FC236}">
                <a16:creationId xmlns:a16="http://schemas.microsoft.com/office/drawing/2014/main" id="{9618EF4C-E375-4827-A742-56F28CAB96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8" y="-49786"/>
            <a:ext cx="9144000" cy="5143500"/>
          </a:xfrm>
          <a:prstGeom prst="rect">
            <a:avLst/>
          </a:prstGeom>
        </p:spPr>
      </p:pic>
      <p:sp>
        <p:nvSpPr>
          <p:cNvPr id="5" name="Rectangle 4">
            <a:extLst>
              <a:ext uri="{FF2B5EF4-FFF2-40B4-BE49-F238E27FC236}">
                <a16:creationId xmlns:a16="http://schemas.microsoft.com/office/drawing/2014/main" id="{419E7127-2E6B-4CAB-98DA-50205F71C47C}"/>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8" name="Picture 7" descr="NYSERDA Logo.png">
            <a:extLst>
              <a:ext uri="{FF2B5EF4-FFF2-40B4-BE49-F238E27FC236}">
                <a16:creationId xmlns:a16="http://schemas.microsoft.com/office/drawing/2014/main" id="{EC0C561D-E3D8-49B4-9F4B-8FCE69E73D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252973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CC7E2D-3AFD-4400-BB89-0F6056544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D5782B55-2E9A-4788-85F8-7180AD4F2212}"/>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7" name="Picture 6">
            <a:extLst>
              <a:ext uri="{FF2B5EF4-FFF2-40B4-BE49-F238E27FC236}">
                <a16:creationId xmlns:a16="http://schemas.microsoft.com/office/drawing/2014/main" id="{344D0C11-FCB1-4ADA-91E8-08E5B42EF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descr="NYSERDA Logo.png">
            <a:extLst>
              <a:ext uri="{FF2B5EF4-FFF2-40B4-BE49-F238E27FC236}">
                <a16:creationId xmlns:a16="http://schemas.microsoft.com/office/drawing/2014/main" id="{33616601-8981-4F6A-9A90-E4800EE600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176286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C1280-061F-4608-B889-88E791179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419E7127-2E6B-4CAB-98DA-50205F71C47C}"/>
              </a:ext>
            </a:extLst>
          </p:cNvPr>
          <p:cNvSpPr/>
          <p:nvPr/>
        </p:nvSpPr>
        <p:spPr>
          <a:xfrm>
            <a:off x="0" y="1"/>
            <a:ext cx="9144000" cy="147206"/>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Calibri"/>
            </a:endParaRPr>
          </a:p>
        </p:txBody>
      </p:sp>
      <p:pic>
        <p:nvPicPr>
          <p:cNvPr id="4" name="Picture 3">
            <a:extLst>
              <a:ext uri="{FF2B5EF4-FFF2-40B4-BE49-F238E27FC236}">
                <a16:creationId xmlns:a16="http://schemas.microsoft.com/office/drawing/2014/main" id="{942E9A35-AADA-4C61-8C55-BE253950C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descr="NYSERDA Logo.png">
            <a:extLst>
              <a:ext uri="{FF2B5EF4-FFF2-40B4-BE49-F238E27FC236}">
                <a16:creationId xmlns:a16="http://schemas.microsoft.com/office/drawing/2014/main" id="{BEAF972E-2081-4BE1-A116-89B2C1C027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4552950"/>
            <a:ext cx="1513584" cy="365760"/>
          </a:xfrm>
          <a:prstGeom prst="rect">
            <a:avLst/>
          </a:prstGeom>
        </p:spPr>
      </p:pic>
    </p:spTree>
    <p:extLst>
      <p:ext uri="{BB962C8B-B14F-4D97-AF65-F5344CB8AC3E}">
        <p14:creationId xmlns:p14="http://schemas.microsoft.com/office/powerpoint/2010/main" val="3644407850"/>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8BE364F35254ABCDA2CE23EE59FA1" ma:contentTypeVersion="3" ma:contentTypeDescription="Create a new document." ma:contentTypeScope="" ma:versionID="95d6fdd541c541d38cedad4f6d23f1de">
  <xsd:schema xmlns:xsd="http://www.w3.org/2001/XMLSchema" xmlns:xs="http://www.w3.org/2001/XMLSchema" xmlns:p="http://schemas.microsoft.com/office/2006/metadata/properties" xmlns:ns2="a41925d7-6666-40fe-98b0-0e624a738239" targetNamespace="http://schemas.microsoft.com/office/2006/metadata/properties" ma:root="true" ma:fieldsID="405f3edb059214306ad417e43bb5172d" ns2:_="">
    <xsd:import namespace="a41925d7-6666-40fe-98b0-0e624a738239"/>
    <xsd:element name="properties">
      <xsd:complexType>
        <xsd:sequence>
          <xsd:element name="documentManagement">
            <xsd:complexType>
              <xsd:all>
                <xsd:element ref="ns2:Category" minOccurs="0"/>
                <xsd:element ref="ns2:Sub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925d7-6666-40fe-98b0-0e624a738239"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Marketing Templates"/>
          <xsd:enumeration value="Marketing Forms"/>
          <xsd:enumeration value="Marketing Resources"/>
          <xsd:enumeration value="Blank PowerPoint Templates"/>
          <xsd:enumeration value="Pre-built PowerPoint Presentation Library"/>
          <xsd:enumeration value="Foundational Documents"/>
        </xsd:restriction>
      </xsd:simpleType>
    </xsd:element>
    <xsd:element name="SubCategory" ma:index="9" nillable="true" ma:displayName="SubCategory" ma:format="Dropdown" ma:internalName="SubCategory">
      <xsd:simpleType>
        <xsd:restriction base="dms:Choice">
          <xsd:enumeration value="Project Success Highlights"/>
          <xsd:enumeration value="Logo Release"/>
          <xsd:enumeration value="Photo Release"/>
          <xsd:enumeration value="Website"/>
          <xsd:enumeration value="Information Relea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Category xmlns="a41925d7-6666-40fe-98b0-0e624a738239" xsi:nil="true"/>
    <Category xmlns="a41925d7-6666-40fe-98b0-0e624a738239">Marketing Templates</Category>
  </documentManagement>
</p:properties>
</file>

<file path=customXml/itemProps1.xml><?xml version="1.0" encoding="utf-8"?>
<ds:datastoreItem xmlns:ds="http://schemas.openxmlformats.org/officeDocument/2006/customXml" ds:itemID="{24DFE180-A39C-424D-9B01-D0798DA5AB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925d7-6666-40fe-98b0-0e624a738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E09270-68C1-4C64-B21D-2AA5BF5E378B}">
  <ds:schemaRefs>
    <ds:schemaRef ds:uri="http://schemas.microsoft.com/sharepoint/v3/contenttype/forms"/>
  </ds:schemaRefs>
</ds:datastoreItem>
</file>

<file path=customXml/itemProps3.xml><?xml version="1.0" encoding="utf-8"?>
<ds:datastoreItem xmlns:ds="http://schemas.openxmlformats.org/officeDocument/2006/customXml" ds:itemID="{604861CA-5DD2-44F8-8780-9628548221F3}">
  <ds:schemaRefs>
    <ds:schemaRef ds:uri="http://www.w3.org/XML/1998/namespace"/>
    <ds:schemaRef ds:uri="http://purl.org/dc/elements/1.1/"/>
    <ds:schemaRef ds:uri="a41925d7-6666-40fe-98b0-0e624a738239"/>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5376</TotalTime>
  <Words>5322</Words>
  <Application>Microsoft Office PowerPoint</Application>
  <PresentationFormat>On-screen Show (16:9)</PresentationFormat>
  <Paragraphs>473</Paragraphs>
  <Slides>64</Slides>
  <Notes>64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64</vt:i4>
      </vt:variant>
    </vt:vector>
  </HeadingPairs>
  <TitlesOfParts>
    <vt:vector size="76" baseType="lpstr">
      <vt:lpstr>Arial</vt:lpstr>
      <vt:lpstr>Calibri</vt:lpstr>
      <vt:lpstr>Courier New</vt:lpstr>
      <vt:lpstr>Helvetica Neue</vt:lpstr>
      <vt:lpstr>MV Boli</vt:lpstr>
      <vt:lpstr>Wingdings</vt:lpstr>
      <vt:lpstr>Cover Master</vt:lpstr>
      <vt:lpstr>Section Master</vt:lpstr>
      <vt:lpstr>Content Master</vt:lpstr>
      <vt:lpstr>2_Custom Design</vt:lpstr>
      <vt:lpstr>3_Custom Design</vt:lpstr>
      <vt:lpstr>Bitmap Image</vt:lpstr>
      <vt:lpstr>PowerPoint Presentation</vt:lpstr>
      <vt:lpstr>Welcome and Agenda</vt:lpstr>
      <vt:lpstr>Charter</vt:lpstr>
      <vt:lpstr>Charter (continued)</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Energy Efficiency  (U.S. 1965-2016)</vt:lpstr>
      <vt:lpstr>Icebreaker Questions (select one)</vt:lpstr>
      <vt:lpstr>NYSERDA Residential Updates</vt:lpstr>
      <vt:lpstr>Moonshot Idea</vt:lpstr>
      <vt:lpstr>PowerPoint Presentation</vt:lpstr>
      <vt:lpstr>PowerPoint Presentation</vt:lpstr>
      <vt:lpstr>What’s New or Coming Soon</vt:lpstr>
      <vt:lpstr>Biggest Challenge Our Team Faces</vt:lpstr>
      <vt:lpstr>PowerPoint Presentation</vt:lpstr>
      <vt:lpstr>PowerPoint Presentation</vt:lpstr>
      <vt:lpstr>What’s New or Coming Soon</vt:lpstr>
      <vt:lpstr>Biggest Challenge Our Team Faces</vt:lpstr>
      <vt:lpstr>PowerPoint Presentation</vt:lpstr>
      <vt:lpstr>PowerPoint Presentation</vt:lpstr>
      <vt:lpstr>What’s New or Coming Soon</vt:lpstr>
      <vt:lpstr>Biggest Challenge Our Team Faces</vt:lpstr>
      <vt:lpstr>PowerPoint Presentation</vt:lpstr>
      <vt:lpstr>PowerPoint Presentation</vt:lpstr>
      <vt:lpstr>What’s New or Coming Soon</vt:lpstr>
      <vt:lpstr>Biggest Challenge Our Team Faces</vt:lpstr>
      <vt:lpstr>PowerPoint Presentation</vt:lpstr>
      <vt:lpstr>Group Table Exercise</vt:lpstr>
      <vt:lpstr>PowerPoint Presentation</vt:lpstr>
      <vt:lpstr>Group Table Exercise</vt:lpstr>
      <vt:lpstr>Topic 1: Predicting Consumer Demand</vt:lpstr>
      <vt:lpstr>Topic 2: From Energy Consumers to Prosumers</vt:lpstr>
      <vt:lpstr>Topic 3: Smart and Connected Homes</vt:lpstr>
      <vt:lpstr>Topic 4: Efficiency as a Product vs. Efficiency as a Service </vt:lpstr>
      <vt:lpstr>PowerPoint Presentation</vt:lpstr>
      <vt:lpstr>NYSERDA’s Resources</vt:lpstr>
      <vt:lpstr>Standards &amp; Quality Assurance</vt:lpstr>
      <vt:lpstr>Communities and Local Government</vt:lpstr>
      <vt:lpstr>Corporate Marketing</vt:lpstr>
      <vt:lpstr>Market Insights</vt:lpstr>
      <vt:lpstr>Information Products &amp; Brokering</vt:lpstr>
      <vt:lpstr>Code, Products &amp; Standards</vt:lpstr>
      <vt:lpstr>NY-Sun</vt:lpstr>
      <vt:lpstr>Multifamily Residential</vt:lpstr>
      <vt:lpstr>Informational Resources  (Data and Analytics)</vt:lpstr>
      <vt:lpstr>Matrix Team Example: Pay for Performance</vt:lpstr>
      <vt:lpstr>Participant Announcements</vt:lpstr>
      <vt:lpstr>Summary and Closing</vt:lpstr>
      <vt:lpstr>Thank You!</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NYSERDA - Reverse Background</dc:title>
  <dc:creator>Warner, Jennifer</dc:creator>
  <cp:lastModifiedBy>Moriarta, Courtney (NYSERDA)</cp:lastModifiedBy>
  <cp:revision>147</cp:revision>
  <cp:lastPrinted>2019-06-12T19:18:38Z</cp:lastPrinted>
  <dcterms:created xsi:type="dcterms:W3CDTF">2014-12-09T18:34:34Z</dcterms:created>
  <dcterms:modified xsi:type="dcterms:W3CDTF">2019-08-22T18:04:14Z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0x010100E5C8BE364F35254ABCDA2CE23EE59FA1</vt:lpwstr>
  </property>
</Properties>
</file>