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61"/>
  </p:notesMasterIdLst>
  <p:sldIdLst>
    <p:sldId id="256" r:id="rId8"/>
    <p:sldId id="511" r:id="rId9"/>
    <p:sldId id="272" r:id="rId10"/>
    <p:sldId id="517" r:id="rId11"/>
    <p:sldId id="535" r:id="rId12"/>
    <p:sldId id="546" r:id="rId13"/>
    <p:sldId id="536" r:id="rId14"/>
    <p:sldId id="537" r:id="rId15"/>
    <p:sldId id="540" r:id="rId16"/>
    <p:sldId id="545" r:id="rId17"/>
    <p:sldId id="542" r:id="rId18"/>
    <p:sldId id="266" r:id="rId19"/>
    <p:sldId id="538" r:id="rId20"/>
    <p:sldId id="539" r:id="rId21"/>
    <p:sldId id="543" r:id="rId22"/>
    <p:sldId id="544" r:id="rId23"/>
    <p:sldId id="529" r:id="rId24"/>
    <p:sldId id="541" r:id="rId25"/>
    <p:sldId id="549" r:id="rId26"/>
    <p:sldId id="257" r:id="rId27"/>
    <p:sldId id="550" r:id="rId28"/>
    <p:sldId id="551" r:id="rId29"/>
    <p:sldId id="552" r:id="rId30"/>
    <p:sldId id="258" r:id="rId31"/>
    <p:sldId id="321" r:id="rId32"/>
    <p:sldId id="369" r:id="rId33"/>
    <p:sldId id="320" r:id="rId34"/>
    <p:sldId id="384" r:id="rId35"/>
    <p:sldId id="376" r:id="rId36"/>
    <p:sldId id="371" r:id="rId37"/>
    <p:sldId id="512" r:id="rId38"/>
    <p:sldId id="285" r:id="rId39"/>
    <p:sldId id="262" r:id="rId40"/>
    <p:sldId id="261" r:id="rId41"/>
    <p:sldId id="548" r:id="rId42"/>
    <p:sldId id="259" r:id="rId43"/>
    <p:sldId id="417" r:id="rId44"/>
    <p:sldId id="410" r:id="rId45"/>
    <p:sldId id="413" r:id="rId46"/>
    <p:sldId id="411" r:id="rId47"/>
    <p:sldId id="416" r:id="rId48"/>
    <p:sldId id="533" r:id="rId49"/>
    <p:sldId id="555" r:id="rId50"/>
    <p:sldId id="556" r:id="rId51"/>
    <p:sldId id="557" r:id="rId52"/>
    <p:sldId id="558" r:id="rId53"/>
    <p:sldId id="559" r:id="rId54"/>
    <p:sldId id="560" r:id="rId55"/>
    <p:sldId id="469" r:id="rId56"/>
    <p:sldId id="525" r:id="rId57"/>
    <p:sldId id="526" r:id="rId58"/>
    <p:sldId id="513" r:id="rId59"/>
    <p:sldId id="514" r:id="rId60"/>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amilton" initials="KH" lastIdx="2" clrIdx="0">
    <p:extLst>
      <p:ext uri="{19B8F6BF-5375-455C-9EA6-DF929625EA0E}">
        <p15:presenceInfo xmlns:p15="http://schemas.microsoft.com/office/powerpoint/2012/main" userId="b8d686599cd2904d" providerId="Windows Live"/>
      </p:ext>
    </p:extLst>
  </p:cmAuthor>
  <p:cmAuthor id="2" name="Clark, Heather (NYSERDA)" initials="CH(" lastIdx="1" clrIdx="1">
    <p:extLst>
      <p:ext uri="{19B8F6BF-5375-455C-9EA6-DF929625EA0E}">
        <p15:presenceInfo xmlns:p15="http://schemas.microsoft.com/office/powerpoint/2012/main" userId="S-1-5-21-776561741-839522115-1202660629-42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1F3261"/>
    <a:srgbClr val="646569"/>
    <a:srgbClr val="0069A6"/>
    <a:srgbClr val="00768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77086" autoAdjust="0"/>
  </p:normalViewPr>
  <p:slideViewPr>
    <p:cSldViewPr>
      <p:cViewPr varScale="1">
        <p:scale>
          <a:sx n="115" d="100"/>
          <a:sy n="115" d="100"/>
        </p:scale>
        <p:origin x="1362"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9" d="100"/>
          <a:sy n="99" d="100"/>
        </p:scale>
        <p:origin x="-354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9T12:22:35.637"/>
    </inkml:context>
    <inkml:brush xml:id="br0">
      <inkml:brushProperty name="width" value="0.1" units="cm"/>
      <inkml:brushProperty name="height" value="0.1" units="cm"/>
      <inkml:brushProperty name="color" value="#E71224"/>
      <inkml:brushProperty name="ignorePressure" value="1"/>
    </inkml:brush>
  </inkml:definitions>
  <inkml:trace contextRef="#ctx0" brushRef="#br0">318 400,'50'2,"40"8,28 0,-9 2,-46-3,-51-9,-1 0,1-1,-1 0,1-1,-1 0,4-2,50-6,-52 10,0-1,-1 0,1 0,0-2,-1 1,0-2,0 1,1-2,-9 3,1 0,-1-1,0 0,0 0,0 0,-1 0,1-1,-1 0,0 1,0-1,0 0,0-1,-1 1,1 0,-1-1,0 1,0-1,-1 0,0 1,0-1,0 0,0-1,1-7,0-1,-1 1,0 0,-1 0,-1-1,0 1,-1 0,0 0,-1 0,-1 0,0 0,-2-4,3 11,0 0,0 0,-1 0,1 0,-1 1,0 0,-1 0,1 0,-1 0,0 1,0-1,-1 1,1 1,-1-1,0 1,0 0,0 0,0 1,-1-1,1 1,-1 1,1-1,-1 1,1 1,-3-1,-101-7,-149-5,173 15,13 0,-48-6,62-6,44 7,1 0,0 1,-1 0,0 2,-10 0,20 0,1 0,0 1,0 0,0 0,0 1,0-1,0 1,0-1,0 1,1 1,-1-1,1 0,-1 1,1 0,0 0,0 0,0 0,1 0,-1 0,1 1,-1-1,1 1,-3 7,0 1,0-1,1 1,0 0,1-1,1 2,0-1,1 0,-1 10,2 17,1 0,4 16,-4-51,-1-1,2 0,-1 1,0-1,1 0,-1 1,1-1,0 0,0 0,0-1,1 1,-1 0,1-1,-1 1,1-1,0 0,0 0,0 0,0 0,0 0,0-1,1 0,-1 1,1-1,-1 0,1-1,18 6,0 0,0-2,21 1,-16-2,79 16,-84-16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9T12:05:38.684"/>
    </inkml:context>
    <inkml:brush xml:id="br0">
      <inkml:brushProperty name="width" value="0.1" units="cm"/>
      <inkml:brushProperty name="height" value="0.1" units="cm"/>
      <inkml:brushProperty name="color" value="#E71224"/>
      <inkml:brushProperty name="ignorePressure" value="1"/>
    </inkml:brush>
  </inkml:definitions>
  <inkml:trace contextRef="#ctx0" brushRef="#br0">445 450,'62'0,"48"-1,1 6,42 8,-75-6,1-3,70-7,-17 0,-103 4,0-2,0-1,0-1,0-2,-1 0,21-8,-34 9,-1-1,0 0,0-1,-1-1,0 0,10-8,-18 12,-1-1,0 1,-1-1,1 0,-1 0,1-1,-1 1,-1-1,1 1,0-1,-1 0,0 0,0 0,-1 0,0-1,0 1,0 0,0-1,-1 1,0-4,0 9,1-15,-1 0,0 0,-1 0,-4-13,4 23,-1-1,1 1,-1 1,0-1,-1 0,1 0,-1 1,0 0,0-1,-1 1,1 0,-1 1,0-1,0 1,-4-3,-12-10,-1 2,-1 0,-15-6,26 15,1 1,-1 1,0 0,0 0,0 1,0 0,0 1,0 0,-8 1,-765 3,752-4,1-2,-18-4,17 2,-1 1,-14 1,-4 3,21 1,-1-1,1-2,0-1,-25-5,41 4,0 1,0 0,-1 1,1 1,-10 0,20 1,1 0,0 1,-1-1,1 1,0 0,0 0,0 0,0 0,0 0,0 0,0 1,0 0,0-1,1 1,-1 0,1 1,-1-1,1 0,0 1,0-1,0 1,0 0,0-1,0 1,1 0,0 0,-1 1,-2 7,0 0,0 1,1-1,0 1,1 0,1 0,0 4,1-11,0 0,0 0,1 1,0-1,0 0,1 0,-1 0,1 0,0 0,0 0,1-1,-1 1,1-1,0 1,1-1,-1 0,3 2,0 1,0 0,-1 1,0 0,-1-1,1 2,-1-1,2 8,-4-10,0 0,0 0,1 0,0 0,0-1,0 1,1-1,0 0,0 0,0 0,1-1,0 1,-1-1,1 0,1-1,-1 1,1-1,8 4,1-1,0-1,0 0,0-1,1-1,-1 0,1-1,0-1,0 0,0-1,0-1,-1 0,1-1,0-1,-1-1,1 0,2 0,-2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6T21:09:52.9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CF2C164A-7038-42D0-953C-2EB4816D4C81}" type="datetimeFigureOut">
              <a:rPr lang="en-US" smtClean="0"/>
              <a:pPr/>
              <a:t>9/16/2019</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17" tIns="46659" rIns="93317" bIns="46659" rtlCol="0" anchor="ctr"/>
          <a:lstStyle/>
          <a:p>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F6DA9C80-B631-4EC4-8253-F63CFD0157DF}" type="slidenum">
              <a:rPr lang="en-US" smtClean="0"/>
              <a:pPr/>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1</a:t>
            </a:fld>
            <a:endParaRPr lang="en-US"/>
          </a:p>
        </p:txBody>
      </p:sp>
    </p:spTree>
    <p:extLst>
      <p:ext uri="{BB962C8B-B14F-4D97-AF65-F5344CB8AC3E}">
        <p14:creationId xmlns:p14="http://schemas.microsoft.com/office/powerpoint/2010/main" val="320616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pPr defTabSz="915772">
              <a:defRPr/>
            </a:pPr>
            <a:r>
              <a:rPr lang="en-US" dirty="0"/>
              <a:t>Total 41% of all NYS households or about 3 million households</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11</a:t>
            </a:fld>
            <a:endParaRPr lang="en-US"/>
          </a:p>
        </p:txBody>
      </p:sp>
    </p:spTree>
    <p:extLst>
      <p:ext uri="{BB962C8B-B14F-4D97-AF65-F5344CB8AC3E}">
        <p14:creationId xmlns:p14="http://schemas.microsoft.com/office/powerpoint/2010/main" val="228331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DTI requirements still applicable but calculated on stated income.</a:t>
            </a:r>
          </a:p>
          <a:p>
            <a:endParaRPr lang="en-US" dirty="0"/>
          </a:p>
          <a:p>
            <a:r>
              <a:rPr lang="en-US" dirty="0"/>
              <a:t>Nearly 18% of current portfolio have loans &lt;=$5,000</a:t>
            </a:r>
          </a:p>
          <a:p>
            <a:endParaRPr lang="en-US" dirty="0"/>
          </a:p>
          <a:p>
            <a:r>
              <a:rPr lang="en-US" dirty="0"/>
              <a:t>These changes have been implemented effective 9/9/19</a:t>
            </a:r>
          </a:p>
          <a:p>
            <a:endParaRPr lang="en-US" dirty="0"/>
          </a:p>
        </p:txBody>
      </p:sp>
      <p:sp>
        <p:nvSpPr>
          <p:cNvPr id="4" name="Slide Number Placeholder 3"/>
          <p:cNvSpPr>
            <a:spLocks noGrp="1"/>
          </p:cNvSpPr>
          <p:nvPr>
            <p:ph type="sldNum" sz="quarter" idx="10"/>
          </p:nvPr>
        </p:nvSpPr>
        <p:spPr/>
        <p:txBody>
          <a:bodyPr/>
          <a:lstStyle/>
          <a:p>
            <a:pPr defTabSz="915772">
              <a:defRPr/>
            </a:pPr>
            <a:fld id="{F6DA9C80-B631-4EC4-8253-F63CFD0157DF}" type="slidenum">
              <a:rPr lang="en-US">
                <a:solidFill>
                  <a:prstClr val="black"/>
                </a:solidFill>
                <a:latin typeface="Calibri"/>
              </a:rPr>
              <a:pPr defTabSz="915772">
                <a:defRPr/>
              </a:pPr>
              <a:t>12</a:t>
            </a:fld>
            <a:endParaRPr lang="en-US">
              <a:solidFill>
                <a:prstClr val="black"/>
              </a:solidFill>
              <a:latin typeface="Calibri"/>
            </a:endParaRPr>
          </a:p>
        </p:txBody>
      </p:sp>
    </p:spTree>
    <p:extLst>
      <p:ext uri="{BB962C8B-B14F-4D97-AF65-F5344CB8AC3E}">
        <p14:creationId xmlns:p14="http://schemas.microsoft.com/office/powerpoint/2010/main" val="4199061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Started issuing in May 2019.</a:t>
            </a:r>
          </a:p>
          <a:p>
            <a:endParaRPr lang="en-US" dirty="0"/>
          </a:p>
          <a:p>
            <a:endParaRPr lang="en-US" dirty="0"/>
          </a:p>
          <a:p>
            <a:r>
              <a:rPr lang="en-US" dirty="0"/>
              <a:t>Affirmation used to communicate with customer that savings numbers provided by the contractor are estimates only and not guaranteed and to the extent savings not achieved or less than expected than customer’s debt obligations as a percent of income could increase and regardless of actual savings customer still obligated for loan payments.</a:t>
            </a:r>
          </a:p>
          <a:p>
            <a:endParaRPr lang="en-US" dirty="0"/>
          </a:p>
          <a:p>
            <a:endParaRPr lang="en-US" dirty="0"/>
          </a:p>
          <a:p>
            <a:r>
              <a:rPr lang="en-US" dirty="0"/>
              <a:t>Change effective 9/9/19 – applicants must use most recent version of the application (Version 9.9.2019).  Prior versions of application will not be accepted.  New PDF version on EFS website. </a:t>
            </a:r>
          </a:p>
        </p:txBody>
      </p:sp>
      <p:sp>
        <p:nvSpPr>
          <p:cNvPr id="4" name="Slide Number Placeholder 3"/>
          <p:cNvSpPr>
            <a:spLocks noGrp="1"/>
          </p:cNvSpPr>
          <p:nvPr>
            <p:ph type="sldNum" sz="quarter" idx="10"/>
          </p:nvPr>
        </p:nvSpPr>
        <p:spPr/>
        <p:txBody>
          <a:bodyPr/>
          <a:lstStyle/>
          <a:p>
            <a:pPr defTabSz="915772">
              <a:defRPr/>
            </a:pPr>
            <a:fld id="{F6DA9C80-B631-4EC4-8253-F63CFD0157DF}" type="slidenum">
              <a:rPr lang="en-US">
                <a:solidFill>
                  <a:prstClr val="black"/>
                </a:solidFill>
                <a:latin typeface="Calibri"/>
              </a:rPr>
              <a:pPr defTabSz="915772">
                <a:defRPr/>
              </a:pPr>
              <a:t>13</a:t>
            </a:fld>
            <a:endParaRPr lang="en-US">
              <a:solidFill>
                <a:prstClr val="black"/>
              </a:solidFill>
              <a:latin typeface="Calibri"/>
            </a:endParaRPr>
          </a:p>
        </p:txBody>
      </p:sp>
    </p:spTree>
    <p:extLst>
      <p:ext uri="{BB962C8B-B14F-4D97-AF65-F5344CB8AC3E}">
        <p14:creationId xmlns:p14="http://schemas.microsoft.com/office/powerpoint/2010/main" val="395944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Prior to 2018 changes 15% of applications on-line now about 30%.  </a:t>
            </a:r>
          </a:p>
          <a:p>
            <a:endParaRPr lang="en-US" dirty="0"/>
          </a:p>
          <a:p>
            <a:r>
              <a:rPr lang="en-US" sz="1000" dirty="0"/>
              <a:t>EFS reports higher use of on line in other states than in NYS.</a:t>
            </a:r>
          </a:p>
          <a:p>
            <a:endParaRPr lang="en-US" sz="1000" dirty="0"/>
          </a:p>
          <a:p>
            <a:r>
              <a:rPr lang="en-US" sz="1000" dirty="0"/>
              <a:t>Heard feedback that on-line not always possible b/c no access to internet, computer, scanner and sometimes there’s a perception takes too long or is too complicated.  Working with EFS to make on line easier.</a:t>
            </a:r>
          </a:p>
          <a:p>
            <a:endParaRPr lang="en-US" sz="1000" dirty="0"/>
          </a:p>
          <a:p>
            <a:r>
              <a:rPr lang="en-US" sz="1000" dirty="0"/>
              <a:t>Considered implement financial rewards to applicants (lower fees) to use the online system but we received feedback from contractors and advocates that this could be seen as a regressive tactic that disadvantages LMI customers.</a:t>
            </a:r>
          </a:p>
          <a:p>
            <a:endParaRPr lang="en-US" sz="1000" dirty="0"/>
          </a:p>
          <a:p>
            <a:endParaRPr lang="en-US" sz="1000" dirty="0"/>
          </a:p>
          <a:p>
            <a:r>
              <a:rPr lang="en-US" sz="1000" dirty="0"/>
              <a:t>We don’t think consumers should be asked to provide sensitive income and utility account number info to contractor who is not directly involved in processing and safeguarding that info.  Not good business practice and potential liability for contractors to collect and transmit this info.</a:t>
            </a:r>
          </a:p>
          <a:p>
            <a:endParaRPr lang="en-US" dirty="0"/>
          </a:p>
          <a:p>
            <a:r>
              <a:rPr lang="en-US" dirty="0"/>
              <a:t>Considered not allowing contractors to collect and/or fax of documents but based on negative feedback have decided not to pursue.  Rather implementing change that we think can benefit consumers by better protecting info and contractors by giving them the means to avoid receiving and retaining info.  Creating business reply envelopes that consumer can put info in and mail to </a:t>
            </a:r>
            <a:r>
              <a:rPr lang="en-US" dirty="0" err="1"/>
              <a:t>eFS</a:t>
            </a:r>
            <a:r>
              <a:rPr lang="en-US" dirty="0"/>
              <a:t>.</a:t>
            </a:r>
          </a:p>
        </p:txBody>
      </p:sp>
      <p:sp>
        <p:nvSpPr>
          <p:cNvPr id="4" name="Slide Number Placeholder 3"/>
          <p:cNvSpPr>
            <a:spLocks noGrp="1"/>
          </p:cNvSpPr>
          <p:nvPr>
            <p:ph type="sldNum" sz="quarter" idx="10"/>
          </p:nvPr>
        </p:nvSpPr>
        <p:spPr/>
        <p:txBody>
          <a:bodyPr/>
          <a:lstStyle/>
          <a:p>
            <a:pPr defTabSz="915772">
              <a:defRPr/>
            </a:pPr>
            <a:fld id="{F6DA9C80-B631-4EC4-8253-F63CFD0157DF}" type="slidenum">
              <a:rPr lang="en-US">
                <a:solidFill>
                  <a:prstClr val="black"/>
                </a:solidFill>
                <a:latin typeface="Calibri"/>
              </a:rPr>
              <a:pPr defTabSz="915772">
                <a:defRPr/>
              </a:pPr>
              <a:t>14</a:t>
            </a:fld>
            <a:endParaRPr lang="en-US">
              <a:solidFill>
                <a:prstClr val="black"/>
              </a:solidFill>
              <a:latin typeface="Calibri"/>
            </a:endParaRPr>
          </a:p>
        </p:txBody>
      </p:sp>
    </p:spTree>
    <p:extLst>
      <p:ext uri="{BB962C8B-B14F-4D97-AF65-F5344CB8AC3E}">
        <p14:creationId xmlns:p14="http://schemas.microsoft.com/office/powerpoint/2010/main" val="193188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1EB5E6F-B060-41C4-9B2B-4E697C5F6770}"/>
              </a:ext>
            </a:extLst>
          </p:cNvPr>
          <p:cNvSpPr>
            <a:spLocks noGrp="1"/>
          </p:cNvSpPr>
          <p:nvPr>
            <p:ph type="body" idx="1"/>
          </p:nvPr>
        </p:nvSpPr>
        <p:spPr>
          <a:xfrm>
            <a:off x="702946" y="4479687"/>
            <a:ext cx="5617208" cy="3665776"/>
          </a:xfrm>
          <a:prstGeom prst="rect">
            <a:avLst/>
          </a:prstGeom>
        </p:spPr>
        <p:txBody>
          <a:bodyPr lIns="91577" tIns="45789" rIns="91577" bIns="45789"/>
          <a:lstStyle/>
          <a:p>
            <a:r>
              <a:rPr lang="en-US" dirty="0"/>
              <a:t>Aware contractors offer other financing programs to customers b/c can get cash at loan closing rather than construction completion</a:t>
            </a:r>
          </a:p>
          <a:p>
            <a:pPr marL="171707" indent="-171707">
              <a:buFontTx/>
              <a:buChar char="-"/>
            </a:pPr>
            <a:r>
              <a:rPr lang="en-US" dirty="0"/>
              <a:t>NG for customers, higher rates or higher monthly payments b/c dealer buy downs</a:t>
            </a:r>
          </a:p>
          <a:p>
            <a:pPr marL="171707" indent="-171707">
              <a:buFontTx/>
              <a:buChar char="-"/>
            </a:pPr>
            <a:endParaRPr lang="en-US" dirty="0"/>
          </a:p>
          <a:p>
            <a:pPr marL="171707" indent="-171707">
              <a:buFontTx/>
              <a:buChar char="-"/>
            </a:pPr>
            <a:r>
              <a:rPr lang="en-US" dirty="0"/>
              <a:t>Good standing – not on probation or not suspended w/in last 18 months</a:t>
            </a:r>
          </a:p>
          <a:p>
            <a:pPr marL="171707" indent="-171707">
              <a:buFontTx/>
              <a:buChar char="-"/>
            </a:pPr>
            <a:r>
              <a:rPr lang="en-US" dirty="0"/>
              <a:t>Need to sign Finance participation agreement</a:t>
            </a:r>
          </a:p>
          <a:p>
            <a:pPr marL="171707" indent="-171707">
              <a:buFontTx/>
              <a:buChar char="-"/>
            </a:pPr>
            <a:r>
              <a:rPr lang="en-US" dirty="0"/>
              <a:t>Exceptions to 180 day reviewed case by case</a:t>
            </a:r>
          </a:p>
          <a:p>
            <a:pPr marL="171707" indent="-171707">
              <a:buFontTx/>
              <a:buChar char="-"/>
            </a:pPr>
            <a:endParaRPr lang="en-US" dirty="0"/>
          </a:p>
          <a:p>
            <a:pPr marL="171707" indent="-171707">
              <a:buFontTx/>
              <a:buChar char="-"/>
            </a:pPr>
            <a:r>
              <a:rPr lang="en-US" dirty="0"/>
              <a:t>Ramifications include – interest rate charge, future incentives held, possible disbarment from NYSERDA programs</a:t>
            </a:r>
          </a:p>
          <a:p>
            <a:endParaRPr lang="en-US" dirty="0"/>
          </a:p>
          <a:p>
            <a:r>
              <a:rPr lang="en-US" dirty="0"/>
              <a:t>- Customer not accrue interest or start payment until 2</a:t>
            </a:r>
            <a:r>
              <a:rPr lang="en-US" baseline="30000" dirty="0"/>
              <a:t>nd</a:t>
            </a:r>
            <a:r>
              <a:rPr lang="en-US" dirty="0"/>
              <a:t> 50% is disbursed</a:t>
            </a:r>
          </a:p>
        </p:txBody>
      </p:sp>
    </p:spTree>
    <p:extLst>
      <p:ext uri="{BB962C8B-B14F-4D97-AF65-F5344CB8AC3E}">
        <p14:creationId xmlns:p14="http://schemas.microsoft.com/office/powerpoint/2010/main" val="96222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Program announcements will be made when these changes are ready for implementation – we will hopefully have them up and running by the end of Q1 2020.</a:t>
            </a:r>
          </a:p>
        </p:txBody>
      </p:sp>
      <p:sp>
        <p:nvSpPr>
          <p:cNvPr id="4" name="Slide Number Placeholder 3"/>
          <p:cNvSpPr>
            <a:spLocks noGrp="1"/>
          </p:cNvSpPr>
          <p:nvPr>
            <p:ph type="sldNum" sz="quarter" idx="5"/>
          </p:nvPr>
        </p:nvSpPr>
        <p:spPr/>
        <p:txBody>
          <a:bodyPr/>
          <a:lstStyle/>
          <a:p>
            <a:fld id="{F6DA9C80-B631-4EC4-8253-F63CFD0157DF}" type="slidenum">
              <a:rPr lang="en-US" smtClean="0"/>
              <a:pPr/>
              <a:t>16</a:t>
            </a:fld>
            <a:endParaRPr lang="en-US"/>
          </a:p>
        </p:txBody>
      </p:sp>
    </p:spTree>
    <p:extLst>
      <p:ext uri="{BB962C8B-B14F-4D97-AF65-F5344CB8AC3E}">
        <p14:creationId xmlns:p14="http://schemas.microsoft.com/office/powerpoint/2010/main" val="9234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18</a:t>
            </a:fld>
            <a:endParaRPr lang="en-US"/>
          </a:p>
        </p:txBody>
      </p:sp>
    </p:spTree>
    <p:extLst>
      <p:ext uri="{BB962C8B-B14F-4D97-AF65-F5344CB8AC3E}">
        <p14:creationId xmlns:p14="http://schemas.microsoft.com/office/powerpoint/2010/main" val="1890229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pPr defTabSz="915772">
              <a:defRPr/>
            </a:pPr>
            <a:r>
              <a:rPr lang="en-US" dirty="0"/>
              <a:t>Total 27% of all NYS households or about 2 million households</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23</a:t>
            </a:fld>
            <a:endParaRPr lang="en-US" dirty="0"/>
          </a:p>
        </p:txBody>
      </p:sp>
    </p:spTree>
    <p:extLst>
      <p:ext uri="{BB962C8B-B14F-4D97-AF65-F5344CB8AC3E}">
        <p14:creationId xmlns:p14="http://schemas.microsoft.com/office/powerpoint/2010/main" val="1600995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pPr defTabSz="915772">
              <a:defRPr/>
            </a:pPr>
            <a:r>
              <a:rPr lang="en-US" dirty="0"/>
              <a:t>As Alicia indicated we are currently looking at opportunities to improve the performance and implementation of the loan fund.  In order to achieve this goal we are proposing some changes to the fund.</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24</a:t>
            </a:fld>
            <a:endParaRPr lang="en-US"/>
          </a:p>
        </p:txBody>
      </p:sp>
    </p:spTree>
    <p:extLst>
      <p:ext uri="{BB962C8B-B14F-4D97-AF65-F5344CB8AC3E}">
        <p14:creationId xmlns:p14="http://schemas.microsoft.com/office/powerpoint/2010/main" val="56449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8800" y="3373695"/>
            <a:ext cx="7438801" cy="2760405"/>
          </a:xfrm>
          <a:prstGeom prst="rect">
            <a:avLst/>
          </a:prstGeom>
        </p:spPr>
        <p:txBody>
          <a:bodyPr lIns="91294" tIns="45647" rIns="91294" bIns="45647"/>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25</a:t>
            </a:fld>
            <a:endParaRPr lang="en-US" dirty="0"/>
          </a:p>
        </p:txBody>
      </p:sp>
    </p:spTree>
    <p:extLst>
      <p:ext uri="{BB962C8B-B14F-4D97-AF65-F5344CB8AC3E}">
        <p14:creationId xmlns:p14="http://schemas.microsoft.com/office/powerpoint/2010/main" val="113762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a:t>
            </a:fld>
            <a:endParaRPr lang="en-US"/>
          </a:p>
        </p:txBody>
      </p:sp>
    </p:spTree>
    <p:extLst>
      <p:ext uri="{BB962C8B-B14F-4D97-AF65-F5344CB8AC3E}">
        <p14:creationId xmlns:p14="http://schemas.microsoft.com/office/powerpoint/2010/main" val="344614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73813"/>
            <a:ext cx="5609588" cy="3660537"/>
          </a:xfrm>
          <a:prstGeom prst="rect">
            <a:avLst/>
          </a:prstGeom>
        </p:spPr>
        <p:txBody>
          <a:bodyPr lIns="91285" tIns="45642" rIns="91285" bIns="45642"/>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market rate HPwES is ending at the end of the year, we are developing plans to continue offering audits and financing for market rate customers in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because of the end of the HPwES market rate program, we are decoupling the terminology of HPwES and a GJGNY audit. The definition of a GJGNY audit will be defined as a minimum requirement and programs, such as EmPower and Assisted HPwES, may have additional requirements above these minimums in order to meet their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Low to moderate income customers will continue to be served through existing programs (EmPower and Assisted HPwES) and will access audits and financing through the existing LMI programs.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197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8800" y="3373695"/>
            <a:ext cx="7438801" cy="2760405"/>
          </a:xfrm>
          <a:prstGeom prst="rect">
            <a:avLst/>
          </a:prstGeom>
        </p:spPr>
        <p:txBody>
          <a:bodyPr lIns="91294" tIns="45647" rIns="91294" bIns="45647"/>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27</a:t>
            </a:fld>
            <a:endParaRPr lang="en-US" dirty="0"/>
          </a:p>
        </p:txBody>
      </p:sp>
    </p:spTree>
    <p:extLst>
      <p:ext uri="{BB962C8B-B14F-4D97-AF65-F5344CB8AC3E}">
        <p14:creationId xmlns:p14="http://schemas.microsoft.com/office/powerpoint/2010/main" val="1727254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482" y="3373517"/>
            <a:ext cx="7435436" cy="2760584"/>
          </a:xfrm>
          <a:prstGeom prst="rect">
            <a:avLst/>
          </a:prstGeom>
        </p:spPr>
        <p:txBody>
          <a:bodyPr lIns="91430" tIns="45716" rIns="91430" bIns="45716"/>
          <a:lstStyle/>
          <a:p>
            <a:r>
              <a:rPr lang="en-US" dirty="0"/>
              <a:t>Single System Audit:</a:t>
            </a:r>
          </a:p>
          <a:p>
            <a:pPr marL="628586" lvl="1" indent="-171432">
              <a:buFont typeface="Arial" panose="020B0604020202020204" pitchFamily="34" charset="0"/>
              <a:buChar char="•"/>
            </a:pPr>
            <a:r>
              <a:rPr lang="en-US" dirty="0"/>
              <a:t>Single measure audits can help us meet our policy objectives toward clean energy solutions and decarbonization without over-burdening customers or contractors.</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28</a:t>
            </a:fld>
            <a:endParaRPr lang="en-US" dirty="0"/>
          </a:p>
        </p:txBody>
      </p:sp>
    </p:spTree>
    <p:extLst>
      <p:ext uri="{BB962C8B-B14F-4D97-AF65-F5344CB8AC3E}">
        <p14:creationId xmlns:p14="http://schemas.microsoft.com/office/powerpoint/2010/main" val="299424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482" y="3373517"/>
            <a:ext cx="7435436" cy="2760584"/>
          </a:xfrm>
          <a:prstGeom prst="rect">
            <a:avLst/>
          </a:prstGeom>
        </p:spPr>
        <p:txBody>
          <a:bodyPr lIns="91430" tIns="45716" rIns="91430" bIns="45716"/>
          <a:lstStyle/>
          <a:p>
            <a:r>
              <a:rPr lang="en-US" dirty="0"/>
              <a:t>If the question comes up, we can note our intent to allow for custom analysis on an ad hoc basis if the deemed calculator is insufficient to model the proposed measure package for a specific project</a:t>
            </a:r>
          </a:p>
        </p:txBody>
      </p:sp>
      <p:sp>
        <p:nvSpPr>
          <p:cNvPr id="4" name="Slide Number Placeholder 3"/>
          <p:cNvSpPr>
            <a:spLocks noGrp="1"/>
          </p:cNvSpPr>
          <p:nvPr>
            <p:ph type="sldNum" sz="quarter" idx="5"/>
          </p:nvPr>
        </p:nvSpPr>
        <p:spPr/>
        <p:txBody>
          <a:bodyPr/>
          <a:lstStyle/>
          <a:p>
            <a:fld id="{F6DA9C80-B631-4EC4-8253-F63CFD0157DF}" type="slidenum">
              <a:rPr lang="en-US" smtClean="0"/>
              <a:pPr/>
              <a:t>29</a:t>
            </a:fld>
            <a:endParaRPr lang="en-US" dirty="0"/>
          </a:p>
        </p:txBody>
      </p:sp>
    </p:spTree>
    <p:extLst>
      <p:ext uri="{BB962C8B-B14F-4D97-AF65-F5344CB8AC3E}">
        <p14:creationId xmlns:p14="http://schemas.microsoft.com/office/powerpoint/2010/main" val="103930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6" y="4473813"/>
            <a:ext cx="5609588" cy="3660537"/>
          </a:xfrm>
          <a:prstGeom prst="rect">
            <a:avLst/>
          </a:prstGeom>
        </p:spPr>
        <p:txBody>
          <a:bodyPr lIns="91285" tIns="45642" rIns="91285" bIns="45642"/>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Reference slide for talking points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Turnover to Heather Clark to talk about residential financing</a:t>
            </a:r>
          </a:p>
        </p:txBody>
      </p:sp>
      <p:sp>
        <p:nvSpPr>
          <p:cNvPr id="4" name="Slide Number Placeholder 3"/>
          <p:cNvSpPr>
            <a:spLocks noGrp="1"/>
          </p:cNvSpPr>
          <p:nvPr>
            <p:ph type="sldNum" sz="quarter" idx="5"/>
          </p:nvPr>
        </p:nvSpPr>
        <p:spPr/>
        <p:txBody>
          <a:bodyPr/>
          <a:lstStyle/>
          <a:p>
            <a:fld id="{F6DA9C80-B631-4EC4-8253-F63CFD0157DF}" type="slidenum">
              <a:rPr lang="en-US" smtClean="0"/>
              <a:pPr/>
              <a:t>30</a:t>
            </a:fld>
            <a:endParaRPr lang="en-US" dirty="0"/>
          </a:p>
        </p:txBody>
      </p:sp>
    </p:spTree>
    <p:extLst>
      <p:ext uri="{BB962C8B-B14F-4D97-AF65-F5344CB8AC3E}">
        <p14:creationId xmlns:p14="http://schemas.microsoft.com/office/powerpoint/2010/main" val="3569672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31</a:t>
            </a:fld>
            <a:endParaRPr lang="en-US"/>
          </a:p>
        </p:txBody>
      </p:sp>
    </p:spTree>
    <p:extLst>
      <p:ext uri="{BB962C8B-B14F-4D97-AF65-F5344CB8AC3E}">
        <p14:creationId xmlns:p14="http://schemas.microsoft.com/office/powerpoint/2010/main" val="359325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521" y="4537488"/>
            <a:ext cx="5764163" cy="3712491"/>
          </a:xfrm>
          <a:prstGeom prst="rect">
            <a:avLst/>
          </a:prstGeom>
        </p:spPr>
        <p:txBody>
          <a:bodyPr lIns="95026" tIns="47513" rIns="95026" bIns="47513"/>
          <a:lstStyle/>
          <a:p>
            <a:pPr marL="229286" indent="-229286" defTabSz="917146">
              <a:buFontTx/>
              <a:buAutoNum type="arabicParenR"/>
              <a:defRPr/>
            </a:pPr>
            <a:r>
              <a:rPr lang="en-US" dirty="0">
                <a:solidFill>
                  <a:srgbClr val="646569"/>
                </a:solidFill>
                <a:latin typeface="Arial" panose="020B0604020202020204" pitchFamily="34" charset="0"/>
                <a:cs typeface="Arial" panose="020B0604020202020204" pitchFamily="34" charset="0"/>
              </a:rPr>
              <a:t>The Community Energy Engagement Program (CEEP) incorporates and builds upon the success of previous engagement efforts including the Green Jobs, Green New York (GJGNY) Outreach Initiative, for which GJGNY funding </a:t>
            </a:r>
            <a:r>
              <a:rPr lang="en-US">
                <a:solidFill>
                  <a:srgbClr val="646569"/>
                </a:solidFill>
                <a:latin typeface="Arial" panose="020B0604020202020204" pitchFamily="34" charset="0"/>
                <a:cs typeface="Arial" panose="020B0604020202020204" pitchFamily="34" charset="0"/>
              </a:rPr>
              <a:t>was expended . </a:t>
            </a:r>
            <a:endParaRPr lang="en-US" dirty="0">
              <a:solidFill>
                <a:srgbClr val="646569"/>
              </a:solidFill>
              <a:latin typeface="Arial" panose="020B0604020202020204" pitchFamily="34" charset="0"/>
              <a:cs typeface="Arial" panose="020B0604020202020204" pitchFamily="34" charset="0"/>
            </a:endParaRPr>
          </a:p>
          <a:p>
            <a:pPr defTabSz="917146">
              <a:defRPr/>
            </a:pPr>
            <a:r>
              <a:rPr lang="en-US" dirty="0"/>
              <a:t>2) </a:t>
            </a:r>
            <a:r>
              <a:rPr lang="en-US" dirty="0">
                <a:solidFill>
                  <a:srgbClr val="646569"/>
                </a:solidFill>
                <a:latin typeface="Arial" panose="020B0604020202020204" pitchFamily="34" charset="0"/>
                <a:cs typeface="Arial" panose="020B0604020202020204" pitchFamily="34" charset="0"/>
              </a:rPr>
              <a:t>NYSERDA continues locally-based outreach and engagement efforts through the CEEP program with $5.5 million in funding provided via the Clean Energy Fund (CEF) and Regional Greenhouse Gas Initiative (RGGI) for outreach and engagement efforts.</a:t>
            </a:r>
            <a:endParaRPr lang="en-US" dirty="0"/>
          </a:p>
          <a:p>
            <a:pPr defTabSz="917146">
              <a:defRPr/>
            </a:pPr>
            <a:endParaRPr lang="en-US" dirty="0">
              <a:solidFill>
                <a:srgbClr val="646569"/>
              </a:solidFill>
              <a:latin typeface="Arial" panose="020B0604020202020204" pitchFamily="34" charset="0"/>
              <a:cs typeface="Arial" panose="020B0604020202020204" pitchFamily="34" charset="0"/>
            </a:endParaRPr>
          </a:p>
          <a:p>
            <a:pPr defTabSz="917146">
              <a:defRPr/>
            </a:pPr>
            <a:endParaRPr lang="en-US" dirty="0"/>
          </a:p>
        </p:txBody>
      </p:sp>
      <p:sp>
        <p:nvSpPr>
          <p:cNvPr id="4" name="Slide Number Placeholder 3"/>
          <p:cNvSpPr>
            <a:spLocks noGrp="1"/>
          </p:cNvSpPr>
          <p:nvPr>
            <p:ph type="sldNum" sz="quarter" idx="10"/>
          </p:nvPr>
        </p:nvSpPr>
        <p:spPr/>
        <p:txBody>
          <a:bodyPr/>
          <a:lstStyle/>
          <a:p>
            <a:pPr defTabSz="917146"/>
            <a:fld id="{F6DA9C80-B631-4EC4-8253-F63CFD0157DF}" type="slidenum">
              <a:rPr lang="en-US">
                <a:solidFill>
                  <a:prstClr val="black"/>
                </a:solidFill>
                <a:latin typeface="Calibri"/>
              </a:rPr>
              <a:pPr defTabSz="917146"/>
              <a:t>32</a:t>
            </a:fld>
            <a:endParaRPr lang="en-US">
              <a:solidFill>
                <a:prstClr val="black"/>
              </a:solidFill>
              <a:latin typeface="Calibri"/>
            </a:endParaRPr>
          </a:p>
        </p:txBody>
      </p:sp>
    </p:spTree>
    <p:extLst>
      <p:ext uri="{BB962C8B-B14F-4D97-AF65-F5344CB8AC3E}">
        <p14:creationId xmlns:p14="http://schemas.microsoft.com/office/powerpoint/2010/main" val="1772527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50934"/>
            <a:ext cx="5618480" cy="3641673"/>
          </a:xfrm>
          <a:prstGeom prst="rect">
            <a:avLst/>
          </a:prstGeom>
        </p:spPr>
        <p:txBody>
          <a:bodyPr lIns="92949" tIns="46477" rIns="92949" bIns="46477"/>
          <a:lstStyle/>
          <a:p>
            <a:pPr defTabSz="917146"/>
            <a:r>
              <a:rPr lang="en-US" dirty="0"/>
              <a:t>NYSERDA is working with locally based organizations and constituency based organizations (CBOs) statewide, with a regional approach to implement CEEP. </a:t>
            </a:r>
          </a:p>
          <a:p>
            <a:pPr defTabSz="917146"/>
            <a:endParaRPr lang="en-US" dirty="0"/>
          </a:p>
          <a:p>
            <a:r>
              <a:rPr lang="en-US" dirty="0"/>
              <a:t>There are Community Energy Advisors all over the state…these are just the main contacts, not everyone. This map with contact information can also be found on the NYSERDA website and on the back of our fact sheet…have some here. The easiest way to find the information on our website is to just google NYSERDA CEEP. Otherwise, visit nyserda.ny.gov/</a:t>
            </a:r>
            <a:r>
              <a:rPr lang="en-US" dirty="0" err="1"/>
              <a:t>ceep</a:t>
            </a:r>
            <a:endParaRPr lang="en-US" dirty="0"/>
          </a:p>
        </p:txBody>
      </p:sp>
      <p:sp>
        <p:nvSpPr>
          <p:cNvPr id="4" name="Slide Number Placeholder 3"/>
          <p:cNvSpPr>
            <a:spLocks noGrp="1"/>
          </p:cNvSpPr>
          <p:nvPr>
            <p:ph type="sldNum" sz="quarter" idx="10"/>
          </p:nvPr>
        </p:nvSpPr>
        <p:spPr/>
        <p:txBody>
          <a:bodyPr/>
          <a:lstStyle/>
          <a:p>
            <a:pPr defTabSz="915583">
              <a:defRPr/>
            </a:pPr>
            <a:fld id="{F6DA9C80-B631-4EC4-8253-F63CFD0157DF}" type="slidenum">
              <a:rPr lang="en-US">
                <a:solidFill>
                  <a:prstClr val="black"/>
                </a:solidFill>
                <a:latin typeface="Calibri"/>
              </a:rPr>
              <a:pPr defTabSz="915583">
                <a:defRPr/>
              </a:pPr>
              <a:t>33</a:t>
            </a:fld>
            <a:endParaRPr lang="en-US">
              <a:solidFill>
                <a:prstClr val="black"/>
              </a:solidFill>
              <a:latin typeface="Calibri"/>
            </a:endParaRPr>
          </a:p>
        </p:txBody>
      </p:sp>
    </p:spTree>
    <p:extLst>
      <p:ext uri="{BB962C8B-B14F-4D97-AF65-F5344CB8AC3E}">
        <p14:creationId xmlns:p14="http://schemas.microsoft.com/office/powerpoint/2010/main" val="405117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583" y="4457015"/>
            <a:ext cx="5628658" cy="3646648"/>
          </a:xfrm>
          <a:prstGeom prst="rect">
            <a:avLst/>
          </a:prstGeom>
        </p:spPr>
        <p:txBody>
          <a:bodyPr lIns="93108" tIns="46555" rIns="93108" bIns="46555"/>
          <a:lstStyle/>
          <a:p>
            <a:pPr marL="349157" indent="-349157">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Enable you to make informed energy decisions.</a:t>
            </a:r>
          </a:p>
          <a:p>
            <a:pPr marL="349157" indent="-349157">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Inform you of financing options for energy efficiency and renewable energy projects and products.</a:t>
            </a:r>
          </a:p>
          <a:p>
            <a:pPr marL="349157" indent="-349157">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Guide you through the process of implementing a clean energy project.</a:t>
            </a:r>
          </a:p>
          <a:p>
            <a:pPr marL="349157" indent="-349157">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Connect you with the right energy contractors who can implement clean energy projects.</a:t>
            </a:r>
          </a:p>
          <a:p>
            <a:endParaRPr lang="en-US" dirty="0"/>
          </a:p>
        </p:txBody>
      </p:sp>
      <p:sp>
        <p:nvSpPr>
          <p:cNvPr id="4" name="Slide Number Placeholder 3"/>
          <p:cNvSpPr>
            <a:spLocks noGrp="1"/>
          </p:cNvSpPr>
          <p:nvPr>
            <p:ph type="sldNum" sz="quarter" idx="10"/>
          </p:nvPr>
        </p:nvSpPr>
        <p:spPr/>
        <p:txBody>
          <a:bodyPr/>
          <a:lstStyle/>
          <a:p>
            <a:pPr defTabSz="917146"/>
            <a:fld id="{F6DA9C80-B631-4EC4-8253-F63CFD0157DF}" type="slidenum">
              <a:rPr lang="en-US">
                <a:solidFill>
                  <a:prstClr val="black"/>
                </a:solidFill>
                <a:latin typeface="Calibri"/>
              </a:rPr>
              <a:pPr defTabSz="917146"/>
              <a:t>34</a:t>
            </a:fld>
            <a:endParaRPr lang="en-US">
              <a:solidFill>
                <a:prstClr val="black"/>
              </a:solidFill>
              <a:latin typeface="Calibri"/>
            </a:endParaRPr>
          </a:p>
        </p:txBody>
      </p:sp>
    </p:spTree>
    <p:extLst>
      <p:ext uri="{BB962C8B-B14F-4D97-AF65-F5344CB8AC3E}">
        <p14:creationId xmlns:p14="http://schemas.microsoft.com/office/powerpoint/2010/main" val="383643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220" y="4485807"/>
            <a:ext cx="5627384" cy="3670784"/>
          </a:xfrm>
          <a:prstGeom prst="rect">
            <a:avLst/>
          </a:prstGeom>
        </p:spPr>
        <p:txBody>
          <a:bodyPr lIns="91714" tIns="45858" rIns="91714" bIns="45858"/>
          <a:lstStyle/>
          <a:p>
            <a:r>
              <a:rPr lang="en-US" dirty="0"/>
              <a:t>Leveraged funds are non NYSERDA funds (public or private) that are braided with NYSERDA resources to implement a clean energy project that would otherwise not move forward due to structural deficiencies, health and safety issues, etc.</a:t>
            </a:r>
          </a:p>
          <a:p>
            <a:endParaRPr lang="en-US" dirty="0"/>
          </a:p>
          <a:p>
            <a:r>
              <a:rPr lang="en-US" dirty="0"/>
              <a:t>There are 35 key partners including, but not limited to, Offices for the Aging, Housing Assistance Providers, Weatherization Assistance Providers, Local Department of Health agencies, Chambers of Commerce, etc.</a:t>
            </a:r>
          </a:p>
          <a:p>
            <a:endParaRPr lang="en-US" dirty="0"/>
          </a:p>
          <a:p>
            <a:r>
              <a:rPr lang="en-US" dirty="0"/>
              <a:t>There have been 2,440 unique customers referred to a clean energy program (</a:t>
            </a:r>
            <a:r>
              <a:rPr lang="en-US" dirty="0">
                <a:solidFill>
                  <a:srgbClr val="646569"/>
                </a:solidFill>
              </a:rPr>
              <a:t>includes energy efficiency and renewable energy programs (e.g. Solar for All))</a:t>
            </a:r>
            <a:r>
              <a:rPr lang="en-US" dirty="0"/>
              <a:t> and approx. 4,000 opportunities (total number of program referrals).</a:t>
            </a:r>
          </a:p>
          <a:p>
            <a:endParaRPr lang="en-US" dirty="0"/>
          </a:p>
          <a:p>
            <a:pPr defTabSz="917146">
              <a:defRPr/>
            </a:pPr>
            <a:r>
              <a:rPr lang="en-US" dirty="0">
                <a:solidFill>
                  <a:srgbClr val="646569"/>
                </a:solidFill>
              </a:rPr>
              <a:t>Outreach and community engagement continues under the CEEP.  In 2019, outreach efforts will be expanded to include additional, targeted, regionally specific initiatives that drive increased adoption of energy efficiency and other clean energy solutions. </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35</a:t>
            </a:fld>
            <a:endParaRPr lang="en-US"/>
          </a:p>
        </p:txBody>
      </p:sp>
    </p:spTree>
    <p:extLst>
      <p:ext uri="{BB962C8B-B14F-4D97-AF65-F5344CB8AC3E}">
        <p14:creationId xmlns:p14="http://schemas.microsoft.com/office/powerpoint/2010/main" val="84857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Tiered interest rate changes in September of 2016 the number of GJGNY Residential loans has decreased by more than 50%.  In the past year, since changes were implemented, there has been about a 5% increase in the number of loans from the prior year.</a:t>
            </a:r>
          </a:p>
        </p:txBody>
      </p:sp>
      <p:sp>
        <p:nvSpPr>
          <p:cNvPr id="4" name="Slide Number Placeholder 3"/>
          <p:cNvSpPr>
            <a:spLocks noGrp="1"/>
          </p:cNvSpPr>
          <p:nvPr>
            <p:ph type="sldNum" sz="quarter" idx="5"/>
          </p:nvPr>
        </p:nvSpPr>
        <p:spPr/>
        <p:txBody>
          <a:bodyPr/>
          <a:lstStyle/>
          <a:p>
            <a:fld id="{F6DA9C80-B631-4EC4-8253-F63CFD0157DF}" type="slidenum">
              <a:rPr lang="en-US" smtClean="0"/>
              <a:pPr/>
              <a:t>4</a:t>
            </a:fld>
            <a:endParaRPr lang="en-US"/>
          </a:p>
        </p:txBody>
      </p:sp>
    </p:spTree>
    <p:extLst>
      <p:ext uri="{BB962C8B-B14F-4D97-AF65-F5344CB8AC3E}">
        <p14:creationId xmlns:p14="http://schemas.microsoft.com/office/powerpoint/2010/main" val="1682584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36</a:t>
            </a:fld>
            <a:endParaRPr lang="en-US"/>
          </a:p>
        </p:txBody>
      </p:sp>
    </p:spTree>
    <p:extLst>
      <p:ext uri="{BB962C8B-B14F-4D97-AF65-F5344CB8AC3E}">
        <p14:creationId xmlns:p14="http://schemas.microsoft.com/office/powerpoint/2010/main" val="2513135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8571" y="28247614"/>
            <a:ext cx="5755040" cy="23112598"/>
          </a:xfrm>
          <a:prstGeom prst="rect">
            <a:avLst/>
          </a:prstGeom>
        </p:spPr>
        <p:txBody>
          <a:bodyPr lIns="179120" tIns="89562" rIns="179120" bIns="89562"/>
          <a:lstStyle/>
          <a:p>
            <a:r>
              <a:rPr lang="en-US" dirty="0"/>
              <a:t>The underlying survey for the report also included questions related to workforce issues. We found that New York’s clean energy economy is growing rapidly and that employers</a:t>
            </a:r>
            <a:r>
              <a:rPr lang="en-US" dirty="0">
                <a:cs typeface="Calibri"/>
              </a:rPr>
              <a:t> looking to hire see plenty of applicants, but that employers struggle to find applicants with the desired mix of qualifications and experience. </a:t>
            </a:r>
            <a:endParaRPr lang="en-US" dirty="0"/>
          </a:p>
          <a:p>
            <a:endParaRPr lang="en-US" dirty="0"/>
          </a:p>
          <a:p>
            <a:r>
              <a:rPr lang="en-US" dirty="0"/>
              <a:t>Employers reported this shortcoming</a:t>
            </a:r>
            <a:r>
              <a:rPr lang="en-US" dirty="0">
                <a:cs typeface="Calibri"/>
              </a:rPr>
              <a:t> for multiple occupations, but especially for technicians and sales, marketing and customer service staff.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37</a:t>
            </a:fld>
            <a:endParaRPr lang="en-US" dirty="0"/>
          </a:p>
        </p:txBody>
      </p:sp>
    </p:spTree>
    <p:extLst>
      <p:ext uri="{BB962C8B-B14F-4D97-AF65-F5344CB8AC3E}">
        <p14:creationId xmlns:p14="http://schemas.microsoft.com/office/powerpoint/2010/main" val="770270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8571" y="28247614"/>
            <a:ext cx="5755040" cy="23112598"/>
          </a:xfrm>
          <a:prstGeom prst="rect">
            <a:avLst/>
          </a:prstGeom>
        </p:spPr>
        <p:txBody>
          <a:bodyPr lIns="179120" tIns="89562" rIns="179120" bIns="89562"/>
          <a:lstStyle/>
          <a:p>
            <a:r>
              <a:rPr lang="en-US" dirty="0"/>
              <a:t>The underlying survey for the report also included questions related to workforce issues. We found that New York’s clean energy economy is growing rapidly and that employers</a:t>
            </a:r>
            <a:r>
              <a:rPr lang="en-US" dirty="0">
                <a:cs typeface="Calibri"/>
              </a:rPr>
              <a:t> looking to hire see plenty of applicants, but that employers struggle to find applicants with the desired mix of qualifications and experience. </a:t>
            </a:r>
            <a:endParaRPr lang="en-US" dirty="0"/>
          </a:p>
          <a:p>
            <a:endParaRPr lang="en-US" dirty="0"/>
          </a:p>
          <a:p>
            <a:r>
              <a:rPr lang="en-US" dirty="0"/>
              <a:t>Employers reported this shortcoming</a:t>
            </a:r>
            <a:r>
              <a:rPr lang="en-US" dirty="0">
                <a:cs typeface="Calibri"/>
              </a:rPr>
              <a:t> for multiple occupations, but especially for technicians and sales, marketing and customer service staff.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38</a:t>
            </a:fld>
            <a:endParaRPr lang="en-US" dirty="0"/>
          </a:p>
        </p:txBody>
      </p:sp>
    </p:spTree>
    <p:extLst>
      <p:ext uri="{BB962C8B-B14F-4D97-AF65-F5344CB8AC3E}">
        <p14:creationId xmlns:p14="http://schemas.microsoft.com/office/powerpoint/2010/main" val="2409373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8571" y="28247614"/>
            <a:ext cx="5755040" cy="23112598"/>
          </a:xfrm>
          <a:prstGeom prst="rect">
            <a:avLst/>
          </a:prstGeom>
        </p:spPr>
        <p:txBody>
          <a:bodyPr lIns="179120" tIns="89562" rIns="179120" bIns="89562"/>
          <a:lstStyle/>
          <a:p>
            <a:r>
              <a:rPr lang="en-US" dirty="0"/>
              <a:t>The underlying survey for the report also included questions related to workforce issues. We found that New York’s clean energy economy is growing rapidly and that employers</a:t>
            </a:r>
            <a:r>
              <a:rPr lang="en-US" dirty="0">
                <a:cs typeface="Calibri"/>
              </a:rPr>
              <a:t> looking to hire see plenty of applicants, but that employers struggle to find applicants with the desired mix of qualifications and experience. </a:t>
            </a:r>
            <a:endParaRPr lang="en-US" dirty="0"/>
          </a:p>
          <a:p>
            <a:endParaRPr lang="en-US" dirty="0"/>
          </a:p>
          <a:p>
            <a:r>
              <a:rPr lang="en-US" dirty="0"/>
              <a:t>Employers reported this shortcoming</a:t>
            </a:r>
            <a:r>
              <a:rPr lang="en-US" dirty="0">
                <a:cs typeface="Calibri"/>
              </a:rPr>
              <a:t> for multiple occupations, but especially for technicians and sales, marketing and customer service staff.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39</a:t>
            </a:fld>
            <a:endParaRPr lang="en-US" dirty="0"/>
          </a:p>
        </p:txBody>
      </p:sp>
    </p:spTree>
    <p:extLst>
      <p:ext uri="{BB962C8B-B14F-4D97-AF65-F5344CB8AC3E}">
        <p14:creationId xmlns:p14="http://schemas.microsoft.com/office/powerpoint/2010/main" val="440834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8571" y="28247614"/>
            <a:ext cx="5755040" cy="23112598"/>
          </a:xfrm>
          <a:prstGeom prst="rect">
            <a:avLst/>
          </a:prstGeom>
        </p:spPr>
        <p:txBody>
          <a:bodyPr lIns="179120" tIns="89562" rIns="179120" bIns="89562"/>
          <a:lstStyle/>
          <a:p>
            <a:r>
              <a:rPr lang="en-US" dirty="0"/>
              <a:t>The underlying survey for the report also included questions related to workforce issues. We found that New York’s clean energy economy is growing rapidly and that employers</a:t>
            </a:r>
            <a:r>
              <a:rPr lang="en-US" dirty="0">
                <a:cs typeface="Calibri"/>
              </a:rPr>
              <a:t> looking to hire see plenty of applicants, but that employers struggle to find applicants with the desired mix of qualifications and experience. </a:t>
            </a:r>
            <a:endParaRPr lang="en-US" dirty="0"/>
          </a:p>
          <a:p>
            <a:endParaRPr lang="en-US" dirty="0"/>
          </a:p>
          <a:p>
            <a:r>
              <a:rPr lang="en-US" dirty="0"/>
              <a:t>Employers reported this shortcoming</a:t>
            </a:r>
            <a:r>
              <a:rPr lang="en-US" dirty="0">
                <a:cs typeface="Calibri"/>
              </a:rPr>
              <a:t> for multiple occupations, but especially for technicians and sales, marketing and customer service staff.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40</a:t>
            </a:fld>
            <a:endParaRPr lang="en-US" dirty="0"/>
          </a:p>
        </p:txBody>
      </p:sp>
    </p:spTree>
    <p:extLst>
      <p:ext uri="{BB962C8B-B14F-4D97-AF65-F5344CB8AC3E}">
        <p14:creationId xmlns:p14="http://schemas.microsoft.com/office/powerpoint/2010/main" val="90179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8571" y="28247614"/>
            <a:ext cx="5755040" cy="23112598"/>
          </a:xfrm>
          <a:prstGeom prst="rect">
            <a:avLst/>
          </a:prstGeom>
        </p:spPr>
        <p:txBody>
          <a:bodyPr lIns="179120" tIns="89562" rIns="179120" bIns="89562"/>
          <a:lstStyle/>
          <a:p>
            <a:r>
              <a:rPr lang="en-US" dirty="0"/>
              <a:t>The underlying survey for the report also included questions related to workforce issues. We found that New York’s clean energy economy is growing rapidly and that employers</a:t>
            </a:r>
            <a:r>
              <a:rPr lang="en-US" dirty="0">
                <a:cs typeface="Calibri"/>
              </a:rPr>
              <a:t> looking to hire see plenty of applicants, but that employers struggle to find applicants with the desired mix of qualifications and experience. </a:t>
            </a:r>
            <a:endParaRPr lang="en-US" dirty="0"/>
          </a:p>
          <a:p>
            <a:endParaRPr lang="en-US" dirty="0"/>
          </a:p>
          <a:p>
            <a:r>
              <a:rPr lang="en-US" dirty="0"/>
              <a:t>Employers reported this shortcoming</a:t>
            </a:r>
            <a:r>
              <a:rPr lang="en-US" dirty="0">
                <a:cs typeface="Calibri"/>
              </a:rPr>
              <a:t> for multiple occupations, but especially for technicians and sales, marketing and customer service staff.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41</a:t>
            </a:fld>
            <a:endParaRPr lang="en-US" dirty="0"/>
          </a:p>
        </p:txBody>
      </p:sp>
    </p:spTree>
    <p:extLst>
      <p:ext uri="{BB962C8B-B14F-4D97-AF65-F5344CB8AC3E}">
        <p14:creationId xmlns:p14="http://schemas.microsoft.com/office/powerpoint/2010/main" val="2376877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49</a:t>
            </a:fld>
            <a:endParaRPr lang="en-US"/>
          </a:p>
        </p:txBody>
      </p:sp>
    </p:spTree>
    <p:extLst>
      <p:ext uri="{BB962C8B-B14F-4D97-AF65-F5344CB8AC3E}">
        <p14:creationId xmlns:p14="http://schemas.microsoft.com/office/powerpoint/2010/main" val="1376983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52</a:t>
            </a:fld>
            <a:endParaRPr lang="en-US"/>
          </a:p>
        </p:txBody>
      </p:sp>
    </p:spTree>
    <p:extLst>
      <p:ext uri="{BB962C8B-B14F-4D97-AF65-F5344CB8AC3E}">
        <p14:creationId xmlns:p14="http://schemas.microsoft.com/office/powerpoint/2010/main" val="378163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Dollar value of the loans issued in the past year is approx. $2 million a month which is within the amounts approved in the RGGI operating plan</a:t>
            </a:r>
          </a:p>
        </p:txBody>
      </p:sp>
      <p:sp>
        <p:nvSpPr>
          <p:cNvPr id="4" name="Slide Number Placeholder 3"/>
          <p:cNvSpPr>
            <a:spLocks noGrp="1"/>
          </p:cNvSpPr>
          <p:nvPr>
            <p:ph type="sldNum" sz="quarter" idx="5"/>
          </p:nvPr>
        </p:nvSpPr>
        <p:spPr/>
        <p:txBody>
          <a:bodyPr/>
          <a:lstStyle/>
          <a:p>
            <a:fld id="{F6DA9C80-B631-4EC4-8253-F63CFD0157DF}" type="slidenum">
              <a:rPr lang="en-US" smtClean="0"/>
              <a:pPr/>
              <a:t>5</a:t>
            </a:fld>
            <a:endParaRPr lang="en-US"/>
          </a:p>
        </p:txBody>
      </p:sp>
    </p:spTree>
    <p:extLst>
      <p:ext uri="{BB962C8B-B14F-4D97-AF65-F5344CB8AC3E}">
        <p14:creationId xmlns:p14="http://schemas.microsoft.com/office/powerpoint/2010/main" val="167309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Estimated losses using Kroll (rating agency) assumptions is 4.94%</a:t>
            </a:r>
          </a:p>
        </p:txBody>
      </p:sp>
      <p:sp>
        <p:nvSpPr>
          <p:cNvPr id="4" name="Slide Number Placeholder 3"/>
          <p:cNvSpPr>
            <a:spLocks noGrp="1"/>
          </p:cNvSpPr>
          <p:nvPr>
            <p:ph type="sldNum" sz="quarter" idx="5"/>
          </p:nvPr>
        </p:nvSpPr>
        <p:spPr/>
        <p:txBody>
          <a:bodyPr/>
          <a:lstStyle/>
          <a:p>
            <a:fld id="{F6DA9C80-B631-4EC4-8253-F63CFD0157DF}" type="slidenum">
              <a:rPr lang="en-US" smtClean="0"/>
              <a:pPr/>
              <a:t>6</a:t>
            </a:fld>
            <a:endParaRPr lang="en-US"/>
          </a:p>
        </p:txBody>
      </p:sp>
    </p:spTree>
    <p:extLst>
      <p:ext uri="{BB962C8B-B14F-4D97-AF65-F5344CB8AC3E}">
        <p14:creationId xmlns:p14="http://schemas.microsoft.com/office/powerpoint/2010/main" val="89831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pPr defTabSz="915772">
              <a:defRPr/>
            </a:pPr>
            <a:r>
              <a:rPr lang="en-US" dirty="0"/>
              <a:t>As Alicia indicated we are currently looking at opportunities to improve the performance and implementation of the loan fund.  In order to achieve this goal we are proposing some changes to the fund.</a:t>
            </a:r>
          </a:p>
          <a:p>
            <a:endParaRPr lang="en-US" dirty="0"/>
          </a:p>
        </p:txBody>
      </p:sp>
      <p:sp>
        <p:nvSpPr>
          <p:cNvPr id="4" name="Slide Number Placeholder 3"/>
          <p:cNvSpPr>
            <a:spLocks noGrp="1"/>
          </p:cNvSpPr>
          <p:nvPr>
            <p:ph type="sldNum" sz="quarter" idx="10"/>
          </p:nvPr>
        </p:nvSpPr>
        <p:spPr/>
        <p:txBody>
          <a:bodyPr/>
          <a:lstStyle/>
          <a:p>
            <a:pPr defTabSz="915772">
              <a:defRPr/>
            </a:pPr>
            <a:fld id="{F6DA9C80-B631-4EC4-8253-F63CFD0157DF}" type="slidenum">
              <a:rPr lang="en-US">
                <a:solidFill>
                  <a:prstClr val="black"/>
                </a:solidFill>
                <a:latin typeface="Calibri"/>
              </a:rPr>
              <a:pPr defTabSz="915772">
                <a:defRPr/>
              </a:pPr>
              <a:t>7</a:t>
            </a:fld>
            <a:endParaRPr lang="en-US">
              <a:solidFill>
                <a:prstClr val="black"/>
              </a:solidFill>
              <a:latin typeface="Calibri"/>
            </a:endParaRPr>
          </a:p>
        </p:txBody>
      </p:sp>
    </p:spTree>
    <p:extLst>
      <p:ext uri="{BB962C8B-B14F-4D97-AF65-F5344CB8AC3E}">
        <p14:creationId xmlns:p14="http://schemas.microsoft.com/office/powerpoint/2010/main" val="56449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 </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8</a:t>
            </a:fld>
            <a:endParaRPr lang="en-US"/>
          </a:p>
        </p:txBody>
      </p:sp>
    </p:spTree>
    <p:extLst>
      <p:ext uri="{BB962C8B-B14F-4D97-AF65-F5344CB8AC3E}">
        <p14:creationId xmlns:p14="http://schemas.microsoft.com/office/powerpoint/2010/main" val="169426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1EB5E6F-B060-41C4-9B2B-4E697C5F6770}"/>
              </a:ext>
            </a:extLst>
          </p:cNvPr>
          <p:cNvSpPr>
            <a:spLocks noGrp="1"/>
          </p:cNvSpPr>
          <p:nvPr>
            <p:ph type="body" idx="1"/>
          </p:nvPr>
        </p:nvSpPr>
        <p:spPr>
          <a:xfrm>
            <a:off x="702946" y="4479687"/>
            <a:ext cx="5617208" cy="3665776"/>
          </a:xfrm>
          <a:prstGeom prst="rect">
            <a:avLst/>
          </a:prstGeom>
        </p:spPr>
        <p:txBody>
          <a:bodyPr lIns="91577" tIns="45789" rIns="91577" bIns="45789"/>
          <a:lstStyle/>
          <a:p>
            <a:r>
              <a:rPr lang="en-US" dirty="0"/>
              <a:t>Currently offer 3.49%/3.99% for consumers &lt;=120% AMI with documentation of all household income.</a:t>
            </a:r>
          </a:p>
          <a:p>
            <a:endParaRPr lang="en-US" dirty="0"/>
          </a:p>
          <a:p>
            <a:endParaRPr lang="en-US" dirty="0"/>
          </a:p>
          <a:p>
            <a:r>
              <a:rPr lang="en-US" dirty="0"/>
              <a:t>Pilot – Rochester/Buffalo area with a well established contractor network and the Capital Region which is an area with limited contractor network.</a:t>
            </a:r>
          </a:p>
          <a:p>
            <a:endParaRPr lang="en-US" dirty="0"/>
          </a:p>
        </p:txBody>
      </p:sp>
    </p:spTree>
    <p:extLst>
      <p:ext uri="{BB962C8B-B14F-4D97-AF65-F5344CB8AC3E}">
        <p14:creationId xmlns:p14="http://schemas.microsoft.com/office/powerpoint/2010/main" val="365166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79687"/>
            <a:ext cx="5617208" cy="3665776"/>
          </a:xfrm>
          <a:prstGeom prst="rect">
            <a:avLst/>
          </a:prstGeom>
        </p:spPr>
        <p:txBody>
          <a:bodyPr lIns="91577" tIns="45789" rIns="91577" bIns="45789"/>
          <a:lstStyle/>
          <a:p>
            <a:r>
              <a:rPr lang="en-US" dirty="0"/>
              <a:t>HUD Mapping</a:t>
            </a:r>
          </a:p>
          <a:p>
            <a:endParaRPr lang="en-US" dirty="0"/>
          </a:p>
          <a:p>
            <a:r>
              <a:rPr lang="en-US" dirty="0"/>
              <a:t>Total 74% of all NYS households or about 5.4 million households</a:t>
            </a:r>
          </a:p>
        </p:txBody>
      </p:sp>
      <p:sp>
        <p:nvSpPr>
          <p:cNvPr id="4" name="Slide Number Placeholder 3"/>
          <p:cNvSpPr>
            <a:spLocks noGrp="1"/>
          </p:cNvSpPr>
          <p:nvPr>
            <p:ph type="sldNum" sz="quarter" idx="5"/>
          </p:nvPr>
        </p:nvSpPr>
        <p:spPr/>
        <p:txBody>
          <a:bodyPr/>
          <a:lstStyle/>
          <a:p>
            <a:fld id="{F6DA9C80-B631-4EC4-8253-F63CFD0157DF}" type="slidenum">
              <a:rPr lang="en-US" smtClean="0"/>
              <a:pPr/>
              <a:t>10</a:t>
            </a:fld>
            <a:endParaRPr lang="en-US"/>
          </a:p>
        </p:txBody>
      </p:sp>
    </p:spTree>
    <p:extLst>
      <p:ext uri="{BB962C8B-B14F-4D97-AF65-F5344CB8AC3E}">
        <p14:creationId xmlns:p14="http://schemas.microsoft.com/office/powerpoint/2010/main" val="184691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87475"/>
            <a:ext cx="8229600" cy="316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00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387475"/>
            <a:ext cx="4038600" cy="316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7475"/>
            <a:ext cx="4038600" cy="316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5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66863"/>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47875"/>
            <a:ext cx="4040188" cy="250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66863"/>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47875"/>
            <a:ext cx="4041775" cy="250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5502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a:t>Click to edit Master title style</a:t>
            </a:r>
          </a:p>
        </p:txBody>
      </p:sp>
    </p:spTree>
    <p:extLst>
      <p:ext uri="{BB962C8B-B14F-4D97-AF65-F5344CB8AC3E}">
        <p14:creationId xmlns:p14="http://schemas.microsoft.com/office/powerpoint/2010/main" val="404872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01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2113"/>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92113"/>
            <a:ext cx="5111750" cy="41608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263650"/>
            <a:ext cx="3008313" cy="3289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6954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815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87475"/>
            <a:ext cx="8229600" cy="316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523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87475"/>
            <a:ext cx="8229600" cy="316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62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6FC0"/>
                </a:solidFill>
                <a:latin typeface="Calibri"/>
                <a:cs typeface="Calibri"/>
              </a:defRPr>
            </a:lvl1pPr>
          </a:lstStyle>
          <a:p>
            <a:endParaRPr/>
          </a:p>
        </p:txBody>
      </p:sp>
      <p:sp>
        <p:nvSpPr>
          <p:cNvPr id="3" name="Holder 3"/>
          <p:cNvSpPr>
            <a:spLocks noGrp="1"/>
          </p:cNvSpPr>
          <p:nvPr>
            <p:ph sz="half" idx="2"/>
          </p:nvPr>
        </p:nvSpPr>
        <p:spPr>
          <a:xfrm>
            <a:off x="1320261" y="1540573"/>
            <a:ext cx="2776061" cy="207749"/>
          </a:xfrm>
          <a:prstGeom prst="rect">
            <a:avLst/>
          </a:prstGeom>
        </p:spPr>
        <p:txBody>
          <a:bodyPr wrap="square" lIns="0" tIns="0" rIns="0" bIns="0">
            <a:spAutoFit/>
          </a:bodyPr>
          <a:lstStyle>
            <a:lvl1pPr>
              <a:defRPr sz="1350" b="0" i="0">
                <a:solidFill>
                  <a:srgbClr val="001F5F"/>
                </a:solidFill>
                <a:latin typeface="Calibri"/>
                <a:cs typeface="Calibri"/>
              </a:defRPr>
            </a:lvl1pPr>
          </a:lstStyle>
          <a:p>
            <a:endParaRPr/>
          </a:p>
        </p:txBody>
      </p:sp>
      <p:sp>
        <p:nvSpPr>
          <p:cNvPr id="4" name="Holder 4"/>
          <p:cNvSpPr>
            <a:spLocks noGrp="1"/>
          </p:cNvSpPr>
          <p:nvPr>
            <p:ph sz="half" idx="3"/>
          </p:nvPr>
        </p:nvSpPr>
        <p:spPr>
          <a:xfrm>
            <a:off x="4709160" y="1183005"/>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6FC0"/>
                </a:solidFill>
                <a:latin typeface="Arial"/>
                <a:cs typeface="Arial"/>
              </a:defRPr>
            </a:lvl1pPr>
          </a:lstStyle>
          <a:p>
            <a:pPr marL="9525">
              <a:lnSpc>
                <a:spcPts val="1069"/>
              </a:lnSpc>
            </a:pPr>
            <a:r>
              <a:rPr lang="en-US" dirty="0"/>
              <a:t>CALIFORNIA </a:t>
            </a:r>
            <a:r>
              <a:rPr lang="en-US" spc="-4" dirty="0"/>
              <a:t>HUB </a:t>
            </a:r>
            <a:r>
              <a:rPr lang="en-US" dirty="0"/>
              <a:t>FOR ENERGY </a:t>
            </a:r>
            <a:r>
              <a:rPr lang="en-US" spc="-4" dirty="0"/>
              <a:t>EFFICIENCY</a:t>
            </a:r>
            <a:r>
              <a:rPr lang="en-US" spc="-120" dirty="0"/>
              <a:t> </a:t>
            </a:r>
            <a:r>
              <a:rPr lang="en-US" dirty="0"/>
              <a:t>FINANCING</a:t>
            </a:r>
          </a:p>
        </p:txBody>
      </p:sp>
      <p:sp>
        <p:nvSpPr>
          <p:cNvPr id="6" name="Holder 6"/>
          <p:cNvSpPr>
            <a:spLocks noGrp="1"/>
          </p:cNvSpPr>
          <p:nvPr>
            <p:ph type="dt" sz="half" idx="6"/>
          </p:nvPr>
        </p:nvSpPr>
        <p:spPr/>
        <p:txBody>
          <a:bodyPr lIns="0" tIns="0" rIns="0" bIns="0"/>
          <a:lstStyle>
            <a:lvl1pPr>
              <a:defRPr sz="1200" b="1" i="0">
                <a:solidFill>
                  <a:schemeClr val="bg1"/>
                </a:solidFill>
                <a:latin typeface="Calibri"/>
                <a:cs typeface="Calibri"/>
              </a:defRPr>
            </a:lvl1pPr>
          </a:lstStyle>
          <a:p>
            <a:pPr marL="9525">
              <a:lnSpc>
                <a:spcPts val="1211"/>
              </a:lnSpc>
            </a:pPr>
            <a:r>
              <a:rPr lang="en-US" spc="-11" dirty="0"/>
              <a:t>May </a:t>
            </a:r>
            <a:r>
              <a:rPr lang="en-US" spc="-4" dirty="0"/>
              <a:t>15,</a:t>
            </a:r>
            <a:r>
              <a:rPr lang="en-US" spc="-26" dirty="0"/>
              <a:t> </a:t>
            </a:r>
            <a:r>
              <a:rPr lang="en-US" spc="-8" dirty="0"/>
              <a:t>2018</a:t>
            </a:r>
          </a:p>
        </p:txBody>
      </p:sp>
      <p:sp>
        <p:nvSpPr>
          <p:cNvPr id="7" name="Holder 7"/>
          <p:cNvSpPr>
            <a:spLocks noGrp="1"/>
          </p:cNvSpPr>
          <p:nvPr>
            <p:ph type="sldNum" sz="quarter" idx="7"/>
          </p:nvPr>
        </p:nvSpPr>
        <p:spPr/>
        <p:txBody>
          <a:bodyPr lIns="0" tIns="0" rIns="0" bIns="0"/>
          <a:lstStyle>
            <a:lvl1pPr>
              <a:defRPr sz="900" b="1" i="0">
                <a:solidFill>
                  <a:schemeClr val="bg1"/>
                </a:solidFill>
                <a:latin typeface="Arial"/>
                <a:cs typeface="Arial"/>
              </a:defRPr>
            </a:lvl1pPr>
          </a:lstStyle>
          <a:p>
            <a:pPr marL="19050">
              <a:lnSpc>
                <a:spcPts val="1069"/>
              </a:lnSpc>
            </a:pPr>
            <a:fld id="{81D60167-4931-47E6-BA6A-407CBD079E47}" type="slidenum">
              <a:rPr lang="en-US" spc="-4" smtClean="0"/>
              <a:pPr marL="19050">
                <a:lnSpc>
                  <a:spcPts val="1069"/>
                </a:lnSpc>
              </a:pPr>
              <a:t>‹#›</a:t>
            </a:fld>
            <a:endParaRPr lang="en-US" spc="-4" dirty="0"/>
          </a:p>
        </p:txBody>
      </p:sp>
    </p:spTree>
    <p:extLst>
      <p:ext uri="{BB962C8B-B14F-4D97-AF65-F5344CB8AC3E}">
        <p14:creationId xmlns:p14="http://schemas.microsoft.com/office/powerpoint/2010/main" val="150182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387475"/>
            <a:ext cx="4038600" cy="316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7475"/>
            <a:ext cx="4038600" cy="316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12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66863"/>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47875"/>
            <a:ext cx="4040188" cy="250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66863"/>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47875"/>
            <a:ext cx="4041775" cy="250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30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49852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E45E22D-F131-4D0D-8179-386C8885B195}" type="datetime1">
              <a:rPr lang="en-US" smtClean="0"/>
              <a:t>9/16/2019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YSERDA Logo.png"/>
          <p:cNvPicPr>
            <a:picLocks noChangeAspect="1"/>
          </p:cNvPicPr>
          <p:nvPr userDrawn="1"/>
        </p:nvPicPr>
        <p:blipFill>
          <a:blip r:embed="rId3" cstate="print"/>
          <a:stretch>
            <a:fillRect/>
          </a:stretch>
        </p:blipFill>
        <p:spPr>
          <a:xfrm>
            <a:off x="533400" y="285750"/>
            <a:ext cx="3405540" cy="822960"/>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200" smtClean="0">
                <a:solidFill>
                  <a:srgbClr val="002D73"/>
                </a:solidFill>
              </a:rPr>
              <a:pPr algn="r"/>
              <a:t>‹#›</a:t>
            </a:fld>
            <a:endParaRPr lang="en-US" sz="1200" dirty="0">
              <a:solidFill>
                <a:srgbClr val="002D73"/>
              </a:solidFill>
            </a:endParaRPr>
          </a:p>
        </p:txBody>
      </p:sp>
      <p:pic>
        <p:nvPicPr>
          <p:cNvPr id="8" name="Picture 7" descr="NYSERDA Logo.png"/>
          <p:cNvPicPr>
            <a:picLocks noChangeAspect="1"/>
          </p:cNvPicPr>
          <p:nvPr userDrawn="1"/>
        </p:nvPicPr>
        <p:blipFill>
          <a:blip r:embed="rId4" cstate="print"/>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 id="2147483690"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200" smtClean="0"/>
              <a:pPr algn="r"/>
              <a:t>‹#›</a:t>
            </a:fld>
            <a:endParaRPr lang="en-US" sz="1200" dirty="0"/>
          </a:p>
        </p:txBody>
      </p:sp>
      <p:sp>
        <p:nvSpPr>
          <p:cNvPr id="25" name="Rectangle 24"/>
          <p:cNvSpPr/>
          <p:nvPr userDrawn="1"/>
        </p:nvSpPr>
        <p:spPr>
          <a:xfrm>
            <a:off x="0" y="-19050"/>
            <a:ext cx="914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NYSERDA Logo.png"/>
          <p:cNvPicPr>
            <a:picLocks noChangeAspect="1"/>
          </p:cNvPicPr>
          <p:nvPr userDrawn="1"/>
        </p:nvPicPr>
        <p:blipFill>
          <a:blip r:embed="rId7" cstate="print"/>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92" r:id="rId3"/>
    <p:sldLayoutId id="2147483693" r:id="rId4"/>
    <p:sldLayoutId id="2147483694" r:id="rId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3700"/>
            <a:ext cx="8229600"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387475"/>
            <a:ext cx="8229600" cy="31654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200" smtClean="0"/>
              <a:pPr algn="r"/>
              <a:t>‹#›</a:t>
            </a:fld>
            <a:endParaRPr lang="en-US" sz="1200" dirty="0"/>
          </a:p>
        </p:txBody>
      </p:sp>
      <p:sp>
        <p:nvSpPr>
          <p:cNvPr id="10" name="Rectangle 9"/>
          <p:cNvSpPr/>
          <p:nvPr userDrawn="1"/>
        </p:nvSpPr>
        <p:spPr>
          <a:xfrm>
            <a:off x="0" y="-19050"/>
            <a:ext cx="914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NYSERDA Logo.png"/>
          <p:cNvPicPr>
            <a:picLocks noChangeAspect="1"/>
          </p:cNvPicPr>
          <p:nvPr userDrawn="1"/>
        </p:nvPicPr>
        <p:blipFill>
          <a:blip r:embed="rId10" cstate="print"/>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Lst>
  <p:hf sldNum="0" hdr="0" ftr="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afro-ip.blogspot.com/2012/07/10-reasons-to-follow-european-approach.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data.ny.gov/" TargetMode="External"/><Relationship Id="rId2" Type="http://schemas.openxmlformats.org/officeDocument/2006/relationships/hyperlink" Target="https://www.nyserda.ny.gov/Researchers-and-Policymakers/Green-Jobs-Green-New-York/Data-and-Trends"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NULL"/></Relationships>
</file>

<file path=ppt/slides/_rels/slide4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4.xml"/><Relationship Id="rId11" Type="http://schemas.openxmlformats.org/officeDocument/2006/relationships/image" Target="../media/image21.png"/><Relationship Id="rId10" Type="http://schemas.openxmlformats.org/officeDocument/2006/relationships/image" Target="NUL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1809750"/>
            <a:ext cx="8610600" cy="1200329"/>
          </a:xfrm>
          <a:prstGeom prst="rect">
            <a:avLst/>
          </a:prstGeom>
          <a:noFill/>
          <a:ln>
            <a:noFill/>
          </a:ln>
        </p:spPr>
        <p:txBody>
          <a:bodyPr wrap="square" rtlCol="0">
            <a:spAutoFit/>
          </a:bodyPr>
          <a:lstStyle/>
          <a:p>
            <a:r>
              <a:rPr lang="en-US" sz="3600" b="1" dirty="0">
                <a:solidFill>
                  <a:srgbClr val="002D73"/>
                </a:solidFill>
                <a:latin typeface="Arial" panose="020B0604020202020204" pitchFamily="34" charset="0"/>
                <a:cs typeface="Arial" panose="020B0604020202020204" pitchFamily="34" charset="0"/>
              </a:rPr>
              <a:t>Green Jobs Green New York </a:t>
            </a:r>
          </a:p>
          <a:p>
            <a:r>
              <a:rPr lang="en-US" sz="3600" b="1" dirty="0">
                <a:solidFill>
                  <a:srgbClr val="002D73"/>
                </a:solidFill>
                <a:latin typeface="Arial" panose="020B0604020202020204" pitchFamily="34" charset="0"/>
                <a:cs typeface="Arial" panose="020B0604020202020204" pitchFamily="34" charset="0"/>
              </a:rPr>
              <a:t>Advisory Council</a:t>
            </a:r>
          </a:p>
        </p:txBody>
      </p:sp>
      <p:sp>
        <p:nvSpPr>
          <p:cNvPr id="4" name="TextBox 3"/>
          <p:cNvSpPr txBox="1"/>
          <p:nvPr/>
        </p:nvSpPr>
        <p:spPr>
          <a:xfrm>
            <a:off x="457200" y="4019550"/>
            <a:ext cx="2971800" cy="307777"/>
          </a:xfrm>
          <a:prstGeom prst="rect">
            <a:avLst/>
          </a:prstGeom>
          <a:noFill/>
        </p:spPr>
        <p:txBody>
          <a:bodyPr wrap="square" rtlCol="0">
            <a:spAutoFit/>
          </a:bodyPr>
          <a:lstStyle/>
          <a:p>
            <a:r>
              <a:rPr lang="en-US" sz="1400" b="1">
                <a:solidFill>
                  <a:schemeClr val="bg1"/>
                </a:solidFill>
                <a:latin typeface="Arial" pitchFamily="34" charset="0"/>
                <a:cs typeface="Arial" pitchFamily="34" charset="0"/>
              </a:rPr>
              <a:t>September 16, </a:t>
            </a:r>
            <a:r>
              <a:rPr lang="en-US" sz="1400" b="1" dirty="0">
                <a:solidFill>
                  <a:schemeClr val="bg1"/>
                </a:solidFill>
                <a:latin typeface="Arial" pitchFamily="34" charset="0"/>
                <a:cs typeface="Arial" pitchFamily="34" charset="0"/>
              </a:rPr>
              <a:t>2019</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C5AB-5E30-48F6-9341-E42D6B70135E}"/>
              </a:ext>
            </a:extLst>
          </p:cNvPr>
          <p:cNvSpPr>
            <a:spLocks noGrp="1"/>
          </p:cNvSpPr>
          <p:nvPr>
            <p:ph type="title"/>
          </p:nvPr>
        </p:nvSpPr>
        <p:spPr>
          <a:xfrm>
            <a:off x="457200" y="393700"/>
            <a:ext cx="8229600" cy="577850"/>
          </a:xfrm>
        </p:spPr>
        <p:txBody>
          <a:bodyPr/>
          <a:lstStyle/>
          <a:p>
            <a:pPr algn="ctr"/>
            <a:r>
              <a:rPr lang="en-US" sz="2200" dirty="0"/>
              <a:t>Median Income =&lt; 120%</a:t>
            </a:r>
            <a:br>
              <a:rPr lang="en-US" sz="2200" dirty="0"/>
            </a:br>
            <a:r>
              <a:rPr lang="en-US" sz="2200" dirty="0"/>
              <a:t>Geo Based Eligibility for Reduced Interest Rate </a:t>
            </a:r>
          </a:p>
        </p:txBody>
      </p:sp>
      <p:graphicFrame>
        <p:nvGraphicFramePr>
          <p:cNvPr id="5" name="Content Placeholder 4">
            <a:extLst>
              <a:ext uri="{FF2B5EF4-FFF2-40B4-BE49-F238E27FC236}">
                <a16:creationId xmlns:a16="http://schemas.microsoft.com/office/drawing/2014/main" id="{FA1F991D-066E-4EFD-8AFF-93209BFD9896}"/>
              </a:ext>
            </a:extLst>
          </p:cNvPr>
          <p:cNvGraphicFramePr>
            <a:graphicFrameLocks noGrp="1"/>
          </p:cNvGraphicFramePr>
          <p:nvPr>
            <p:ph sz="half" idx="2"/>
          </p:nvPr>
        </p:nvGraphicFramePr>
        <p:xfrm>
          <a:off x="5178973" y="1276350"/>
          <a:ext cx="3886200" cy="1471959"/>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829504544"/>
                    </a:ext>
                  </a:extLst>
                </a:gridCol>
                <a:gridCol w="990600">
                  <a:extLst>
                    <a:ext uri="{9D8B030D-6E8A-4147-A177-3AD203B41FA5}">
                      <a16:colId xmlns:a16="http://schemas.microsoft.com/office/drawing/2014/main" val="1725060197"/>
                    </a:ext>
                  </a:extLst>
                </a:gridCol>
                <a:gridCol w="990600">
                  <a:extLst>
                    <a:ext uri="{9D8B030D-6E8A-4147-A177-3AD203B41FA5}">
                      <a16:colId xmlns:a16="http://schemas.microsoft.com/office/drawing/2014/main" val="777187535"/>
                    </a:ext>
                  </a:extLst>
                </a:gridCol>
                <a:gridCol w="838200">
                  <a:extLst>
                    <a:ext uri="{9D8B030D-6E8A-4147-A177-3AD203B41FA5}">
                      <a16:colId xmlns:a16="http://schemas.microsoft.com/office/drawing/2014/main" val="401827536"/>
                    </a:ext>
                  </a:extLst>
                </a:gridCol>
              </a:tblGrid>
              <a:tr h="513687">
                <a:tc>
                  <a:txBody>
                    <a:bodyPr/>
                    <a:lstStyle/>
                    <a:p>
                      <a:endParaRPr lang="en-US" sz="1600" dirty="0"/>
                    </a:p>
                  </a:txBody>
                  <a:tcPr/>
                </a:tc>
                <a:tc>
                  <a:txBody>
                    <a:bodyPr/>
                    <a:lstStyle/>
                    <a:p>
                      <a:pPr algn="ctr"/>
                      <a:r>
                        <a:rPr lang="en-US" sz="1600" dirty="0"/>
                        <a:t>NYS</a:t>
                      </a:r>
                    </a:p>
                  </a:txBody>
                  <a:tcPr/>
                </a:tc>
                <a:tc>
                  <a:txBody>
                    <a:bodyPr/>
                    <a:lstStyle/>
                    <a:p>
                      <a:pPr algn="ctr"/>
                      <a:r>
                        <a:rPr lang="en-US" sz="1600" dirty="0"/>
                        <a:t>120% AMI</a:t>
                      </a:r>
                    </a:p>
                  </a:txBody>
                  <a:tcPr/>
                </a:tc>
                <a:tc>
                  <a:txBody>
                    <a:bodyPr/>
                    <a:lstStyle/>
                    <a:p>
                      <a:pPr algn="ctr"/>
                      <a:r>
                        <a:rPr lang="en-US" sz="1600" dirty="0"/>
                        <a:t>%</a:t>
                      </a:r>
                    </a:p>
                  </a:txBody>
                  <a:tcPr/>
                </a:tc>
                <a:extLst>
                  <a:ext uri="{0D108BD9-81ED-4DB2-BD59-A6C34878D82A}">
                    <a16:rowId xmlns:a16="http://schemas.microsoft.com/office/drawing/2014/main" val="3570565665"/>
                  </a:ext>
                </a:extLst>
              </a:tr>
              <a:tr h="297613">
                <a:tc>
                  <a:txBody>
                    <a:bodyPr/>
                    <a:lstStyle/>
                    <a:p>
                      <a:r>
                        <a:rPr lang="en-US" sz="1200" dirty="0"/>
                        <a:t>Population</a:t>
                      </a:r>
                    </a:p>
                  </a:txBody>
                  <a:tcPr/>
                </a:tc>
                <a:tc>
                  <a:txBody>
                    <a:bodyPr/>
                    <a:lstStyle/>
                    <a:p>
                      <a:r>
                        <a:rPr lang="en-US" sz="1200" dirty="0"/>
                        <a:t>19,673,174</a:t>
                      </a:r>
                    </a:p>
                  </a:txBody>
                  <a:tcPr/>
                </a:tc>
                <a:tc>
                  <a:txBody>
                    <a:bodyPr/>
                    <a:lstStyle/>
                    <a:p>
                      <a:r>
                        <a:rPr lang="en-US" sz="1200" dirty="0"/>
                        <a:t>14,581,315</a:t>
                      </a:r>
                    </a:p>
                  </a:txBody>
                  <a:tcPr/>
                </a:tc>
                <a:tc>
                  <a:txBody>
                    <a:bodyPr/>
                    <a:lstStyle/>
                    <a:p>
                      <a:pPr algn="ctr"/>
                      <a:r>
                        <a:rPr lang="en-US" sz="1200" dirty="0"/>
                        <a:t>74%</a:t>
                      </a:r>
                    </a:p>
                  </a:txBody>
                  <a:tcPr/>
                </a:tc>
                <a:extLst>
                  <a:ext uri="{0D108BD9-81ED-4DB2-BD59-A6C34878D82A}">
                    <a16:rowId xmlns:a16="http://schemas.microsoft.com/office/drawing/2014/main" val="116623959"/>
                  </a:ext>
                </a:extLst>
              </a:tr>
              <a:tr h="297613">
                <a:tc>
                  <a:txBody>
                    <a:bodyPr/>
                    <a:lstStyle/>
                    <a:p>
                      <a:r>
                        <a:rPr lang="en-US" sz="1200" dirty="0"/>
                        <a:t>Households</a:t>
                      </a:r>
                    </a:p>
                  </a:txBody>
                  <a:tcPr/>
                </a:tc>
                <a:tc>
                  <a:txBody>
                    <a:bodyPr/>
                    <a:lstStyle/>
                    <a:p>
                      <a:r>
                        <a:rPr lang="en-US" sz="1200" dirty="0"/>
                        <a:t>  7,262,279</a:t>
                      </a:r>
                    </a:p>
                  </a:txBody>
                  <a:tcPr/>
                </a:tc>
                <a:tc>
                  <a:txBody>
                    <a:bodyPr/>
                    <a:lstStyle/>
                    <a:p>
                      <a:r>
                        <a:rPr lang="en-US" sz="1200" dirty="0"/>
                        <a:t>  5,353,310</a:t>
                      </a:r>
                    </a:p>
                  </a:txBody>
                  <a:tcPr/>
                </a:tc>
                <a:tc>
                  <a:txBody>
                    <a:bodyPr/>
                    <a:lstStyle/>
                    <a:p>
                      <a:pPr algn="ctr"/>
                      <a:r>
                        <a:rPr lang="en-US" sz="1200" dirty="0"/>
                        <a:t>74%</a:t>
                      </a:r>
                    </a:p>
                  </a:txBody>
                  <a:tcPr/>
                </a:tc>
                <a:extLst>
                  <a:ext uri="{0D108BD9-81ED-4DB2-BD59-A6C34878D82A}">
                    <a16:rowId xmlns:a16="http://schemas.microsoft.com/office/drawing/2014/main" val="3309143733"/>
                  </a:ext>
                </a:extLst>
              </a:tr>
              <a:tr h="297613">
                <a:tc>
                  <a:txBody>
                    <a:bodyPr/>
                    <a:lstStyle/>
                    <a:p>
                      <a:r>
                        <a:rPr lang="en-US" sz="1200" dirty="0"/>
                        <a:t>Housing units</a:t>
                      </a:r>
                    </a:p>
                  </a:txBody>
                  <a:tcPr/>
                </a:tc>
                <a:tc>
                  <a:txBody>
                    <a:bodyPr/>
                    <a:lstStyle/>
                    <a:p>
                      <a:r>
                        <a:rPr lang="en-US" sz="1200" dirty="0"/>
                        <a:t>  8,255,911</a:t>
                      </a:r>
                    </a:p>
                  </a:txBody>
                  <a:tcPr/>
                </a:tc>
                <a:tc>
                  <a:txBody>
                    <a:bodyPr/>
                    <a:lstStyle/>
                    <a:p>
                      <a:r>
                        <a:rPr lang="en-US" sz="1200" dirty="0"/>
                        <a:t>  6,084,233</a:t>
                      </a:r>
                    </a:p>
                  </a:txBody>
                  <a:tcPr/>
                </a:tc>
                <a:tc>
                  <a:txBody>
                    <a:bodyPr/>
                    <a:lstStyle/>
                    <a:p>
                      <a:pPr algn="ctr"/>
                      <a:r>
                        <a:rPr lang="en-US" sz="1200" dirty="0"/>
                        <a:t>74%</a:t>
                      </a:r>
                    </a:p>
                  </a:txBody>
                  <a:tcPr/>
                </a:tc>
                <a:extLst>
                  <a:ext uri="{0D108BD9-81ED-4DB2-BD59-A6C34878D82A}">
                    <a16:rowId xmlns:a16="http://schemas.microsoft.com/office/drawing/2014/main" val="680542608"/>
                  </a:ext>
                </a:extLst>
              </a:tr>
            </a:tbl>
          </a:graphicData>
        </a:graphic>
      </p:graphicFrame>
      <p:pic>
        <p:nvPicPr>
          <p:cNvPr id="6" name="Picture 5">
            <a:extLst>
              <a:ext uri="{FF2B5EF4-FFF2-40B4-BE49-F238E27FC236}">
                <a16:creationId xmlns:a16="http://schemas.microsoft.com/office/drawing/2014/main" id="{46633EC8-73CC-464E-8233-E9510252B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181350"/>
            <a:ext cx="2238687" cy="342948"/>
          </a:xfrm>
          <a:prstGeom prst="rect">
            <a:avLst/>
          </a:prstGeom>
        </p:spPr>
      </p:pic>
      <p:sp>
        <p:nvSpPr>
          <p:cNvPr id="10" name="Content Placeholder 9">
            <a:extLst>
              <a:ext uri="{FF2B5EF4-FFF2-40B4-BE49-F238E27FC236}">
                <a16:creationId xmlns:a16="http://schemas.microsoft.com/office/drawing/2014/main" id="{8C6DC652-3F35-4FF1-AAF7-DFCB7A33AE7B}"/>
              </a:ext>
            </a:extLst>
          </p:cNvPr>
          <p:cNvSpPr>
            <a:spLocks noGrp="1"/>
          </p:cNvSpPr>
          <p:nvPr>
            <p:ph sz="half" idx="1"/>
          </p:nvPr>
        </p:nvSpPr>
        <p:spPr>
          <a:xfrm>
            <a:off x="346786" y="2284412"/>
            <a:ext cx="3486741" cy="3165475"/>
          </a:xfrm>
        </p:spPr>
        <p:txBody>
          <a:bodyPr/>
          <a:lstStyle/>
          <a:p>
            <a:endParaRPr lang="en-US" dirty="0"/>
          </a:p>
        </p:txBody>
      </p:sp>
      <p:grpSp>
        <p:nvGrpSpPr>
          <p:cNvPr id="11" name="Group 2">
            <a:extLst>
              <a:ext uri="{FF2B5EF4-FFF2-40B4-BE49-F238E27FC236}">
                <a16:creationId xmlns:a16="http://schemas.microsoft.com/office/drawing/2014/main" id="{BCDF1413-234C-4100-9DA0-A9F8A0CCAD55}"/>
              </a:ext>
            </a:extLst>
          </p:cNvPr>
          <p:cNvGrpSpPr>
            <a:grpSpLocks/>
          </p:cNvGrpSpPr>
          <p:nvPr/>
        </p:nvGrpSpPr>
        <p:grpSpPr bwMode="auto">
          <a:xfrm>
            <a:off x="49924" y="1057275"/>
            <a:ext cx="4598276" cy="3876675"/>
            <a:chOff x="866" y="2988"/>
            <a:chExt cx="8386" cy="6468"/>
          </a:xfrm>
        </p:grpSpPr>
        <p:pic>
          <p:nvPicPr>
            <p:cNvPr id="1027" name="Picture 3">
              <a:extLst>
                <a:ext uri="{FF2B5EF4-FFF2-40B4-BE49-F238E27FC236}">
                  <a16:creationId xmlns:a16="http://schemas.microsoft.com/office/drawing/2014/main" id="{592E0C1E-1653-4073-AEC9-4012AC304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 y="2994"/>
              <a:ext cx="8373" cy="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AE9AD101-418A-4544-A0CB-DC0DAAE6F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 y="3369"/>
              <a:ext cx="7709" cy="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5">
              <a:extLst>
                <a:ext uri="{FF2B5EF4-FFF2-40B4-BE49-F238E27FC236}">
                  <a16:creationId xmlns:a16="http://schemas.microsoft.com/office/drawing/2014/main" id="{A8C64019-E35D-4CAE-8D41-563EF8D74437}"/>
                </a:ext>
              </a:extLst>
            </p:cNvPr>
            <p:cNvGrpSpPr>
              <a:grpSpLocks/>
            </p:cNvGrpSpPr>
            <p:nvPr/>
          </p:nvGrpSpPr>
          <p:grpSpPr bwMode="auto">
            <a:xfrm>
              <a:off x="872" y="2994"/>
              <a:ext cx="2" cy="6455"/>
              <a:chOff x="872" y="2994"/>
              <a:chExt cx="2" cy="6455"/>
            </a:xfrm>
          </p:grpSpPr>
          <p:sp>
            <p:nvSpPr>
              <p:cNvPr id="17" name="Freeform 6">
                <a:extLst>
                  <a:ext uri="{FF2B5EF4-FFF2-40B4-BE49-F238E27FC236}">
                    <a16:creationId xmlns:a16="http://schemas.microsoft.com/office/drawing/2014/main" id="{24C25BED-3CA4-46A4-98C2-C130C71F0A2E}"/>
                  </a:ext>
                </a:extLst>
              </p:cNvPr>
              <p:cNvSpPr>
                <a:spLocks/>
              </p:cNvSpPr>
              <p:nvPr/>
            </p:nvSpPr>
            <p:spPr bwMode="auto">
              <a:xfrm>
                <a:off x="872" y="2994"/>
                <a:ext cx="2" cy="6455"/>
              </a:xfrm>
              <a:custGeom>
                <a:avLst/>
                <a:gdLst>
                  <a:gd name="T0" fmla="+- 0 2994 2994"/>
                  <a:gd name="T1" fmla="*/ 2994 h 6455"/>
                  <a:gd name="T2" fmla="+- 0 9449 2994"/>
                  <a:gd name="T3" fmla="*/ 9449 h 6455"/>
                </a:gdLst>
                <a:ahLst/>
                <a:cxnLst>
                  <a:cxn ang="0">
                    <a:pos x="0" y="T1"/>
                  </a:cxn>
                  <a:cxn ang="0">
                    <a:pos x="0" y="T3"/>
                  </a:cxn>
                </a:cxnLst>
                <a:rect l="0" t="0" r="r" b="b"/>
                <a:pathLst>
                  <a:path h="6455">
                    <a:moveTo>
                      <a:pt x="0" y="0"/>
                    </a:moveTo>
                    <a:lnTo>
                      <a:pt x="0" y="6455"/>
                    </a:lnTo>
                  </a:path>
                </a:pathLst>
              </a:custGeom>
              <a:noFill/>
              <a:ln w="8068">
                <a:solidFill>
                  <a:srgbClr val="E5E5E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7">
              <a:extLst>
                <a:ext uri="{FF2B5EF4-FFF2-40B4-BE49-F238E27FC236}">
                  <a16:creationId xmlns:a16="http://schemas.microsoft.com/office/drawing/2014/main" id="{EEA77E09-E633-4D99-995A-2335875BD620}"/>
                </a:ext>
              </a:extLst>
            </p:cNvPr>
            <p:cNvGrpSpPr>
              <a:grpSpLocks/>
            </p:cNvGrpSpPr>
            <p:nvPr/>
          </p:nvGrpSpPr>
          <p:grpSpPr bwMode="auto">
            <a:xfrm>
              <a:off x="9246" y="2994"/>
              <a:ext cx="2" cy="6455"/>
              <a:chOff x="9246" y="2994"/>
              <a:chExt cx="2" cy="6455"/>
            </a:xfrm>
          </p:grpSpPr>
          <p:sp>
            <p:nvSpPr>
              <p:cNvPr id="16" name="Freeform 8">
                <a:extLst>
                  <a:ext uri="{FF2B5EF4-FFF2-40B4-BE49-F238E27FC236}">
                    <a16:creationId xmlns:a16="http://schemas.microsoft.com/office/drawing/2014/main" id="{DEC49E1E-5547-4BCA-8D91-9DF9846EAFF3}"/>
                  </a:ext>
                </a:extLst>
              </p:cNvPr>
              <p:cNvSpPr>
                <a:spLocks/>
              </p:cNvSpPr>
              <p:nvPr/>
            </p:nvSpPr>
            <p:spPr bwMode="auto">
              <a:xfrm>
                <a:off x="9246" y="2994"/>
                <a:ext cx="2" cy="6455"/>
              </a:xfrm>
              <a:custGeom>
                <a:avLst/>
                <a:gdLst>
                  <a:gd name="T0" fmla="+- 0 2994 2994"/>
                  <a:gd name="T1" fmla="*/ 2994 h 6455"/>
                  <a:gd name="T2" fmla="+- 0 9449 2994"/>
                  <a:gd name="T3" fmla="*/ 9449 h 6455"/>
                </a:gdLst>
                <a:ahLst/>
                <a:cxnLst>
                  <a:cxn ang="0">
                    <a:pos x="0" y="T1"/>
                  </a:cxn>
                  <a:cxn ang="0">
                    <a:pos x="0" y="T3"/>
                  </a:cxn>
                </a:cxnLst>
                <a:rect l="0" t="0" r="r" b="b"/>
                <a:pathLst>
                  <a:path h="6455">
                    <a:moveTo>
                      <a:pt x="0" y="0"/>
                    </a:moveTo>
                    <a:lnTo>
                      <a:pt x="0" y="6455"/>
                    </a:lnTo>
                  </a:path>
                </a:pathLst>
              </a:custGeom>
              <a:noFill/>
              <a:ln w="8068">
                <a:solidFill>
                  <a:srgbClr val="E5E5E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9">
              <a:extLst>
                <a:ext uri="{FF2B5EF4-FFF2-40B4-BE49-F238E27FC236}">
                  <a16:creationId xmlns:a16="http://schemas.microsoft.com/office/drawing/2014/main" id="{E738EED4-52F9-4424-AE40-1C16FF859547}"/>
                </a:ext>
              </a:extLst>
            </p:cNvPr>
            <p:cNvGrpSpPr>
              <a:grpSpLocks/>
            </p:cNvGrpSpPr>
            <p:nvPr/>
          </p:nvGrpSpPr>
          <p:grpSpPr bwMode="auto">
            <a:xfrm>
              <a:off x="872" y="9449"/>
              <a:ext cx="8374" cy="2"/>
              <a:chOff x="872" y="9449"/>
              <a:chExt cx="8374" cy="2"/>
            </a:xfrm>
          </p:grpSpPr>
          <p:sp>
            <p:nvSpPr>
              <p:cNvPr id="15" name="Freeform 10">
                <a:extLst>
                  <a:ext uri="{FF2B5EF4-FFF2-40B4-BE49-F238E27FC236}">
                    <a16:creationId xmlns:a16="http://schemas.microsoft.com/office/drawing/2014/main" id="{87E19894-FB60-4B44-9370-F1874D3C615C}"/>
                  </a:ext>
                </a:extLst>
              </p:cNvPr>
              <p:cNvSpPr>
                <a:spLocks/>
              </p:cNvSpPr>
              <p:nvPr/>
            </p:nvSpPr>
            <p:spPr bwMode="auto">
              <a:xfrm>
                <a:off x="872" y="9449"/>
                <a:ext cx="8374" cy="2"/>
              </a:xfrm>
              <a:custGeom>
                <a:avLst/>
                <a:gdLst>
                  <a:gd name="T0" fmla="+- 0 872 872"/>
                  <a:gd name="T1" fmla="*/ T0 w 8374"/>
                  <a:gd name="T2" fmla="+- 0 9246 872"/>
                  <a:gd name="T3" fmla="*/ T2 w 8374"/>
                </a:gdLst>
                <a:ahLst/>
                <a:cxnLst>
                  <a:cxn ang="0">
                    <a:pos x="T1" y="0"/>
                  </a:cxn>
                  <a:cxn ang="0">
                    <a:pos x="T3" y="0"/>
                  </a:cxn>
                </a:cxnLst>
                <a:rect l="0" t="0" r="r" b="b"/>
                <a:pathLst>
                  <a:path w="8374">
                    <a:moveTo>
                      <a:pt x="0" y="0"/>
                    </a:moveTo>
                    <a:lnTo>
                      <a:pt x="8374" y="0"/>
                    </a:lnTo>
                  </a:path>
                </a:pathLst>
              </a:custGeom>
              <a:noFill/>
              <a:ln w="8068">
                <a:solidFill>
                  <a:srgbClr val="E5E5E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19962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6B56-B7AB-4A40-870E-2F0A14501F51}"/>
              </a:ext>
            </a:extLst>
          </p:cNvPr>
          <p:cNvSpPr>
            <a:spLocks noGrp="1"/>
          </p:cNvSpPr>
          <p:nvPr>
            <p:ph type="title"/>
          </p:nvPr>
        </p:nvSpPr>
        <p:spPr/>
        <p:txBody>
          <a:bodyPr/>
          <a:lstStyle/>
          <a:p>
            <a:pPr algn="ctr"/>
            <a:r>
              <a:rPr lang="en-US" sz="2200" dirty="0"/>
              <a:t>Median Income =&lt;80%</a:t>
            </a:r>
            <a:br>
              <a:rPr lang="en-US" sz="2200" dirty="0"/>
            </a:br>
            <a:r>
              <a:rPr lang="en-US" sz="2200" dirty="0"/>
              <a:t>Geo Based Eligibility for Project Incentives</a:t>
            </a:r>
          </a:p>
        </p:txBody>
      </p:sp>
      <p:graphicFrame>
        <p:nvGraphicFramePr>
          <p:cNvPr id="993" name="Content Placeholder 4">
            <a:extLst>
              <a:ext uri="{FF2B5EF4-FFF2-40B4-BE49-F238E27FC236}">
                <a16:creationId xmlns:a16="http://schemas.microsoft.com/office/drawing/2014/main" id="{4002D892-22A7-479C-83D1-5DAE4C0C6341}"/>
              </a:ext>
            </a:extLst>
          </p:cNvPr>
          <p:cNvGraphicFramePr>
            <a:graphicFrameLocks/>
          </p:cNvGraphicFramePr>
          <p:nvPr/>
        </p:nvGraphicFramePr>
        <p:xfrm>
          <a:off x="5181600" y="1123950"/>
          <a:ext cx="3886200" cy="1406526"/>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829504544"/>
                    </a:ext>
                  </a:extLst>
                </a:gridCol>
                <a:gridCol w="990600">
                  <a:extLst>
                    <a:ext uri="{9D8B030D-6E8A-4147-A177-3AD203B41FA5}">
                      <a16:colId xmlns:a16="http://schemas.microsoft.com/office/drawing/2014/main" val="1725060197"/>
                    </a:ext>
                  </a:extLst>
                </a:gridCol>
                <a:gridCol w="990600">
                  <a:extLst>
                    <a:ext uri="{9D8B030D-6E8A-4147-A177-3AD203B41FA5}">
                      <a16:colId xmlns:a16="http://schemas.microsoft.com/office/drawing/2014/main" val="777187535"/>
                    </a:ext>
                  </a:extLst>
                </a:gridCol>
                <a:gridCol w="838200">
                  <a:extLst>
                    <a:ext uri="{9D8B030D-6E8A-4147-A177-3AD203B41FA5}">
                      <a16:colId xmlns:a16="http://schemas.microsoft.com/office/drawing/2014/main" val="401827536"/>
                    </a:ext>
                  </a:extLst>
                </a:gridCol>
              </a:tblGrid>
              <a:tr h="513687">
                <a:tc>
                  <a:txBody>
                    <a:bodyPr/>
                    <a:lstStyle/>
                    <a:p>
                      <a:endParaRPr lang="en-US" sz="1600" dirty="0"/>
                    </a:p>
                  </a:txBody>
                  <a:tcPr/>
                </a:tc>
                <a:tc>
                  <a:txBody>
                    <a:bodyPr/>
                    <a:lstStyle/>
                    <a:p>
                      <a:pPr algn="ctr"/>
                      <a:r>
                        <a:rPr lang="en-US" sz="1600" dirty="0"/>
                        <a:t>NYS</a:t>
                      </a:r>
                    </a:p>
                  </a:txBody>
                  <a:tcPr/>
                </a:tc>
                <a:tc>
                  <a:txBody>
                    <a:bodyPr/>
                    <a:lstStyle/>
                    <a:p>
                      <a:pPr algn="ctr"/>
                      <a:r>
                        <a:rPr lang="en-US" sz="1600" dirty="0"/>
                        <a:t>80% AMI</a:t>
                      </a:r>
                    </a:p>
                  </a:txBody>
                  <a:tcPr/>
                </a:tc>
                <a:tc>
                  <a:txBody>
                    <a:bodyPr/>
                    <a:lstStyle/>
                    <a:p>
                      <a:pPr algn="ctr"/>
                      <a:r>
                        <a:rPr lang="en-US" sz="1600" dirty="0"/>
                        <a:t>%</a:t>
                      </a:r>
                    </a:p>
                  </a:txBody>
                  <a:tcPr/>
                </a:tc>
                <a:extLst>
                  <a:ext uri="{0D108BD9-81ED-4DB2-BD59-A6C34878D82A}">
                    <a16:rowId xmlns:a16="http://schemas.microsoft.com/office/drawing/2014/main" val="3570565665"/>
                  </a:ext>
                </a:extLst>
              </a:tr>
              <a:tr h="297613">
                <a:tc>
                  <a:txBody>
                    <a:bodyPr/>
                    <a:lstStyle/>
                    <a:p>
                      <a:r>
                        <a:rPr lang="en-US" sz="1200" dirty="0"/>
                        <a:t>Population</a:t>
                      </a:r>
                    </a:p>
                  </a:txBody>
                  <a:tcPr/>
                </a:tc>
                <a:tc>
                  <a:txBody>
                    <a:bodyPr/>
                    <a:lstStyle/>
                    <a:p>
                      <a:r>
                        <a:rPr lang="en-US" sz="1200" dirty="0"/>
                        <a:t>19,673,174</a:t>
                      </a:r>
                    </a:p>
                  </a:txBody>
                  <a:tcPr/>
                </a:tc>
                <a:tc>
                  <a:txBody>
                    <a:bodyPr/>
                    <a:lstStyle/>
                    <a:p>
                      <a:r>
                        <a:rPr lang="en-US" sz="1200" dirty="0"/>
                        <a:t>  8,347,091</a:t>
                      </a:r>
                    </a:p>
                  </a:txBody>
                  <a:tcPr/>
                </a:tc>
                <a:tc>
                  <a:txBody>
                    <a:bodyPr/>
                    <a:lstStyle/>
                    <a:p>
                      <a:pPr algn="ctr"/>
                      <a:r>
                        <a:rPr lang="en-US" sz="1200" dirty="0"/>
                        <a:t>42%</a:t>
                      </a:r>
                    </a:p>
                  </a:txBody>
                  <a:tcPr/>
                </a:tc>
                <a:extLst>
                  <a:ext uri="{0D108BD9-81ED-4DB2-BD59-A6C34878D82A}">
                    <a16:rowId xmlns:a16="http://schemas.microsoft.com/office/drawing/2014/main" val="116623959"/>
                  </a:ext>
                </a:extLst>
              </a:tr>
              <a:tr h="297613">
                <a:tc>
                  <a:txBody>
                    <a:bodyPr/>
                    <a:lstStyle/>
                    <a:p>
                      <a:r>
                        <a:rPr lang="en-US" sz="1200" dirty="0"/>
                        <a:t>Households</a:t>
                      </a:r>
                    </a:p>
                  </a:txBody>
                  <a:tcPr/>
                </a:tc>
                <a:tc>
                  <a:txBody>
                    <a:bodyPr/>
                    <a:lstStyle/>
                    <a:p>
                      <a:r>
                        <a:rPr lang="en-US" sz="1200" dirty="0"/>
                        <a:t>  7,262,279</a:t>
                      </a:r>
                    </a:p>
                  </a:txBody>
                  <a:tcPr/>
                </a:tc>
                <a:tc>
                  <a:txBody>
                    <a:bodyPr/>
                    <a:lstStyle/>
                    <a:p>
                      <a:r>
                        <a:rPr lang="en-US" sz="1200" dirty="0"/>
                        <a:t>  2,975,067</a:t>
                      </a:r>
                    </a:p>
                  </a:txBody>
                  <a:tcPr/>
                </a:tc>
                <a:tc>
                  <a:txBody>
                    <a:bodyPr/>
                    <a:lstStyle/>
                    <a:p>
                      <a:pPr algn="ctr"/>
                      <a:r>
                        <a:rPr lang="en-US" sz="1200" dirty="0"/>
                        <a:t>41%</a:t>
                      </a:r>
                    </a:p>
                  </a:txBody>
                  <a:tcPr/>
                </a:tc>
                <a:extLst>
                  <a:ext uri="{0D108BD9-81ED-4DB2-BD59-A6C34878D82A}">
                    <a16:rowId xmlns:a16="http://schemas.microsoft.com/office/drawing/2014/main" val="3309143733"/>
                  </a:ext>
                </a:extLst>
              </a:tr>
              <a:tr h="297613">
                <a:tc>
                  <a:txBody>
                    <a:bodyPr/>
                    <a:lstStyle/>
                    <a:p>
                      <a:r>
                        <a:rPr lang="en-US" sz="1200" dirty="0"/>
                        <a:t>Housing units</a:t>
                      </a:r>
                    </a:p>
                  </a:txBody>
                  <a:tcPr/>
                </a:tc>
                <a:tc>
                  <a:txBody>
                    <a:bodyPr/>
                    <a:lstStyle/>
                    <a:p>
                      <a:r>
                        <a:rPr lang="en-US" sz="1200" dirty="0"/>
                        <a:t>  8,255,911</a:t>
                      </a:r>
                    </a:p>
                  </a:txBody>
                  <a:tcPr/>
                </a:tc>
                <a:tc>
                  <a:txBody>
                    <a:bodyPr/>
                    <a:lstStyle/>
                    <a:p>
                      <a:r>
                        <a:rPr lang="en-US" sz="1200" dirty="0"/>
                        <a:t>  3,344,946</a:t>
                      </a:r>
                    </a:p>
                  </a:txBody>
                  <a:tcPr/>
                </a:tc>
                <a:tc>
                  <a:txBody>
                    <a:bodyPr/>
                    <a:lstStyle/>
                    <a:p>
                      <a:pPr algn="ctr"/>
                      <a:r>
                        <a:rPr lang="en-US" sz="1200" dirty="0"/>
                        <a:t>41%</a:t>
                      </a:r>
                    </a:p>
                  </a:txBody>
                  <a:tcPr/>
                </a:tc>
                <a:extLst>
                  <a:ext uri="{0D108BD9-81ED-4DB2-BD59-A6C34878D82A}">
                    <a16:rowId xmlns:a16="http://schemas.microsoft.com/office/drawing/2014/main" val="680542608"/>
                  </a:ext>
                </a:extLst>
              </a:tr>
            </a:tbl>
          </a:graphicData>
        </a:graphic>
      </p:graphicFrame>
      <p:grpSp>
        <p:nvGrpSpPr>
          <p:cNvPr id="4" name="Group 2">
            <a:extLst>
              <a:ext uri="{FF2B5EF4-FFF2-40B4-BE49-F238E27FC236}">
                <a16:creationId xmlns:a16="http://schemas.microsoft.com/office/drawing/2014/main" id="{D3DF2C64-6AC7-48FA-BD72-E1850097F790}"/>
              </a:ext>
            </a:extLst>
          </p:cNvPr>
          <p:cNvGrpSpPr>
            <a:grpSpLocks/>
          </p:cNvGrpSpPr>
          <p:nvPr/>
        </p:nvGrpSpPr>
        <p:grpSpPr bwMode="auto">
          <a:xfrm>
            <a:off x="76200" y="1143693"/>
            <a:ext cx="4800600" cy="3630612"/>
            <a:chOff x="866" y="2988"/>
            <a:chExt cx="8386" cy="6468"/>
          </a:xfrm>
        </p:grpSpPr>
        <p:pic>
          <p:nvPicPr>
            <p:cNvPr id="1027" name="Picture 3">
              <a:extLst>
                <a:ext uri="{FF2B5EF4-FFF2-40B4-BE49-F238E27FC236}">
                  <a16:creationId xmlns:a16="http://schemas.microsoft.com/office/drawing/2014/main" id="{8891492A-BE33-4CDC-BCE4-133FE86EB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 y="2994"/>
              <a:ext cx="8373" cy="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7A076341-3EFF-4BC7-8535-8327C93B9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 y="4704"/>
              <a:ext cx="7237" cy="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a:extLst>
                <a:ext uri="{FF2B5EF4-FFF2-40B4-BE49-F238E27FC236}">
                  <a16:creationId xmlns:a16="http://schemas.microsoft.com/office/drawing/2014/main" id="{B7102020-C37E-4E66-A335-7104515A1B53}"/>
                </a:ext>
              </a:extLst>
            </p:cNvPr>
            <p:cNvGrpSpPr>
              <a:grpSpLocks/>
            </p:cNvGrpSpPr>
            <p:nvPr/>
          </p:nvGrpSpPr>
          <p:grpSpPr bwMode="auto">
            <a:xfrm>
              <a:off x="2857" y="6419"/>
              <a:ext cx="32" cy="28"/>
              <a:chOff x="2857" y="6419"/>
              <a:chExt cx="32" cy="28"/>
            </a:xfrm>
          </p:grpSpPr>
          <p:sp>
            <p:nvSpPr>
              <p:cNvPr id="3042" name="Freeform 6">
                <a:extLst>
                  <a:ext uri="{FF2B5EF4-FFF2-40B4-BE49-F238E27FC236}">
                    <a16:creationId xmlns:a16="http://schemas.microsoft.com/office/drawing/2014/main" id="{1DB58F46-C023-48FF-BC30-A17CBE41EB80}"/>
                  </a:ext>
                </a:extLst>
              </p:cNvPr>
              <p:cNvSpPr>
                <a:spLocks/>
              </p:cNvSpPr>
              <p:nvPr/>
            </p:nvSpPr>
            <p:spPr bwMode="auto">
              <a:xfrm>
                <a:off x="2857" y="6419"/>
                <a:ext cx="32" cy="28"/>
              </a:xfrm>
              <a:custGeom>
                <a:avLst/>
                <a:gdLst>
                  <a:gd name="T0" fmla="+- 0 2858 2857"/>
                  <a:gd name="T1" fmla="*/ T0 w 32"/>
                  <a:gd name="T2" fmla="+- 0 6447 6419"/>
                  <a:gd name="T3" fmla="*/ 6447 h 28"/>
                  <a:gd name="T4" fmla="+- 0 2857 2857"/>
                  <a:gd name="T5" fmla="*/ T4 w 32"/>
                  <a:gd name="T6" fmla="+- 0 6424 6419"/>
                  <a:gd name="T7" fmla="*/ 6424 h 28"/>
                  <a:gd name="T8" fmla="+- 0 2889 2857"/>
                  <a:gd name="T9" fmla="*/ T8 w 32"/>
                  <a:gd name="T10" fmla="+- 0 6419 6419"/>
                  <a:gd name="T11" fmla="*/ 6419 h 28"/>
                  <a:gd name="T12" fmla="+- 0 2886 2857"/>
                  <a:gd name="T13" fmla="*/ T12 w 32"/>
                  <a:gd name="T14" fmla="+- 0 6446 6419"/>
                  <a:gd name="T15" fmla="*/ 6446 h 28"/>
                  <a:gd name="T16" fmla="+- 0 2858 2857"/>
                  <a:gd name="T17" fmla="*/ T16 w 32"/>
                  <a:gd name="T18" fmla="+- 0 6447 6419"/>
                  <a:gd name="T19" fmla="*/ 6447 h 28"/>
                </a:gdLst>
                <a:ahLst/>
                <a:cxnLst>
                  <a:cxn ang="0">
                    <a:pos x="T1" y="T3"/>
                  </a:cxn>
                  <a:cxn ang="0">
                    <a:pos x="T5" y="T7"/>
                  </a:cxn>
                  <a:cxn ang="0">
                    <a:pos x="T9" y="T11"/>
                  </a:cxn>
                  <a:cxn ang="0">
                    <a:pos x="T13" y="T15"/>
                  </a:cxn>
                  <a:cxn ang="0">
                    <a:pos x="T17" y="T19"/>
                  </a:cxn>
                </a:cxnLst>
                <a:rect l="0" t="0" r="r" b="b"/>
                <a:pathLst>
                  <a:path w="32" h="28">
                    <a:moveTo>
                      <a:pt x="1" y="28"/>
                    </a:moveTo>
                    <a:lnTo>
                      <a:pt x="0" y="5"/>
                    </a:lnTo>
                    <a:lnTo>
                      <a:pt x="32" y="0"/>
                    </a:lnTo>
                    <a:lnTo>
                      <a:pt x="29" y="27"/>
                    </a:lnTo>
                    <a:lnTo>
                      <a:pt x="1" y="28"/>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7">
              <a:extLst>
                <a:ext uri="{FF2B5EF4-FFF2-40B4-BE49-F238E27FC236}">
                  <a16:creationId xmlns:a16="http://schemas.microsoft.com/office/drawing/2014/main" id="{1662F566-BB8A-495A-BDC7-BAFE554DE93F}"/>
                </a:ext>
              </a:extLst>
            </p:cNvPr>
            <p:cNvGrpSpPr>
              <a:grpSpLocks/>
            </p:cNvGrpSpPr>
            <p:nvPr/>
          </p:nvGrpSpPr>
          <p:grpSpPr bwMode="auto">
            <a:xfrm>
              <a:off x="2857" y="6419"/>
              <a:ext cx="32" cy="28"/>
              <a:chOff x="2857" y="6419"/>
              <a:chExt cx="32" cy="28"/>
            </a:xfrm>
          </p:grpSpPr>
          <p:sp>
            <p:nvSpPr>
              <p:cNvPr id="3041" name="Freeform 8">
                <a:extLst>
                  <a:ext uri="{FF2B5EF4-FFF2-40B4-BE49-F238E27FC236}">
                    <a16:creationId xmlns:a16="http://schemas.microsoft.com/office/drawing/2014/main" id="{25D6E79F-3CDA-476C-B51F-3F03DD2A1341}"/>
                  </a:ext>
                </a:extLst>
              </p:cNvPr>
              <p:cNvSpPr>
                <a:spLocks/>
              </p:cNvSpPr>
              <p:nvPr/>
            </p:nvSpPr>
            <p:spPr bwMode="auto">
              <a:xfrm>
                <a:off x="2857" y="6419"/>
                <a:ext cx="32" cy="28"/>
              </a:xfrm>
              <a:custGeom>
                <a:avLst/>
                <a:gdLst>
                  <a:gd name="T0" fmla="+- 0 2857 2857"/>
                  <a:gd name="T1" fmla="*/ T0 w 32"/>
                  <a:gd name="T2" fmla="+- 0 6424 6419"/>
                  <a:gd name="T3" fmla="*/ 6424 h 28"/>
                  <a:gd name="T4" fmla="+- 0 2858 2857"/>
                  <a:gd name="T5" fmla="*/ T4 w 32"/>
                  <a:gd name="T6" fmla="+- 0 6447 6419"/>
                  <a:gd name="T7" fmla="*/ 6447 h 28"/>
                  <a:gd name="T8" fmla="+- 0 2886 2857"/>
                  <a:gd name="T9" fmla="*/ T8 w 32"/>
                  <a:gd name="T10" fmla="+- 0 6446 6419"/>
                  <a:gd name="T11" fmla="*/ 6446 h 28"/>
                  <a:gd name="T12" fmla="+- 0 2889 2857"/>
                  <a:gd name="T13" fmla="*/ T12 w 32"/>
                  <a:gd name="T14" fmla="+- 0 6419 6419"/>
                  <a:gd name="T15" fmla="*/ 6419 h 28"/>
                  <a:gd name="T16" fmla="+- 0 2857 2857"/>
                  <a:gd name="T17" fmla="*/ T16 w 32"/>
                  <a:gd name="T18" fmla="+- 0 6424 6419"/>
                  <a:gd name="T19" fmla="*/ 6424 h 28"/>
                </a:gdLst>
                <a:ahLst/>
                <a:cxnLst>
                  <a:cxn ang="0">
                    <a:pos x="T1" y="T3"/>
                  </a:cxn>
                  <a:cxn ang="0">
                    <a:pos x="T5" y="T7"/>
                  </a:cxn>
                  <a:cxn ang="0">
                    <a:pos x="T9" y="T11"/>
                  </a:cxn>
                  <a:cxn ang="0">
                    <a:pos x="T13" y="T15"/>
                  </a:cxn>
                  <a:cxn ang="0">
                    <a:pos x="T17" y="T19"/>
                  </a:cxn>
                </a:cxnLst>
                <a:rect l="0" t="0" r="r" b="b"/>
                <a:pathLst>
                  <a:path w="32" h="28">
                    <a:moveTo>
                      <a:pt x="0" y="5"/>
                    </a:moveTo>
                    <a:lnTo>
                      <a:pt x="1" y="28"/>
                    </a:lnTo>
                    <a:lnTo>
                      <a:pt x="29" y="27"/>
                    </a:lnTo>
                    <a:lnTo>
                      <a:pt x="32" y="0"/>
                    </a:lnTo>
                    <a:lnTo>
                      <a:pt x="0" y="5"/>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9">
              <a:extLst>
                <a:ext uri="{FF2B5EF4-FFF2-40B4-BE49-F238E27FC236}">
                  <a16:creationId xmlns:a16="http://schemas.microsoft.com/office/drawing/2014/main" id="{0333AC48-1CDA-4AC8-A8D1-4A300209E2FE}"/>
                </a:ext>
              </a:extLst>
            </p:cNvPr>
            <p:cNvGrpSpPr>
              <a:grpSpLocks/>
            </p:cNvGrpSpPr>
            <p:nvPr/>
          </p:nvGrpSpPr>
          <p:grpSpPr bwMode="auto">
            <a:xfrm>
              <a:off x="8877" y="8607"/>
              <a:ext cx="34" cy="49"/>
              <a:chOff x="8877" y="8607"/>
              <a:chExt cx="34" cy="49"/>
            </a:xfrm>
          </p:grpSpPr>
          <p:sp>
            <p:nvSpPr>
              <p:cNvPr id="3040" name="Freeform 10">
                <a:extLst>
                  <a:ext uri="{FF2B5EF4-FFF2-40B4-BE49-F238E27FC236}">
                    <a16:creationId xmlns:a16="http://schemas.microsoft.com/office/drawing/2014/main" id="{834B12C3-120E-470A-8098-843FB2D04DF8}"/>
                  </a:ext>
                </a:extLst>
              </p:cNvPr>
              <p:cNvSpPr>
                <a:spLocks/>
              </p:cNvSpPr>
              <p:nvPr/>
            </p:nvSpPr>
            <p:spPr bwMode="auto">
              <a:xfrm>
                <a:off x="8877" y="8607"/>
                <a:ext cx="34" cy="49"/>
              </a:xfrm>
              <a:custGeom>
                <a:avLst/>
                <a:gdLst>
                  <a:gd name="T0" fmla="+- 0 8895 8877"/>
                  <a:gd name="T1" fmla="*/ T0 w 34"/>
                  <a:gd name="T2" fmla="+- 0 8655 8607"/>
                  <a:gd name="T3" fmla="*/ 8655 h 49"/>
                  <a:gd name="T4" fmla="+- 0 8877 8877"/>
                  <a:gd name="T5" fmla="*/ T4 w 34"/>
                  <a:gd name="T6" fmla="+- 0 8646 8607"/>
                  <a:gd name="T7" fmla="*/ 8646 h 49"/>
                  <a:gd name="T8" fmla="+- 0 8877 8877"/>
                  <a:gd name="T9" fmla="*/ T8 w 34"/>
                  <a:gd name="T10" fmla="+- 0 8633 8607"/>
                  <a:gd name="T11" fmla="*/ 8633 h 49"/>
                  <a:gd name="T12" fmla="+- 0 8888 8877"/>
                  <a:gd name="T13" fmla="*/ T12 w 34"/>
                  <a:gd name="T14" fmla="+- 0 8612 8607"/>
                  <a:gd name="T15" fmla="*/ 8612 h 49"/>
                  <a:gd name="T16" fmla="+- 0 8908 8877"/>
                  <a:gd name="T17" fmla="*/ T16 w 34"/>
                  <a:gd name="T18" fmla="+- 0 8607 8607"/>
                  <a:gd name="T19" fmla="*/ 8607 h 49"/>
                  <a:gd name="T20" fmla="+- 0 8911 8877"/>
                  <a:gd name="T21" fmla="*/ T20 w 34"/>
                  <a:gd name="T22" fmla="+- 0 8632 8607"/>
                  <a:gd name="T23" fmla="*/ 8632 h 49"/>
                  <a:gd name="T24" fmla="+- 0 8901 8877"/>
                  <a:gd name="T25" fmla="*/ T24 w 34"/>
                  <a:gd name="T26" fmla="+- 0 8632 8607"/>
                  <a:gd name="T27" fmla="*/ 8632 h 49"/>
                  <a:gd name="T28" fmla="+- 0 8895 8877"/>
                  <a:gd name="T29" fmla="*/ T28 w 34"/>
                  <a:gd name="T30" fmla="+- 0 8655 8607"/>
                  <a:gd name="T31" fmla="*/ 8655 h 4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4" h="49">
                    <a:moveTo>
                      <a:pt x="18" y="48"/>
                    </a:moveTo>
                    <a:lnTo>
                      <a:pt x="0" y="39"/>
                    </a:lnTo>
                    <a:lnTo>
                      <a:pt x="0" y="26"/>
                    </a:lnTo>
                    <a:lnTo>
                      <a:pt x="11" y="5"/>
                    </a:lnTo>
                    <a:lnTo>
                      <a:pt x="31" y="0"/>
                    </a:lnTo>
                    <a:lnTo>
                      <a:pt x="34" y="25"/>
                    </a:lnTo>
                    <a:lnTo>
                      <a:pt x="24" y="25"/>
                    </a:lnTo>
                    <a:lnTo>
                      <a:pt x="18" y="48"/>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a:extLst>
                <a:ext uri="{FF2B5EF4-FFF2-40B4-BE49-F238E27FC236}">
                  <a16:creationId xmlns:a16="http://schemas.microsoft.com/office/drawing/2014/main" id="{006BF58D-859B-4640-B606-72554BBC101A}"/>
                </a:ext>
              </a:extLst>
            </p:cNvPr>
            <p:cNvGrpSpPr>
              <a:grpSpLocks/>
            </p:cNvGrpSpPr>
            <p:nvPr/>
          </p:nvGrpSpPr>
          <p:grpSpPr bwMode="auto">
            <a:xfrm>
              <a:off x="8877" y="8607"/>
              <a:ext cx="34" cy="49"/>
              <a:chOff x="8877" y="8607"/>
              <a:chExt cx="34" cy="49"/>
            </a:xfrm>
          </p:grpSpPr>
          <p:sp>
            <p:nvSpPr>
              <p:cNvPr id="3039" name="Freeform 12">
                <a:extLst>
                  <a:ext uri="{FF2B5EF4-FFF2-40B4-BE49-F238E27FC236}">
                    <a16:creationId xmlns:a16="http://schemas.microsoft.com/office/drawing/2014/main" id="{630D563D-68F7-41E6-98B1-2156D710E21A}"/>
                  </a:ext>
                </a:extLst>
              </p:cNvPr>
              <p:cNvSpPr>
                <a:spLocks/>
              </p:cNvSpPr>
              <p:nvPr/>
            </p:nvSpPr>
            <p:spPr bwMode="auto">
              <a:xfrm>
                <a:off x="8877" y="8607"/>
                <a:ext cx="34" cy="49"/>
              </a:xfrm>
              <a:custGeom>
                <a:avLst/>
                <a:gdLst>
                  <a:gd name="T0" fmla="+- 0 8877 8877"/>
                  <a:gd name="T1" fmla="*/ T0 w 34"/>
                  <a:gd name="T2" fmla="+- 0 8633 8607"/>
                  <a:gd name="T3" fmla="*/ 8633 h 49"/>
                  <a:gd name="T4" fmla="+- 0 8877 8877"/>
                  <a:gd name="T5" fmla="*/ T4 w 34"/>
                  <a:gd name="T6" fmla="+- 0 8646 8607"/>
                  <a:gd name="T7" fmla="*/ 8646 h 49"/>
                  <a:gd name="T8" fmla="+- 0 8895 8877"/>
                  <a:gd name="T9" fmla="*/ T8 w 34"/>
                  <a:gd name="T10" fmla="+- 0 8655 8607"/>
                  <a:gd name="T11" fmla="*/ 8655 h 49"/>
                  <a:gd name="T12" fmla="+- 0 8901 8877"/>
                  <a:gd name="T13" fmla="*/ T12 w 34"/>
                  <a:gd name="T14" fmla="+- 0 8632 8607"/>
                  <a:gd name="T15" fmla="*/ 8632 h 49"/>
                  <a:gd name="T16" fmla="+- 0 8911 8877"/>
                  <a:gd name="T17" fmla="*/ T16 w 34"/>
                  <a:gd name="T18" fmla="+- 0 8632 8607"/>
                  <a:gd name="T19" fmla="*/ 8632 h 49"/>
                  <a:gd name="T20" fmla="+- 0 8908 8877"/>
                  <a:gd name="T21" fmla="*/ T20 w 34"/>
                  <a:gd name="T22" fmla="+- 0 8607 8607"/>
                  <a:gd name="T23" fmla="*/ 8607 h 49"/>
                  <a:gd name="T24" fmla="+- 0 8888 8877"/>
                  <a:gd name="T25" fmla="*/ T24 w 34"/>
                  <a:gd name="T26" fmla="+- 0 8612 8607"/>
                  <a:gd name="T27" fmla="*/ 8612 h 49"/>
                  <a:gd name="T28" fmla="+- 0 8877 8877"/>
                  <a:gd name="T29" fmla="*/ T28 w 34"/>
                  <a:gd name="T30" fmla="+- 0 8633 8607"/>
                  <a:gd name="T31" fmla="*/ 8633 h 4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4" h="49">
                    <a:moveTo>
                      <a:pt x="0" y="26"/>
                    </a:moveTo>
                    <a:lnTo>
                      <a:pt x="0" y="39"/>
                    </a:lnTo>
                    <a:lnTo>
                      <a:pt x="18" y="48"/>
                    </a:lnTo>
                    <a:lnTo>
                      <a:pt x="24" y="25"/>
                    </a:lnTo>
                    <a:lnTo>
                      <a:pt x="34" y="25"/>
                    </a:lnTo>
                    <a:lnTo>
                      <a:pt x="31" y="0"/>
                    </a:lnTo>
                    <a:lnTo>
                      <a:pt x="11" y="5"/>
                    </a:lnTo>
                    <a:lnTo>
                      <a:pt x="0" y="26"/>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13">
              <a:extLst>
                <a:ext uri="{FF2B5EF4-FFF2-40B4-BE49-F238E27FC236}">
                  <a16:creationId xmlns:a16="http://schemas.microsoft.com/office/drawing/2014/main" id="{F3C6C654-9282-4111-8C06-D91F98066FE2}"/>
                </a:ext>
              </a:extLst>
            </p:cNvPr>
            <p:cNvGrpSpPr>
              <a:grpSpLocks/>
            </p:cNvGrpSpPr>
            <p:nvPr/>
          </p:nvGrpSpPr>
          <p:grpSpPr bwMode="auto">
            <a:xfrm>
              <a:off x="8908" y="8596"/>
              <a:ext cx="90" cy="78"/>
              <a:chOff x="8908" y="8596"/>
              <a:chExt cx="90" cy="78"/>
            </a:xfrm>
          </p:grpSpPr>
          <p:sp>
            <p:nvSpPr>
              <p:cNvPr id="3037" name="Freeform 14">
                <a:extLst>
                  <a:ext uri="{FF2B5EF4-FFF2-40B4-BE49-F238E27FC236}">
                    <a16:creationId xmlns:a16="http://schemas.microsoft.com/office/drawing/2014/main" id="{1FFE734E-0DFA-41DB-9349-214B48A7DF40}"/>
                  </a:ext>
                </a:extLst>
              </p:cNvPr>
              <p:cNvSpPr>
                <a:spLocks/>
              </p:cNvSpPr>
              <p:nvPr/>
            </p:nvSpPr>
            <p:spPr bwMode="auto">
              <a:xfrm>
                <a:off x="8908" y="8596"/>
                <a:ext cx="90" cy="78"/>
              </a:xfrm>
              <a:custGeom>
                <a:avLst/>
                <a:gdLst>
                  <a:gd name="T0" fmla="+- 0 8954 8908"/>
                  <a:gd name="T1" fmla="*/ T0 w 90"/>
                  <a:gd name="T2" fmla="+- 0 8673 8596"/>
                  <a:gd name="T3" fmla="*/ 8673 h 78"/>
                  <a:gd name="T4" fmla="+- 0 8948 8908"/>
                  <a:gd name="T5" fmla="*/ T4 w 90"/>
                  <a:gd name="T6" fmla="+- 0 8659 8596"/>
                  <a:gd name="T7" fmla="*/ 8659 h 78"/>
                  <a:gd name="T8" fmla="+- 0 8933 8908"/>
                  <a:gd name="T9" fmla="*/ T8 w 90"/>
                  <a:gd name="T10" fmla="+- 0 8659 8596"/>
                  <a:gd name="T11" fmla="*/ 8659 h 78"/>
                  <a:gd name="T12" fmla="+- 0 8940 8908"/>
                  <a:gd name="T13" fmla="*/ T12 w 90"/>
                  <a:gd name="T14" fmla="+- 0 8644 8596"/>
                  <a:gd name="T15" fmla="*/ 8644 h 78"/>
                  <a:gd name="T16" fmla="+- 0 8928 8908"/>
                  <a:gd name="T17" fmla="*/ T16 w 90"/>
                  <a:gd name="T18" fmla="+- 0 8627 8596"/>
                  <a:gd name="T19" fmla="*/ 8627 h 78"/>
                  <a:gd name="T20" fmla="+- 0 8911 8908"/>
                  <a:gd name="T21" fmla="*/ T20 w 90"/>
                  <a:gd name="T22" fmla="+- 0 8621 8596"/>
                  <a:gd name="T23" fmla="*/ 8621 h 78"/>
                  <a:gd name="T24" fmla="+- 0 8908 8908"/>
                  <a:gd name="T25" fmla="*/ T24 w 90"/>
                  <a:gd name="T26" fmla="+- 0 8607 8596"/>
                  <a:gd name="T27" fmla="*/ 8607 h 78"/>
                  <a:gd name="T28" fmla="+- 0 8946 8908"/>
                  <a:gd name="T29" fmla="*/ T28 w 90"/>
                  <a:gd name="T30" fmla="+- 0 8596 8596"/>
                  <a:gd name="T31" fmla="*/ 8596 h 78"/>
                  <a:gd name="T32" fmla="+- 0 8972 8908"/>
                  <a:gd name="T33" fmla="*/ T32 w 90"/>
                  <a:gd name="T34" fmla="+- 0 8609 8596"/>
                  <a:gd name="T35" fmla="*/ 8609 h 78"/>
                  <a:gd name="T36" fmla="+- 0 8987 8908"/>
                  <a:gd name="T37" fmla="*/ T36 w 90"/>
                  <a:gd name="T38" fmla="+- 0 8609 8596"/>
                  <a:gd name="T39" fmla="*/ 8609 h 78"/>
                  <a:gd name="T40" fmla="+- 0 8997 8908"/>
                  <a:gd name="T41" fmla="*/ T40 w 90"/>
                  <a:gd name="T42" fmla="+- 0 8623 8596"/>
                  <a:gd name="T43" fmla="*/ 8623 h 78"/>
                  <a:gd name="T44" fmla="+- 0 8998 8908"/>
                  <a:gd name="T45" fmla="*/ T44 w 90"/>
                  <a:gd name="T46" fmla="+- 0 8637 8596"/>
                  <a:gd name="T47" fmla="*/ 8637 h 78"/>
                  <a:gd name="T48" fmla="+- 0 8981 8908"/>
                  <a:gd name="T49" fmla="*/ T48 w 90"/>
                  <a:gd name="T50" fmla="+- 0 8659 8596"/>
                  <a:gd name="T51" fmla="*/ 8659 h 78"/>
                  <a:gd name="T52" fmla="+- 0 8948 8908"/>
                  <a:gd name="T53" fmla="*/ T52 w 90"/>
                  <a:gd name="T54" fmla="+- 0 8659 8596"/>
                  <a:gd name="T55" fmla="*/ 8659 h 78"/>
                  <a:gd name="T56" fmla="+- 0 8933 8908"/>
                  <a:gd name="T57" fmla="*/ T56 w 90"/>
                  <a:gd name="T58" fmla="+- 0 8659 8596"/>
                  <a:gd name="T59" fmla="*/ 8659 h 78"/>
                  <a:gd name="T60" fmla="+- 0 8981 8908"/>
                  <a:gd name="T61" fmla="*/ T60 w 90"/>
                  <a:gd name="T62" fmla="+- 0 8659 8596"/>
                  <a:gd name="T63" fmla="*/ 8659 h 78"/>
                  <a:gd name="T64" fmla="+- 0 8980 8908"/>
                  <a:gd name="T65" fmla="*/ T64 w 90"/>
                  <a:gd name="T66" fmla="+- 0 8660 8596"/>
                  <a:gd name="T67" fmla="*/ 8660 h 78"/>
                  <a:gd name="T68" fmla="+- 0 8954 8908"/>
                  <a:gd name="T69" fmla="*/ T68 w 90"/>
                  <a:gd name="T70" fmla="+- 0 8673 8596"/>
                  <a:gd name="T71" fmla="*/ 8673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0" h="78">
                    <a:moveTo>
                      <a:pt x="46" y="77"/>
                    </a:moveTo>
                    <a:lnTo>
                      <a:pt x="40" y="63"/>
                    </a:lnTo>
                    <a:lnTo>
                      <a:pt x="25" y="63"/>
                    </a:lnTo>
                    <a:lnTo>
                      <a:pt x="32" y="48"/>
                    </a:lnTo>
                    <a:lnTo>
                      <a:pt x="20" y="31"/>
                    </a:lnTo>
                    <a:lnTo>
                      <a:pt x="3" y="25"/>
                    </a:lnTo>
                    <a:lnTo>
                      <a:pt x="0" y="11"/>
                    </a:lnTo>
                    <a:lnTo>
                      <a:pt x="38" y="0"/>
                    </a:lnTo>
                    <a:lnTo>
                      <a:pt x="64" y="13"/>
                    </a:lnTo>
                    <a:lnTo>
                      <a:pt x="79" y="13"/>
                    </a:lnTo>
                    <a:lnTo>
                      <a:pt x="89" y="27"/>
                    </a:lnTo>
                    <a:lnTo>
                      <a:pt x="90" y="41"/>
                    </a:lnTo>
                    <a:lnTo>
                      <a:pt x="73" y="63"/>
                    </a:lnTo>
                    <a:lnTo>
                      <a:pt x="40" y="63"/>
                    </a:lnTo>
                    <a:lnTo>
                      <a:pt x="25" y="63"/>
                    </a:lnTo>
                    <a:lnTo>
                      <a:pt x="73" y="63"/>
                    </a:lnTo>
                    <a:lnTo>
                      <a:pt x="72" y="64"/>
                    </a:lnTo>
                    <a:lnTo>
                      <a:pt x="46" y="77"/>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8" name="Freeform 15">
                <a:extLst>
                  <a:ext uri="{FF2B5EF4-FFF2-40B4-BE49-F238E27FC236}">
                    <a16:creationId xmlns:a16="http://schemas.microsoft.com/office/drawing/2014/main" id="{A120EF2E-04D7-43B0-87DF-C78DF41F796C}"/>
                  </a:ext>
                </a:extLst>
              </p:cNvPr>
              <p:cNvSpPr>
                <a:spLocks/>
              </p:cNvSpPr>
              <p:nvPr/>
            </p:nvSpPr>
            <p:spPr bwMode="auto">
              <a:xfrm>
                <a:off x="8908" y="8596"/>
                <a:ext cx="90" cy="78"/>
              </a:xfrm>
              <a:custGeom>
                <a:avLst/>
                <a:gdLst>
                  <a:gd name="T0" fmla="+- 0 8987 8908"/>
                  <a:gd name="T1" fmla="*/ T0 w 90"/>
                  <a:gd name="T2" fmla="+- 0 8609 8596"/>
                  <a:gd name="T3" fmla="*/ 8609 h 78"/>
                  <a:gd name="T4" fmla="+- 0 8972 8908"/>
                  <a:gd name="T5" fmla="*/ T4 w 90"/>
                  <a:gd name="T6" fmla="+- 0 8609 8596"/>
                  <a:gd name="T7" fmla="*/ 8609 h 78"/>
                  <a:gd name="T8" fmla="+- 0 8985 8908"/>
                  <a:gd name="T9" fmla="*/ T8 w 90"/>
                  <a:gd name="T10" fmla="+- 0 8608 8596"/>
                  <a:gd name="T11" fmla="*/ 8608 h 78"/>
                  <a:gd name="T12" fmla="+- 0 8987 8908"/>
                  <a:gd name="T13" fmla="*/ T12 w 90"/>
                  <a:gd name="T14" fmla="+- 0 8609 8596"/>
                  <a:gd name="T15" fmla="*/ 8609 h 78"/>
                </a:gdLst>
                <a:ahLst/>
                <a:cxnLst>
                  <a:cxn ang="0">
                    <a:pos x="T1" y="T3"/>
                  </a:cxn>
                  <a:cxn ang="0">
                    <a:pos x="T5" y="T7"/>
                  </a:cxn>
                  <a:cxn ang="0">
                    <a:pos x="T9" y="T11"/>
                  </a:cxn>
                  <a:cxn ang="0">
                    <a:pos x="T13" y="T15"/>
                  </a:cxn>
                </a:cxnLst>
                <a:rect l="0" t="0" r="r" b="b"/>
                <a:pathLst>
                  <a:path w="90" h="78">
                    <a:moveTo>
                      <a:pt x="79" y="13"/>
                    </a:moveTo>
                    <a:lnTo>
                      <a:pt x="64" y="13"/>
                    </a:lnTo>
                    <a:lnTo>
                      <a:pt x="77" y="12"/>
                    </a:lnTo>
                    <a:lnTo>
                      <a:pt x="79" y="1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16">
              <a:extLst>
                <a:ext uri="{FF2B5EF4-FFF2-40B4-BE49-F238E27FC236}">
                  <a16:creationId xmlns:a16="http://schemas.microsoft.com/office/drawing/2014/main" id="{221CDCFF-844A-45B9-8245-011865B6E965}"/>
                </a:ext>
              </a:extLst>
            </p:cNvPr>
            <p:cNvGrpSpPr>
              <a:grpSpLocks/>
            </p:cNvGrpSpPr>
            <p:nvPr/>
          </p:nvGrpSpPr>
          <p:grpSpPr bwMode="auto">
            <a:xfrm>
              <a:off x="8908" y="8596"/>
              <a:ext cx="90" cy="78"/>
              <a:chOff x="8908" y="8596"/>
              <a:chExt cx="90" cy="78"/>
            </a:xfrm>
          </p:grpSpPr>
          <p:sp>
            <p:nvSpPr>
              <p:cNvPr id="3035" name="Freeform 17">
                <a:extLst>
                  <a:ext uri="{FF2B5EF4-FFF2-40B4-BE49-F238E27FC236}">
                    <a16:creationId xmlns:a16="http://schemas.microsoft.com/office/drawing/2014/main" id="{DB9B336B-AB26-4A09-B826-040D4F26BFEC}"/>
                  </a:ext>
                </a:extLst>
              </p:cNvPr>
              <p:cNvSpPr>
                <a:spLocks/>
              </p:cNvSpPr>
              <p:nvPr/>
            </p:nvSpPr>
            <p:spPr bwMode="auto">
              <a:xfrm>
                <a:off x="8908" y="8596"/>
                <a:ext cx="90" cy="78"/>
              </a:xfrm>
              <a:custGeom>
                <a:avLst/>
                <a:gdLst>
                  <a:gd name="T0" fmla="+- 0 8908 8908"/>
                  <a:gd name="T1" fmla="*/ T0 w 90"/>
                  <a:gd name="T2" fmla="+- 0 8607 8596"/>
                  <a:gd name="T3" fmla="*/ 8607 h 78"/>
                  <a:gd name="T4" fmla="+- 0 8911 8908"/>
                  <a:gd name="T5" fmla="*/ T4 w 90"/>
                  <a:gd name="T6" fmla="+- 0 8621 8596"/>
                  <a:gd name="T7" fmla="*/ 8621 h 78"/>
                  <a:gd name="T8" fmla="+- 0 8928 8908"/>
                  <a:gd name="T9" fmla="*/ T8 w 90"/>
                  <a:gd name="T10" fmla="+- 0 8627 8596"/>
                  <a:gd name="T11" fmla="*/ 8627 h 78"/>
                  <a:gd name="T12" fmla="+- 0 8940 8908"/>
                  <a:gd name="T13" fmla="*/ T12 w 90"/>
                  <a:gd name="T14" fmla="+- 0 8644 8596"/>
                  <a:gd name="T15" fmla="*/ 8644 h 78"/>
                  <a:gd name="T16" fmla="+- 0 8933 8908"/>
                  <a:gd name="T17" fmla="*/ T16 w 90"/>
                  <a:gd name="T18" fmla="+- 0 8659 8596"/>
                  <a:gd name="T19" fmla="*/ 8659 h 78"/>
                  <a:gd name="T20" fmla="+- 0 8948 8908"/>
                  <a:gd name="T21" fmla="*/ T20 w 90"/>
                  <a:gd name="T22" fmla="+- 0 8659 8596"/>
                  <a:gd name="T23" fmla="*/ 8659 h 78"/>
                  <a:gd name="T24" fmla="+- 0 8954 8908"/>
                  <a:gd name="T25" fmla="*/ T24 w 90"/>
                  <a:gd name="T26" fmla="+- 0 8673 8596"/>
                  <a:gd name="T27" fmla="*/ 8673 h 78"/>
                  <a:gd name="T28" fmla="+- 0 8980 8908"/>
                  <a:gd name="T29" fmla="*/ T28 w 90"/>
                  <a:gd name="T30" fmla="+- 0 8660 8596"/>
                  <a:gd name="T31" fmla="*/ 8660 h 78"/>
                  <a:gd name="T32" fmla="+- 0 8998 8908"/>
                  <a:gd name="T33" fmla="*/ T32 w 90"/>
                  <a:gd name="T34" fmla="+- 0 8637 8596"/>
                  <a:gd name="T35" fmla="*/ 8637 h 78"/>
                  <a:gd name="T36" fmla="+- 0 8997 8908"/>
                  <a:gd name="T37" fmla="*/ T36 w 90"/>
                  <a:gd name="T38" fmla="+- 0 8623 8596"/>
                  <a:gd name="T39" fmla="*/ 8623 h 78"/>
                  <a:gd name="T40" fmla="+- 0 8985 8908"/>
                  <a:gd name="T41" fmla="*/ T40 w 90"/>
                  <a:gd name="T42" fmla="+- 0 8608 8596"/>
                  <a:gd name="T43" fmla="*/ 8608 h 78"/>
                  <a:gd name="T44" fmla="+- 0 8972 8908"/>
                  <a:gd name="T45" fmla="*/ T44 w 90"/>
                  <a:gd name="T46" fmla="+- 0 8609 8596"/>
                  <a:gd name="T47" fmla="*/ 8609 h 78"/>
                  <a:gd name="T48" fmla="+- 0 8946 8908"/>
                  <a:gd name="T49" fmla="*/ T48 w 90"/>
                  <a:gd name="T50" fmla="+- 0 8596 8596"/>
                  <a:gd name="T51" fmla="*/ 8596 h 78"/>
                  <a:gd name="T52" fmla="+- 0 8908 8908"/>
                  <a:gd name="T53" fmla="*/ T52 w 90"/>
                  <a:gd name="T54" fmla="+- 0 8607 8596"/>
                  <a:gd name="T55" fmla="*/ 8607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0" h="78">
                    <a:moveTo>
                      <a:pt x="0" y="11"/>
                    </a:moveTo>
                    <a:lnTo>
                      <a:pt x="3" y="25"/>
                    </a:lnTo>
                    <a:lnTo>
                      <a:pt x="20" y="31"/>
                    </a:lnTo>
                    <a:lnTo>
                      <a:pt x="32" y="48"/>
                    </a:lnTo>
                    <a:lnTo>
                      <a:pt x="25" y="63"/>
                    </a:lnTo>
                    <a:lnTo>
                      <a:pt x="40" y="63"/>
                    </a:lnTo>
                    <a:lnTo>
                      <a:pt x="46" y="77"/>
                    </a:lnTo>
                    <a:lnTo>
                      <a:pt x="72" y="64"/>
                    </a:lnTo>
                    <a:lnTo>
                      <a:pt x="90" y="41"/>
                    </a:lnTo>
                    <a:lnTo>
                      <a:pt x="89" y="27"/>
                    </a:lnTo>
                    <a:lnTo>
                      <a:pt x="77" y="12"/>
                    </a:lnTo>
                    <a:lnTo>
                      <a:pt x="64" y="13"/>
                    </a:lnTo>
                    <a:lnTo>
                      <a:pt x="38" y="0"/>
                    </a:lnTo>
                    <a:lnTo>
                      <a:pt x="0" y="11"/>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36" name="Picture 18">
                <a:extLst>
                  <a:ext uri="{FF2B5EF4-FFF2-40B4-BE49-F238E27FC236}">
                    <a16:creationId xmlns:a16="http://schemas.microsoft.com/office/drawing/2014/main" id="{BE6474E6-3FD5-4226-8179-7FA078413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 y="3382"/>
                <a:ext cx="1636"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9">
              <a:extLst>
                <a:ext uri="{FF2B5EF4-FFF2-40B4-BE49-F238E27FC236}">
                  <a16:creationId xmlns:a16="http://schemas.microsoft.com/office/drawing/2014/main" id="{27991D8A-D442-470B-A560-267079B8DA7A}"/>
                </a:ext>
              </a:extLst>
            </p:cNvPr>
            <p:cNvGrpSpPr>
              <a:grpSpLocks/>
            </p:cNvGrpSpPr>
            <p:nvPr/>
          </p:nvGrpSpPr>
          <p:grpSpPr bwMode="auto">
            <a:xfrm>
              <a:off x="7415" y="6608"/>
              <a:ext cx="159" cy="104"/>
              <a:chOff x="7415" y="6608"/>
              <a:chExt cx="159" cy="104"/>
            </a:xfrm>
          </p:grpSpPr>
          <p:sp>
            <p:nvSpPr>
              <p:cNvPr id="3034" name="Freeform 20">
                <a:extLst>
                  <a:ext uri="{FF2B5EF4-FFF2-40B4-BE49-F238E27FC236}">
                    <a16:creationId xmlns:a16="http://schemas.microsoft.com/office/drawing/2014/main" id="{977937F2-9FC7-4AF8-8662-86232757A3CE}"/>
                  </a:ext>
                </a:extLst>
              </p:cNvPr>
              <p:cNvSpPr>
                <a:spLocks/>
              </p:cNvSpPr>
              <p:nvPr/>
            </p:nvSpPr>
            <p:spPr bwMode="auto">
              <a:xfrm>
                <a:off x="7415" y="6608"/>
                <a:ext cx="159" cy="104"/>
              </a:xfrm>
              <a:custGeom>
                <a:avLst/>
                <a:gdLst>
                  <a:gd name="T0" fmla="+- 0 7545 7415"/>
                  <a:gd name="T1" fmla="*/ T0 w 159"/>
                  <a:gd name="T2" fmla="+- 0 6711 6608"/>
                  <a:gd name="T3" fmla="*/ 6711 h 104"/>
                  <a:gd name="T4" fmla="+- 0 7489 7415"/>
                  <a:gd name="T5" fmla="*/ T4 w 159"/>
                  <a:gd name="T6" fmla="+- 0 6693 6608"/>
                  <a:gd name="T7" fmla="*/ 6693 h 104"/>
                  <a:gd name="T8" fmla="+- 0 7478 7415"/>
                  <a:gd name="T9" fmla="*/ T8 w 159"/>
                  <a:gd name="T10" fmla="+- 0 6677 6608"/>
                  <a:gd name="T11" fmla="*/ 6677 h 104"/>
                  <a:gd name="T12" fmla="+- 0 7425 7415"/>
                  <a:gd name="T13" fmla="*/ T12 w 159"/>
                  <a:gd name="T14" fmla="+- 0 6669 6608"/>
                  <a:gd name="T15" fmla="*/ 6669 h 104"/>
                  <a:gd name="T16" fmla="+- 0 7415 7415"/>
                  <a:gd name="T17" fmla="*/ T16 w 159"/>
                  <a:gd name="T18" fmla="+- 0 6654 6608"/>
                  <a:gd name="T19" fmla="*/ 6654 h 104"/>
                  <a:gd name="T20" fmla="+- 0 7423 7415"/>
                  <a:gd name="T21" fmla="*/ T20 w 159"/>
                  <a:gd name="T22" fmla="+- 0 6623 6608"/>
                  <a:gd name="T23" fmla="*/ 6623 h 104"/>
                  <a:gd name="T24" fmla="+- 0 7573 7415"/>
                  <a:gd name="T25" fmla="*/ T24 w 159"/>
                  <a:gd name="T26" fmla="+- 0 6608 6608"/>
                  <a:gd name="T27" fmla="*/ 6608 h 104"/>
                  <a:gd name="T28" fmla="+- 0 7545 7415"/>
                  <a:gd name="T29" fmla="*/ T28 w 159"/>
                  <a:gd name="T30" fmla="+- 0 6711 6608"/>
                  <a:gd name="T31" fmla="*/ 6711 h 1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9" h="104">
                    <a:moveTo>
                      <a:pt x="130" y="103"/>
                    </a:moveTo>
                    <a:lnTo>
                      <a:pt x="74" y="85"/>
                    </a:lnTo>
                    <a:lnTo>
                      <a:pt x="63" y="69"/>
                    </a:lnTo>
                    <a:lnTo>
                      <a:pt x="10" y="61"/>
                    </a:lnTo>
                    <a:lnTo>
                      <a:pt x="0" y="46"/>
                    </a:lnTo>
                    <a:lnTo>
                      <a:pt x="8" y="15"/>
                    </a:lnTo>
                    <a:lnTo>
                      <a:pt x="158" y="0"/>
                    </a:lnTo>
                    <a:lnTo>
                      <a:pt x="130" y="10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21">
              <a:extLst>
                <a:ext uri="{FF2B5EF4-FFF2-40B4-BE49-F238E27FC236}">
                  <a16:creationId xmlns:a16="http://schemas.microsoft.com/office/drawing/2014/main" id="{8F330A61-C733-42C8-9855-6EC98ABFD371}"/>
                </a:ext>
              </a:extLst>
            </p:cNvPr>
            <p:cNvGrpSpPr>
              <a:grpSpLocks/>
            </p:cNvGrpSpPr>
            <p:nvPr/>
          </p:nvGrpSpPr>
          <p:grpSpPr bwMode="auto">
            <a:xfrm>
              <a:off x="7415" y="6608"/>
              <a:ext cx="159" cy="104"/>
              <a:chOff x="7415" y="6608"/>
              <a:chExt cx="159" cy="104"/>
            </a:xfrm>
          </p:grpSpPr>
          <p:sp>
            <p:nvSpPr>
              <p:cNvPr id="3033" name="Freeform 22">
                <a:extLst>
                  <a:ext uri="{FF2B5EF4-FFF2-40B4-BE49-F238E27FC236}">
                    <a16:creationId xmlns:a16="http://schemas.microsoft.com/office/drawing/2014/main" id="{2C5FB2B1-6A91-46D6-B704-72DF49BAB7F1}"/>
                  </a:ext>
                </a:extLst>
              </p:cNvPr>
              <p:cNvSpPr>
                <a:spLocks/>
              </p:cNvSpPr>
              <p:nvPr/>
            </p:nvSpPr>
            <p:spPr bwMode="auto">
              <a:xfrm>
                <a:off x="7415" y="6608"/>
                <a:ext cx="159" cy="104"/>
              </a:xfrm>
              <a:custGeom>
                <a:avLst/>
                <a:gdLst>
                  <a:gd name="T0" fmla="+- 0 7415 7415"/>
                  <a:gd name="T1" fmla="*/ T0 w 159"/>
                  <a:gd name="T2" fmla="+- 0 6654 6608"/>
                  <a:gd name="T3" fmla="*/ 6654 h 104"/>
                  <a:gd name="T4" fmla="+- 0 7425 7415"/>
                  <a:gd name="T5" fmla="*/ T4 w 159"/>
                  <a:gd name="T6" fmla="+- 0 6669 6608"/>
                  <a:gd name="T7" fmla="*/ 6669 h 104"/>
                  <a:gd name="T8" fmla="+- 0 7478 7415"/>
                  <a:gd name="T9" fmla="*/ T8 w 159"/>
                  <a:gd name="T10" fmla="+- 0 6677 6608"/>
                  <a:gd name="T11" fmla="*/ 6677 h 104"/>
                  <a:gd name="T12" fmla="+- 0 7489 7415"/>
                  <a:gd name="T13" fmla="*/ T12 w 159"/>
                  <a:gd name="T14" fmla="+- 0 6693 6608"/>
                  <a:gd name="T15" fmla="*/ 6693 h 104"/>
                  <a:gd name="T16" fmla="+- 0 7545 7415"/>
                  <a:gd name="T17" fmla="*/ T16 w 159"/>
                  <a:gd name="T18" fmla="+- 0 6711 6608"/>
                  <a:gd name="T19" fmla="*/ 6711 h 104"/>
                  <a:gd name="T20" fmla="+- 0 7573 7415"/>
                  <a:gd name="T21" fmla="*/ T20 w 159"/>
                  <a:gd name="T22" fmla="+- 0 6608 6608"/>
                  <a:gd name="T23" fmla="*/ 6608 h 104"/>
                  <a:gd name="T24" fmla="+- 0 7423 7415"/>
                  <a:gd name="T25" fmla="*/ T24 w 159"/>
                  <a:gd name="T26" fmla="+- 0 6623 6608"/>
                  <a:gd name="T27" fmla="*/ 6623 h 104"/>
                  <a:gd name="T28" fmla="+- 0 7415 7415"/>
                  <a:gd name="T29" fmla="*/ T28 w 159"/>
                  <a:gd name="T30" fmla="+- 0 6654 6608"/>
                  <a:gd name="T31" fmla="*/ 6654 h 1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9" h="104">
                    <a:moveTo>
                      <a:pt x="0" y="46"/>
                    </a:moveTo>
                    <a:lnTo>
                      <a:pt x="10" y="61"/>
                    </a:lnTo>
                    <a:lnTo>
                      <a:pt x="63" y="69"/>
                    </a:lnTo>
                    <a:lnTo>
                      <a:pt x="74" y="85"/>
                    </a:lnTo>
                    <a:lnTo>
                      <a:pt x="130" y="103"/>
                    </a:lnTo>
                    <a:lnTo>
                      <a:pt x="158" y="0"/>
                    </a:lnTo>
                    <a:lnTo>
                      <a:pt x="8" y="15"/>
                    </a:lnTo>
                    <a:lnTo>
                      <a:pt x="0" y="46"/>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23">
              <a:extLst>
                <a:ext uri="{FF2B5EF4-FFF2-40B4-BE49-F238E27FC236}">
                  <a16:creationId xmlns:a16="http://schemas.microsoft.com/office/drawing/2014/main" id="{FC622E07-F4FE-4F1A-8A46-F6AD5B0D7BDF}"/>
                </a:ext>
              </a:extLst>
            </p:cNvPr>
            <p:cNvGrpSpPr>
              <a:grpSpLocks/>
            </p:cNvGrpSpPr>
            <p:nvPr/>
          </p:nvGrpSpPr>
          <p:grpSpPr bwMode="auto">
            <a:xfrm>
              <a:off x="7274" y="6689"/>
              <a:ext cx="27" cy="52"/>
              <a:chOff x="7274" y="6689"/>
              <a:chExt cx="27" cy="52"/>
            </a:xfrm>
          </p:grpSpPr>
          <p:sp>
            <p:nvSpPr>
              <p:cNvPr id="3032" name="Freeform 24">
                <a:extLst>
                  <a:ext uri="{FF2B5EF4-FFF2-40B4-BE49-F238E27FC236}">
                    <a16:creationId xmlns:a16="http://schemas.microsoft.com/office/drawing/2014/main" id="{CCD21DD3-FD28-40D0-A469-BFEC0651FB1A}"/>
                  </a:ext>
                </a:extLst>
              </p:cNvPr>
              <p:cNvSpPr>
                <a:spLocks/>
              </p:cNvSpPr>
              <p:nvPr/>
            </p:nvSpPr>
            <p:spPr bwMode="auto">
              <a:xfrm>
                <a:off x="7274" y="6689"/>
                <a:ext cx="27" cy="52"/>
              </a:xfrm>
              <a:custGeom>
                <a:avLst/>
                <a:gdLst>
                  <a:gd name="T0" fmla="+- 0 7283 7274"/>
                  <a:gd name="T1" fmla="*/ T0 w 27"/>
                  <a:gd name="T2" fmla="+- 0 6740 6689"/>
                  <a:gd name="T3" fmla="*/ 6740 h 52"/>
                  <a:gd name="T4" fmla="+- 0 7277 7274"/>
                  <a:gd name="T5" fmla="*/ T4 w 27"/>
                  <a:gd name="T6" fmla="+- 0 6740 6689"/>
                  <a:gd name="T7" fmla="*/ 6740 h 52"/>
                  <a:gd name="T8" fmla="+- 0 7274 7274"/>
                  <a:gd name="T9" fmla="*/ T8 w 27"/>
                  <a:gd name="T10" fmla="+- 0 6712 6689"/>
                  <a:gd name="T11" fmla="*/ 6712 h 52"/>
                  <a:gd name="T12" fmla="+- 0 7285 7274"/>
                  <a:gd name="T13" fmla="*/ T12 w 27"/>
                  <a:gd name="T14" fmla="+- 0 6710 6689"/>
                  <a:gd name="T15" fmla="*/ 6710 h 52"/>
                  <a:gd name="T16" fmla="+- 0 7294 7274"/>
                  <a:gd name="T17" fmla="*/ T16 w 27"/>
                  <a:gd name="T18" fmla="+- 0 6689 6689"/>
                  <a:gd name="T19" fmla="*/ 6689 h 52"/>
                  <a:gd name="T20" fmla="+- 0 7300 7274"/>
                  <a:gd name="T21" fmla="*/ T20 w 27"/>
                  <a:gd name="T22" fmla="+- 0 6694 6689"/>
                  <a:gd name="T23" fmla="*/ 6694 h 52"/>
                  <a:gd name="T24" fmla="+- 0 7283 7274"/>
                  <a:gd name="T25" fmla="*/ T24 w 27"/>
                  <a:gd name="T26" fmla="+- 0 6740 6689"/>
                  <a:gd name="T27" fmla="*/ 6740 h 52"/>
                </a:gdLst>
                <a:ahLst/>
                <a:cxnLst>
                  <a:cxn ang="0">
                    <a:pos x="T1" y="T3"/>
                  </a:cxn>
                  <a:cxn ang="0">
                    <a:pos x="T5" y="T7"/>
                  </a:cxn>
                  <a:cxn ang="0">
                    <a:pos x="T9" y="T11"/>
                  </a:cxn>
                  <a:cxn ang="0">
                    <a:pos x="T13" y="T15"/>
                  </a:cxn>
                  <a:cxn ang="0">
                    <a:pos x="T17" y="T19"/>
                  </a:cxn>
                  <a:cxn ang="0">
                    <a:pos x="T21" y="T23"/>
                  </a:cxn>
                  <a:cxn ang="0">
                    <a:pos x="T25" y="T27"/>
                  </a:cxn>
                </a:cxnLst>
                <a:rect l="0" t="0" r="r" b="b"/>
                <a:pathLst>
                  <a:path w="27" h="52">
                    <a:moveTo>
                      <a:pt x="9" y="51"/>
                    </a:moveTo>
                    <a:lnTo>
                      <a:pt x="3" y="51"/>
                    </a:lnTo>
                    <a:lnTo>
                      <a:pt x="0" y="23"/>
                    </a:lnTo>
                    <a:lnTo>
                      <a:pt x="11" y="21"/>
                    </a:lnTo>
                    <a:lnTo>
                      <a:pt x="20" y="0"/>
                    </a:lnTo>
                    <a:lnTo>
                      <a:pt x="26" y="5"/>
                    </a:lnTo>
                    <a:lnTo>
                      <a:pt x="9" y="51"/>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25">
              <a:extLst>
                <a:ext uri="{FF2B5EF4-FFF2-40B4-BE49-F238E27FC236}">
                  <a16:creationId xmlns:a16="http://schemas.microsoft.com/office/drawing/2014/main" id="{67CFDAF1-3B1E-4AB8-823E-4D2D4C0F8AE7}"/>
                </a:ext>
              </a:extLst>
            </p:cNvPr>
            <p:cNvGrpSpPr>
              <a:grpSpLocks/>
            </p:cNvGrpSpPr>
            <p:nvPr/>
          </p:nvGrpSpPr>
          <p:grpSpPr bwMode="auto">
            <a:xfrm>
              <a:off x="7274" y="6689"/>
              <a:ext cx="27" cy="52"/>
              <a:chOff x="7274" y="6689"/>
              <a:chExt cx="27" cy="52"/>
            </a:xfrm>
          </p:grpSpPr>
          <p:sp>
            <p:nvSpPr>
              <p:cNvPr id="3031" name="Freeform 26">
                <a:extLst>
                  <a:ext uri="{FF2B5EF4-FFF2-40B4-BE49-F238E27FC236}">
                    <a16:creationId xmlns:a16="http://schemas.microsoft.com/office/drawing/2014/main" id="{92BDE27B-1BC6-4119-8F27-8122CB14BF63}"/>
                  </a:ext>
                </a:extLst>
              </p:cNvPr>
              <p:cNvSpPr>
                <a:spLocks/>
              </p:cNvSpPr>
              <p:nvPr/>
            </p:nvSpPr>
            <p:spPr bwMode="auto">
              <a:xfrm>
                <a:off x="7274" y="6689"/>
                <a:ext cx="27" cy="52"/>
              </a:xfrm>
              <a:custGeom>
                <a:avLst/>
                <a:gdLst>
                  <a:gd name="T0" fmla="+- 0 7274 7274"/>
                  <a:gd name="T1" fmla="*/ T0 w 27"/>
                  <a:gd name="T2" fmla="+- 0 6712 6689"/>
                  <a:gd name="T3" fmla="*/ 6712 h 52"/>
                  <a:gd name="T4" fmla="+- 0 7277 7274"/>
                  <a:gd name="T5" fmla="*/ T4 w 27"/>
                  <a:gd name="T6" fmla="+- 0 6740 6689"/>
                  <a:gd name="T7" fmla="*/ 6740 h 52"/>
                  <a:gd name="T8" fmla="+- 0 7283 7274"/>
                  <a:gd name="T9" fmla="*/ T8 w 27"/>
                  <a:gd name="T10" fmla="+- 0 6740 6689"/>
                  <a:gd name="T11" fmla="*/ 6740 h 52"/>
                  <a:gd name="T12" fmla="+- 0 7300 7274"/>
                  <a:gd name="T13" fmla="*/ T12 w 27"/>
                  <a:gd name="T14" fmla="+- 0 6694 6689"/>
                  <a:gd name="T15" fmla="*/ 6694 h 52"/>
                  <a:gd name="T16" fmla="+- 0 7294 7274"/>
                  <a:gd name="T17" fmla="*/ T16 w 27"/>
                  <a:gd name="T18" fmla="+- 0 6689 6689"/>
                  <a:gd name="T19" fmla="*/ 6689 h 52"/>
                  <a:gd name="T20" fmla="+- 0 7285 7274"/>
                  <a:gd name="T21" fmla="*/ T20 w 27"/>
                  <a:gd name="T22" fmla="+- 0 6710 6689"/>
                  <a:gd name="T23" fmla="*/ 6710 h 52"/>
                  <a:gd name="T24" fmla="+- 0 7274 7274"/>
                  <a:gd name="T25" fmla="*/ T24 w 27"/>
                  <a:gd name="T26" fmla="+- 0 6712 6689"/>
                  <a:gd name="T27" fmla="*/ 6712 h 52"/>
                </a:gdLst>
                <a:ahLst/>
                <a:cxnLst>
                  <a:cxn ang="0">
                    <a:pos x="T1" y="T3"/>
                  </a:cxn>
                  <a:cxn ang="0">
                    <a:pos x="T5" y="T7"/>
                  </a:cxn>
                  <a:cxn ang="0">
                    <a:pos x="T9" y="T11"/>
                  </a:cxn>
                  <a:cxn ang="0">
                    <a:pos x="T13" y="T15"/>
                  </a:cxn>
                  <a:cxn ang="0">
                    <a:pos x="T17" y="T19"/>
                  </a:cxn>
                  <a:cxn ang="0">
                    <a:pos x="T21" y="T23"/>
                  </a:cxn>
                  <a:cxn ang="0">
                    <a:pos x="T25" y="T27"/>
                  </a:cxn>
                </a:cxnLst>
                <a:rect l="0" t="0" r="r" b="b"/>
                <a:pathLst>
                  <a:path w="27" h="52">
                    <a:moveTo>
                      <a:pt x="0" y="23"/>
                    </a:moveTo>
                    <a:lnTo>
                      <a:pt x="3" y="51"/>
                    </a:lnTo>
                    <a:lnTo>
                      <a:pt x="9" y="51"/>
                    </a:lnTo>
                    <a:lnTo>
                      <a:pt x="26" y="5"/>
                    </a:lnTo>
                    <a:lnTo>
                      <a:pt x="20" y="0"/>
                    </a:lnTo>
                    <a:lnTo>
                      <a:pt x="11" y="21"/>
                    </a:lnTo>
                    <a:lnTo>
                      <a:pt x="0" y="23"/>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27">
              <a:extLst>
                <a:ext uri="{FF2B5EF4-FFF2-40B4-BE49-F238E27FC236}">
                  <a16:creationId xmlns:a16="http://schemas.microsoft.com/office/drawing/2014/main" id="{3151825E-5D03-4185-A28A-2D52534E04F6}"/>
                </a:ext>
              </a:extLst>
            </p:cNvPr>
            <p:cNvGrpSpPr>
              <a:grpSpLocks/>
            </p:cNvGrpSpPr>
            <p:nvPr/>
          </p:nvGrpSpPr>
          <p:grpSpPr bwMode="auto">
            <a:xfrm>
              <a:off x="6755" y="4305"/>
              <a:ext cx="20" cy="16"/>
              <a:chOff x="6755" y="4305"/>
              <a:chExt cx="20" cy="16"/>
            </a:xfrm>
          </p:grpSpPr>
          <p:sp>
            <p:nvSpPr>
              <p:cNvPr id="3030" name="Freeform 28">
                <a:extLst>
                  <a:ext uri="{FF2B5EF4-FFF2-40B4-BE49-F238E27FC236}">
                    <a16:creationId xmlns:a16="http://schemas.microsoft.com/office/drawing/2014/main" id="{4DA314CC-8B8D-4FD3-9885-4D7688124D48}"/>
                  </a:ext>
                </a:extLst>
              </p:cNvPr>
              <p:cNvSpPr>
                <a:spLocks/>
              </p:cNvSpPr>
              <p:nvPr/>
            </p:nvSpPr>
            <p:spPr bwMode="auto">
              <a:xfrm>
                <a:off x="6755" y="4305"/>
                <a:ext cx="20" cy="16"/>
              </a:xfrm>
              <a:custGeom>
                <a:avLst/>
                <a:gdLst>
                  <a:gd name="T0" fmla="+- 0 6762 6755"/>
                  <a:gd name="T1" fmla="*/ T0 w 20"/>
                  <a:gd name="T2" fmla="+- 0 4321 4305"/>
                  <a:gd name="T3" fmla="*/ 4321 h 16"/>
                  <a:gd name="T4" fmla="+- 0 6755 6755"/>
                  <a:gd name="T5" fmla="*/ T4 w 20"/>
                  <a:gd name="T6" fmla="+- 0 4312 4305"/>
                  <a:gd name="T7" fmla="*/ 4312 h 16"/>
                  <a:gd name="T8" fmla="+- 0 6761 6755"/>
                  <a:gd name="T9" fmla="*/ T8 w 20"/>
                  <a:gd name="T10" fmla="+- 0 4305 4305"/>
                  <a:gd name="T11" fmla="*/ 4305 h 16"/>
                  <a:gd name="T12" fmla="+- 0 6774 6755"/>
                  <a:gd name="T13" fmla="*/ T12 w 20"/>
                  <a:gd name="T14" fmla="+- 0 4315 4305"/>
                  <a:gd name="T15" fmla="*/ 4315 h 16"/>
                  <a:gd name="T16" fmla="+- 0 6762 6755"/>
                  <a:gd name="T17" fmla="*/ T16 w 20"/>
                  <a:gd name="T18" fmla="+- 0 4321 4305"/>
                  <a:gd name="T19" fmla="*/ 4321 h 16"/>
                </a:gdLst>
                <a:ahLst/>
                <a:cxnLst>
                  <a:cxn ang="0">
                    <a:pos x="T1" y="T3"/>
                  </a:cxn>
                  <a:cxn ang="0">
                    <a:pos x="T5" y="T7"/>
                  </a:cxn>
                  <a:cxn ang="0">
                    <a:pos x="T9" y="T11"/>
                  </a:cxn>
                  <a:cxn ang="0">
                    <a:pos x="T13" y="T15"/>
                  </a:cxn>
                  <a:cxn ang="0">
                    <a:pos x="T17" y="T19"/>
                  </a:cxn>
                </a:cxnLst>
                <a:rect l="0" t="0" r="r" b="b"/>
                <a:pathLst>
                  <a:path w="20" h="16">
                    <a:moveTo>
                      <a:pt x="7" y="16"/>
                    </a:moveTo>
                    <a:lnTo>
                      <a:pt x="0" y="7"/>
                    </a:lnTo>
                    <a:lnTo>
                      <a:pt x="6" y="0"/>
                    </a:lnTo>
                    <a:lnTo>
                      <a:pt x="19" y="10"/>
                    </a:lnTo>
                    <a:lnTo>
                      <a:pt x="7" y="16"/>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29">
              <a:extLst>
                <a:ext uri="{FF2B5EF4-FFF2-40B4-BE49-F238E27FC236}">
                  <a16:creationId xmlns:a16="http://schemas.microsoft.com/office/drawing/2014/main" id="{E7180D4C-EFC6-4801-A76A-301728F07762}"/>
                </a:ext>
              </a:extLst>
            </p:cNvPr>
            <p:cNvGrpSpPr>
              <a:grpSpLocks/>
            </p:cNvGrpSpPr>
            <p:nvPr/>
          </p:nvGrpSpPr>
          <p:grpSpPr bwMode="auto">
            <a:xfrm>
              <a:off x="6755" y="4305"/>
              <a:ext cx="20" cy="16"/>
              <a:chOff x="6755" y="4305"/>
              <a:chExt cx="20" cy="16"/>
            </a:xfrm>
          </p:grpSpPr>
          <p:sp>
            <p:nvSpPr>
              <p:cNvPr id="3029" name="Freeform 30">
                <a:extLst>
                  <a:ext uri="{FF2B5EF4-FFF2-40B4-BE49-F238E27FC236}">
                    <a16:creationId xmlns:a16="http://schemas.microsoft.com/office/drawing/2014/main" id="{F9D6201F-79BD-44F2-98BA-F85E62A2DE94}"/>
                  </a:ext>
                </a:extLst>
              </p:cNvPr>
              <p:cNvSpPr>
                <a:spLocks/>
              </p:cNvSpPr>
              <p:nvPr/>
            </p:nvSpPr>
            <p:spPr bwMode="auto">
              <a:xfrm>
                <a:off x="6755" y="4305"/>
                <a:ext cx="20" cy="16"/>
              </a:xfrm>
              <a:custGeom>
                <a:avLst/>
                <a:gdLst>
                  <a:gd name="T0" fmla="+- 0 6755 6755"/>
                  <a:gd name="T1" fmla="*/ T0 w 20"/>
                  <a:gd name="T2" fmla="+- 0 4312 4305"/>
                  <a:gd name="T3" fmla="*/ 4312 h 16"/>
                  <a:gd name="T4" fmla="+- 0 6762 6755"/>
                  <a:gd name="T5" fmla="*/ T4 w 20"/>
                  <a:gd name="T6" fmla="+- 0 4321 4305"/>
                  <a:gd name="T7" fmla="*/ 4321 h 16"/>
                  <a:gd name="T8" fmla="+- 0 6774 6755"/>
                  <a:gd name="T9" fmla="*/ T8 w 20"/>
                  <a:gd name="T10" fmla="+- 0 4315 4305"/>
                  <a:gd name="T11" fmla="*/ 4315 h 16"/>
                  <a:gd name="T12" fmla="+- 0 6761 6755"/>
                  <a:gd name="T13" fmla="*/ T12 w 20"/>
                  <a:gd name="T14" fmla="+- 0 4305 4305"/>
                  <a:gd name="T15" fmla="*/ 4305 h 16"/>
                  <a:gd name="T16" fmla="+- 0 6755 6755"/>
                  <a:gd name="T17" fmla="*/ T16 w 20"/>
                  <a:gd name="T18" fmla="+- 0 4312 4305"/>
                  <a:gd name="T19" fmla="*/ 4312 h 16"/>
                </a:gdLst>
                <a:ahLst/>
                <a:cxnLst>
                  <a:cxn ang="0">
                    <a:pos x="T1" y="T3"/>
                  </a:cxn>
                  <a:cxn ang="0">
                    <a:pos x="T5" y="T7"/>
                  </a:cxn>
                  <a:cxn ang="0">
                    <a:pos x="T9" y="T11"/>
                  </a:cxn>
                  <a:cxn ang="0">
                    <a:pos x="T13" y="T15"/>
                  </a:cxn>
                  <a:cxn ang="0">
                    <a:pos x="T17" y="T19"/>
                  </a:cxn>
                </a:cxnLst>
                <a:rect l="0" t="0" r="r" b="b"/>
                <a:pathLst>
                  <a:path w="20" h="16">
                    <a:moveTo>
                      <a:pt x="0" y="7"/>
                    </a:moveTo>
                    <a:lnTo>
                      <a:pt x="7" y="16"/>
                    </a:lnTo>
                    <a:lnTo>
                      <a:pt x="19" y="10"/>
                    </a:lnTo>
                    <a:lnTo>
                      <a:pt x="6" y="0"/>
                    </a:lnTo>
                    <a:lnTo>
                      <a:pt x="0" y="7"/>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31">
              <a:extLst>
                <a:ext uri="{FF2B5EF4-FFF2-40B4-BE49-F238E27FC236}">
                  <a16:creationId xmlns:a16="http://schemas.microsoft.com/office/drawing/2014/main" id="{8F2F1D2E-66FC-4B85-A58C-2FF77C8C817C}"/>
                </a:ext>
              </a:extLst>
            </p:cNvPr>
            <p:cNvGrpSpPr>
              <a:grpSpLocks/>
            </p:cNvGrpSpPr>
            <p:nvPr/>
          </p:nvGrpSpPr>
          <p:grpSpPr bwMode="auto">
            <a:xfrm>
              <a:off x="6768" y="4308"/>
              <a:ext cx="14" cy="13"/>
              <a:chOff x="6768" y="4308"/>
              <a:chExt cx="14" cy="13"/>
            </a:xfrm>
          </p:grpSpPr>
          <p:sp>
            <p:nvSpPr>
              <p:cNvPr id="3028" name="Freeform 32">
                <a:extLst>
                  <a:ext uri="{FF2B5EF4-FFF2-40B4-BE49-F238E27FC236}">
                    <a16:creationId xmlns:a16="http://schemas.microsoft.com/office/drawing/2014/main" id="{22D359D6-E9A7-484B-AEC9-DFD19C01DA35}"/>
                  </a:ext>
                </a:extLst>
              </p:cNvPr>
              <p:cNvSpPr>
                <a:spLocks/>
              </p:cNvSpPr>
              <p:nvPr/>
            </p:nvSpPr>
            <p:spPr bwMode="auto">
              <a:xfrm>
                <a:off x="6768" y="4308"/>
                <a:ext cx="14" cy="13"/>
              </a:xfrm>
              <a:custGeom>
                <a:avLst/>
                <a:gdLst>
                  <a:gd name="T0" fmla="+- 0 6781 6768"/>
                  <a:gd name="T1" fmla="*/ T0 w 14"/>
                  <a:gd name="T2" fmla="+- 0 4321 4308"/>
                  <a:gd name="T3" fmla="*/ 4321 h 13"/>
                  <a:gd name="T4" fmla="+- 0 6768 6768"/>
                  <a:gd name="T5" fmla="*/ T4 w 14"/>
                  <a:gd name="T6" fmla="+- 0 4318 4308"/>
                  <a:gd name="T7" fmla="*/ 4318 h 13"/>
                  <a:gd name="T8" fmla="+- 0 6774 6768"/>
                  <a:gd name="T9" fmla="*/ T8 w 14"/>
                  <a:gd name="T10" fmla="+- 0 4315 4308"/>
                  <a:gd name="T11" fmla="*/ 4315 h 13"/>
                  <a:gd name="T12" fmla="+- 0 6770 6768"/>
                  <a:gd name="T13" fmla="*/ T12 w 14"/>
                  <a:gd name="T14" fmla="+- 0 4308 4308"/>
                  <a:gd name="T15" fmla="*/ 4308 h 13"/>
                  <a:gd name="T16" fmla="+- 0 6781 6768"/>
                  <a:gd name="T17" fmla="*/ T16 w 14"/>
                  <a:gd name="T18" fmla="+- 0 4321 4308"/>
                  <a:gd name="T19" fmla="*/ 4321 h 13"/>
                </a:gdLst>
                <a:ahLst/>
                <a:cxnLst>
                  <a:cxn ang="0">
                    <a:pos x="T1" y="T3"/>
                  </a:cxn>
                  <a:cxn ang="0">
                    <a:pos x="T5" y="T7"/>
                  </a:cxn>
                  <a:cxn ang="0">
                    <a:pos x="T9" y="T11"/>
                  </a:cxn>
                  <a:cxn ang="0">
                    <a:pos x="T13" y="T15"/>
                  </a:cxn>
                  <a:cxn ang="0">
                    <a:pos x="T17" y="T19"/>
                  </a:cxn>
                </a:cxnLst>
                <a:rect l="0" t="0" r="r" b="b"/>
                <a:pathLst>
                  <a:path w="14" h="13">
                    <a:moveTo>
                      <a:pt x="13" y="13"/>
                    </a:moveTo>
                    <a:lnTo>
                      <a:pt x="0" y="10"/>
                    </a:lnTo>
                    <a:lnTo>
                      <a:pt x="6" y="7"/>
                    </a:lnTo>
                    <a:lnTo>
                      <a:pt x="2" y="0"/>
                    </a:lnTo>
                    <a:lnTo>
                      <a:pt x="13" y="1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33">
              <a:extLst>
                <a:ext uri="{FF2B5EF4-FFF2-40B4-BE49-F238E27FC236}">
                  <a16:creationId xmlns:a16="http://schemas.microsoft.com/office/drawing/2014/main" id="{21509C92-715E-4301-A9F3-96BC33AFDB51}"/>
                </a:ext>
              </a:extLst>
            </p:cNvPr>
            <p:cNvGrpSpPr>
              <a:grpSpLocks/>
            </p:cNvGrpSpPr>
            <p:nvPr/>
          </p:nvGrpSpPr>
          <p:grpSpPr bwMode="auto">
            <a:xfrm>
              <a:off x="6768" y="4308"/>
              <a:ext cx="14" cy="13"/>
              <a:chOff x="6768" y="4308"/>
              <a:chExt cx="14" cy="13"/>
            </a:xfrm>
          </p:grpSpPr>
          <p:sp>
            <p:nvSpPr>
              <p:cNvPr id="3027" name="Freeform 34">
                <a:extLst>
                  <a:ext uri="{FF2B5EF4-FFF2-40B4-BE49-F238E27FC236}">
                    <a16:creationId xmlns:a16="http://schemas.microsoft.com/office/drawing/2014/main" id="{89F4F227-C97E-4235-A0CF-ADF49B32AF7A}"/>
                  </a:ext>
                </a:extLst>
              </p:cNvPr>
              <p:cNvSpPr>
                <a:spLocks/>
              </p:cNvSpPr>
              <p:nvPr/>
            </p:nvSpPr>
            <p:spPr bwMode="auto">
              <a:xfrm>
                <a:off x="6768" y="4308"/>
                <a:ext cx="14" cy="13"/>
              </a:xfrm>
              <a:custGeom>
                <a:avLst/>
                <a:gdLst>
                  <a:gd name="T0" fmla="+- 0 6768 6768"/>
                  <a:gd name="T1" fmla="*/ T0 w 14"/>
                  <a:gd name="T2" fmla="+- 0 4318 4308"/>
                  <a:gd name="T3" fmla="*/ 4318 h 13"/>
                  <a:gd name="T4" fmla="+- 0 6781 6768"/>
                  <a:gd name="T5" fmla="*/ T4 w 14"/>
                  <a:gd name="T6" fmla="+- 0 4321 4308"/>
                  <a:gd name="T7" fmla="*/ 4321 h 13"/>
                  <a:gd name="T8" fmla="+- 0 6770 6768"/>
                  <a:gd name="T9" fmla="*/ T8 w 14"/>
                  <a:gd name="T10" fmla="+- 0 4308 4308"/>
                  <a:gd name="T11" fmla="*/ 4308 h 13"/>
                  <a:gd name="T12" fmla="+- 0 6774 6768"/>
                  <a:gd name="T13" fmla="*/ T12 w 14"/>
                  <a:gd name="T14" fmla="+- 0 4315 4308"/>
                  <a:gd name="T15" fmla="*/ 4315 h 13"/>
                  <a:gd name="T16" fmla="+- 0 6768 6768"/>
                  <a:gd name="T17" fmla="*/ T16 w 14"/>
                  <a:gd name="T18" fmla="+- 0 4318 4308"/>
                  <a:gd name="T19" fmla="*/ 4318 h 13"/>
                </a:gdLst>
                <a:ahLst/>
                <a:cxnLst>
                  <a:cxn ang="0">
                    <a:pos x="T1" y="T3"/>
                  </a:cxn>
                  <a:cxn ang="0">
                    <a:pos x="T5" y="T7"/>
                  </a:cxn>
                  <a:cxn ang="0">
                    <a:pos x="T9" y="T11"/>
                  </a:cxn>
                  <a:cxn ang="0">
                    <a:pos x="T13" y="T15"/>
                  </a:cxn>
                  <a:cxn ang="0">
                    <a:pos x="T17" y="T19"/>
                  </a:cxn>
                </a:cxnLst>
                <a:rect l="0" t="0" r="r" b="b"/>
                <a:pathLst>
                  <a:path w="14" h="13">
                    <a:moveTo>
                      <a:pt x="0" y="10"/>
                    </a:moveTo>
                    <a:lnTo>
                      <a:pt x="13" y="13"/>
                    </a:lnTo>
                    <a:lnTo>
                      <a:pt x="2" y="0"/>
                    </a:lnTo>
                    <a:lnTo>
                      <a:pt x="6" y="7"/>
                    </a:lnTo>
                    <a:lnTo>
                      <a:pt x="0" y="10"/>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35">
              <a:extLst>
                <a:ext uri="{FF2B5EF4-FFF2-40B4-BE49-F238E27FC236}">
                  <a16:creationId xmlns:a16="http://schemas.microsoft.com/office/drawing/2014/main" id="{5BCE0418-80B3-4024-BE24-C15DA5898782}"/>
                </a:ext>
              </a:extLst>
            </p:cNvPr>
            <p:cNvGrpSpPr>
              <a:grpSpLocks/>
            </p:cNvGrpSpPr>
            <p:nvPr/>
          </p:nvGrpSpPr>
          <p:grpSpPr bwMode="auto">
            <a:xfrm>
              <a:off x="6769" y="4305"/>
              <a:ext cx="13" cy="13"/>
              <a:chOff x="6769" y="4305"/>
              <a:chExt cx="13" cy="13"/>
            </a:xfrm>
          </p:grpSpPr>
          <p:sp>
            <p:nvSpPr>
              <p:cNvPr id="3026" name="Freeform 36">
                <a:extLst>
                  <a:ext uri="{FF2B5EF4-FFF2-40B4-BE49-F238E27FC236}">
                    <a16:creationId xmlns:a16="http://schemas.microsoft.com/office/drawing/2014/main" id="{0613AA51-DDFF-4C9B-8B79-400BE75882EF}"/>
                  </a:ext>
                </a:extLst>
              </p:cNvPr>
              <p:cNvSpPr>
                <a:spLocks/>
              </p:cNvSpPr>
              <p:nvPr/>
            </p:nvSpPr>
            <p:spPr bwMode="auto">
              <a:xfrm>
                <a:off x="6769" y="4305"/>
                <a:ext cx="13" cy="13"/>
              </a:xfrm>
              <a:custGeom>
                <a:avLst/>
                <a:gdLst>
                  <a:gd name="T0" fmla="+- 0 6782 6769"/>
                  <a:gd name="T1" fmla="*/ T0 w 13"/>
                  <a:gd name="T2" fmla="+- 0 4318 4305"/>
                  <a:gd name="T3" fmla="*/ 4318 h 13"/>
                  <a:gd name="T4" fmla="+- 0 6769 6769"/>
                  <a:gd name="T5" fmla="*/ T4 w 13"/>
                  <a:gd name="T6" fmla="+- 0 4305 4305"/>
                  <a:gd name="T7" fmla="*/ 4305 h 13"/>
                  <a:gd name="T8" fmla="+- 0 6780 6769"/>
                  <a:gd name="T9" fmla="*/ T8 w 13"/>
                  <a:gd name="T10" fmla="+- 0 4308 4305"/>
                  <a:gd name="T11" fmla="*/ 4308 h 13"/>
                  <a:gd name="T12" fmla="+- 0 6782 6769"/>
                  <a:gd name="T13" fmla="*/ T12 w 13"/>
                  <a:gd name="T14" fmla="+- 0 4318 4305"/>
                  <a:gd name="T15" fmla="*/ 4318 h 13"/>
                </a:gdLst>
                <a:ahLst/>
                <a:cxnLst>
                  <a:cxn ang="0">
                    <a:pos x="T1" y="T3"/>
                  </a:cxn>
                  <a:cxn ang="0">
                    <a:pos x="T5" y="T7"/>
                  </a:cxn>
                  <a:cxn ang="0">
                    <a:pos x="T9" y="T11"/>
                  </a:cxn>
                  <a:cxn ang="0">
                    <a:pos x="T13" y="T15"/>
                  </a:cxn>
                </a:cxnLst>
                <a:rect l="0" t="0" r="r" b="b"/>
                <a:pathLst>
                  <a:path w="13" h="13">
                    <a:moveTo>
                      <a:pt x="13" y="13"/>
                    </a:moveTo>
                    <a:lnTo>
                      <a:pt x="0" y="0"/>
                    </a:lnTo>
                    <a:lnTo>
                      <a:pt x="11" y="3"/>
                    </a:lnTo>
                    <a:lnTo>
                      <a:pt x="13" y="1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37">
              <a:extLst>
                <a:ext uri="{FF2B5EF4-FFF2-40B4-BE49-F238E27FC236}">
                  <a16:creationId xmlns:a16="http://schemas.microsoft.com/office/drawing/2014/main" id="{AC888667-B72A-48E1-AB7B-E232B38FE44B}"/>
                </a:ext>
              </a:extLst>
            </p:cNvPr>
            <p:cNvGrpSpPr>
              <a:grpSpLocks/>
            </p:cNvGrpSpPr>
            <p:nvPr/>
          </p:nvGrpSpPr>
          <p:grpSpPr bwMode="auto">
            <a:xfrm>
              <a:off x="6769" y="4305"/>
              <a:ext cx="13" cy="13"/>
              <a:chOff x="6769" y="4305"/>
              <a:chExt cx="13" cy="13"/>
            </a:xfrm>
          </p:grpSpPr>
          <p:sp>
            <p:nvSpPr>
              <p:cNvPr id="3025" name="Freeform 38">
                <a:extLst>
                  <a:ext uri="{FF2B5EF4-FFF2-40B4-BE49-F238E27FC236}">
                    <a16:creationId xmlns:a16="http://schemas.microsoft.com/office/drawing/2014/main" id="{9229A147-2505-443F-A9AE-11C115BDE991}"/>
                  </a:ext>
                </a:extLst>
              </p:cNvPr>
              <p:cNvSpPr>
                <a:spLocks/>
              </p:cNvSpPr>
              <p:nvPr/>
            </p:nvSpPr>
            <p:spPr bwMode="auto">
              <a:xfrm>
                <a:off x="6769" y="4305"/>
                <a:ext cx="13" cy="13"/>
              </a:xfrm>
              <a:custGeom>
                <a:avLst/>
                <a:gdLst>
                  <a:gd name="T0" fmla="+- 0 6769 6769"/>
                  <a:gd name="T1" fmla="*/ T0 w 13"/>
                  <a:gd name="T2" fmla="+- 0 4305 4305"/>
                  <a:gd name="T3" fmla="*/ 4305 h 13"/>
                  <a:gd name="T4" fmla="+- 0 6782 6769"/>
                  <a:gd name="T5" fmla="*/ T4 w 13"/>
                  <a:gd name="T6" fmla="+- 0 4318 4305"/>
                  <a:gd name="T7" fmla="*/ 4318 h 13"/>
                  <a:gd name="T8" fmla="+- 0 6780 6769"/>
                  <a:gd name="T9" fmla="*/ T8 w 13"/>
                  <a:gd name="T10" fmla="+- 0 4308 4305"/>
                  <a:gd name="T11" fmla="*/ 4308 h 13"/>
                  <a:gd name="T12" fmla="+- 0 6769 6769"/>
                  <a:gd name="T13" fmla="*/ T12 w 13"/>
                  <a:gd name="T14" fmla="+- 0 4305 4305"/>
                  <a:gd name="T15" fmla="*/ 4305 h 13"/>
                </a:gdLst>
                <a:ahLst/>
                <a:cxnLst>
                  <a:cxn ang="0">
                    <a:pos x="T1" y="T3"/>
                  </a:cxn>
                  <a:cxn ang="0">
                    <a:pos x="T5" y="T7"/>
                  </a:cxn>
                  <a:cxn ang="0">
                    <a:pos x="T9" y="T11"/>
                  </a:cxn>
                  <a:cxn ang="0">
                    <a:pos x="T13" y="T15"/>
                  </a:cxn>
                </a:cxnLst>
                <a:rect l="0" t="0" r="r" b="b"/>
                <a:pathLst>
                  <a:path w="13" h="13">
                    <a:moveTo>
                      <a:pt x="0" y="0"/>
                    </a:moveTo>
                    <a:lnTo>
                      <a:pt x="13" y="13"/>
                    </a:lnTo>
                    <a:lnTo>
                      <a:pt x="11" y="3"/>
                    </a:lnTo>
                    <a:lnTo>
                      <a:pt x="0" y="0"/>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39">
              <a:extLst>
                <a:ext uri="{FF2B5EF4-FFF2-40B4-BE49-F238E27FC236}">
                  <a16:creationId xmlns:a16="http://schemas.microsoft.com/office/drawing/2014/main" id="{6FC4375A-9644-4672-9D99-88C785B23395}"/>
                </a:ext>
              </a:extLst>
            </p:cNvPr>
            <p:cNvGrpSpPr>
              <a:grpSpLocks/>
            </p:cNvGrpSpPr>
            <p:nvPr/>
          </p:nvGrpSpPr>
          <p:grpSpPr bwMode="auto">
            <a:xfrm>
              <a:off x="6778" y="3490"/>
              <a:ext cx="121" cy="95"/>
              <a:chOff x="6778" y="3490"/>
              <a:chExt cx="121" cy="95"/>
            </a:xfrm>
          </p:grpSpPr>
          <p:sp>
            <p:nvSpPr>
              <p:cNvPr id="3024" name="Freeform 40">
                <a:extLst>
                  <a:ext uri="{FF2B5EF4-FFF2-40B4-BE49-F238E27FC236}">
                    <a16:creationId xmlns:a16="http://schemas.microsoft.com/office/drawing/2014/main" id="{48D6282D-60D0-4797-97F0-6FC3CFF54A52}"/>
                  </a:ext>
                </a:extLst>
              </p:cNvPr>
              <p:cNvSpPr>
                <a:spLocks/>
              </p:cNvSpPr>
              <p:nvPr/>
            </p:nvSpPr>
            <p:spPr bwMode="auto">
              <a:xfrm>
                <a:off x="6778" y="3490"/>
                <a:ext cx="121" cy="95"/>
              </a:xfrm>
              <a:custGeom>
                <a:avLst/>
                <a:gdLst>
                  <a:gd name="T0" fmla="+- 0 6785 6778"/>
                  <a:gd name="T1" fmla="*/ T0 w 121"/>
                  <a:gd name="T2" fmla="+- 0 3585 3490"/>
                  <a:gd name="T3" fmla="*/ 3585 h 95"/>
                  <a:gd name="T4" fmla="+- 0 6778 6778"/>
                  <a:gd name="T5" fmla="*/ T4 w 121"/>
                  <a:gd name="T6" fmla="+- 0 3504 3490"/>
                  <a:gd name="T7" fmla="*/ 3504 h 95"/>
                  <a:gd name="T8" fmla="+- 0 6890 6778"/>
                  <a:gd name="T9" fmla="*/ T8 w 121"/>
                  <a:gd name="T10" fmla="+- 0 3490 3490"/>
                  <a:gd name="T11" fmla="*/ 3490 h 95"/>
                  <a:gd name="T12" fmla="+- 0 6899 6778"/>
                  <a:gd name="T13" fmla="*/ T12 w 121"/>
                  <a:gd name="T14" fmla="+- 0 3572 3490"/>
                  <a:gd name="T15" fmla="*/ 3572 h 95"/>
                  <a:gd name="T16" fmla="+- 0 6785 6778"/>
                  <a:gd name="T17" fmla="*/ T16 w 121"/>
                  <a:gd name="T18" fmla="+- 0 3585 3490"/>
                  <a:gd name="T19" fmla="*/ 3585 h 95"/>
                </a:gdLst>
                <a:ahLst/>
                <a:cxnLst>
                  <a:cxn ang="0">
                    <a:pos x="T1" y="T3"/>
                  </a:cxn>
                  <a:cxn ang="0">
                    <a:pos x="T5" y="T7"/>
                  </a:cxn>
                  <a:cxn ang="0">
                    <a:pos x="T9" y="T11"/>
                  </a:cxn>
                  <a:cxn ang="0">
                    <a:pos x="T13" y="T15"/>
                  </a:cxn>
                  <a:cxn ang="0">
                    <a:pos x="T17" y="T19"/>
                  </a:cxn>
                </a:cxnLst>
                <a:rect l="0" t="0" r="r" b="b"/>
                <a:pathLst>
                  <a:path w="121" h="95">
                    <a:moveTo>
                      <a:pt x="7" y="95"/>
                    </a:moveTo>
                    <a:lnTo>
                      <a:pt x="0" y="14"/>
                    </a:lnTo>
                    <a:lnTo>
                      <a:pt x="112" y="0"/>
                    </a:lnTo>
                    <a:lnTo>
                      <a:pt x="121" y="82"/>
                    </a:lnTo>
                    <a:lnTo>
                      <a:pt x="7" y="95"/>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41">
              <a:extLst>
                <a:ext uri="{FF2B5EF4-FFF2-40B4-BE49-F238E27FC236}">
                  <a16:creationId xmlns:a16="http://schemas.microsoft.com/office/drawing/2014/main" id="{A42EF8F2-54AC-4273-8FBC-0E622EFBBA79}"/>
                </a:ext>
              </a:extLst>
            </p:cNvPr>
            <p:cNvGrpSpPr>
              <a:grpSpLocks/>
            </p:cNvGrpSpPr>
            <p:nvPr/>
          </p:nvGrpSpPr>
          <p:grpSpPr bwMode="auto">
            <a:xfrm>
              <a:off x="6778" y="3490"/>
              <a:ext cx="121" cy="95"/>
              <a:chOff x="6778" y="3490"/>
              <a:chExt cx="121" cy="95"/>
            </a:xfrm>
          </p:grpSpPr>
          <p:sp>
            <p:nvSpPr>
              <p:cNvPr id="3023" name="Freeform 42">
                <a:extLst>
                  <a:ext uri="{FF2B5EF4-FFF2-40B4-BE49-F238E27FC236}">
                    <a16:creationId xmlns:a16="http://schemas.microsoft.com/office/drawing/2014/main" id="{0F59656C-E9E1-4803-BFB8-C22D21D2B659}"/>
                  </a:ext>
                </a:extLst>
              </p:cNvPr>
              <p:cNvSpPr>
                <a:spLocks/>
              </p:cNvSpPr>
              <p:nvPr/>
            </p:nvSpPr>
            <p:spPr bwMode="auto">
              <a:xfrm>
                <a:off x="6778" y="3490"/>
                <a:ext cx="121" cy="95"/>
              </a:xfrm>
              <a:custGeom>
                <a:avLst/>
                <a:gdLst>
                  <a:gd name="T0" fmla="+- 0 6778 6778"/>
                  <a:gd name="T1" fmla="*/ T0 w 121"/>
                  <a:gd name="T2" fmla="+- 0 3504 3490"/>
                  <a:gd name="T3" fmla="*/ 3504 h 95"/>
                  <a:gd name="T4" fmla="+- 0 6785 6778"/>
                  <a:gd name="T5" fmla="*/ T4 w 121"/>
                  <a:gd name="T6" fmla="+- 0 3585 3490"/>
                  <a:gd name="T7" fmla="*/ 3585 h 95"/>
                  <a:gd name="T8" fmla="+- 0 6899 6778"/>
                  <a:gd name="T9" fmla="*/ T8 w 121"/>
                  <a:gd name="T10" fmla="+- 0 3572 3490"/>
                  <a:gd name="T11" fmla="*/ 3572 h 95"/>
                  <a:gd name="T12" fmla="+- 0 6890 6778"/>
                  <a:gd name="T13" fmla="*/ T12 w 121"/>
                  <a:gd name="T14" fmla="+- 0 3490 3490"/>
                  <a:gd name="T15" fmla="*/ 3490 h 95"/>
                  <a:gd name="T16" fmla="+- 0 6778 6778"/>
                  <a:gd name="T17" fmla="*/ T16 w 121"/>
                  <a:gd name="T18" fmla="+- 0 3504 3490"/>
                  <a:gd name="T19" fmla="*/ 3504 h 95"/>
                </a:gdLst>
                <a:ahLst/>
                <a:cxnLst>
                  <a:cxn ang="0">
                    <a:pos x="T1" y="T3"/>
                  </a:cxn>
                  <a:cxn ang="0">
                    <a:pos x="T5" y="T7"/>
                  </a:cxn>
                  <a:cxn ang="0">
                    <a:pos x="T9" y="T11"/>
                  </a:cxn>
                  <a:cxn ang="0">
                    <a:pos x="T13" y="T15"/>
                  </a:cxn>
                  <a:cxn ang="0">
                    <a:pos x="T17" y="T19"/>
                  </a:cxn>
                </a:cxnLst>
                <a:rect l="0" t="0" r="r" b="b"/>
                <a:pathLst>
                  <a:path w="121" h="95">
                    <a:moveTo>
                      <a:pt x="0" y="14"/>
                    </a:moveTo>
                    <a:lnTo>
                      <a:pt x="7" y="95"/>
                    </a:lnTo>
                    <a:lnTo>
                      <a:pt x="121" y="82"/>
                    </a:lnTo>
                    <a:lnTo>
                      <a:pt x="112" y="0"/>
                    </a:lnTo>
                    <a:lnTo>
                      <a:pt x="0" y="14"/>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43">
              <a:extLst>
                <a:ext uri="{FF2B5EF4-FFF2-40B4-BE49-F238E27FC236}">
                  <a16:creationId xmlns:a16="http://schemas.microsoft.com/office/drawing/2014/main" id="{C27140C0-CFC4-480C-9327-230760E46D97}"/>
                </a:ext>
              </a:extLst>
            </p:cNvPr>
            <p:cNvGrpSpPr>
              <a:grpSpLocks/>
            </p:cNvGrpSpPr>
            <p:nvPr/>
          </p:nvGrpSpPr>
          <p:grpSpPr bwMode="auto">
            <a:xfrm>
              <a:off x="7364" y="4411"/>
              <a:ext cx="206" cy="101"/>
              <a:chOff x="7364" y="4411"/>
              <a:chExt cx="206" cy="101"/>
            </a:xfrm>
          </p:grpSpPr>
          <p:sp>
            <p:nvSpPr>
              <p:cNvPr id="3022" name="Freeform 44">
                <a:extLst>
                  <a:ext uri="{FF2B5EF4-FFF2-40B4-BE49-F238E27FC236}">
                    <a16:creationId xmlns:a16="http://schemas.microsoft.com/office/drawing/2014/main" id="{CF426358-6E38-4B65-8F2E-C073D3202CE2}"/>
                  </a:ext>
                </a:extLst>
              </p:cNvPr>
              <p:cNvSpPr>
                <a:spLocks/>
              </p:cNvSpPr>
              <p:nvPr/>
            </p:nvSpPr>
            <p:spPr bwMode="auto">
              <a:xfrm>
                <a:off x="7364" y="4411"/>
                <a:ext cx="206" cy="101"/>
              </a:xfrm>
              <a:custGeom>
                <a:avLst/>
                <a:gdLst>
                  <a:gd name="T0" fmla="+- 0 7440 7364"/>
                  <a:gd name="T1" fmla="*/ T0 w 206"/>
                  <a:gd name="T2" fmla="+- 0 4512 4411"/>
                  <a:gd name="T3" fmla="*/ 4512 h 101"/>
                  <a:gd name="T4" fmla="+- 0 7387 7364"/>
                  <a:gd name="T5" fmla="*/ T4 w 206"/>
                  <a:gd name="T6" fmla="+- 0 4478 4411"/>
                  <a:gd name="T7" fmla="*/ 4478 h 101"/>
                  <a:gd name="T8" fmla="+- 0 7364 7364"/>
                  <a:gd name="T9" fmla="*/ T8 w 206"/>
                  <a:gd name="T10" fmla="+- 0 4477 4411"/>
                  <a:gd name="T11" fmla="*/ 4477 h 101"/>
                  <a:gd name="T12" fmla="+- 0 7381 7364"/>
                  <a:gd name="T13" fmla="*/ T12 w 206"/>
                  <a:gd name="T14" fmla="+- 0 4449 4411"/>
                  <a:gd name="T15" fmla="*/ 4449 h 101"/>
                  <a:gd name="T16" fmla="+- 0 7380 7364"/>
                  <a:gd name="T17" fmla="*/ T16 w 206"/>
                  <a:gd name="T18" fmla="+- 0 4438 4411"/>
                  <a:gd name="T19" fmla="*/ 4438 h 101"/>
                  <a:gd name="T20" fmla="+- 0 7570 7364"/>
                  <a:gd name="T21" fmla="*/ T20 w 206"/>
                  <a:gd name="T22" fmla="+- 0 4411 4411"/>
                  <a:gd name="T23" fmla="*/ 4411 h 101"/>
                  <a:gd name="T24" fmla="+- 0 7562 7364"/>
                  <a:gd name="T25" fmla="*/ T24 w 206"/>
                  <a:gd name="T26" fmla="+- 0 4430 4411"/>
                  <a:gd name="T27" fmla="*/ 4430 h 101"/>
                  <a:gd name="T28" fmla="+- 0 7543 7364"/>
                  <a:gd name="T29" fmla="*/ T28 w 206"/>
                  <a:gd name="T30" fmla="+- 0 4438 4411"/>
                  <a:gd name="T31" fmla="*/ 4438 h 101"/>
                  <a:gd name="T32" fmla="+- 0 7525 7364"/>
                  <a:gd name="T33" fmla="*/ T32 w 206"/>
                  <a:gd name="T34" fmla="+- 0 4478 4411"/>
                  <a:gd name="T35" fmla="*/ 4478 h 101"/>
                  <a:gd name="T36" fmla="+- 0 7498 7364"/>
                  <a:gd name="T37" fmla="*/ T36 w 206"/>
                  <a:gd name="T38" fmla="+- 0 4501 4411"/>
                  <a:gd name="T39" fmla="*/ 4501 h 101"/>
                  <a:gd name="T40" fmla="+- 0 7497 7364"/>
                  <a:gd name="T41" fmla="*/ T40 w 206"/>
                  <a:gd name="T42" fmla="+- 0 4509 4411"/>
                  <a:gd name="T43" fmla="*/ 4509 h 101"/>
                  <a:gd name="T44" fmla="+- 0 7440 7364"/>
                  <a:gd name="T45" fmla="*/ T44 w 206"/>
                  <a:gd name="T46" fmla="+- 0 4512 4411"/>
                  <a:gd name="T47" fmla="*/ 4512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6" h="101">
                    <a:moveTo>
                      <a:pt x="76" y="101"/>
                    </a:moveTo>
                    <a:lnTo>
                      <a:pt x="23" y="67"/>
                    </a:lnTo>
                    <a:lnTo>
                      <a:pt x="0" y="66"/>
                    </a:lnTo>
                    <a:lnTo>
                      <a:pt x="17" y="38"/>
                    </a:lnTo>
                    <a:lnTo>
                      <a:pt x="16" y="27"/>
                    </a:lnTo>
                    <a:lnTo>
                      <a:pt x="206" y="0"/>
                    </a:lnTo>
                    <a:lnTo>
                      <a:pt x="198" y="19"/>
                    </a:lnTo>
                    <a:lnTo>
                      <a:pt x="179" y="27"/>
                    </a:lnTo>
                    <a:lnTo>
                      <a:pt x="161" y="67"/>
                    </a:lnTo>
                    <a:lnTo>
                      <a:pt x="134" y="90"/>
                    </a:lnTo>
                    <a:lnTo>
                      <a:pt x="133" y="98"/>
                    </a:lnTo>
                    <a:lnTo>
                      <a:pt x="76" y="101"/>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45">
              <a:extLst>
                <a:ext uri="{FF2B5EF4-FFF2-40B4-BE49-F238E27FC236}">
                  <a16:creationId xmlns:a16="http://schemas.microsoft.com/office/drawing/2014/main" id="{08A45CC9-AD61-4B65-BF09-88CD46462A5C}"/>
                </a:ext>
              </a:extLst>
            </p:cNvPr>
            <p:cNvGrpSpPr>
              <a:grpSpLocks/>
            </p:cNvGrpSpPr>
            <p:nvPr/>
          </p:nvGrpSpPr>
          <p:grpSpPr bwMode="auto">
            <a:xfrm>
              <a:off x="7364" y="4411"/>
              <a:ext cx="206" cy="101"/>
              <a:chOff x="7364" y="4411"/>
              <a:chExt cx="206" cy="101"/>
            </a:xfrm>
          </p:grpSpPr>
          <p:sp>
            <p:nvSpPr>
              <p:cNvPr id="3021" name="Freeform 46">
                <a:extLst>
                  <a:ext uri="{FF2B5EF4-FFF2-40B4-BE49-F238E27FC236}">
                    <a16:creationId xmlns:a16="http://schemas.microsoft.com/office/drawing/2014/main" id="{7DD1C9B0-A6EA-40B5-8020-23ADCFCEF10C}"/>
                  </a:ext>
                </a:extLst>
              </p:cNvPr>
              <p:cNvSpPr>
                <a:spLocks/>
              </p:cNvSpPr>
              <p:nvPr/>
            </p:nvSpPr>
            <p:spPr bwMode="auto">
              <a:xfrm>
                <a:off x="7364" y="4411"/>
                <a:ext cx="206" cy="101"/>
              </a:xfrm>
              <a:custGeom>
                <a:avLst/>
                <a:gdLst>
                  <a:gd name="T0" fmla="+- 0 7364 7364"/>
                  <a:gd name="T1" fmla="*/ T0 w 206"/>
                  <a:gd name="T2" fmla="+- 0 4477 4411"/>
                  <a:gd name="T3" fmla="*/ 4477 h 101"/>
                  <a:gd name="T4" fmla="+- 0 7387 7364"/>
                  <a:gd name="T5" fmla="*/ T4 w 206"/>
                  <a:gd name="T6" fmla="+- 0 4478 4411"/>
                  <a:gd name="T7" fmla="*/ 4478 h 101"/>
                  <a:gd name="T8" fmla="+- 0 7440 7364"/>
                  <a:gd name="T9" fmla="*/ T8 w 206"/>
                  <a:gd name="T10" fmla="+- 0 4512 4411"/>
                  <a:gd name="T11" fmla="*/ 4512 h 101"/>
                  <a:gd name="T12" fmla="+- 0 7497 7364"/>
                  <a:gd name="T13" fmla="*/ T12 w 206"/>
                  <a:gd name="T14" fmla="+- 0 4509 4411"/>
                  <a:gd name="T15" fmla="*/ 4509 h 101"/>
                  <a:gd name="T16" fmla="+- 0 7498 7364"/>
                  <a:gd name="T17" fmla="*/ T16 w 206"/>
                  <a:gd name="T18" fmla="+- 0 4501 4411"/>
                  <a:gd name="T19" fmla="*/ 4501 h 101"/>
                  <a:gd name="T20" fmla="+- 0 7525 7364"/>
                  <a:gd name="T21" fmla="*/ T20 w 206"/>
                  <a:gd name="T22" fmla="+- 0 4478 4411"/>
                  <a:gd name="T23" fmla="*/ 4478 h 101"/>
                  <a:gd name="T24" fmla="+- 0 7543 7364"/>
                  <a:gd name="T25" fmla="*/ T24 w 206"/>
                  <a:gd name="T26" fmla="+- 0 4438 4411"/>
                  <a:gd name="T27" fmla="*/ 4438 h 101"/>
                  <a:gd name="T28" fmla="+- 0 7562 7364"/>
                  <a:gd name="T29" fmla="*/ T28 w 206"/>
                  <a:gd name="T30" fmla="+- 0 4430 4411"/>
                  <a:gd name="T31" fmla="*/ 4430 h 101"/>
                  <a:gd name="T32" fmla="+- 0 7570 7364"/>
                  <a:gd name="T33" fmla="*/ T32 w 206"/>
                  <a:gd name="T34" fmla="+- 0 4411 4411"/>
                  <a:gd name="T35" fmla="*/ 4411 h 101"/>
                  <a:gd name="T36" fmla="+- 0 7380 7364"/>
                  <a:gd name="T37" fmla="*/ T36 w 206"/>
                  <a:gd name="T38" fmla="+- 0 4438 4411"/>
                  <a:gd name="T39" fmla="*/ 4438 h 101"/>
                  <a:gd name="T40" fmla="+- 0 7381 7364"/>
                  <a:gd name="T41" fmla="*/ T40 w 206"/>
                  <a:gd name="T42" fmla="+- 0 4449 4411"/>
                  <a:gd name="T43" fmla="*/ 4449 h 101"/>
                  <a:gd name="T44" fmla="+- 0 7364 7364"/>
                  <a:gd name="T45" fmla="*/ T44 w 206"/>
                  <a:gd name="T46" fmla="+- 0 4477 4411"/>
                  <a:gd name="T47" fmla="*/ 4477 h 1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6" h="101">
                    <a:moveTo>
                      <a:pt x="0" y="66"/>
                    </a:moveTo>
                    <a:lnTo>
                      <a:pt x="23" y="67"/>
                    </a:lnTo>
                    <a:lnTo>
                      <a:pt x="76" y="101"/>
                    </a:lnTo>
                    <a:lnTo>
                      <a:pt x="133" y="98"/>
                    </a:lnTo>
                    <a:lnTo>
                      <a:pt x="134" y="90"/>
                    </a:lnTo>
                    <a:lnTo>
                      <a:pt x="161" y="67"/>
                    </a:lnTo>
                    <a:lnTo>
                      <a:pt x="179" y="27"/>
                    </a:lnTo>
                    <a:lnTo>
                      <a:pt x="198" y="19"/>
                    </a:lnTo>
                    <a:lnTo>
                      <a:pt x="206" y="0"/>
                    </a:lnTo>
                    <a:lnTo>
                      <a:pt x="16" y="27"/>
                    </a:lnTo>
                    <a:lnTo>
                      <a:pt x="17" y="38"/>
                    </a:lnTo>
                    <a:lnTo>
                      <a:pt x="0" y="66"/>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47">
              <a:extLst>
                <a:ext uri="{FF2B5EF4-FFF2-40B4-BE49-F238E27FC236}">
                  <a16:creationId xmlns:a16="http://schemas.microsoft.com/office/drawing/2014/main" id="{32CF4D7D-67D3-4256-A39E-5F3D1516A37E}"/>
                </a:ext>
              </a:extLst>
            </p:cNvPr>
            <p:cNvGrpSpPr>
              <a:grpSpLocks/>
            </p:cNvGrpSpPr>
            <p:nvPr/>
          </p:nvGrpSpPr>
          <p:grpSpPr bwMode="auto">
            <a:xfrm>
              <a:off x="7213" y="4223"/>
              <a:ext cx="205" cy="231"/>
              <a:chOff x="7213" y="4223"/>
              <a:chExt cx="205" cy="231"/>
            </a:xfrm>
          </p:grpSpPr>
          <p:sp>
            <p:nvSpPr>
              <p:cNvPr id="3018" name="Freeform 48">
                <a:extLst>
                  <a:ext uri="{FF2B5EF4-FFF2-40B4-BE49-F238E27FC236}">
                    <a16:creationId xmlns:a16="http://schemas.microsoft.com/office/drawing/2014/main" id="{FCB09BA9-5B17-4C7F-B126-EA3BE08A3B6E}"/>
                  </a:ext>
                </a:extLst>
              </p:cNvPr>
              <p:cNvSpPr>
                <a:spLocks/>
              </p:cNvSpPr>
              <p:nvPr/>
            </p:nvSpPr>
            <p:spPr bwMode="auto">
              <a:xfrm>
                <a:off x="7213" y="4223"/>
                <a:ext cx="205" cy="231"/>
              </a:xfrm>
              <a:custGeom>
                <a:avLst/>
                <a:gdLst>
                  <a:gd name="T0" fmla="+- 0 7228 7213"/>
                  <a:gd name="T1" fmla="*/ T0 w 205"/>
                  <a:gd name="T2" fmla="+- 0 4431 4223"/>
                  <a:gd name="T3" fmla="*/ 4431 h 231"/>
                  <a:gd name="T4" fmla="+- 0 7214 7213"/>
                  <a:gd name="T5" fmla="*/ T4 w 205"/>
                  <a:gd name="T6" fmla="+- 0 4315 4223"/>
                  <a:gd name="T7" fmla="*/ 4315 h 231"/>
                  <a:gd name="T8" fmla="+- 0 7213 7213"/>
                  <a:gd name="T9" fmla="*/ T8 w 205"/>
                  <a:gd name="T10" fmla="+- 0 4308 4223"/>
                  <a:gd name="T11" fmla="*/ 4308 h 231"/>
                  <a:gd name="T12" fmla="+- 0 7391 7213"/>
                  <a:gd name="T13" fmla="*/ T12 w 205"/>
                  <a:gd name="T14" fmla="+- 0 4223 4223"/>
                  <a:gd name="T15" fmla="*/ 4223 h 231"/>
                  <a:gd name="T16" fmla="+- 0 7417 7213"/>
                  <a:gd name="T17" fmla="*/ T16 w 205"/>
                  <a:gd name="T18" fmla="+- 0 4422 4223"/>
                  <a:gd name="T19" fmla="*/ 4422 h 231"/>
                  <a:gd name="T20" fmla="+- 0 7368 7213"/>
                  <a:gd name="T21" fmla="*/ T20 w 205"/>
                  <a:gd name="T22" fmla="+- 0 4422 4223"/>
                  <a:gd name="T23" fmla="*/ 4422 h 231"/>
                  <a:gd name="T24" fmla="+- 0 7351 7213"/>
                  <a:gd name="T25" fmla="*/ T24 w 205"/>
                  <a:gd name="T26" fmla="+- 0 4426 4223"/>
                  <a:gd name="T27" fmla="*/ 4426 h 231"/>
                  <a:gd name="T28" fmla="+- 0 7347 7213"/>
                  <a:gd name="T29" fmla="*/ T28 w 205"/>
                  <a:gd name="T30" fmla="+- 0 4429 4223"/>
                  <a:gd name="T31" fmla="*/ 4429 h 231"/>
                  <a:gd name="T32" fmla="+- 0 7246 7213"/>
                  <a:gd name="T33" fmla="*/ T32 w 205"/>
                  <a:gd name="T34" fmla="+- 0 4429 4223"/>
                  <a:gd name="T35" fmla="*/ 4429 h 231"/>
                  <a:gd name="T36" fmla="+- 0 7228 7213"/>
                  <a:gd name="T37" fmla="*/ T36 w 205"/>
                  <a:gd name="T38" fmla="+- 0 4431 4223"/>
                  <a:gd name="T39" fmla="*/ 4431 h 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5" h="231">
                    <a:moveTo>
                      <a:pt x="15" y="208"/>
                    </a:moveTo>
                    <a:lnTo>
                      <a:pt x="1" y="92"/>
                    </a:lnTo>
                    <a:lnTo>
                      <a:pt x="0" y="85"/>
                    </a:lnTo>
                    <a:lnTo>
                      <a:pt x="178" y="0"/>
                    </a:lnTo>
                    <a:lnTo>
                      <a:pt x="204" y="199"/>
                    </a:lnTo>
                    <a:lnTo>
                      <a:pt x="155" y="199"/>
                    </a:lnTo>
                    <a:lnTo>
                      <a:pt x="138" y="203"/>
                    </a:lnTo>
                    <a:lnTo>
                      <a:pt x="134" y="206"/>
                    </a:lnTo>
                    <a:lnTo>
                      <a:pt x="33" y="206"/>
                    </a:lnTo>
                    <a:lnTo>
                      <a:pt x="15" y="208"/>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9" name="Freeform 49">
                <a:extLst>
                  <a:ext uri="{FF2B5EF4-FFF2-40B4-BE49-F238E27FC236}">
                    <a16:creationId xmlns:a16="http://schemas.microsoft.com/office/drawing/2014/main" id="{7490C8F4-1AF7-4A4F-BBCD-766FDB9D68D0}"/>
                  </a:ext>
                </a:extLst>
              </p:cNvPr>
              <p:cNvSpPr>
                <a:spLocks/>
              </p:cNvSpPr>
              <p:nvPr/>
            </p:nvSpPr>
            <p:spPr bwMode="auto">
              <a:xfrm>
                <a:off x="7213" y="4223"/>
                <a:ext cx="205" cy="231"/>
              </a:xfrm>
              <a:custGeom>
                <a:avLst/>
                <a:gdLst>
                  <a:gd name="T0" fmla="+- 0 7381 7213"/>
                  <a:gd name="T1" fmla="*/ T0 w 205"/>
                  <a:gd name="T2" fmla="+- 0 4437 4223"/>
                  <a:gd name="T3" fmla="*/ 4437 h 231"/>
                  <a:gd name="T4" fmla="+- 0 7368 7213"/>
                  <a:gd name="T5" fmla="*/ T4 w 205"/>
                  <a:gd name="T6" fmla="+- 0 4422 4223"/>
                  <a:gd name="T7" fmla="*/ 4422 h 231"/>
                  <a:gd name="T8" fmla="+- 0 7417 7213"/>
                  <a:gd name="T9" fmla="*/ T8 w 205"/>
                  <a:gd name="T10" fmla="+- 0 4422 4223"/>
                  <a:gd name="T11" fmla="*/ 4422 h 231"/>
                  <a:gd name="T12" fmla="+- 0 7418 7213"/>
                  <a:gd name="T13" fmla="*/ T12 w 205"/>
                  <a:gd name="T14" fmla="+- 0 4433 4223"/>
                  <a:gd name="T15" fmla="*/ 4433 h 231"/>
                  <a:gd name="T16" fmla="+- 0 7381 7213"/>
                  <a:gd name="T17" fmla="*/ T16 w 205"/>
                  <a:gd name="T18" fmla="+- 0 4437 4223"/>
                  <a:gd name="T19" fmla="*/ 4437 h 231"/>
                </a:gdLst>
                <a:ahLst/>
                <a:cxnLst>
                  <a:cxn ang="0">
                    <a:pos x="T1" y="T3"/>
                  </a:cxn>
                  <a:cxn ang="0">
                    <a:pos x="T5" y="T7"/>
                  </a:cxn>
                  <a:cxn ang="0">
                    <a:pos x="T9" y="T11"/>
                  </a:cxn>
                  <a:cxn ang="0">
                    <a:pos x="T13" y="T15"/>
                  </a:cxn>
                  <a:cxn ang="0">
                    <a:pos x="T17" y="T19"/>
                  </a:cxn>
                </a:cxnLst>
                <a:rect l="0" t="0" r="r" b="b"/>
                <a:pathLst>
                  <a:path w="205" h="231">
                    <a:moveTo>
                      <a:pt x="168" y="214"/>
                    </a:moveTo>
                    <a:lnTo>
                      <a:pt x="155" y="199"/>
                    </a:lnTo>
                    <a:lnTo>
                      <a:pt x="204" y="199"/>
                    </a:lnTo>
                    <a:lnTo>
                      <a:pt x="205" y="210"/>
                    </a:lnTo>
                    <a:lnTo>
                      <a:pt x="168" y="21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0" name="Freeform 50">
                <a:extLst>
                  <a:ext uri="{FF2B5EF4-FFF2-40B4-BE49-F238E27FC236}">
                    <a16:creationId xmlns:a16="http://schemas.microsoft.com/office/drawing/2014/main" id="{3BBB0D70-4A96-4E56-932B-0E68BED29114}"/>
                  </a:ext>
                </a:extLst>
              </p:cNvPr>
              <p:cNvSpPr>
                <a:spLocks/>
              </p:cNvSpPr>
              <p:nvPr/>
            </p:nvSpPr>
            <p:spPr bwMode="auto">
              <a:xfrm>
                <a:off x="7213" y="4223"/>
                <a:ext cx="205" cy="231"/>
              </a:xfrm>
              <a:custGeom>
                <a:avLst/>
                <a:gdLst>
                  <a:gd name="T0" fmla="+- 0 7249 7213"/>
                  <a:gd name="T1" fmla="*/ T0 w 205"/>
                  <a:gd name="T2" fmla="+- 0 4454 4223"/>
                  <a:gd name="T3" fmla="*/ 4454 h 231"/>
                  <a:gd name="T4" fmla="+- 0 7246 7213"/>
                  <a:gd name="T5" fmla="*/ T4 w 205"/>
                  <a:gd name="T6" fmla="+- 0 4429 4223"/>
                  <a:gd name="T7" fmla="*/ 4429 h 231"/>
                  <a:gd name="T8" fmla="+- 0 7347 7213"/>
                  <a:gd name="T9" fmla="*/ T8 w 205"/>
                  <a:gd name="T10" fmla="+- 0 4429 4223"/>
                  <a:gd name="T11" fmla="*/ 4429 h 231"/>
                  <a:gd name="T12" fmla="+- 0 7330 7213"/>
                  <a:gd name="T13" fmla="*/ T12 w 205"/>
                  <a:gd name="T14" fmla="+- 0 4443 4223"/>
                  <a:gd name="T15" fmla="*/ 4443 h 231"/>
                  <a:gd name="T16" fmla="+- 0 7249 7213"/>
                  <a:gd name="T17" fmla="*/ T16 w 205"/>
                  <a:gd name="T18" fmla="+- 0 4454 4223"/>
                  <a:gd name="T19" fmla="*/ 4454 h 231"/>
                </a:gdLst>
                <a:ahLst/>
                <a:cxnLst>
                  <a:cxn ang="0">
                    <a:pos x="T1" y="T3"/>
                  </a:cxn>
                  <a:cxn ang="0">
                    <a:pos x="T5" y="T7"/>
                  </a:cxn>
                  <a:cxn ang="0">
                    <a:pos x="T9" y="T11"/>
                  </a:cxn>
                  <a:cxn ang="0">
                    <a:pos x="T13" y="T15"/>
                  </a:cxn>
                  <a:cxn ang="0">
                    <a:pos x="T17" y="T19"/>
                  </a:cxn>
                </a:cxnLst>
                <a:rect l="0" t="0" r="r" b="b"/>
                <a:pathLst>
                  <a:path w="205" h="231">
                    <a:moveTo>
                      <a:pt x="36" y="231"/>
                    </a:moveTo>
                    <a:lnTo>
                      <a:pt x="33" y="206"/>
                    </a:lnTo>
                    <a:lnTo>
                      <a:pt x="134" y="206"/>
                    </a:lnTo>
                    <a:lnTo>
                      <a:pt x="117" y="220"/>
                    </a:lnTo>
                    <a:lnTo>
                      <a:pt x="36" y="231"/>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51">
              <a:extLst>
                <a:ext uri="{FF2B5EF4-FFF2-40B4-BE49-F238E27FC236}">
                  <a16:creationId xmlns:a16="http://schemas.microsoft.com/office/drawing/2014/main" id="{14824E8D-4FDB-406F-9ABB-33B65DCDB74A}"/>
                </a:ext>
              </a:extLst>
            </p:cNvPr>
            <p:cNvGrpSpPr>
              <a:grpSpLocks/>
            </p:cNvGrpSpPr>
            <p:nvPr/>
          </p:nvGrpSpPr>
          <p:grpSpPr bwMode="auto">
            <a:xfrm>
              <a:off x="7213" y="4223"/>
              <a:ext cx="205" cy="231"/>
              <a:chOff x="7213" y="4223"/>
              <a:chExt cx="205" cy="231"/>
            </a:xfrm>
          </p:grpSpPr>
          <p:sp>
            <p:nvSpPr>
              <p:cNvPr id="3017" name="Freeform 52">
                <a:extLst>
                  <a:ext uri="{FF2B5EF4-FFF2-40B4-BE49-F238E27FC236}">
                    <a16:creationId xmlns:a16="http://schemas.microsoft.com/office/drawing/2014/main" id="{D599C4EF-1CB9-4E35-9C8F-087B722A3FD2}"/>
                  </a:ext>
                </a:extLst>
              </p:cNvPr>
              <p:cNvSpPr>
                <a:spLocks/>
              </p:cNvSpPr>
              <p:nvPr/>
            </p:nvSpPr>
            <p:spPr bwMode="auto">
              <a:xfrm>
                <a:off x="7213" y="4223"/>
                <a:ext cx="205" cy="231"/>
              </a:xfrm>
              <a:custGeom>
                <a:avLst/>
                <a:gdLst>
                  <a:gd name="T0" fmla="+- 0 7214 7213"/>
                  <a:gd name="T1" fmla="*/ T0 w 205"/>
                  <a:gd name="T2" fmla="+- 0 4315 4223"/>
                  <a:gd name="T3" fmla="*/ 4315 h 231"/>
                  <a:gd name="T4" fmla="+- 0 7228 7213"/>
                  <a:gd name="T5" fmla="*/ T4 w 205"/>
                  <a:gd name="T6" fmla="+- 0 4431 4223"/>
                  <a:gd name="T7" fmla="*/ 4431 h 231"/>
                  <a:gd name="T8" fmla="+- 0 7246 7213"/>
                  <a:gd name="T9" fmla="*/ T8 w 205"/>
                  <a:gd name="T10" fmla="+- 0 4429 4223"/>
                  <a:gd name="T11" fmla="*/ 4429 h 231"/>
                  <a:gd name="T12" fmla="+- 0 7249 7213"/>
                  <a:gd name="T13" fmla="*/ T12 w 205"/>
                  <a:gd name="T14" fmla="+- 0 4454 4223"/>
                  <a:gd name="T15" fmla="*/ 4454 h 231"/>
                  <a:gd name="T16" fmla="+- 0 7330 7213"/>
                  <a:gd name="T17" fmla="*/ T16 w 205"/>
                  <a:gd name="T18" fmla="+- 0 4443 4223"/>
                  <a:gd name="T19" fmla="*/ 4443 h 231"/>
                  <a:gd name="T20" fmla="+- 0 7351 7213"/>
                  <a:gd name="T21" fmla="*/ T20 w 205"/>
                  <a:gd name="T22" fmla="+- 0 4426 4223"/>
                  <a:gd name="T23" fmla="*/ 4426 h 231"/>
                  <a:gd name="T24" fmla="+- 0 7368 7213"/>
                  <a:gd name="T25" fmla="*/ T24 w 205"/>
                  <a:gd name="T26" fmla="+- 0 4422 4223"/>
                  <a:gd name="T27" fmla="*/ 4422 h 231"/>
                  <a:gd name="T28" fmla="+- 0 7381 7213"/>
                  <a:gd name="T29" fmla="*/ T28 w 205"/>
                  <a:gd name="T30" fmla="+- 0 4437 4223"/>
                  <a:gd name="T31" fmla="*/ 4437 h 231"/>
                  <a:gd name="T32" fmla="+- 0 7418 7213"/>
                  <a:gd name="T33" fmla="*/ T32 w 205"/>
                  <a:gd name="T34" fmla="+- 0 4433 4223"/>
                  <a:gd name="T35" fmla="*/ 4433 h 231"/>
                  <a:gd name="T36" fmla="+- 0 7391 7213"/>
                  <a:gd name="T37" fmla="*/ T36 w 205"/>
                  <a:gd name="T38" fmla="+- 0 4223 4223"/>
                  <a:gd name="T39" fmla="*/ 4223 h 231"/>
                  <a:gd name="T40" fmla="+- 0 7213 7213"/>
                  <a:gd name="T41" fmla="*/ T40 w 205"/>
                  <a:gd name="T42" fmla="+- 0 4308 4223"/>
                  <a:gd name="T43" fmla="*/ 4308 h 231"/>
                  <a:gd name="T44" fmla="+- 0 7214 7213"/>
                  <a:gd name="T45" fmla="*/ T44 w 205"/>
                  <a:gd name="T46" fmla="+- 0 4315 4223"/>
                  <a:gd name="T47" fmla="*/ 4315 h 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5" h="231">
                    <a:moveTo>
                      <a:pt x="1" y="92"/>
                    </a:moveTo>
                    <a:lnTo>
                      <a:pt x="15" y="208"/>
                    </a:lnTo>
                    <a:lnTo>
                      <a:pt x="33" y="206"/>
                    </a:lnTo>
                    <a:lnTo>
                      <a:pt x="36" y="231"/>
                    </a:lnTo>
                    <a:lnTo>
                      <a:pt x="117" y="220"/>
                    </a:lnTo>
                    <a:lnTo>
                      <a:pt x="138" y="203"/>
                    </a:lnTo>
                    <a:lnTo>
                      <a:pt x="155" y="199"/>
                    </a:lnTo>
                    <a:lnTo>
                      <a:pt x="168" y="214"/>
                    </a:lnTo>
                    <a:lnTo>
                      <a:pt x="205" y="210"/>
                    </a:lnTo>
                    <a:lnTo>
                      <a:pt x="178" y="0"/>
                    </a:lnTo>
                    <a:lnTo>
                      <a:pt x="0" y="85"/>
                    </a:lnTo>
                    <a:lnTo>
                      <a:pt x="1" y="92"/>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53">
              <a:extLst>
                <a:ext uri="{FF2B5EF4-FFF2-40B4-BE49-F238E27FC236}">
                  <a16:creationId xmlns:a16="http://schemas.microsoft.com/office/drawing/2014/main" id="{F92B4F2B-317F-42F6-98A2-42357B820F82}"/>
                </a:ext>
              </a:extLst>
            </p:cNvPr>
            <p:cNvGrpSpPr>
              <a:grpSpLocks/>
            </p:cNvGrpSpPr>
            <p:nvPr/>
          </p:nvGrpSpPr>
          <p:grpSpPr bwMode="auto">
            <a:xfrm>
              <a:off x="6922" y="4304"/>
              <a:ext cx="101" cy="161"/>
              <a:chOff x="6922" y="4304"/>
              <a:chExt cx="101" cy="161"/>
            </a:xfrm>
          </p:grpSpPr>
          <p:sp>
            <p:nvSpPr>
              <p:cNvPr id="3016" name="Freeform 54">
                <a:extLst>
                  <a:ext uri="{FF2B5EF4-FFF2-40B4-BE49-F238E27FC236}">
                    <a16:creationId xmlns:a16="http://schemas.microsoft.com/office/drawing/2014/main" id="{FEF70D62-84E0-43B2-87BE-7A57CC8AD35F}"/>
                  </a:ext>
                </a:extLst>
              </p:cNvPr>
              <p:cNvSpPr>
                <a:spLocks/>
              </p:cNvSpPr>
              <p:nvPr/>
            </p:nvSpPr>
            <p:spPr bwMode="auto">
              <a:xfrm>
                <a:off x="6922" y="4304"/>
                <a:ext cx="101" cy="161"/>
              </a:xfrm>
              <a:custGeom>
                <a:avLst/>
                <a:gdLst>
                  <a:gd name="T0" fmla="+- 0 7006 6922"/>
                  <a:gd name="T1" fmla="*/ T0 w 101"/>
                  <a:gd name="T2" fmla="+- 0 4465 4304"/>
                  <a:gd name="T3" fmla="*/ 4465 h 161"/>
                  <a:gd name="T4" fmla="+- 0 6989 6922"/>
                  <a:gd name="T5" fmla="*/ T4 w 101"/>
                  <a:gd name="T6" fmla="+- 0 4439 4304"/>
                  <a:gd name="T7" fmla="*/ 4439 h 161"/>
                  <a:gd name="T8" fmla="+- 0 6942 6922"/>
                  <a:gd name="T9" fmla="*/ T8 w 101"/>
                  <a:gd name="T10" fmla="+- 0 4427 4304"/>
                  <a:gd name="T11" fmla="*/ 4427 h 161"/>
                  <a:gd name="T12" fmla="+- 0 6941 6922"/>
                  <a:gd name="T13" fmla="*/ T12 w 101"/>
                  <a:gd name="T14" fmla="+- 0 4412 4304"/>
                  <a:gd name="T15" fmla="*/ 4412 h 161"/>
                  <a:gd name="T16" fmla="+- 0 6922 6922"/>
                  <a:gd name="T17" fmla="*/ T16 w 101"/>
                  <a:gd name="T18" fmla="+- 0 4384 4304"/>
                  <a:gd name="T19" fmla="*/ 4384 h 161"/>
                  <a:gd name="T20" fmla="+- 0 6985 6922"/>
                  <a:gd name="T21" fmla="*/ T20 w 101"/>
                  <a:gd name="T22" fmla="+- 0 4346 4304"/>
                  <a:gd name="T23" fmla="*/ 4346 h 161"/>
                  <a:gd name="T24" fmla="+- 0 6988 6922"/>
                  <a:gd name="T25" fmla="*/ T24 w 101"/>
                  <a:gd name="T26" fmla="+- 0 4327 4304"/>
                  <a:gd name="T27" fmla="*/ 4327 h 161"/>
                  <a:gd name="T28" fmla="+- 0 7004 6922"/>
                  <a:gd name="T29" fmla="*/ T28 w 101"/>
                  <a:gd name="T30" fmla="+- 0 4304 4304"/>
                  <a:gd name="T31" fmla="*/ 4304 h 161"/>
                  <a:gd name="T32" fmla="+- 0 7022 6922"/>
                  <a:gd name="T33" fmla="*/ T32 w 101"/>
                  <a:gd name="T34" fmla="+- 0 4457 4304"/>
                  <a:gd name="T35" fmla="*/ 4457 h 161"/>
                  <a:gd name="T36" fmla="+- 0 7006 6922"/>
                  <a:gd name="T37" fmla="*/ T36 w 101"/>
                  <a:gd name="T38" fmla="+- 0 4465 4304"/>
                  <a:gd name="T39" fmla="*/ 4465 h 1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1" h="161">
                    <a:moveTo>
                      <a:pt x="84" y="161"/>
                    </a:moveTo>
                    <a:lnTo>
                      <a:pt x="67" y="135"/>
                    </a:lnTo>
                    <a:lnTo>
                      <a:pt x="20" y="123"/>
                    </a:lnTo>
                    <a:lnTo>
                      <a:pt x="19" y="108"/>
                    </a:lnTo>
                    <a:lnTo>
                      <a:pt x="0" y="80"/>
                    </a:lnTo>
                    <a:lnTo>
                      <a:pt x="63" y="42"/>
                    </a:lnTo>
                    <a:lnTo>
                      <a:pt x="66" y="23"/>
                    </a:lnTo>
                    <a:lnTo>
                      <a:pt x="82" y="0"/>
                    </a:lnTo>
                    <a:lnTo>
                      <a:pt x="100" y="153"/>
                    </a:lnTo>
                    <a:lnTo>
                      <a:pt x="84" y="161"/>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55">
              <a:extLst>
                <a:ext uri="{FF2B5EF4-FFF2-40B4-BE49-F238E27FC236}">
                  <a16:creationId xmlns:a16="http://schemas.microsoft.com/office/drawing/2014/main" id="{C8B10AD6-10AA-40F6-BCD4-118D7CEB44E9}"/>
                </a:ext>
              </a:extLst>
            </p:cNvPr>
            <p:cNvGrpSpPr>
              <a:grpSpLocks/>
            </p:cNvGrpSpPr>
            <p:nvPr/>
          </p:nvGrpSpPr>
          <p:grpSpPr bwMode="auto">
            <a:xfrm>
              <a:off x="6922" y="4304"/>
              <a:ext cx="101" cy="161"/>
              <a:chOff x="6922" y="4304"/>
              <a:chExt cx="101" cy="161"/>
            </a:xfrm>
          </p:grpSpPr>
          <p:sp>
            <p:nvSpPr>
              <p:cNvPr id="3015" name="Freeform 56">
                <a:extLst>
                  <a:ext uri="{FF2B5EF4-FFF2-40B4-BE49-F238E27FC236}">
                    <a16:creationId xmlns:a16="http://schemas.microsoft.com/office/drawing/2014/main" id="{C57B17ED-D2D5-4991-BF84-47AC96CC3F3C}"/>
                  </a:ext>
                </a:extLst>
              </p:cNvPr>
              <p:cNvSpPr>
                <a:spLocks/>
              </p:cNvSpPr>
              <p:nvPr/>
            </p:nvSpPr>
            <p:spPr bwMode="auto">
              <a:xfrm>
                <a:off x="6922" y="4304"/>
                <a:ext cx="101" cy="161"/>
              </a:xfrm>
              <a:custGeom>
                <a:avLst/>
                <a:gdLst>
                  <a:gd name="T0" fmla="+- 0 6922 6922"/>
                  <a:gd name="T1" fmla="*/ T0 w 101"/>
                  <a:gd name="T2" fmla="+- 0 4384 4304"/>
                  <a:gd name="T3" fmla="*/ 4384 h 161"/>
                  <a:gd name="T4" fmla="+- 0 6941 6922"/>
                  <a:gd name="T5" fmla="*/ T4 w 101"/>
                  <a:gd name="T6" fmla="+- 0 4412 4304"/>
                  <a:gd name="T7" fmla="*/ 4412 h 161"/>
                  <a:gd name="T8" fmla="+- 0 6942 6922"/>
                  <a:gd name="T9" fmla="*/ T8 w 101"/>
                  <a:gd name="T10" fmla="+- 0 4427 4304"/>
                  <a:gd name="T11" fmla="*/ 4427 h 161"/>
                  <a:gd name="T12" fmla="+- 0 6989 6922"/>
                  <a:gd name="T13" fmla="*/ T12 w 101"/>
                  <a:gd name="T14" fmla="+- 0 4439 4304"/>
                  <a:gd name="T15" fmla="*/ 4439 h 161"/>
                  <a:gd name="T16" fmla="+- 0 7006 6922"/>
                  <a:gd name="T17" fmla="*/ T16 w 101"/>
                  <a:gd name="T18" fmla="+- 0 4465 4304"/>
                  <a:gd name="T19" fmla="*/ 4465 h 161"/>
                  <a:gd name="T20" fmla="+- 0 7022 6922"/>
                  <a:gd name="T21" fmla="*/ T20 w 101"/>
                  <a:gd name="T22" fmla="+- 0 4457 4304"/>
                  <a:gd name="T23" fmla="*/ 4457 h 161"/>
                  <a:gd name="T24" fmla="+- 0 7004 6922"/>
                  <a:gd name="T25" fmla="*/ T24 w 101"/>
                  <a:gd name="T26" fmla="+- 0 4304 4304"/>
                  <a:gd name="T27" fmla="*/ 4304 h 161"/>
                  <a:gd name="T28" fmla="+- 0 6988 6922"/>
                  <a:gd name="T29" fmla="*/ T28 w 101"/>
                  <a:gd name="T30" fmla="+- 0 4327 4304"/>
                  <a:gd name="T31" fmla="*/ 4327 h 161"/>
                  <a:gd name="T32" fmla="+- 0 6985 6922"/>
                  <a:gd name="T33" fmla="*/ T32 w 101"/>
                  <a:gd name="T34" fmla="+- 0 4346 4304"/>
                  <a:gd name="T35" fmla="*/ 4346 h 161"/>
                  <a:gd name="T36" fmla="+- 0 6922 6922"/>
                  <a:gd name="T37" fmla="*/ T36 w 101"/>
                  <a:gd name="T38" fmla="+- 0 4384 4304"/>
                  <a:gd name="T39" fmla="*/ 4384 h 1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1" h="161">
                    <a:moveTo>
                      <a:pt x="0" y="80"/>
                    </a:moveTo>
                    <a:lnTo>
                      <a:pt x="19" y="108"/>
                    </a:lnTo>
                    <a:lnTo>
                      <a:pt x="20" y="123"/>
                    </a:lnTo>
                    <a:lnTo>
                      <a:pt x="67" y="135"/>
                    </a:lnTo>
                    <a:lnTo>
                      <a:pt x="84" y="161"/>
                    </a:lnTo>
                    <a:lnTo>
                      <a:pt x="100" y="153"/>
                    </a:lnTo>
                    <a:lnTo>
                      <a:pt x="82" y="0"/>
                    </a:lnTo>
                    <a:lnTo>
                      <a:pt x="66" y="23"/>
                    </a:lnTo>
                    <a:lnTo>
                      <a:pt x="63" y="42"/>
                    </a:lnTo>
                    <a:lnTo>
                      <a:pt x="0" y="80"/>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57">
              <a:extLst>
                <a:ext uri="{FF2B5EF4-FFF2-40B4-BE49-F238E27FC236}">
                  <a16:creationId xmlns:a16="http://schemas.microsoft.com/office/drawing/2014/main" id="{A3CA8505-11CD-4167-BC58-78F01F3D10F2}"/>
                </a:ext>
              </a:extLst>
            </p:cNvPr>
            <p:cNvGrpSpPr>
              <a:grpSpLocks/>
            </p:cNvGrpSpPr>
            <p:nvPr/>
          </p:nvGrpSpPr>
          <p:grpSpPr bwMode="auto">
            <a:xfrm>
              <a:off x="7238" y="4072"/>
              <a:ext cx="185" cy="225"/>
              <a:chOff x="7238" y="4072"/>
              <a:chExt cx="185" cy="225"/>
            </a:xfrm>
          </p:grpSpPr>
          <p:sp>
            <p:nvSpPr>
              <p:cNvPr id="3013" name="Freeform 58">
                <a:extLst>
                  <a:ext uri="{FF2B5EF4-FFF2-40B4-BE49-F238E27FC236}">
                    <a16:creationId xmlns:a16="http://schemas.microsoft.com/office/drawing/2014/main" id="{AA550B69-59CC-479D-A492-157AFF66B6FA}"/>
                  </a:ext>
                </a:extLst>
              </p:cNvPr>
              <p:cNvSpPr>
                <a:spLocks/>
              </p:cNvSpPr>
              <p:nvPr/>
            </p:nvSpPr>
            <p:spPr bwMode="auto">
              <a:xfrm>
                <a:off x="7238" y="4072"/>
                <a:ext cx="185" cy="225"/>
              </a:xfrm>
              <a:custGeom>
                <a:avLst/>
                <a:gdLst>
                  <a:gd name="T0" fmla="+- 0 7408 7238"/>
                  <a:gd name="T1" fmla="*/ T0 w 185"/>
                  <a:gd name="T2" fmla="+- 0 4101 4072"/>
                  <a:gd name="T3" fmla="*/ 4101 h 225"/>
                  <a:gd name="T4" fmla="+- 0 7394 7238"/>
                  <a:gd name="T5" fmla="*/ T4 w 185"/>
                  <a:gd name="T6" fmla="+- 0 4101 4072"/>
                  <a:gd name="T7" fmla="*/ 4101 h 225"/>
                  <a:gd name="T8" fmla="+- 0 7411 7238"/>
                  <a:gd name="T9" fmla="*/ T8 w 185"/>
                  <a:gd name="T10" fmla="+- 0 4072 4072"/>
                  <a:gd name="T11" fmla="*/ 4072 h 225"/>
                  <a:gd name="T12" fmla="+- 0 7408 7238"/>
                  <a:gd name="T13" fmla="*/ T12 w 185"/>
                  <a:gd name="T14" fmla="+- 0 4101 4072"/>
                  <a:gd name="T15" fmla="*/ 4101 h 225"/>
                </a:gdLst>
                <a:ahLst/>
                <a:cxnLst>
                  <a:cxn ang="0">
                    <a:pos x="T1" y="T3"/>
                  </a:cxn>
                  <a:cxn ang="0">
                    <a:pos x="T5" y="T7"/>
                  </a:cxn>
                  <a:cxn ang="0">
                    <a:pos x="T9" y="T11"/>
                  </a:cxn>
                  <a:cxn ang="0">
                    <a:pos x="T13" y="T15"/>
                  </a:cxn>
                </a:cxnLst>
                <a:rect l="0" t="0" r="r" b="b"/>
                <a:pathLst>
                  <a:path w="185" h="225">
                    <a:moveTo>
                      <a:pt x="170" y="29"/>
                    </a:moveTo>
                    <a:lnTo>
                      <a:pt x="156" y="29"/>
                    </a:lnTo>
                    <a:lnTo>
                      <a:pt x="173" y="0"/>
                    </a:lnTo>
                    <a:lnTo>
                      <a:pt x="170" y="29"/>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4" name="Freeform 59">
                <a:extLst>
                  <a:ext uri="{FF2B5EF4-FFF2-40B4-BE49-F238E27FC236}">
                    <a16:creationId xmlns:a16="http://schemas.microsoft.com/office/drawing/2014/main" id="{0AADA453-5EAB-4308-8CF1-6DB66C514CC4}"/>
                  </a:ext>
                </a:extLst>
              </p:cNvPr>
              <p:cNvSpPr>
                <a:spLocks/>
              </p:cNvSpPr>
              <p:nvPr/>
            </p:nvSpPr>
            <p:spPr bwMode="auto">
              <a:xfrm>
                <a:off x="7238" y="4072"/>
                <a:ext cx="185" cy="225"/>
              </a:xfrm>
              <a:custGeom>
                <a:avLst/>
                <a:gdLst>
                  <a:gd name="T0" fmla="+- 0 7238 7238"/>
                  <a:gd name="T1" fmla="*/ T0 w 185"/>
                  <a:gd name="T2" fmla="+- 0 4297 4072"/>
                  <a:gd name="T3" fmla="*/ 4297 h 225"/>
                  <a:gd name="T4" fmla="+- 0 7238 7238"/>
                  <a:gd name="T5" fmla="*/ T4 w 185"/>
                  <a:gd name="T6" fmla="+- 0 4273 4072"/>
                  <a:gd name="T7" fmla="*/ 4273 h 225"/>
                  <a:gd name="T8" fmla="+- 0 7238 7238"/>
                  <a:gd name="T9" fmla="*/ T8 w 185"/>
                  <a:gd name="T10" fmla="+- 0 4264 4072"/>
                  <a:gd name="T11" fmla="*/ 4264 h 225"/>
                  <a:gd name="T12" fmla="+- 0 7288 7238"/>
                  <a:gd name="T13" fmla="*/ T12 w 185"/>
                  <a:gd name="T14" fmla="+- 0 4207 4072"/>
                  <a:gd name="T15" fmla="*/ 4207 h 225"/>
                  <a:gd name="T16" fmla="+- 0 7280 7238"/>
                  <a:gd name="T17" fmla="*/ T16 w 185"/>
                  <a:gd name="T18" fmla="+- 0 4144 4072"/>
                  <a:gd name="T19" fmla="*/ 4144 h 225"/>
                  <a:gd name="T20" fmla="+- 0 7297 7238"/>
                  <a:gd name="T21" fmla="*/ T20 w 185"/>
                  <a:gd name="T22" fmla="+- 0 4132 4072"/>
                  <a:gd name="T23" fmla="*/ 4132 h 225"/>
                  <a:gd name="T24" fmla="+- 0 7322 7238"/>
                  <a:gd name="T25" fmla="*/ T24 w 185"/>
                  <a:gd name="T26" fmla="+- 0 4129 4072"/>
                  <a:gd name="T27" fmla="*/ 4129 h 225"/>
                  <a:gd name="T28" fmla="+- 0 7338 7238"/>
                  <a:gd name="T29" fmla="*/ T28 w 185"/>
                  <a:gd name="T30" fmla="+- 0 4106 4072"/>
                  <a:gd name="T31" fmla="*/ 4106 h 225"/>
                  <a:gd name="T32" fmla="+- 0 7365 7238"/>
                  <a:gd name="T33" fmla="*/ T32 w 185"/>
                  <a:gd name="T34" fmla="+- 0 4098 4072"/>
                  <a:gd name="T35" fmla="*/ 4098 h 225"/>
                  <a:gd name="T36" fmla="+- 0 7367 7238"/>
                  <a:gd name="T37" fmla="*/ T36 w 185"/>
                  <a:gd name="T38" fmla="+- 0 4091 4072"/>
                  <a:gd name="T39" fmla="*/ 4091 h 225"/>
                  <a:gd name="T40" fmla="+- 0 7394 7238"/>
                  <a:gd name="T41" fmla="*/ T40 w 185"/>
                  <a:gd name="T42" fmla="+- 0 4101 4072"/>
                  <a:gd name="T43" fmla="*/ 4101 h 225"/>
                  <a:gd name="T44" fmla="+- 0 7408 7238"/>
                  <a:gd name="T45" fmla="*/ T44 w 185"/>
                  <a:gd name="T46" fmla="+- 0 4101 4072"/>
                  <a:gd name="T47" fmla="*/ 4101 h 225"/>
                  <a:gd name="T48" fmla="+- 0 7402 7238"/>
                  <a:gd name="T49" fmla="*/ T48 w 185"/>
                  <a:gd name="T50" fmla="+- 0 4159 4072"/>
                  <a:gd name="T51" fmla="*/ 4159 h 225"/>
                  <a:gd name="T52" fmla="+- 0 7411 7238"/>
                  <a:gd name="T53" fmla="*/ T52 w 185"/>
                  <a:gd name="T54" fmla="+- 0 4168 4072"/>
                  <a:gd name="T55" fmla="*/ 4168 h 225"/>
                  <a:gd name="T56" fmla="+- 0 7422 7238"/>
                  <a:gd name="T57" fmla="*/ T56 w 185"/>
                  <a:gd name="T58" fmla="+- 0 4208 4072"/>
                  <a:gd name="T59" fmla="*/ 4208 h 225"/>
                  <a:gd name="T60" fmla="+- 0 7238 7238"/>
                  <a:gd name="T61" fmla="*/ T60 w 185"/>
                  <a:gd name="T62" fmla="+- 0 4297 4072"/>
                  <a:gd name="T63" fmla="*/ 4297 h 2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85" h="225">
                    <a:moveTo>
                      <a:pt x="0" y="225"/>
                    </a:moveTo>
                    <a:lnTo>
                      <a:pt x="0" y="201"/>
                    </a:lnTo>
                    <a:lnTo>
                      <a:pt x="0" y="192"/>
                    </a:lnTo>
                    <a:lnTo>
                      <a:pt x="50" y="135"/>
                    </a:lnTo>
                    <a:lnTo>
                      <a:pt x="42" y="72"/>
                    </a:lnTo>
                    <a:lnTo>
                      <a:pt x="59" y="60"/>
                    </a:lnTo>
                    <a:lnTo>
                      <a:pt x="84" y="57"/>
                    </a:lnTo>
                    <a:lnTo>
                      <a:pt x="100" y="34"/>
                    </a:lnTo>
                    <a:lnTo>
                      <a:pt x="127" y="26"/>
                    </a:lnTo>
                    <a:lnTo>
                      <a:pt x="129" y="19"/>
                    </a:lnTo>
                    <a:lnTo>
                      <a:pt x="156" y="29"/>
                    </a:lnTo>
                    <a:lnTo>
                      <a:pt x="170" y="29"/>
                    </a:lnTo>
                    <a:lnTo>
                      <a:pt x="164" y="87"/>
                    </a:lnTo>
                    <a:lnTo>
                      <a:pt x="173" y="96"/>
                    </a:lnTo>
                    <a:lnTo>
                      <a:pt x="184" y="136"/>
                    </a:lnTo>
                    <a:lnTo>
                      <a:pt x="0" y="225"/>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60">
              <a:extLst>
                <a:ext uri="{FF2B5EF4-FFF2-40B4-BE49-F238E27FC236}">
                  <a16:creationId xmlns:a16="http://schemas.microsoft.com/office/drawing/2014/main" id="{3036764C-FD71-484E-8D20-76C11A1A007D}"/>
                </a:ext>
              </a:extLst>
            </p:cNvPr>
            <p:cNvGrpSpPr>
              <a:grpSpLocks/>
            </p:cNvGrpSpPr>
            <p:nvPr/>
          </p:nvGrpSpPr>
          <p:grpSpPr bwMode="auto">
            <a:xfrm>
              <a:off x="7238" y="4072"/>
              <a:ext cx="185" cy="225"/>
              <a:chOff x="7238" y="4072"/>
              <a:chExt cx="185" cy="225"/>
            </a:xfrm>
          </p:grpSpPr>
          <p:sp>
            <p:nvSpPr>
              <p:cNvPr id="3012" name="Freeform 61">
                <a:extLst>
                  <a:ext uri="{FF2B5EF4-FFF2-40B4-BE49-F238E27FC236}">
                    <a16:creationId xmlns:a16="http://schemas.microsoft.com/office/drawing/2014/main" id="{8969AF8B-BD99-4D5E-B139-68CE85CE6F2E}"/>
                  </a:ext>
                </a:extLst>
              </p:cNvPr>
              <p:cNvSpPr>
                <a:spLocks/>
              </p:cNvSpPr>
              <p:nvPr/>
            </p:nvSpPr>
            <p:spPr bwMode="auto">
              <a:xfrm>
                <a:off x="7238" y="4072"/>
                <a:ext cx="185" cy="225"/>
              </a:xfrm>
              <a:custGeom>
                <a:avLst/>
                <a:gdLst>
                  <a:gd name="T0" fmla="+- 0 7238 7238"/>
                  <a:gd name="T1" fmla="*/ T0 w 185"/>
                  <a:gd name="T2" fmla="+- 0 4273 4072"/>
                  <a:gd name="T3" fmla="*/ 4273 h 225"/>
                  <a:gd name="T4" fmla="+- 0 7238 7238"/>
                  <a:gd name="T5" fmla="*/ T4 w 185"/>
                  <a:gd name="T6" fmla="+- 0 4297 4072"/>
                  <a:gd name="T7" fmla="*/ 4297 h 225"/>
                  <a:gd name="T8" fmla="+- 0 7422 7238"/>
                  <a:gd name="T9" fmla="*/ T8 w 185"/>
                  <a:gd name="T10" fmla="+- 0 4208 4072"/>
                  <a:gd name="T11" fmla="*/ 4208 h 225"/>
                  <a:gd name="T12" fmla="+- 0 7411 7238"/>
                  <a:gd name="T13" fmla="*/ T12 w 185"/>
                  <a:gd name="T14" fmla="+- 0 4168 4072"/>
                  <a:gd name="T15" fmla="*/ 4168 h 225"/>
                  <a:gd name="T16" fmla="+- 0 7402 7238"/>
                  <a:gd name="T17" fmla="*/ T16 w 185"/>
                  <a:gd name="T18" fmla="+- 0 4159 4072"/>
                  <a:gd name="T19" fmla="*/ 4159 h 225"/>
                  <a:gd name="T20" fmla="+- 0 7411 7238"/>
                  <a:gd name="T21" fmla="*/ T20 w 185"/>
                  <a:gd name="T22" fmla="+- 0 4072 4072"/>
                  <a:gd name="T23" fmla="*/ 4072 h 225"/>
                  <a:gd name="T24" fmla="+- 0 7394 7238"/>
                  <a:gd name="T25" fmla="*/ T24 w 185"/>
                  <a:gd name="T26" fmla="+- 0 4101 4072"/>
                  <a:gd name="T27" fmla="*/ 4101 h 225"/>
                  <a:gd name="T28" fmla="+- 0 7367 7238"/>
                  <a:gd name="T29" fmla="*/ T28 w 185"/>
                  <a:gd name="T30" fmla="+- 0 4091 4072"/>
                  <a:gd name="T31" fmla="*/ 4091 h 225"/>
                  <a:gd name="T32" fmla="+- 0 7365 7238"/>
                  <a:gd name="T33" fmla="*/ T32 w 185"/>
                  <a:gd name="T34" fmla="+- 0 4098 4072"/>
                  <a:gd name="T35" fmla="*/ 4098 h 225"/>
                  <a:gd name="T36" fmla="+- 0 7338 7238"/>
                  <a:gd name="T37" fmla="*/ T36 w 185"/>
                  <a:gd name="T38" fmla="+- 0 4106 4072"/>
                  <a:gd name="T39" fmla="*/ 4106 h 225"/>
                  <a:gd name="T40" fmla="+- 0 7322 7238"/>
                  <a:gd name="T41" fmla="*/ T40 w 185"/>
                  <a:gd name="T42" fmla="+- 0 4129 4072"/>
                  <a:gd name="T43" fmla="*/ 4129 h 225"/>
                  <a:gd name="T44" fmla="+- 0 7297 7238"/>
                  <a:gd name="T45" fmla="*/ T44 w 185"/>
                  <a:gd name="T46" fmla="+- 0 4132 4072"/>
                  <a:gd name="T47" fmla="*/ 4132 h 225"/>
                  <a:gd name="T48" fmla="+- 0 7280 7238"/>
                  <a:gd name="T49" fmla="*/ T48 w 185"/>
                  <a:gd name="T50" fmla="+- 0 4144 4072"/>
                  <a:gd name="T51" fmla="*/ 4144 h 225"/>
                  <a:gd name="T52" fmla="+- 0 7288 7238"/>
                  <a:gd name="T53" fmla="*/ T52 w 185"/>
                  <a:gd name="T54" fmla="+- 0 4207 4072"/>
                  <a:gd name="T55" fmla="*/ 4207 h 225"/>
                  <a:gd name="T56" fmla="+- 0 7238 7238"/>
                  <a:gd name="T57" fmla="*/ T56 w 185"/>
                  <a:gd name="T58" fmla="+- 0 4264 4072"/>
                  <a:gd name="T59" fmla="*/ 4264 h 225"/>
                  <a:gd name="T60" fmla="+- 0 7238 7238"/>
                  <a:gd name="T61" fmla="*/ T60 w 185"/>
                  <a:gd name="T62" fmla="+- 0 4273 4072"/>
                  <a:gd name="T63" fmla="*/ 4273 h 2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85" h="225">
                    <a:moveTo>
                      <a:pt x="0" y="201"/>
                    </a:moveTo>
                    <a:lnTo>
                      <a:pt x="0" y="225"/>
                    </a:lnTo>
                    <a:lnTo>
                      <a:pt x="184" y="136"/>
                    </a:lnTo>
                    <a:lnTo>
                      <a:pt x="173" y="96"/>
                    </a:lnTo>
                    <a:lnTo>
                      <a:pt x="164" y="87"/>
                    </a:lnTo>
                    <a:lnTo>
                      <a:pt x="173" y="0"/>
                    </a:lnTo>
                    <a:lnTo>
                      <a:pt x="156" y="29"/>
                    </a:lnTo>
                    <a:lnTo>
                      <a:pt x="129" y="19"/>
                    </a:lnTo>
                    <a:lnTo>
                      <a:pt x="127" y="26"/>
                    </a:lnTo>
                    <a:lnTo>
                      <a:pt x="100" y="34"/>
                    </a:lnTo>
                    <a:lnTo>
                      <a:pt x="84" y="57"/>
                    </a:lnTo>
                    <a:lnTo>
                      <a:pt x="59" y="60"/>
                    </a:lnTo>
                    <a:lnTo>
                      <a:pt x="42" y="72"/>
                    </a:lnTo>
                    <a:lnTo>
                      <a:pt x="50" y="135"/>
                    </a:lnTo>
                    <a:lnTo>
                      <a:pt x="0" y="192"/>
                    </a:lnTo>
                    <a:lnTo>
                      <a:pt x="0" y="201"/>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62">
              <a:extLst>
                <a:ext uri="{FF2B5EF4-FFF2-40B4-BE49-F238E27FC236}">
                  <a16:creationId xmlns:a16="http://schemas.microsoft.com/office/drawing/2014/main" id="{122E1E98-4EA8-4F67-B4C5-0CED4818E16A}"/>
                </a:ext>
              </a:extLst>
            </p:cNvPr>
            <p:cNvGrpSpPr>
              <a:grpSpLocks/>
            </p:cNvGrpSpPr>
            <p:nvPr/>
          </p:nvGrpSpPr>
          <p:grpSpPr bwMode="auto">
            <a:xfrm>
              <a:off x="7429" y="3833"/>
              <a:ext cx="13" cy="10"/>
              <a:chOff x="7429" y="3833"/>
              <a:chExt cx="13" cy="10"/>
            </a:xfrm>
          </p:grpSpPr>
          <p:sp>
            <p:nvSpPr>
              <p:cNvPr id="3011" name="Freeform 63">
                <a:extLst>
                  <a:ext uri="{FF2B5EF4-FFF2-40B4-BE49-F238E27FC236}">
                    <a16:creationId xmlns:a16="http://schemas.microsoft.com/office/drawing/2014/main" id="{391A33D9-3F19-4BD0-8C2D-7E4D2C31E2C9}"/>
                  </a:ext>
                </a:extLst>
              </p:cNvPr>
              <p:cNvSpPr>
                <a:spLocks/>
              </p:cNvSpPr>
              <p:nvPr/>
            </p:nvSpPr>
            <p:spPr bwMode="auto">
              <a:xfrm>
                <a:off x="7429" y="3833"/>
                <a:ext cx="13" cy="10"/>
              </a:xfrm>
              <a:custGeom>
                <a:avLst/>
                <a:gdLst>
                  <a:gd name="T0" fmla="+- 0 7431 7429"/>
                  <a:gd name="T1" fmla="*/ T0 w 13"/>
                  <a:gd name="T2" fmla="+- 0 3843 3833"/>
                  <a:gd name="T3" fmla="*/ 3843 h 10"/>
                  <a:gd name="T4" fmla="+- 0 7429 7429"/>
                  <a:gd name="T5" fmla="*/ T4 w 13"/>
                  <a:gd name="T6" fmla="+- 0 3833 3833"/>
                  <a:gd name="T7" fmla="*/ 3833 h 10"/>
                  <a:gd name="T8" fmla="+- 0 7442 7429"/>
                  <a:gd name="T9" fmla="*/ T8 w 13"/>
                  <a:gd name="T10" fmla="+- 0 3834 3833"/>
                  <a:gd name="T11" fmla="*/ 3834 h 10"/>
                  <a:gd name="T12" fmla="+- 0 7431 7429"/>
                  <a:gd name="T13" fmla="*/ T12 w 13"/>
                  <a:gd name="T14" fmla="+- 0 3843 3833"/>
                  <a:gd name="T15" fmla="*/ 3843 h 10"/>
                </a:gdLst>
                <a:ahLst/>
                <a:cxnLst>
                  <a:cxn ang="0">
                    <a:pos x="T1" y="T3"/>
                  </a:cxn>
                  <a:cxn ang="0">
                    <a:pos x="T5" y="T7"/>
                  </a:cxn>
                  <a:cxn ang="0">
                    <a:pos x="T9" y="T11"/>
                  </a:cxn>
                  <a:cxn ang="0">
                    <a:pos x="T13" y="T15"/>
                  </a:cxn>
                </a:cxnLst>
                <a:rect l="0" t="0" r="r" b="b"/>
                <a:pathLst>
                  <a:path w="13" h="10">
                    <a:moveTo>
                      <a:pt x="2" y="10"/>
                    </a:moveTo>
                    <a:lnTo>
                      <a:pt x="0" y="0"/>
                    </a:lnTo>
                    <a:lnTo>
                      <a:pt x="13" y="1"/>
                    </a:lnTo>
                    <a:lnTo>
                      <a:pt x="2" y="1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84" name="Group 64">
              <a:extLst>
                <a:ext uri="{FF2B5EF4-FFF2-40B4-BE49-F238E27FC236}">
                  <a16:creationId xmlns:a16="http://schemas.microsoft.com/office/drawing/2014/main" id="{EC71A8B8-664B-4023-91BA-38A4DA3EFB3D}"/>
                </a:ext>
              </a:extLst>
            </p:cNvPr>
            <p:cNvGrpSpPr>
              <a:grpSpLocks/>
            </p:cNvGrpSpPr>
            <p:nvPr/>
          </p:nvGrpSpPr>
          <p:grpSpPr bwMode="auto">
            <a:xfrm>
              <a:off x="7429" y="3833"/>
              <a:ext cx="13" cy="10"/>
              <a:chOff x="7429" y="3833"/>
              <a:chExt cx="13" cy="10"/>
            </a:xfrm>
          </p:grpSpPr>
          <p:sp>
            <p:nvSpPr>
              <p:cNvPr id="3010" name="Freeform 65">
                <a:extLst>
                  <a:ext uri="{FF2B5EF4-FFF2-40B4-BE49-F238E27FC236}">
                    <a16:creationId xmlns:a16="http://schemas.microsoft.com/office/drawing/2014/main" id="{3284D307-86D2-4073-98F6-DBD117DB7881}"/>
                  </a:ext>
                </a:extLst>
              </p:cNvPr>
              <p:cNvSpPr>
                <a:spLocks/>
              </p:cNvSpPr>
              <p:nvPr/>
            </p:nvSpPr>
            <p:spPr bwMode="auto">
              <a:xfrm>
                <a:off x="7429" y="3833"/>
                <a:ext cx="13" cy="10"/>
              </a:xfrm>
              <a:custGeom>
                <a:avLst/>
                <a:gdLst>
                  <a:gd name="T0" fmla="+- 0 7429 7429"/>
                  <a:gd name="T1" fmla="*/ T0 w 13"/>
                  <a:gd name="T2" fmla="+- 0 3833 3833"/>
                  <a:gd name="T3" fmla="*/ 3833 h 10"/>
                  <a:gd name="T4" fmla="+- 0 7431 7429"/>
                  <a:gd name="T5" fmla="*/ T4 w 13"/>
                  <a:gd name="T6" fmla="+- 0 3843 3833"/>
                  <a:gd name="T7" fmla="*/ 3843 h 10"/>
                  <a:gd name="T8" fmla="+- 0 7442 7429"/>
                  <a:gd name="T9" fmla="*/ T8 w 13"/>
                  <a:gd name="T10" fmla="+- 0 3834 3833"/>
                  <a:gd name="T11" fmla="*/ 3834 h 10"/>
                  <a:gd name="T12" fmla="+- 0 7429 7429"/>
                  <a:gd name="T13" fmla="*/ T12 w 13"/>
                  <a:gd name="T14" fmla="+- 0 3833 3833"/>
                  <a:gd name="T15" fmla="*/ 3833 h 10"/>
                </a:gdLst>
                <a:ahLst/>
                <a:cxnLst>
                  <a:cxn ang="0">
                    <a:pos x="T1" y="T3"/>
                  </a:cxn>
                  <a:cxn ang="0">
                    <a:pos x="T5" y="T7"/>
                  </a:cxn>
                  <a:cxn ang="0">
                    <a:pos x="T9" y="T11"/>
                  </a:cxn>
                  <a:cxn ang="0">
                    <a:pos x="T13" y="T15"/>
                  </a:cxn>
                </a:cxnLst>
                <a:rect l="0" t="0" r="r" b="b"/>
                <a:pathLst>
                  <a:path w="13" h="10">
                    <a:moveTo>
                      <a:pt x="0" y="0"/>
                    </a:moveTo>
                    <a:lnTo>
                      <a:pt x="2" y="10"/>
                    </a:lnTo>
                    <a:lnTo>
                      <a:pt x="13" y="1"/>
                    </a:lnTo>
                    <a:lnTo>
                      <a:pt x="0" y="0"/>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85" name="Group 66">
              <a:extLst>
                <a:ext uri="{FF2B5EF4-FFF2-40B4-BE49-F238E27FC236}">
                  <a16:creationId xmlns:a16="http://schemas.microsoft.com/office/drawing/2014/main" id="{90588C79-9D53-4DFB-9076-9494F85D03A4}"/>
                </a:ext>
              </a:extLst>
            </p:cNvPr>
            <p:cNvGrpSpPr>
              <a:grpSpLocks/>
            </p:cNvGrpSpPr>
            <p:nvPr/>
          </p:nvGrpSpPr>
          <p:grpSpPr bwMode="auto">
            <a:xfrm>
              <a:off x="7411" y="3832"/>
              <a:ext cx="21" cy="21"/>
              <a:chOff x="7411" y="3832"/>
              <a:chExt cx="21" cy="21"/>
            </a:xfrm>
          </p:grpSpPr>
          <p:sp>
            <p:nvSpPr>
              <p:cNvPr id="3009" name="Freeform 67">
                <a:extLst>
                  <a:ext uri="{FF2B5EF4-FFF2-40B4-BE49-F238E27FC236}">
                    <a16:creationId xmlns:a16="http://schemas.microsoft.com/office/drawing/2014/main" id="{32807C6F-0E40-49BD-8113-508643063E9A}"/>
                  </a:ext>
                </a:extLst>
              </p:cNvPr>
              <p:cNvSpPr>
                <a:spLocks/>
              </p:cNvSpPr>
              <p:nvPr/>
            </p:nvSpPr>
            <p:spPr bwMode="auto">
              <a:xfrm>
                <a:off x="7411" y="3832"/>
                <a:ext cx="21" cy="21"/>
              </a:xfrm>
              <a:custGeom>
                <a:avLst/>
                <a:gdLst>
                  <a:gd name="T0" fmla="+- 0 7423 7411"/>
                  <a:gd name="T1" fmla="*/ T0 w 21"/>
                  <a:gd name="T2" fmla="+- 0 3853 3832"/>
                  <a:gd name="T3" fmla="*/ 3853 h 21"/>
                  <a:gd name="T4" fmla="+- 0 7411 7411"/>
                  <a:gd name="T5" fmla="*/ T4 w 21"/>
                  <a:gd name="T6" fmla="+- 0 3844 3832"/>
                  <a:gd name="T7" fmla="*/ 3844 h 21"/>
                  <a:gd name="T8" fmla="+- 0 7420 7411"/>
                  <a:gd name="T9" fmla="*/ T8 w 21"/>
                  <a:gd name="T10" fmla="+- 0 3832 3832"/>
                  <a:gd name="T11" fmla="*/ 3832 h 21"/>
                  <a:gd name="T12" fmla="+- 0 7429 7411"/>
                  <a:gd name="T13" fmla="*/ T12 w 21"/>
                  <a:gd name="T14" fmla="+- 0 3833 3832"/>
                  <a:gd name="T15" fmla="*/ 3833 h 21"/>
                  <a:gd name="T16" fmla="+- 0 7431 7411"/>
                  <a:gd name="T17" fmla="*/ T16 w 21"/>
                  <a:gd name="T18" fmla="+- 0 3843 3832"/>
                  <a:gd name="T19" fmla="*/ 3843 h 21"/>
                  <a:gd name="T20" fmla="+- 0 7423 7411"/>
                  <a:gd name="T21" fmla="*/ T20 w 21"/>
                  <a:gd name="T22" fmla="+- 0 3853 3832"/>
                  <a:gd name="T23" fmla="*/ 3853 h 21"/>
                </a:gdLst>
                <a:ahLst/>
                <a:cxnLst>
                  <a:cxn ang="0">
                    <a:pos x="T1" y="T3"/>
                  </a:cxn>
                  <a:cxn ang="0">
                    <a:pos x="T5" y="T7"/>
                  </a:cxn>
                  <a:cxn ang="0">
                    <a:pos x="T9" y="T11"/>
                  </a:cxn>
                  <a:cxn ang="0">
                    <a:pos x="T13" y="T15"/>
                  </a:cxn>
                  <a:cxn ang="0">
                    <a:pos x="T17" y="T19"/>
                  </a:cxn>
                  <a:cxn ang="0">
                    <a:pos x="T21" y="T23"/>
                  </a:cxn>
                </a:cxnLst>
                <a:rect l="0" t="0" r="r" b="b"/>
                <a:pathLst>
                  <a:path w="21" h="21">
                    <a:moveTo>
                      <a:pt x="12" y="21"/>
                    </a:moveTo>
                    <a:lnTo>
                      <a:pt x="0" y="12"/>
                    </a:lnTo>
                    <a:lnTo>
                      <a:pt x="9" y="0"/>
                    </a:lnTo>
                    <a:lnTo>
                      <a:pt x="18" y="1"/>
                    </a:lnTo>
                    <a:lnTo>
                      <a:pt x="20" y="11"/>
                    </a:lnTo>
                    <a:lnTo>
                      <a:pt x="12" y="21"/>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92" name="Group 68">
              <a:extLst>
                <a:ext uri="{FF2B5EF4-FFF2-40B4-BE49-F238E27FC236}">
                  <a16:creationId xmlns:a16="http://schemas.microsoft.com/office/drawing/2014/main" id="{13640DA5-7CB5-4D09-BAD0-B857167E2FCB}"/>
                </a:ext>
              </a:extLst>
            </p:cNvPr>
            <p:cNvGrpSpPr>
              <a:grpSpLocks/>
            </p:cNvGrpSpPr>
            <p:nvPr/>
          </p:nvGrpSpPr>
          <p:grpSpPr bwMode="auto">
            <a:xfrm>
              <a:off x="7411" y="3832"/>
              <a:ext cx="21" cy="21"/>
              <a:chOff x="7411" y="3832"/>
              <a:chExt cx="21" cy="21"/>
            </a:xfrm>
          </p:grpSpPr>
          <p:sp>
            <p:nvSpPr>
              <p:cNvPr id="3008" name="Freeform 69">
                <a:extLst>
                  <a:ext uri="{FF2B5EF4-FFF2-40B4-BE49-F238E27FC236}">
                    <a16:creationId xmlns:a16="http://schemas.microsoft.com/office/drawing/2014/main" id="{7EAFF787-DE04-417E-96A3-7D917A4AA11F}"/>
                  </a:ext>
                </a:extLst>
              </p:cNvPr>
              <p:cNvSpPr>
                <a:spLocks/>
              </p:cNvSpPr>
              <p:nvPr/>
            </p:nvSpPr>
            <p:spPr bwMode="auto">
              <a:xfrm>
                <a:off x="7411" y="3832"/>
                <a:ext cx="21" cy="21"/>
              </a:xfrm>
              <a:custGeom>
                <a:avLst/>
                <a:gdLst>
                  <a:gd name="T0" fmla="+- 0 7411 7411"/>
                  <a:gd name="T1" fmla="*/ T0 w 21"/>
                  <a:gd name="T2" fmla="+- 0 3844 3832"/>
                  <a:gd name="T3" fmla="*/ 3844 h 21"/>
                  <a:gd name="T4" fmla="+- 0 7423 7411"/>
                  <a:gd name="T5" fmla="*/ T4 w 21"/>
                  <a:gd name="T6" fmla="+- 0 3853 3832"/>
                  <a:gd name="T7" fmla="*/ 3853 h 21"/>
                  <a:gd name="T8" fmla="+- 0 7431 7411"/>
                  <a:gd name="T9" fmla="*/ T8 w 21"/>
                  <a:gd name="T10" fmla="+- 0 3843 3832"/>
                  <a:gd name="T11" fmla="*/ 3843 h 21"/>
                  <a:gd name="T12" fmla="+- 0 7429 7411"/>
                  <a:gd name="T13" fmla="*/ T12 w 21"/>
                  <a:gd name="T14" fmla="+- 0 3833 3832"/>
                  <a:gd name="T15" fmla="*/ 3833 h 21"/>
                  <a:gd name="T16" fmla="+- 0 7420 7411"/>
                  <a:gd name="T17" fmla="*/ T16 w 21"/>
                  <a:gd name="T18" fmla="+- 0 3832 3832"/>
                  <a:gd name="T19" fmla="*/ 3832 h 21"/>
                  <a:gd name="T20" fmla="+- 0 7411 7411"/>
                  <a:gd name="T21" fmla="*/ T20 w 21"/>
                  <a:gd name="T22" fmla="+- 0 3844 3832"/>
                  <a:gd name="T23" fmla="*/ 3844 h 21"/>
                </a:gdLst>
                <a:ahLst/>
                <a:cxnLst>
                  <a:cxn ang="0">
                    <a:pos x="T1" y="T3"/>
                  </a:cxn>
                  <a:cxn ang="0">
                    <a:pos x="T5" y="T7"/>
                  </a:cxn>
                  <a:cxn ang="0">
                    <a:pos x="T9" y="T11"/>
                  </a:cxn>
                  <a:cxn ang="0">
                    <a:pos x="T13" y="T15"/>
                  </a:cxn>
                  <a:cxn ang="0">
                    <a:pos x="T17" y="T19"/>
                  </a:cxn>
                  <a:cxn ang="0">
                    <a:pos x="T21" y="T23"/>
                  </a:cxn>
                </a:cxnLst>
                <a:rect l="0" t="0" r="r" b="b"/>
                <a:pathLst>
                  <a:path w="21" h="21">
                    <a:moveTo>
                      <a:pt x="0" y="12"/>
                    </a:moveTo>
                    <a:lnTo>
                      <a:pt x="12" y="21"/>
                    </a:lnTo>
                    <a:lnTo>
                      <a:pt x="20" y="11"/>
                    </a:lnTo>
                    <a:lnTo>
                      <a:pt x="18" y="1"/>
                    </a:lnTo>
                    <a:lnTo>
                      <a:pt x="9" y="0"/>
                    </a:lnTo>
                    <a:lnTo>
                      <a:pt x="0" y="12"/>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94" name="Group 70">
              <a:extLst>
                <a:ext uri="{FF2B5EF4-FFF2-40B4-BE49-F238E27FC236}">
                  <a16:creationId xmlns:a16="http://schemas.microsoft.com/office/drawing/2014/main" id="{99719A78-3A09-4EB1-8B2A-1CA1410CECC6}"/>
                </a:ext>
              </a:extLst>
            </p:cNvPr>
            <p:cNvGrpSpPr>
              <a:grpSpLocks/>
            </p:cNvGrpSpPr>
            <p:nvPr/>
          </p:nvGrpSpPr>
          <p:grpSpPr bwMode="auto">
            <a:xfrm>
              <a:off x="7390" y="4059"/>
              <a:ext cx="21" cy="36"/>
              <a:chOff x="7390" y="4059"/>
              <a:chExt cx="21" cy="36"/>
            </a:xfrm>
          </p:grpSpPr>
          <p:sp>
            <p:nvSpPr>
              <p:cNvPr id="3007" name="Freeform 71">
                <a:extLst>
                  <a:ext uri="{FF2B5EF4-FFF2-40B4-BE49-F238E27FC236}">
                    <a16:creationId xmlns:a16="http://schemas.microsoft.com/office/drawing/2014/main" id="{E690F07E-816C-4FE1-84D8-3E3EB55D0703}"/>
                  </a:ext>
                </a:extLst>
              </p:cNvPr>
              <p:cNvSpPr>
                <a:spLocks/>
              </p:cNvSpPr>
              <p:nvPr/>
            </p:nvSpPr>
            <p:spPr bwMode="auto">
              <a:xfrm>
                <a:off x="7390" y="4059"/>
                <a:ext cx="21" cy="36"/>
              </a:xfrm>
              <a:custGeom>
                <a:avLst/>
                <a:gdLst>
                  <a:gd name="T0" fmla="+- 0 7397 7390"/>
                  <a:gd name="T1" fmla="*/ T0 w 21"/>
                  <a:gd name="T2" fmla="+- 0 4094 4059"/>
                  <a:gd name="T3" fmla="*/ 4094 h 36"/>
                  <a:gd name="T4" fmla="+- 0 7390 7390"/>
                  <a:gd name="T5" fmla="*/ T4 w 21"/>
                  <a:gd name="T6" fmla="+- 0 4083 4059"/>
                  <a:gd name="T7" fmla="*/ 4083 h 36"/>
                  <a:gd name="T8" fmla="+- 0 7392 7390"/>
                  <a:gd name="T9" fmla="*/ T8 w 21"/>
                  <a:gd name="T10" fmla="+- 0 4059 4059"/>
                  <a:gd name="T11" fmla="*/ 4059 h 36"/>
                  <a:gd name="T12" fmla="+- 0 7410 7390"/>
                  <a:gd name="T13" fmla="*/ T12 w 21"/>
                  <a:gd name="T14" fmla="+- 0 4075 4059"/>
                  <a:gd name="T15" fmla="*/ 4075 h 36"/>
                  <a:gd name="T16" fmla="+- 0 7397 7390"/>
                  <a:gd name="T17" fmla="*/ T16 w 21"/>
                  <a:gd name="T18" fmla="+- 0 4094 4059"/>
                  <a:gd name="T19" fmla="*/ 4094 h 36"/>
                </a:gdLst>
                <a:ahLst/>
                <a:cxnLst>
                  <a:cxn ang="0">
                    <a:pos x="T1" y="T3"/>
                  </a:cxn>
                  <a:cxn ang="0">
                    <a:pos x="T5" y="T7"/>
                  </a:cxn>
                  <a:cxn ang="0">
                    <a:pos x="T9" y="T11"/>
                  </a:cxn>
                  <a:cxn ang="0">
                    <a:pos x="T13" y="T15"/>
                  </a:cxn>
                  <a:cxn ang="0">
                    <a:pos x="T17" y="T19"/>
                  </a:cxn>
                </a:cxnLst>
                <a:rect l="0" t="0" r="r" b="b"/>
                <a:pathLst>
                  <a:path w="21" h="36">
                    <a:moveTo>
                      <a:pt x="7" y="35"/>
                    </a:moveTo>
                    <a:lnTo>
                      <a:pt x="0" y="24"/>
                    </a:lnTo>
                    <a:lnTo>
                      <a:pt x="2" y="0"/>
                    </a:lnTo>
                    <a:lnTo>
                      <a:pt x="20" y="16"/>
                    </a:lnTo>
                    <a:lnTo>
                      <a:pt x="7" y="35"/>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95" name="Group 72">
              <a:extLst>
                <a:ext uri="{FF2B5EF4-FFF2-40B4-BE49-F238E27FC236}">
                  <a16:creationId xmlns:a16="http://schemas.microsoft.com/office/drawing/2014/main" id="{83997EAA-47E4-4053-912A-68262D48E529}"/>
                </a:ext>
              </a:extLst>
            </p:cNvPr>
            <p:cNvGrpSpPr>
              <a:grpSpLocks/>
            </p:cNvGrpSpPr>
            <p:nvPr/>
          </p:nvGrpSpPr>
          <p:grpSpPr bwMode="auto">
            <a:xfrm>
              <a:off x="7390" y="4059"/>
              <a:ext cx="21" cy="36"/>
              <a:chOff x="7390" y="4059"/>
              <a:chExt cx="21" cy="36"/>
            </a:xfrm>
          </p:grpSpPr>
          <p:sp>
            <p:nvSpPr>
              <p:cNvPr id="3006" name="Freeform 73">
                <a:extLst>
                  <a:ext uri="{FF2B5EF4-FFF2-40B4-BE49-F238E27FC236}">
                    <a16:creationId xmlns:a16="http://schemas.microsoft.com/office/drawing/2014/main" id="{4C9F2901-EE38-4ADE-A1E8-F211D8E834DF}"/>
                  </a:ext>
                </a:extLst>
              </p:cNvPr>
              <p:cNvSpPr>
                <a:spLocks/>
              </p:cNvSpPr>
              <p:nvPr/>
            </p:nvSpPr>
            <p:spPr bwMode="auto">
              <a:xfrm>
                <a:off x="7390" y="4059"/>
                <a:ext cx="21" cy="36"/>
              </a:xfrm>
              <a:custGeom>
                <a:avLst/>
                <a:gdLst>
                  <a:gd name="T0" fmla="+- 0 7390 7390"/>
                  <a:gd name="T1" fmla="*/ T0 w 21"/>
                  <a:gd name="T2" fmla="+- 0 4083 4059"/>
                  <a:gd name="T3" fmla="*/ 4083 h 36"/>
                  <a:gd name="T4" fmla="+- 0 7397 7390"/>
                  <a:gd name="T5" fmla="*/ T4 w 21"/>
                  <a:gd name="T6" fmla="+- 0 4094 4059"/>
                  <a:gd name="T7" fmla="*/ 4094 h 36"/>
                  <a:gd name="T8" fmla="+- 0 7410 7390"/>
                  <a:gd name="T9" fmla="*/ T8 w 21"/>
                  <a:gd name="T10" fmla="+- 0 4075 4059"/>
                  <a:gd name="T11" fmla="*/ 4075 h 36"/>
                  <a:gd name="T12" fmla="+- 0 7392 7390"/>
                  <a:gd name="T13" fmla="*/ T12 w 21"/>
                  <a:gd name="T14" fmla="+- 0 4059 4059"/>
                  <a:gd name="T15" fmla="*/ 4059 h 36"/>
                  <a:gd name="T16" fmla="+- 0 7390 7390"/>
                  <a:gd name="T17" fmla="*/ T16 w 21"/>
                  <a:gd name="T18" fmla="+- 0 4083 4059"/>
                  <a:gd name="T19" fmla="*/ 4083 h 36"/>
                </a:gdLst>
                <a:ahLst/>
                <a:cxnLst>
                  <a:cxn ang="0">
                    <a:pos x="T1" y="T3"/>
                  </a:cxn>
                  <a:cxn ang="0">
                    <a:pos x="T5" y="T7"/>
                  </a:cxn>
                  <a:cxn ang="0">
                    <a:pos x="T9" y="T11"/>
                  </a:cxn>
                  <a:cxn ang="0">
                    <a:pos x="T13" y="T15"/>
                  </a:cxn>
                  <a:cxn ang="0">
                    <a:pos x="T17" y="T19"/>
                  </a:cxn>
                </a:cxnLst>
                <a:rect l="0" t="0" r="r" b="b"/>
                <a:pathLst>
                  <a:path w="21" h="36">
                    <a:moveTo>
                      <a:pt x="0" y="24"/>
                    </a:moveTo>
                    <a:lnTo>
                      <a:pt x="7" y="35"/>
                    </a:lnTo>
                    <a:lnTo>
                      <a:pt x="20" y="16"/>
                    </a:lnTo>
                    <a:lnTo>
                      <a:pt x="2" y="0"/>
                    </a:lnTo>
                    <a:lnTo>
                      <a:pt x="0" y="24"/>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96" name="Group 74">
              <a:extLst>
                <a:ext uri="{FF2B5EF4-FFF2-40B4-BE49-F238E27FC236}">
                  <a16:creationId xmlns:a16="http://schemas.microsoft.com/office/drawing/2014/main" id="{8C8E6526-37FD-42F8-9051-D6E3F1F05DF3}"/>
                </a:ext>
              </a:extLst>
            </p:cNvPr>
            <p:cNvGrpSpPr>
              <a:grpSpLocks/>
            </p:cNvGrpSpPr>
            <p:nvPr/>
          </p:nvGrpSpPr>
          <p:grpSpPr bwMode="auto">
            <a:xfrm>
              <a:off x="6939" y="3792"/>
              <a:ext cx="220" cy="176"/>
              <a:chOff x="6939" y="3792"/>
              <a:chExt cx="220" cy="176"/>
            </a:xfrm>
          </p:grpSpPr>
          <p:sp>
            <p:nvSpPr>
              <p:cNvPr id="3005" name="Freeform 75">
                <a:extLst>
                  <a:ext uri="{FF2B5EF4-FFF2-40B4-BE49-F238E27FC236}">
                    <a16:creationId xmlns:a16="http://schemas.microsoft.com/office/drawing/2014/main" id="{6290A818-5CC9-42F6-B45B-74B3493268F9}"/>
                  </a:ext>
                </a:extLst>
              </p:cNvPr>
              <p:cNvSpPr>
                <a:spLocks/>
              </p:cNvSpPr>
              <p:nvPr/>
            </p:nvSpPr>
            <p:spPr bwMode="auto">
              <a:xfrm>
                <a:off x="6939" y="3792"/>
                <a:ext cx="220" cy="176"/>
              </a:xfrm>
              <a:custGeom>
                <a:avLst/>
                <a:gdLst>
                  <a:gd name="T0" fmla="+- 0 6956 6939"/>
                  <a:gd name="T1" fmla="*/ T0 w 220"/>
                  <a:gd name="T2" fmla="+- 0 3968 3792"/>
                  <a:gd name="T3" fmla="*/ 3968 h 176"/>
                  <a:gd name="T4" fmla="+- 0 6939 6939"/>
                  <a:gd name="T5" fmla="*/ T4 w 220"/>
                  <a:gd name="T6" fmla="+- 0 3813 3792"/>
                  <a:gd name="T7" fmla="*/ 3813 h 176"/>
                  <a:gd name="T8" fmla="+- 0 7080 6939"/>
                  <a:gd name="T9" fmla="*/ T8 w 220"/>
                  <a:gd name="T10" fmla="+- 0 3792 3792"/>
                  <a:gd name="T11" fmla="*/ 3792 h 176"/>
                  <a:gd name="T12" fmla="+- 0 7096 6939"/>
                  <a:gd name="T13" fmla="*/ T12 w 220"/>
                  <a:gd name="T14" fmla="+- 0 3836 3792"/>
                  <a:gd name="T15" fmla="*/ 3836 h 176"/>
                  <a:gd name="T16" fmla="+- 0 7122 6939"/>
                  <a:gd name="T17" fmla="*/ T16 w 220"/>
                  <a:gd name="T18" fmla="+- 0 3854 3792"/>
                  <a:gd name="T19" fmla="*/ 3854 h 176"/>
                  <a:gd name="T20" fmla="+- 0 7123 6939"/>
                  <a:gd name="T21" fmla="*/ T20 w 220"/>
                  <a:gd name="T22" fmla="+- 0 3862 3792"/>
                  <a:gd name="T23" fmla="*/ 3862 h 176"/>
                  <a:gd name="T24" fmla="+- 0 7096 6939"/>
                  <a:gd name="T25" fmla="*/ T24 w 220"/>
                  <a:gd name="T26" fmla="+- 0 3866 3792"/>
                  <a:gd name="T27" fmla="*/ 3866 h 176"/>
                  <a:gd name="T28" fmla="+- 0 7095 6939"/>
                  <a:gd name="T29" fmla="*/ T28 w 220"/>
                  <a:gd name="T30" fmla="+- 0 3878 3792"/>
                  <a:gd name="T31" fmla="*/ 3878 h 176"/>
                  <a:gd name="T32" fmla="+- 0 7105 6939"/>
                  <a:gd name="T33" fmla="*/ T32 w 220"/>
                  <a:gd name="T34" fmla="+- 0 3889 3792"/>
                  <a:gd name="T35" fmla="*/ 3889 h 176"/>
                  <a:gd name="T36" fmla="+- 0 7159 6939"/>
                  <a:gd name="T37" fmla="*/ T36 w 220"/>
                  <a:gd name="T38" fmla="+- 0 3899 3792"/>
                  <a:gd name="T39" fmla="*/ 3899 h 176"/>
                  <a:gd name="T40" fmla="+- 0 7155 6939"/>
                  <a:gd name="T41" fmla="*/ T40 w 220"/>
                  <a:gd name="T42" fmla="+- 0 3939 3792"/>
                  <a:gd name="T43" fmla="*/ 3939 h 176"/>
                  <a:gd name="T44" fmla="+- 0 6956 6939"/>
                  <a:gd name="T45" fmla="*/ T44 w 220"/>
                  <a:gd name="T46" fmla="+- 0 3968 3792"/>
                  <a:gd name="T47" fmla="*/ 3968 h 1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20" h="176">
                    <a:moveTo>
                      <a:pt x="17" y="176"/>
                    </a:moveTo>
                    <a:lnTo>
                      <a:pt x="0" y="21"/>
                    </a:lnTo>
                    <a:lnTo>
                      <a:pt x="141" y="0"/>
                    </a:lnTo>
                    <a:lnTo>
                      <a:pt x="157" y="44"/>
                    </a:lnTo>
                    <a:lnTo>
                      <a:pt x="183" y="62"/>
                    </a:lnTo>
                    <a:lnTo>
                      <a:pt x="184" y="70"/>
                    </a:lnTo>
                    <a:lnTo>
                      <a:pt x="157" y="74"/>
                    </a:lnTo>
                    <a:lnTo>
                      <a:pt x="156" y="86"/>
                    </a:lnTo>
                    <a:lnTo>
                      <a:pt x="166" y="97"/>
                    </a:lnTo>
                    <a:lnTo>
                      <a:pt x="220" y="107"/>
                    </a:lnTo>
                    <a:lnTo>
                      <a:pt x="216" y="147"/>
                    </a:lnTo>
                    <a:lnTo>
                      <a:pt x="17" y="176"/>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97" name="Group 76">
              <a:extLst>
                <a:ext uri="{FF2B5EF4-FFF2-40B4-BE49-F238E27FC236}">
                  <a16:creationId xmlns:a16="http://schemas.microsoft.com/office/drawing/2014/main" id="{891FA754-5635-4B15-9D76-79D51F5AC9DE}"/>
                </a:ext>
              </a:extLst>
            </p:cNvPr>
            <p:cNvGrpSpPr>
              <a:grpSpLocks/>
            </p:cNvGrpSpPr>
            <p:nvPr/>
          </p:nvGrpSpPr>
          <p:grpSpPr bwMode="auto">
            <a:xfrm>
              <a:off x="6939" y="3792"/>
              <a:ext cx="220" cy="176"/>
              <a:chOff x="6939" y="3792"/>
              <a:chExt cx="220" cy="176"/>
            </a:xfrm>
          </p:grpSpPr>
          <p:sp>
            <p:nvSpPr>
              <p:cNvPr id="3004" name="Freeform 77">
                <a:extLst>
                  <a:ext uri="{FF2B5EF4-FFF2-40B4-BE49-F238E27FC236}">
                    <a16:creationId xmlns:a16="http://schemas.microsoft.com/office/drawing/2014/main" id="{C40AC0D4-37A8-4973-8548-CEA49C1728F1}"/>
                  </a:ext>
                </a:extLst>
              </p:cNvPr>
              <p:cNvSpPr>
                <a:spLocks/>
              </p:cNvSpPr>
              <p:nvPr/>
            </p:nvSpPr>
            <p:spPr bwMode="auto">
              <a:xfrm>
                <a:off x="6939" y="3792"/>
                <a:ext cx="220" cy="176"/>
              </a:xfrm>
              <a:custGeom>
                <a:avLst/>
                <a:gdLst>
                  <a:gd name="T0" fmla="+- 0 6939 6939"/>
                  <a:gd name="T1" fmla="*/ T0 w 220"/>
                  <a:gd name="T2" fmla="+- 0 3813 3792"/>
                  <a:gd name="T3" fmla="*/ 3813 h 176"/>
                  <a:gd name="T4" fmla="+- 0 6956 6939"/>
                  <a:gd name="T5" fmla="*/ T4 w 220"/>
                  <a:gd name="T6" fmla="+- 0 3968 3792"/>
                  <a:gd name="T7" fmla="*/ 3968 h 176"/>
                  <a:gd name="T8" fmla="+- 0 7155 6939"/>
                  <a:gd name="T9" fmla="*/ T8 w 220"/>
                  <a:gd name="T10" fmla="+- 0 3939 3792"/>
                  <a:gd name="T11" fmla="*/ 3939 h 176"/>
                  <a:gd name="T12" fmla="+- 0 7159 6939"/>
                  <a:gd name="T13" fmla="*/ T12 w 220"/>
                  <a:gd name="T14" fmla="+- 0 3899 3792"/>
                  <a:gd name="T15" fmla="*/ 3899 h 176"/>
                  <a:gd name="T16" fmla="+- 0 7105 6939"/>
                  <a:gd name="T17" fmla="*/ T16 w 220"/>
                  <a:gd name="T18" fmla="+- 0 3889 3792"/>
                  <a:gd name="T19" fmla="*/ 3889 h 176"/>
                  <a:gd name="T20" fmla="+- 0 7095 6939"/>
                  <a:gd name="T21" fmla="*/ T20 w 220"/>
                  <a:gd name="T22" fmla="+- 0 3878 3792"/>
                  <a:gd name="T23" fmla="*/ 3878 h 176"/>
                  <a:gd name="T24" fmla="+- 0 7096 6939"/>
                  <a:gd name="T25" fmla="*/ T24 w 220"/>
                  <a:gd name="T26" fmla="+- 0 3866 3792"/>
                  <a:gd name="T27" fmla="*/ 3866 h 176"/>
                  <a:gd name="T28" fmla="+- 0 7123 6939"/>
                  <a:gd name="T29" fmla="*/ T28 w 220"/>
                  <a:gd name="T30" fmla="+- 0 3862 3792"/>
                  <a:gd name="T31" fmla="*/ 3862 h 176"/>
                  <a:gd name="T32" fmla="+- 0 7122 6939"/>
                  <a:gd name="T33" fmla="*/ T32 w 220"/>
                  <a:gd name="T34" fmla="+- 0 3854 3792"/>
                  <a:gd name="T35" fmla="*/ 3854 h 176"/>
                  <a:gd name="T36" fmla="+- 0 7096 6939"/>
                  <a:gd name="T37" fmla="*/ T36 w 220"/>
                  <a:gd name="T38" fmla="+- 0 3836 3792"/>
                  <a:gd name="T39" fmla="*/ 3836 h 176"/>
                  <a:gd name="T40" fmla="+- 0 7080 6939"/>
                  <a:gd name="T41" fmla="*/ T40 w 220"/>
                  <a:gd name="T42" fmla="+- 0 3792 3792"/>
                  <a:gd name="T43" fmla="*/ 3792 h 176"/>
                  <a:gd name="T44" fmla="+- 0 6939 6939"/>
                  <a:gd name="T45" fmla="*/ T44 w 220"/>
                  <a:gd name="T46" fmla="+- 0 3813 3792"/>
                  <a:gd name="T47" fmla="*/ 3813 h 1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20" h="176">
                    <a:moveTo>
                      <a:pt x="0" y="21"/>
                    </a:moveTo>
                    <a:lnTo>
                      <a:pt x="17" y="176"/>
                    </a:lnTo>
                    <a:lnTo>
                      <a:pt x="216" y="147"/>
                    </a:lnTo>
                    <a:lnTo>
                      <a:pt x="220" y="107"/>
                    </a:lnTo>
                    <a:lnTo>
                      <a:pt x="166" y="97"/>
                    </a:lnTo>
                    <a:lnTo>
                      <a:pt x="156" y="86"/>
                    </a:lnTo>
                    <a:lnTo>
                      <a:pt x="157" y="74"/>
                    </a:lnTo>
                    <a:lnTo>
                      <a:pt x="184" y="70"/>
                    </a:lnTo>
                    <a:lnTo>
                      <a:pt x="183" y="62"/>
                    </a:lnTo>
                    <a:lnTo>
                      <a:pt x="157" y="44"/>
                    </a:lnTo>
                    <a:lnTo>
                      <a:pt x="141" y="0"/>
                    </a:lnTo>
                    <a:lnTo>
                      <a:pt x="0" y="21"/>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98" name="Group 78">
              <a:extLst>
                <a:ext uri="{FF2B5EF4-FFF2-40B4-BE49-F238E27FC236}">
                  <a16:creationId xmlns:a16="http://schemas.microsoft.com/office/drawing/2014/main" id="{B16A63F5-1100-4D20-9E59-F56CF0FE1989}"/>
                </a:ext>
              </a:extLst>
            </p:cNvPr>
            <p:cNvGrpSpPr>
              <a:grpSpLocks/>
            </p:cNvGrpSpPr>
            <p:nvPr/>
          </p:nvGrpSpPr>
          <p:grpSpPr bwMode="auto">
            <a:xfrm>
              <a:off x="7318" y="3814"/>
              <a:ext cx="39" cy="25"/>
              <a:chOff x="7318" y="3814"/>
              <a:chExt cx="39" cy="25"/>
            </a:xfrm>
          </p:grpSpPr>
          <p:sp>
            <p:nvSpPr>
              <p:cNvPr id="3001" name="Freeform 79">
                <a:extLst>
                  <a:ext uri="{FF2B5EF4-FFF2-40B4-BE49-F238E27FC236}">
                    <a16:creationId xmlns:a16="http://schemas.microsoft.com/office/drawing/2014/main" id="{13F82B23-5546-4C35-B533-366AA3E6A647}"/>
                  </a:ext>
                </a:extLst>
              </p:cNvPr>
              <p:cNvSpPr>
                <a:spLocks/>
              </p:cNvSpPr>
              <p:nvPr/>
            </p:nvSpPr>
            <p:spPr bwMode="auto">
              <a:xfrm>
                <a:off x="7318" y="3814"/>
                <a:ext cx="39" cy="25"/>
              </a:xfrm>
              <a:custGeom>
                <a:avLst/>
                <a:gdLst>
                  <a:gd name="T0" fmla="+- 0 7319 7318"/>
                  <a:gd name="T1" fmla="*/ T0 w 39"/>
                  <a:gd name="T2" fmla="+- 0 3838 3814"/>
                  <a:gd name="T3" fmla="*/ 3838 h 25"/>
                  <a:gd name="T4" fmla="+- 0 7318 7318"/>
                  <a:gd name="T5" fmla="*/ T4 w 39"/>
                  <a:gd name="T6" fmla="+- 0 3832 3814"/>
                  <a:gd name="T7" fmla="*/ 3832 h 25"/>
                  <a:gd name="T8" fmla="+- 0 7331 7318"/>
                  <a:gd name="T9" fmla="*/ T8 w 39"/>
                  <a:gd name="T10" fmla="+- 0 3814 3814"/>
                  <a:gd name="T11" fmla="*/ 3814 h 25"/>
                  <a:gd name="T12" fmla="+- 0 7346 7318"/>
                  <a:gd name="T13" fmla="*/ T12 w 39"/>
                  <a:gd name="T14" fmla="+- 0 3814 3814"/>
                  <a:gd name="T15" fmla="*/ 3814 h 25"/>
                  <a:gd name="T16" fmla="+- 0 7352 7318"/>
                  <a:gd name="T17" fmla="*/ T16 w 39"/>
                  <a:gd name="T18" fmla="+- 0 3823 3814"/>
                  <a:gd name="T19" fmla="*/ 3823 h 25"/>
                  <a:gd name="T20" fmla="+- 0 7348 7318"/>
                  <a:gd name="T21" fmla="*/ T20 w 39"/>
                  <a:gd name="T22" fmla="+- 0 3823 3814"/>
                  <a:gd name="T23" fmla="*/ 3823 h 25"/>
                  <a:gd name="T24" fmla="+- 0 7345 7318"/>
                  <a:gd name="T25" fmla="*/ T24 w 39"/>
                  <a:gd name="T26" fmla="+- 0 3829 3814"/>
                  <a:gd name="T27" fmla="*/ 3829 h 25"/>
                  <a:gd name="T28" fmla="+- 0 7332 7318"/>
                  <a:gd name="T29" fmla="*/ T28 w 39"/>
                  <a:gd name="T30" fmla="+- 0 3829 3814"/>
                  <a:gd name="T31" fmla="*/ 3829 h 25"/>
                  <a:gd name="T32" fmla="+- 0 7332 7318"/>
                  <a:gd name="T33" fmla="*/ T32 w 39"/>
                  <a:gd name="T34" fmla="+- 0 3837 3814"/>
                  <a:gd name="T35" fmla="*/ 3837 h 25"/>
                  <a:gd name="T36" fmla="+- 0 7319 7318"/>
                  <a:gd name="T37" fmla="*/ T36 w 39"/>
                  <a:gd name="T38" fmla="+- 0 3838 3814"/>
                  <a:gd name="T39" fmla="*/ 3838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9" h="25">
                    <a:moveTo>
                      <a:pt x="1" y="24"/>
                    </a:moveTo>
                    <a:lnTo>
                      <a:pt x="0" y="18"/>
                    </a:lnTo>
                    <a:lnTo>
                      <a:pt x="13" y="0"/>
                    </a:lnTo>
                    <a:lnTo>
                      <a:pt x="28" y="0"/>
                    </a:lnTo>
                    <a:lnTo>
                      <a:pt x="34" y="9"/>
                    </a:lnTo>
                    <a:lnTo>
                      <a:pt x="30" y="9"/>
                    </a:lnTo>
                    <a:lnTo>
                      <a:pt x="27" y="15"/>
                    </a:lnTo>
                    <a:lnTo>
                      <a:pt x="14" y="15"/>
                    </a:lnTo>
                    <a:lnTo>
                      <a:pt x="14" y="23"/>
                    </a:lnTo>
                    <a:lnTo>
                      <a:pt x="1" y="2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2" name="Freeform 80">
                <a:extLst>
                  <a:ext uri="{FF2B5EF4-FFF2-40B4-BE49-F238E27FC236}">
                    <a16:creationId xmlns:a16="http://schemas.microsoft.com/office/drawing/2014/main" id="{5206CFDD-2EDA-44FC-9BC8-AC7C076A59AC}"/>
                  </a:ext>
                </a:extLst>
              </p:cNvPr>
              <p:cNvSpPr>
                <a:spLocks/>
              </p:cNvSpPr>
              <p:nvPr/>
            </p:nvSpPr>
            <p:spPr bwMode="auto">
              <a:xfrm>
                <a:off x="7318" y="3814"/>
                <a:ext cx="39" cy="25"/>
              </a:xfrm>
              <a:custGeom>
                <a:avLst/>
                <a:gdLst>
                  <a:gd name="T0" fmla="+- 0 7357 7318"/>
                  <a:gd name="T1" fmla="*/ T0 w 39"/>
                  <a:gd name="T2" fmla="+- 0 3830 3814"/>
                  <a:gd name="T3" fmla="*/ 3830 h 25"/>
                  <a:gd name="T4" fmla="+- 0 7348 7318"/>
                  <a:gd name="T5" fmla="*/ T4 w 39"/>
                  <a:gd name="T6" fmla="+- 0 3823 3814"/>
                  <a:gd name="T7" fmla="*/ 3823 h 25"/>
                  <a:gd name="T8" fmla="+- 0 7352 7318"/>
                  <a:gd name="T9" fmla="*/ T8 w 39"/>
                  <a:gd name="T10" fmla="+- 0 3823 3814"/>
                  <a:gd name="T11" fmla="*/ 3823 h 25"/>
                  <a:gd name="T12" fmla="+- 0 7357 7318"/>
                  <a:gd name="T13" fmla="*/ T12 w 39"/>
                  <a:gd name="T14" fmla="+- 0 3830 3814"/>
                  <a:gd name="T15" fmla="*/ 3830 h 25"/>
                </a:gdLst>
                <a:ahLst/>
                <a:cxnLst>
                  <a:cxn ang="0">
                    <a:pos x="T1" y="T3"/>
                  </a:cxn>
                  <a:cxn ang="0">
                    <a:pos x="T5" y="T7"/>
                  </a:cxn>
                  <a:cxn ang="0">
                    <a:pos x="T9" y="T11"/>
                  </a:cxn>
                  <a:cxn ang="0">
                    <a:pos x="T13" y="T15"/>
                  </a:cxn>
                </a:cxnLst>
                <a:rect l="0" t="0" r="r" b="b"/>
                <a:pathLst>
                  <a:path w="39" h="25">
                    <a:moveTo>
                      <a:pt x="39" y="16"/>
                    </a:moveTo>
                    <a:lnTo>
                      <a:pt x="30" y="9"/>
                    </a:lnTo>
                    <a:lnTo>
                      <a:pt x="34" y="9"/>
                    </a:lnTo>
                    <a:lnTo>
                      <a:pt x="39" y="16"/>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3" name="Freeform 81">
                <a:extLst>
                  <a:ext uri="{FF2B5EF4-FFF2-40B4-BE49-F238E27FC236}">
                    <a16:creationId xmlns:a16="http://schemas.microsoft.com/office/drawing/2014/main" id="{939BB437-0879-4827-A890-EA899B16153A}"/>
                  </a:ext>
                </a:extLst>
              </p:cNvPr>
              <p:cNvSpPr>
                <a:spLocks/>
              </p:cNvSpPr>
              <p:nvPr/>
            </p:nvSpPr>
            <p:spPr bwMode="auto">
              <a:xfrm>
                <a:off x="7318" y="3814"/>
                <a:ext cx="39" cy="25"/>
              </a:xfrm>
              <a:custGeom>
                <a:avLst/>
                <a:gdLst>
                  <a:gd name="T0" fmla="+- 0 7343 7318"/>
                  <a:gd name="T1" fmla="*/ T0 w 39"/>
                  <a:gd name="T2" fmla="+- 0 3835 3814"/>
                  <a:gd name="T3" fmla="*/ 3835 h 25"/>
                  <a:gd name="T4" fmla="+- 0 7332 7318"/>
                  <a:gd name="T5" fmla="*/ T4 w 39"/>
                  <a:gd name="T6" fmla="+- 0 3829 3814"/>
                  <a:gd name="T7" fmla="*/ 3829 h 25"/>
                  <a:gd name="T8" fmla="+- 0 7345 7318"/>
                  <a:gd name="T9" fmla="*/ T8 w 39"/>
                  <a:gd name="T10" fmla="+- 0 3829 3814"/>
                  <a:gd name="T11" fmla="*/ 3829 h 25"/>
                  <a:gd name="T12" fmla="+- 0 7343 7318"/>
                  <a:gd name="T13" fmla="*/ T12 w 39"/>
                  <a:gd name="T14" fmla="+- 0 3835 3814"/>
                  <a:gd name="T15" fmla="*/ 3835 h 25"/>
                </a:gdLst>
                <a:ahLst/>
                <a:cxnLst>
                  <a:cxn ang="0">
                    <a:pos x="T1" y="T3"/>
                  </a:cxn>
                  <a:cxn ang="0">
                    <a:pos x="T5" y="T7"/>
                  </a:cxn>
                  <a:cxn ang="0">
                    <a:pos x="T9" y="T11"/>
                  </a:cxn>
                  <a:cxn ang="0">
                    <a:pos x="T13" y="T15"/>
                  </a:cxn>
                </a:cxnLst>
                <a:rect l="0" t="0" r="r" b="b"/>
                <a:pathLst>
                  <a:path w="39" h="25">
                    <a:moveTo>
                      <a:pt x="25" y="21"/>
                    </a:moveTo>
                    <a:lnTo>
                      <a:pt x="14" y="15"/>
                    </a:lnTo>
                    <a:lnTo>
                      <a:pt x="27" y="15"/>
                    </a:lnTo>
                    <a:lnTo>
                      <a:pt x="25" y="21"/>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99" name="Group 82">
              <a:extLst>
                <a:ext uri="{FF2B5EF4-FFF2-40B4-BE49-F238E27FC236}">
                  <a16:creationId xmlns:a16="http://schemas.microsoft.com/office/drawing/2014/main" id="{E09C6582-65EA-47EB-A4B1-8EC4089711DE}"/>
                </a:ext>
              </a:extLst>
            </p:cNvPr>
            <p:cNvGrpSpPr>
              <a:grpSpLocks/>
            </p:cNvGrpSpPr>
            <p:nvPr/>
          </p:nvGrpSpPr>
          <p:grpSpPr bwMode="auto">
            <a:xfrm>
              <a:off x="7318" y="3814"/>
              <a:ext cx="39" cy="25"/>
              <a:chOff x="7318" y="3814"/>
              <a:chExt cx="39" cy="25"/>
            </a:xfrm>
          </p:grpSpPr>
          <p:sp>
            <p:nvSpPr>
              <p:cNvPr id="3000" name="Freeform 83">
                <a:extLst>
                  <a:ext uri="{FF2B5EF4-FFF2-40B4-BE49-F238E27FC236}">
                    <a16:creationId xmlns:a16="http://schemas.microsoft.com/office/drawing/2014/main" id="{9F9789D7-A926-40D2-A63A-545EEB159C6F}"/>
                  </a:ext>
                </a:extLst>
              </p:cNvPr>
              <p:cNvSpPr>
                <a:spLocks/>
              </p:cNvSpPr>
              <p:nvPr/>
            </p:nvSpPr>
            <p:spPr bwMode="auto">
              <a:xfrm>
                <a:off x="7318" y="3814"/>
                <a:ext cx="39" cy="25"/>
              </a:xfrm>
              <a:custGeom>
                <a:avLst/>
                <a:gdLst>
                  <a:gd name="T0" fmla="+- 0 7318 7318"/>
                  <a:gd name="T1" fmla="*/ T0 w 39"/>
                  <a:gd name="T2" fmla="+- 0 3832 3814"/>
                  <a:gd name="T3" fmla="*/ 3832 h 25"/>
                  <a:gd name="T4" fmla="+- 0 7319 7318"/>
                  <a:gd name="T5" fmla="*/ T4 w 39"/>
                  <a:gd name="T6" fmla="+- 0 3838 3814"/>
                  <a:gd name="T7" fmla="*/ 3838 h 25"/>
                  <a:gd name="T8" fmla="+- 0 7332 7318"/>
                  <a:gd name="T9" fmla="*/ T8 w 39"/>
                  <a:gd name="T10" fmla="+- 0 3837 3814"/>
                  <a:gd name="T11" fmla="*/ 3837 h 25"/>
                  <a:gd name="T12" fmla="+- 0 7332 7318"/>
                  <a:gd name="T13" fmla="*/ T12 w 39"/>
                  <a:gd name="T14" fmla="+- 0 3829 3814"/>
                  <a:gd name="T15" fmla="*/ 3829 h 25"/>
                  <a:gd name="T16" fmla="+- 0 7343 7318"/>
                  <a:gd name="T17" fmla="*/ T16 w 39"/>
                  <a:gd name="T18" fmla="+- 0 3835 3814"/>
                  <a:gd name="T19" fmla="*/ 3835 h 25"/>
                  <a:gd name="T20" fmla="+- 0 7348 7318"/>
                  <a:gd name="T21" fmla="*/ T20 w 39"/>
                  <a:gd name="T22" fmla="+- 0 3823 3814"/>
                  <a:gd name="T23" fmla="*/ 3823 h 25"/>
                  <a:gd name="T24" fmla="+- 0 7357 7318"/>
                  <a:gd name="T25" fmla="*/ T24 w 39"/>
                  <a:gd name="T26" fmla="+- 0 3830 3814"/>
                  <a:gd name="T27" fmla="*/ 3830 h 25"/>
                  <a:gd name="T28" fmla="+- 0 7346 7318"/>
                  <a:gd name="T29" fmla="*/ T28 w 39"/>
                  <a:gd name="T30" fmla="+- 0 3814 3814"/>
                  <a:gd name="T31" fmla="*/ 3814 h 25"/>
                  <a:gd name="T32" fmla="+- 0 7331 7318"/>
                  <a:gd name="T33" fmla="*/ T32 w 39"/>
                  <a:gd name="T34" fmla="+- 0 3814 3814"/>
                  <a:gd name="T35" fmla="*/ 3814 h 25"/>
                  <a:gd name="T36" fmla="+- 0 7318 7318"/>
                  <a:gd name="T37" fmla="*/ T36 w 39"/>
                  <a:gd name="T38" fmla="+- 0 3832 3814"/>
                  <a:gd name="T39" fmla="*/ 3832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9" h="25">
                    <a:moveTo>
                      <a:pt x="0" y="18"/>
                    </a:moveTo>
                    <a:lnTo>
                      <a:pt x="1" y="24"/>
                    </a:lnTo>
                    <a:lnTo>
                      <a:pt x="14" y="23"/>
                    </a:lnTo>
                    <a:lnTo>
                      <a:pt x="14" y="15"/>
                    </a:lnTo>
                    <a:lnTo>
                      <a:pt x="25" y="21"/>
                    </a:lnTo>
                    <a:lnTo>
                      <a:pt x="30" y="9"/>
                    </a:lnTo>
                    <a:lnTo>
                      <a:pt x="39" y="16"/>
                    </a:lnTo>
                    <a:lnTo>
                      <a:pt x="28" y="0"/>
                    </a:lnTo>
                    <a:lnTo>
                      <a:pt x="13" y="0"/>
                    </a:lnTo>
                    <a:lnTo>
                      <a:pt x="0" y="18"/>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0" name="Group 84">
              <a:extLst>
                <a:ext uri="{FF2B5EF4-FFF2-40B4-BE49-F238E27FC236}">
                  <a16:creationId xmlns:a16="http://schemas.microsoft.com/office/drawing/2014/main" id="{F0607395-B1D7-4308-9B22-F26894C0B588}"/>
                </a:ext>
              </a:extLst>
            </p:cNvPr>
            <p:cNvGrpSpPr>
              <a:grpSpLocks/>
            </p:cNvGrpSpPr>
            <p:nvPr/>
          </p:nvGrpSpPr>
          <p:grpSpPr bwMode="auto">
            <a:xfrm>
              <a:off x="7361" y="3813"/>
              <a:ext cx="51" cy="38"/>
              <a:chOff x="7361" y="3813"/>
              <a:chExt cx="51" cy="38"/>
            </a:xfrm>
          </p:grpSpPr>
          <p:sp>
            <p:nvSpPr>
              <p:cNvPr id="2999" name="Freeform 85">
                <a:extLst>
                  <a:ext uri="{FF2B5EF4-FFF2-40B4-BE49-F238E27FC236}">
                    <a16:creationId xmlns:a16="http://schemas.microsoft.com/office/drawing/2014/main" id="{EFA23DE7-0642-4314-8FE0-7AFA92B970F8}"/>
                  </a:ext>
                </a:extLst>
              </p:cNvPr>
              <p:cNvSpPr>
                <a:spLocks/>
              </p:cNvSpPr>
              <p:nvPr/>
            </p:nvSpPr>
            <p:spPr bwMode="auto">
              <a:xfrm>
                <a:off x="7361" y="3813"/>
                <a:ext cx="51" cy="38"/>
              </a:xfrm>
              <a:custGeom>
                <a:avLst/>
                <a:gdLst>
                  <a:gd name="T0" fmla="+- 0 7380 7361"/>
                  <a:gd name="T1" fmla="*/ T0 w 51"/>
                  <a:gd name="T2" fmla="+- 0 3851 3813"/>
                  <a:gd name="T3" fmla="*/ 3851 h 38"/>
                  <a:gd name="T4" fmla="+- 0 7364 7361"/>
                  <a:gd name="T5" fmla="*/ T4 w 51"/>
                  <a:gd name="T6" fmla="+- 0 3842 3813"/>
                  <a:gd name="T7" fmla="*/ 3842 h 38"/>
                  <a:gd name="T8" fmla="+- 0 7361 7361"/>
                  <a:gd name="T9" fmla="*/ T8 w 51"/>
                  <a:gd name="T10" fmla="+- 0 3833 3813"/>
                  <a:gd name="T11" fmla="*/ 3833 h 38"/>
                  <a:gd name="T12" fmla="+- 0 7363 7361"/>
                  <a:gd name="T13" fmla="*/ T12 w 51"/>
                  <a:gd name="T14" fmla="+- 0 3817 3813"/>
                  <a:gd name="T15" fmla="*/ 3817 h 38"/>
                  <a:gd name="T16" fmla="+- 0 7407 7361"/>
                  <a:gd name="T17" fmla="*/ T16 w 51"/>
                  <a:gd name="T18" fmla="+- 0 3813 3813"/>
                  <a:gd name="T19" fmla="*/ 3813 h 38"/>
                  <a:gd name="T20" fmla="+- 0 7411 7361"/>
                  <a:gd name="T21" fmla="*/ T20 w 51"/>
                  <a:gd name="T22" fmla="+- 0 3844 3813"/>
                  <a:gd name="T23" fmla="*/ 3844 h 38"/>
                  <a:gd name="T24" fmla="+- 0 7380 7361"/>
                  <a:gd name="T25" fmla="*/ T24 w 51"/>
                  <a:gd name="T26" fmla="+- 0 3851 3813"/>
                  <a:gd name="T27" fmla="*/ 3851 h 38"/>
                </a:gdLst>
                <a:ahLst/>
                <a:cxnLst>
                  <a:cxn ang="0">
                    <a:pos x="T1" y="T3"/>
                  </a:cxn>
                  <a:cxn ang="0">
                    <a:pos x="T5" y="T7"/>
                  </a:cxn>
                  <a:cxn ang="0">
                    <a:pos x="T9" y="T11"/>
                  </a:cxn>
                  <a:cxn ang="0">
                    <a:pos x="T13" y="T15"/>
                  </a:cxn>
                  <a:cxn ang="0">
                    <a:pos x="T17" y="T19"/>
                  </a:cxn>
                  <a:cxn ang="0">
                    <a:pos x="T21" y="T23"/>
                  </a:cxn>
                  <a:cxn ang="0">
                    <a:pos x="T25" y="T27"/>
                  </a:cxn>
                </a:cxnLst>
                <a:rect l="0" t="0" r="r" b="b"/>
                <a:pathLst>
                  <a:path w="51" h="38">
                    <a:moveTo>
                      <a:pt x="19" y="38"/>
                    </a:moveTo>
                    <a:lnTo>
                      <a:pt x="3" y="29"/>
                    </a:lnTo>
                    <a:lnTo>
                      <a:pt x="0" y="20"/>
                    </a:lnTo>
                    <a:lnTo>
                      <a:pt x="2" y="4"/>
                    </a:lnTo>
                    <a:lnTo>
                      <a:pt x="46" y="0"/>
                    </a:lnTo>
                    <a:lnTo>
                      <a:pt x="50" y="31"/>
                    </a:lnTo>
                    <a:lnTo>
                      <a:pt x="19" y="38"/>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1" name="Group 86">
              <a:extLst>
                <a:ext uri="{FF2B5EF4-FFF2-40B4-BE49-F238E27FC236}">
                  <a16:creationId xmlns:a16="http://schemas.microsoft.com/office/drawing/2014/main" id="{7779472F-B9CB-40B1-882A-22947B983AED}"/>
                </a:ext>
              </a:extLst>
            </p:cNvPr>
            <p:cNvGrpSpPr>
              <a:grpSpLocks/>
            </p:cNvGrpSpPr>
            <p:nvPr/>
          </p:nvGrpSpPr>
          <p:grpSpPr bwMode="auto">
            <a:xfrm>
              <a:off x="7361" y="3813"/>
              <a:ext cx="51" cy="38"/>
              <a:chOff x="7361" y="3813"/>
              <a:chExt cx="51" cy="38"/>
            </a:xfrm>
          </p:grpSpPr>
          <p:sp>
            <p:nvSpPr>
              <p:cNvPr id="2998" name="Freeform 87">
                <a:extLst>
                  <a:ext uri="{FF2B5EF4-FFF2-40B4-BE49-F238E27FC236}">
                    <a16:creationId xmlns:a16="http://schemas.microsoft.com/office/drawing/2014/main" id="{9379D6E1-9D4F-471D-8D09-CCF33A4B30AF}"/>
                  </a:ext>
                </a:extLst>
              </p:cNvPr>
              <p:cNvSpPr>
                <a:spLocks/>
              </p:cNvSpPr>
              <p:nvPr/>
            </p:nvSpPr>
            <p:spPr bwMode="auto">
              <a:xfrm>
                <a:off x="7361" y="3813"/>
                <a:ext cx="51" cy="38"/>
              </a:xfrm>
              <a:custGeom>
                <a:avLst/>
                <a:gdLst>
                  <a:gd name="T0" fmla="+- 0 7361 7361"/>
                  <a:gd name="T1" fmla="*/ T0 w 51"/>
                  <a:gd name="T2" fmla="+- 0 3833 3813"/>
                  <a:gd name="T3" fmla="*/ 3833 h 38"/>
                  <a:gd name="T4" fmla="+- 0 7364 7361"/>
                  <a:gd name="T5" fmla="*/ T4 w 51"/>
                  <a:gd name="T6" fmla="+- 0 3842 3813"/>
                  <a:gd name="T7" fmla="*/ 3842 h 38"/>
                  <a:gd name="T8" fmla="+- 0 7380 7361"/>
                  <a:gd name="T9" fmla="*/ T8 w 51"/>
                  <a:gd name="T10" fmla="+- 0 3851 3813"/>
                  <a:gd name="T11" fmla="*/ 3851 h 38"/>
                  <a:gd name="T12" fmla="+- 0 7411 7361"/>
                  <a:gd name="T13" fmla="*/ T12 w 51"/>
                  <a:gd name="T14" fmla="+- 0 3844 3813"/>
                  <a:gd name="T15" fmla="*/ 3844 h 38"/>
                  <a:gd name="T16" fmla="+- 0 7407 7361"/>
                  <a:gd name="T17" fmla="*/ T16 w 51"/>
                  <a:gd name="T18" fmla="+- 0 3813 3813"/>
                  <a:gd name="T19" fmla="*/ 3813 h 38"/>
                  <a:gd name="T20" fmla="+- 0 7363 7361"/>
                  <a:gd name="T21" fmla="*/ T20 w 51"/>
                  <a:gd name="T22" fmla="+- 0 3817 3813"/>
                  <a:gd name="T23" fmla="*/ 3817 h 38"/>
                  <a:gd name="T24" fmla="+- 0 7361 7361"/>
                  <a:gd name="T25" fmla="*/ T24 w 51"/>
                  <a:gd name="T26" fmla="+- 0 3833 3813"/>
                  <a:gd name="T27" fmla="*/ 3833 h 38"/>
                </a:gdLst>
                <a:ahLst/>
                <a:cxnLst>
                  <a:cxn ang="0">
                    <a:pos x="T1" y="T3"/>
                  </a:cxn>
                  <a:cxn ang="0">
                    <a:pos x="T5" y="T7"/>
                  </a:cxn>
                  <a:cxn ang="0">
                    <a:pos x="T9" y="T11"/>
                  </a:cxn>
                  <a:cxn ang="0">
                    <a:pos x="T13" y="T15"/>
                  </a:cxn>
                  <a:cxn ang="0">
                    <a:pos x="T17" y="T19"/>
                  </a:cxn>
                  <a:cxn ang="0">
                    <a:pos x="T21" y="T23"/>
                  </a:cxn>
                  <a:cxn ang="0">
                    <a:pos x="T25" y="T27"/>
                  </a:cxn>
                </a:cxnLst>
                <a:rect l="0" t="0" r="r" b="b"/>
                <a:pathLst>
                  <a:path w="51" h="38">
                    <a:moveTo>
                      <a:pt x="0" y="20"/>
                    </a:moveTo>
                    <a:lnTo>
                      <a:pt x="3" y="29"/>
                    </a:lnTo>
                    <a:lnTo>
                      <a:pt x="19" y="38"/>
                    </a:lnTo>
                    <a:lnTo>
                      <a:pt x="50" y="31"/>
                    </a:lnTo>
                    <a:lnTo>
                      <a:pt x="46" y="0"/>
                    </a:lnTo>
                    <a:lnTo>
                      <a:pt x="2" y="4"/>
                    </a:lnTo>
                    <a:lnTo>
                      <a:pt x="0" y="20"/>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2" name="Group 88">
              <a:extLst>
                <a:ext uri="{FF2B5EF4-FFF2-40B4-BE49-F238E27FC236}">
                  <a16:creationId xmlns:a16="http://schemas.microsoft.com/office/drawing/2014/main" id="{C4394A68-86DB-49E0-9193-D17A6B7BD46D}"/>
                </a:ext>
              </a:extLst>
            </p:cNvPr>
            <p:cNvGrpSpPr>
              <a:grpSpLocks/>
            </p:cNvGrpSpPr>
            <p:nvPr/>
          </p:nvGrpSpPr>
          <p:grpSpPr bwMode="auto">
            <a:xfrm>
              <a:off x="7428" y="3815"/>
              <a:ext cx="11" cy="10"/>
              <a:chOff x="7428" y="3815"/>
              <a:chExt cx="11" cy="10"/>
            </a:xfrm>
          </p:grpSpPr>
          <p:sp>
            <p:nvSpPr>
              <p:cNvPr id="2997" name="Freeform 89">
                <a:extLst>
                  <a:ext uri="{FF2B5EF4-FFF2-40B4-BE49-F238E27FC236}">
                    <a16:creationId xmlns:a16="http://schemas.microsoft.com/office/drawing/2014/main" id="{33BBB705-E878-4127-BEB3-BB67E2E5FB86}"/>
                  </a:ext>
                </a:extLst>
              </p:cNvPr>
              <p:cNvSpPr>
                <a:spLocks/>
              </p:cNvSpPr>
              <p:nvPr/>
            </p:nvSpPr>
            <p:spPr bwMode="auto">
              <a:xfrm>
                <a:off x="7428" y="3815"/>
                <a:ext cx="11" cy="10"/>
              </a:xfrm>
              <a:custGeom>
                <a:avLst/>
                <a:gdLst>
                  <a:gd name="T0" fmla="+- 0 7439 7428"/>
                  <a:gd name="T1" fmla="*/ T0 w 11"/>
                  <a:gd name="T2" fmla="+- 0 3824 3815"/>
                  <a:gd name="T3" fmla="*/ 3824 h 10"/>
                  <a:gd name="T4" fmla="+- 0 7428 7428"/>
                  <a:gd name="T5" fmla="*/ T4 w 11"/>
                  <a:gd name="T6" fmla="+- 0 3820 3815"/>
                  <a:gd name="T7" fmla="*/ 3820 h 10"/>
                  <a:gd name="T8" fmla="+- 0 7439 7428"/>
                  <a:gd name="T9" fmla="*/ T8 w 11"/>
                  <a:gd name="T10" fmla="+- 0 3815 3815"/>
                  <a:gd name="T11" fmla="*/ 3815 h 10"/>
                  <a:gd name="T12" fmla="+- 0 7439 7428"/>
                  <a:gd name="T13" fmla="*/ T12 w 11"/>
                  <a:gd name="T14" fmla="+- 0 3824 3815"/>
                  <a:gd name="T15" fmla="*/ 3824 h 10"/>
                </a:gdLst>
                <a:ahLst/>
                <a:cxnLst>
                  <a:cxn ang="0">
                    <a:pos x="T1" y="T3"/>
                  </a:cxn>
                  <a:cxn ang="0">
                    <a:pos x="T5" y="T7"/>
                  </a:cxn>
                  <a:cxn ang="0">
                    <a:pos x="T9" y="T11"/>
                  </a:cxn>
                  <a:cxn ang="0">
                    <a:pos x="T13" y="T15"/>
                  </a:cxn>
                </a:cxnLst>
                <a:rect l="0" t="0" r="r" b="b"/>
                <a:pathLst>
                  <a:path w="11" h="10">
                    <a:moveTo>
                      <a:pt x="11" y="9"/>
                    </a:moveTo>
                    <a:lnTo>
                      <a:pt x="0" y="5"/>
                    </a:lnTo>
                    <a:lnTo>
                      <a:pt x="11" y="0"/>
                    </a:lnTo>
                    <a:lnTo>
                      <a:pt x="11" y="9"/>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3" name="Group 90">
              <a:extLst>
                <a:ext uri="{FF2B5EF4-FFF2-40B4-BE49-F238E27FC236}">
                  <a16:creationId xmlns:a16="http://schemas.microsoft.com/office/drawing/2014/main" id="{20B9EA6D-AE64-44C3-9FC4-14AE23EC4FCF}"/>
                </a:ext>
              </a:extLst>
            </p:cNvPr>
            <p:cNvGrpSpPr>
              <a:grpSpLocks/>
            </p:cNvGrpSpPr>
            <p:nvPr/>
          </p:nvGrpSpPr>
          <p:grpSpPr bwMode="auto">
            <a:xfrm>
              <a:off x="7428" y="3815"/>
              <a:ext cx="11" cy="10"/>
              <a:chOff x="7428" y="3815"/>
              <a:chExt cx="11" cy="10"/>
            </a:xfrm>
          </p:grpSpPr>
          <p:sp>
            <p:nvSpPr>
              <p:cNvPr id="2996" name="Freeform 91">
                <a:extLst>
                  <a:ext uri="{FF2B5EF4-FFF2-40B4-BE49-F238E27FC236}">
                    <a16:creationId xmlns:a16="http://schemas.microsoft.com/office/drawing/2014/main" id="{0176400F-ACEC-467D-AD1C-CB712439999F}"/>
                  </a:ext>
                </a:extLst>
              </p:cNvPr>
              <p:cNvSpPr>
                <a:spLocks/>
              </p:cNvSpPr>
              <p:nvPr/>
            </p:nvSpPr>
            <p:spPr bwMode="auto">
              <a:xfrm>
                <a:off x="7428" y="3815"/>
                <a:ext cx="11" cy="10"/>
              </a:xfrm>
              <a:custGeom>
                <a:avLst/>
                <a:gdLst>
                  <a:gd name="T0" fmla="+- 0 7428 7428"/>
                  <a:gd name="T1" fmla="*/ T0 w 11"/>
                  <a:gd name="T2" fmla="+- 0 3820 3815"/>
                  <a:gd name="T3" fmla="*/ 3820 h 10"/>
                  <a:gd name="T4" fmla="+- 0 7439 7428"/>
                  <a:gd name="T5" fmla="*/ T4 w 11"/>
                  <a:gd name="T6" fmla="+- 0 3824 3815"/>
                  <a:gd name="T7" fmla="*/ 3824 h 10"/>
                  <a:gd name="T8" fmla="+- 0 7439 7428"/>
                  <a:gd name="T9" fmla="*/ T8 w 11"/>
                  <a:gd name="T10" fmla="+- 0 3815 3815"/>
                  <a:gd name="T11" fmla="*/ 3815 h 10"/>
                  <a:gd name="T12" fmla="+- 0 7428 7428"/>
                  <a:gd name="T13" fmla="*/ T12 w 11"/>
                  <a:gd name="T14" fmla="+- 0 3820 3815"/>
                  <a:gd name="T15" fmla="*/ 3820 h 10"/>
                </a:gdLst>
                <a:ahLst/>
                <a:cxnLst>
                  <a:cxn ang="0">
                    <a:pos x="T1" y="T3"/>
                  </a:cxn>
                  <a:cxn ang="0">
                    <a:pos x="T5" y="T7"/>
                  </a:cxn>
                  <a:cxn ang="0">
                    <a:pos x="T9" y="T11"/>
                  </a:cxn>
                  <a:cxn ang="0">
                    <a:pos x="T13" y="T15"/>
                  </a:cxn>
                </a:cxnLst>
                <a:rect l="0" t="0" r="r" b="b"/>
                <a:pathLst>
                  <a:path w="11" h="10">
                    <a:moveTo>
                      <a:pt x="0" y="5"/>
                    </a:moveTo>
                    <a:lnTo>
                      <a:pt x="11" y="9"/>
                    </a:lnTo>
                    <a:lnTo>
                      <a:pt x="11" y="0"/>
                    </a:lnTo>
                    <a:lnTo>
                      <a:pt x="0" y="5"/>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4" name="Group 92">
              <a:extLst>
                <a:ext uri="{FF2B5EF4-FFF2-40B4-BE49-F238E27FC236}">
                  <a16:creationId xmlns:a16="http://schemas.microsoft.com/office/drawing/2014/main" id="{2E7B3AEF-1889-430F-91E5-FD09336DDEF5}"/>
                </a:ext>
              </a:extLst>
            </p:cNvPr>
            <p:cNvGrpSpPr>
              <a:grpSpLocks/>
            </p:cNvGrpSpPr>
            <p:nvPr/>
          </p:nvGrpSpPr>
          <p:grpSpPr bwMode="auto">
            <a:xfrm>
              <a:off x="7424" y="3813"/>
              <a:ext cx="7" cy="3"/>
              <a:chOff x="7424" y="3813"/>
              <a:chExt cx="7" cy="3"/>
            </a:xfrm>
          </p:grpSpPr>
          <p:sp>
            <p:nvSpPr>
              <p:cNvPr id="2995" name="Freeform 93">
                <a:extLst>
                  <a:ext uri="{FF2B5EF4-FFF2-40B4-BE49-F238E27FC236}">
                    <a16:creationId xmlns:a16="http://schemas.microsoft.com/office/drawing/2014/main" id="{2713700A-1ACF-4F0C-9369-BD9FF7285A06}"/>
                  </a:ext>
                </a:extLst>
              </p:cNvPr>
              <p:cNvSpPr>
                <a:spLocks/>
              </p:cNvSpPr>
              <p:nvPr/>
            </p:nvSpPr>
            <p:spPr bwMode="auto">
              <a:xfrm>
                <a:off x="7424" y="3813"/>
                <a:ext cx="7" cy="3"/>
              </a:xfrm>
              <a:custGeom>
                <a:avLst/>
                <a:gdLst>
                  <a:gd name="T0" fmla="+- 0 7428 7424"/>
                  <a:gd name="T1" fmla="*/ T0 w 7"/>
                  <a:gd name="T2" fmla="+- 0 3816 3813"/>
                  <a:gd name="T3" fmla="*/ 3816 h 3"/>
                  <a:gd name="T4" fmla="+- 0 7424 7424"/>
                  <a:gd name="T5" fmla="*/ T4 w 7"/>
                  <a:gd name="T6" fmla="+- 0 3814 3813"/>
                  <a:gd name="T7" fmla="*/ 3814 h 3"/>
                  <a:gd name="T8" fmla="+- 0 7431 7424"/>
                  <a:gd name="T9" fmla="*/ T8 w 7"/>
                  <a:gd name="T10" fmla="+- 0 3813 3813"/>
                  <a:gd name="T11" fmla="*/ 3813 h 3"/>
                  <a:gd name="T12" fmla="+- 0 7428 7424"/>
                  <a:gd name="T13" fmla="*/ T12 w 7"/>
                  <a:gd name="T14" fmla="+- 0 3816 3813"/>
                  <a:gd name="T15" fmla="*/ 3816 h 3"/>
                </a:gdLst>
                <a:ahLst/>
                <a:cxnLst>
                  <a:cxn ang="0">
                    <a:pos x="T1" y="T3"/>
                  </a:cxn>
                  <a:cxn ang="0">
                    <a:pos x="T5" y="T7"/>
                  </a:cxn>
                  <a:cxn ang="0">
                    <a:pos x="T9" y="T11"/>
                  </a:cxn>
                  <a:cxn ang="0">
                    <a:pos x="T13" y="T15"/>
                  </a:cxn>
                </a:cxnLst>
                <a:rect l="0" t="0" r="r" b="b"/>
                <a:pathLst>
                  <a:path w="7" h="3">
                    <a:moveTo>
                      <a:pt x="4" y="3"/>
                    </a:moveTo>
                    <a:lnTo>
                      <a:pt x="0" y="1"/>
                    </a:lnTo>
                    <a:lnTo>
                      <a:pt x="7" y="0"/>
                    </a:lnTo>
                    <a:lnTo>
                      <a:pt x="4" y="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5" name="Group 94">
              <a:extLst>
                <a:ext uri="{FF2B5EF4-FFF2-40B4-BE49-F238E27FC236}">
                  <a16:creationId xmlns:a16="http://schemas.microsoft.com/office/drawing/2014/main" id="{ED222EB7-5230-4D1C-8A10-D6BB2FE5D4BD}"/>
                </a:ext>
              </a:extLst>
            </p:cNvPr>
            <p:cNvGrpSpPr>
              <a:grpSpLocks/>
            </p:cNvGrpSpPr>
            <p:nvPr/>
          </p:nvGrpSpPr>
          <p:grpSpPr bwMode="auto">
            <a:xfrm>
              <a:off x="7424" y="3813"/>
              <a:ext cx="7" cy="3"/>
              <a:chOff x="7424" y="3813"/>
              <a:chExt cx="7" cy="3"/>
            </a:xfrm>
          </p:grpSpPr>
          <p:sp>
            <p:nvSpPr>
              <p:cNvPr id="2994" name="Freeform 95">
                <a:extLst>
                  <a:ext uri="{FF2B5EF4-FFF2-40B4-BE49-F238E27FC236}">
                    <a16:creationId xmlns:a16="http://schemas.microsoft.com/office/drawing/2014/main" id="{9C0305BF-B30C-4A90-B979-636A78943DB4}"/>
                  </a:ext>
                </a:extLst>
              </p:cNvPr>
              <p:cNvSpPr>
                <a:spLocks/>
              </p:cNvSpPr>
              <p:nvPr/>
            </p:nvSpPr>
            <p:spPr bwMode="auto">
              <a:xfrm>
                <a:off x="7424" y="3813"/>
                <a:ext cx="7" cy="3"/>
              </a:xfrm>
              <a:custGeom>
                <a:avLst/>
                <a:gdLst>
                  <a:gd name="T0" fmla="+- 0 7424 7424"/>
                  <a:gd name="T1" fmla="*/ T0 w 7"/>
                  <a:gd name="T2" fmla="+- 0 3814 3813"/>
                  <a:gd name="T3" fmla="*/ 3814 h 3"/>
                  <a:gd name="T4" fmla="+- 0 7428 7424"/>
                  <a:gd name="T5" fmla="*/ T4 w 7"/>
                  <a:gd name="T6" fmla="+- 0 3816 3813"/>
                  <a:gd name="T7" fmla="*/ 3816 h 3"/>
                  <a:gd name="T8" fmla="+- 0 7431 7424"/>
                  <a:gd name="T9" fmla="*/ T8 w 7"/>
                  <a:gd name="T10" fmla="+- 0 3813 3813"/>
                  <a:gd name="T11" fmla="*/ 3813 h 3"/>
                  <a:gd name="T12" fmla="+- 0 7424 7424"/>
                  <a:gd name="T13" fmla="*/ T12 w 7"/>
                  <a:gd name="T14" fmla="+- 0 3814 3813"/>
                  <a:gd name="T15" fmla="*/ 3814 h 3"/>
                </a:gdLst>
                <a:ahLst/>
                <a:cxnLst>
                  <a:cxn ang="0">
                    <a:pos x="T1" y="T3"/>
                  </a:cxn>
                  <a:cxn ang="0">
                    <a:pos x="T5" y="T7"/>
                  </a:cxn>
                  <a:cxn ang="0">
                    <a:pos x="T9" y="T11"/>
                  </a:cxn>
                  <a:cxn ang="0">
                    <a:pos x="T13" y="T15"/>
                  </a:cxn>
                </a:cxnLst>
                <a:rect l="0" t="0" r="r" b="b"/>
                <a:pathLst>
                  <a:path w="7" h="3">
                    <a:moveTo>
                      <a:pt x="0" y="1"/>
                    </a:moveTo>
                    <a:lnTo>
                      <a:pt x="4" y="3"/>
                    </a:lnTo>
                    <a:lnTo>
                      <a:pt x="7" y="0"/>
                    </a:lnTo>
                    <a:lnTo>
                      <a:pt x="0" y="1"/>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6" name="Group 96">
              <a:extLst>
                <a:ext uri="{FF2B5EF4-FFF2-40B4-BE49-F238E27FC236}">
                  <a16:creationId xmlns:a16="http://schemas.microsoft.com/office/drawing/2014/main" id="{77EFA49A-7BDF-461B-8B7A-E459590528A4}"/>
                </a:ext>
              </a:extLst>
            </p:cNvPr>
            <p:cNvGrpSpPr>
              <a:grpSpLocks/>
            </p:cNvGrpSpPr>
            <p:nvPr/>
          </p:nvGrpSpPr>
          <p:grpSpPr bwMode="auto">
            <a:xfrm>
              <a:off x="7432" y="3809"/>
              <a:ext cx="8" cy="6"/>
              <a:chOff x="7432" y="3809"/>
              <a:chExt cx="8" cy="6"/>
            </a:xfrm>
          </p:grpSpPr>
          <p:sp>
            <p:nvSpPr>
              <p:cNvPr id="2993" name="Freeform 97">
                <a:extLst>
                  <a:ext uri="{FF2B5EF4-FFF2-40B4-BE49-F238E27FC236}">
                    <a16:creationId xmlns:a16="http://schemas.microsoft.com/office/drawing/2014/main" id="{A3191153-110C-4D2D-9392-ACE47C0DBD6B}"/>
                  </a:ext>
                </a:extLst>
              </p:cNvPr>
              <p:cNvSpPr>
                <a:spLocks/>
              </p:cNvSpPr>
              <p:nvPr/>
            </p:nvSpPr>
            <p:spPr bwMode="auto">
              <a:xfrm>
                <a:off x="7432" y="3809"/>
                <a:ext cx="8" cy="6"/>
              </a:xfrm>
              <a:custGeom>
                <a:avLst/>
                <a:gdLst>
                  <a:gd name="T0" fmla="+- 0 7439 7432"/>
                  <a:gd name="T1" fmla="*/ T0 w 8"/>
                  <a:gd name="T2" fmla="+- 0 3815 3809"/>
                  <a:gd name="T3" fmla="*/ 3815 h 6"/>
                  <a:gd name="T4" fmla="+- 0 7432 7432"/>
                  <a:gd name="T5" fmla="*/ T4 w 8"/>
                  <a:gd name="T6" fmla="+- 0 3810 3809"/>
                  <a:gd name="T7" fmla="*/ 3810 h 6"/>
                  <a:gd name="T8" fmla="+- 0 7439 7432"/>
                  <a:gd name="T9" fmla="*/ T8 w 8"/>
                  <a:gd name="T10" fmla="+- 0 3809 3809"/>
                  <a:gd name="T11" fmla="*/ 3809 h 6"/>
                  <a:gd name="T12" fmla="+- 0 7439 7432"/>
                  <a:gd name="T13" fmla="*/ T12 w 8"/>
                  <a:gd name="T14" fmla="+- 0 3815 3809"/>
                  <a:gd name="T15" fmla="*/ 3815 h 6"/>
                </a:gdLst>
                <a:ahLst/>
                <a:cxnLst>
                  <a:cxn ang="0">
                    <a:pos x="T1" y="T3"/>
                  </a:cxn>
                  <a:cxn ang="0">
                    <a:pos x="T5" y="T7"/>
                  </a:cxn>
                  <a:cxn ang="0">
                    <a:pos x="T9" y="T11"/>
                  </a:cxn>
                  <a:cxn ang="0">
                    <a:pos x="T13" y="T15"/>
                  </a:cxn>
                </a:cxnLst>
                <a:rect l="0" t="0" r="r" b="b"/>
                <a:pathLst>
                  <a:path w="8" h="6">
                    <a:moveTo>
                      <a:pt x="7" y="6"/>
                    </a:moveTo>
                    <a:lnTo>
                      <a:pt x="0" y="1"/>
                    </a:lnTo>
                    <a:lnTo>
                      <a:pt x="7" y="0"/>
                    </a:lnTo>
                    <a:lnTo>
                      <a:pt x="7" y="6"/>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7" name="Group 98">
              <a:extLst>
                <a:ext uri="{FF2B5EF4-FFF2-40B4-BE49-F238E27FC236}">
                  <a16:creationId xmlns:a16="http://schemas.microsoft.com/office/drawing/2014/main" id="{2C37BFBD-F131-4671-99D1-1D976DD6871A}"/>
                </a:ext>
              </a:extLst>
            </p:cNvPr>
            <p:cNvGrpSpPr>
              <a:grpSpLocks/>
            </p:cNvGrpSpPr>
            <p:nvPr/>
          </p:nvGrpSpPr>
          <p:grpSpPr bwMode="auto">
            <a:xfrm>
              <a:off x="7432" y="3809"/>
              <a:ext cx="8" cy="6"/>
              <a:chOff x="7432" y="3809"/>
              <a:chExt cx="8" cy="6"/>
            </a:xfrm>
          </p:grpSpPr>
          <p:sp>
            <p:nvSpPr>
              <p:cNvPr id="2992" name="Freeform 99">
                <a:extLst>
                  <a:ext uri="{FF2B5EF4-FFF2-40B4-BE49-F238E27FC236}">
                    <a16:creationId xmlns:a16="http://schemas.microsoft.com/office/drawing/2014/main" id="{63458EB5-FF50-4918-8AD0-E60ACC55D435}"/>
                  </a:ext>
                </a:extLst>
              </p:cNvPr>
              <p:cNvSpPr>
                <a:spLocks/>
              </p:cNvSpPr>
              <p:nvPr/>
            </p:nvSpPr>
            <p:spPr bwMode="auto">
              <a:xfrm>
                <a:off x="7432" y="3809"/>
                <a:ext cx="8" cy="6"/>
              </a:xfrm>
              <a:custGeom>
                <a:avLst/>
                <a:gdLst>
                  <a:gd name="T0" fmla="+- 0 7432 7432"/>
                  <a:gd name="T1" fmla="*/ T0 w 8"/>
                  <a:gd name="T2" fmla="+- 0 3810 3809"/>
                  <a:gd name="T3" fmla="*/ 3810 h 6"/>
                  <a:gd name="T4" fmla="+- 0 7439 7432"/>
                  <a:gd name="T5" fmla="*/ T4 w 8"/>
                  <a:gd name="T6" fmla="+- 0 3815 3809"/>
                  <a:gd name="T7" fmla="*/ 3815 h 6"/>
                  <a:gd name="T8" fmla="+- 0 7439 7432"/>
                  <a:gd name="T9" fmla="*/ T8 w 8"/>
                  <a:gd name="T10" fmla="+- 0 3809 3809"/>
                  <a:gd name="T11" fmla="*/ 3809 h 6"/>
                  <a:gd name="T12" fmla="+- 0 7432 7432"/>
                  <a:gd name="T13" fmla="*/ T12 w 8"/>
                  <a:gd name="T14" fmla="+- 0 3810 3809"/>
                  <a:gd name="T15" fmla="*/ 3810 h 6"/>
                </a:gdLst>
                <a:ahLst/>
                <a:cxnLst>
                  <a:cxn ang="0">
                    <a:pos x="T1" y="T3"/>
                  </a:cxn>
                  <a:cxn ang="0">
                    <a:pos x="T5" y="T7"/>
                  </a:cxn>
                  <a:cxn ang="0">
                    <a:pos x="T9" y="T11"/>
                  </a:cxn>
                  <a:cxn ang="0">
                    <a:pos x="T13" y="T15"/>
                  </a:cxn>
                </a:cxnLst>
                <a:rect l="0" t="0" r="r" b="b"/>
                <a:pathLst>
                  <a:path w="8" h="6">
                    <a:moveTo>
                      <a:pt x="0" y="1"/>
                    </a:moveTo>
                    <a:lnTo>
                      <a:pt x="7" y="6"/>
                    </a:lnTo>
                    <a:lnTo>
                      <a:pt x="7" y="0"/>
                    </a:lnTo>
                    <a:lnTo>
                      <a:pt x="0" y="1"/>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8" name="Group 100">
              <a:extLst>
                <a:ext uri="{FF2B5EF4-FFF2-40B4-BE49-F238E27FC236}">
                  <a16:creationId xmlns:a16="http://schemas.microsoft.com/office/drawing/2014/main" id="{BE6617B6-4C24-4CF0-BB40-597747D65817}"/>
                </a:ext>
              </a:extLst>
            </p:cNvPr>
            <p:cNvGrpSpPr>
              <a:grpSpLocks/>
            </p:cNvGrpSpPr>
            <p:nvPr/>
          </p:nvGrpSpPr>
          <p:grpSpPr bwMode="auto">
            <a:xfrm>
              <a:off x="7424" y="3810"/>
              <a:ext cx="6" cy="4"/>
              <a:chOff x="7424" y="3810"/>
              <a:chExt cx="6" cy="4"/>
            </a:xfrm>
          </p:grpSpPr>
          <p:sp>
            <p:nvSpPr>
              <p:cNvPr id="2991" name="Freeform 101">
                <a:extLst>
                  <a:ext uri="{FF2B5EF4-FFF2-40B4-BE49-F238E27FC236}">
                    <a16:creationId xmlns:a16="http://schemas.microsoft.com/office/drawing/2014/main" id="{4F946CAF-7D16-419C-9CE6-4474BA16F31F}"/>
                  </a:ext>
                </a:extLst>
              </p:cNvPr>
              <p:cNvSpPr>
                <a:spLocks/>
              </p:cNvSpPr>
              <p:nvPr/>
            </p:nvSpPr>
            <p:spPr bwMode="auto">
              <a:xfrm>
                <a:off x="7424" y="3810"/>
                <a:ext cx="6" cy="4"/>
              </a:xfrm>
              <a:custGeom>
                <a:avLst/>
                <a:gdLst>
                  <a:gd name="T0" fmla="+- 0 7429 7424"/>
                  <a:gd name="T1" fmla="*/ T0 w 6"/>
                  <a:gd name="T2" fmla="+- 0 3813 3810"/>
                  <a:gd name="T3" fmla="*/ 3813 h 4"/>
                  <a:gd name="T4" fmla="+- 0 7424 7424"/>
                  <a:gd name="T5" fmla="*/ T4 w 6"/>
                  <a:gd name="T6" fmla="+- 0 3811 3810"/>
                  <a:gd name="T7" fmla="*/ 3811 h 4"/>
                  <a:gd name="T8" fmla="+- 0 7429 7424"/>
                  <a:gd name="T9" fmla="*/ T8 w 6"/>
                  <a:gd name="T10" fmla="+- 0 3810 3810"/>
                  <a:gd name="T11" fmla="*/ 3810 h 4"/>
                  <a:gd name="T12" fmla="+- 0 7429 7424"/>
                  <a:gd name="T13" fmla="*/ T12 w 6"/>
                  <a:gd name="T14" fmla="+- 0 3813 3810"/>
                  <a:gd name="T15" fmla="*/ 3813 h 4"/>
                </a:gdLst>
                <a:ahLst/>
                <a:cxnLst>
                  <a:cxn ang="0">
                    <a:pos x="T1" y="T3"/>
                  </a:cxn>
                  <a:cxn ang="0">
                    <a:pos x="T5" y="T7"/>
                  </a:cxn>
                  <a:cxn ang="0">
                    <a:pos x="T9" y="T11"/>
                  </a:cxn>
                  <a:cxn ang="0">
                    <a:pos x="T13" y="T15"/>
                  </a:cxn>
                </a:cxnLst>
                <a:rect l="0" t="0" r="r" b="b"/>
                <a:pathLst>
                  <a:path w="6" h="4">
                    <a:moveTo>
                      <a:pt x="5" y="3"/>
                    </a:moveTo>
                    <a:lnTo>
                      <a:pt x="0" y="1"/>
                    </a:lnTo>
                    <a:lnTo>
                      <a:pt x="5" y="0"/>
                    </a:lnTo>
                    <a:lnTo>
                      <a:pt x="5" y="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9" name="Group 102">
              <a:extLst>
                <a:ext uri="{FF2B5EF4-FFF2-40B4-BE49-F238E27FC236}">
                  <a16:creationId xmlns:a16="http://schemas.microsoft.com/office/drawing/2014/main" id="{1AE8AAE8-55E5-4E3B-9102-9C4A5F551DD8}"/>
                </a:ext>
              </a:extLst>
            </p:cNvPr>
            <p:cNvGrpSpPr>
              <a:grpSpLocks/>
            </p:cNvGrpSpPr>
            <p:nvPr/>
          </p:nvGrpSpPr>
          <p:grpSpPr bwMode="auto">
            <a:xfrm>
              <a:off x="7424" y="3810"/>
              <a:ext cx="6" cy="4"/>
              <a:chOff x="7424" y="3810"/>
              <a:chExt cx="6" cy="4"/>
            </a:xfrm>
          </p:grpSpPr>
          <p:sp>
            <p:nvSpPr>
              <p:cNvPr id="2990" name="Freeform 103">
                <a:extLst>
                  <a:ext uri="{FF2B5EF4-FFF2-40B4-BE49-F238E27FC236}">
                    <a16:creationId xmlns:a16="http://schemas.microsoft.com/office/drawing/2014/main" id="{E877DA23-26D1-402C-8AF6-B7DF0DEB5588}"/>
                  </a:ext>
                </a:extLst>
              </p:cNvPr>
              <p:cNvSpPr>
                <a:spLocks/>
              </p:cNvSpPr>
              <p:nvPr/>
            </p:nvSpPr>
            <p:spPr bwMode="auto">
              <a:xfrm>
                <a:off x="7424" y="3810"/>
                <a:ext cx="6" cy="4"/>
              </a:xfrm>
              <a:custGeom>
                <a:avLst/>
                <a:gdLst>
                  <a:gd name="T0" fmla="+- 0 7424 7424"/>
                  <a:gd name="T1" fmla="*/ T0 w 6"/>
                  <a:gd name="T2" fmla="+- 0 3811 3810"/>
                  <a:gd name="T3" fmla="*/ 3811 h 4"/>
                  <a:gd name="T4" fmla="+- 0 7429 7424"/>
                  <a:gd name="T5" fmla="*/ T4 w 6"/>
                  <a:gd name="T6" fmla="+- 0 3813 3810"/>
                  <a:gd name="T7" fmla="*/ 3813 h 4"/>
                  <a:gd name="T8" fmla="+- 0 7429 7424"/>
                  <a:gd name="T9" fmla="*/ T8 w 6"/>
                  <a:gd name="T10" fmla="+- 0 3810 3810"/>
                  <a:gd name="T11" fmla="*/ 3810 h 4"/>
                  <a:gd name="T12" fmla="+- 0 7424 7424"/>
                  <a:gd name="T13" fmla="*/ T12 w 6"/>
                  <a:gd name="T14" fmla="+- 0 3811 3810"/>
                  <a:gd name="T15" fmla="*/ 3811 h 4"/>
                </a:gdLst>
                <a:ahLst/>
                <a:cxnLst>
                  <a:cxn ang="0">
                    <a:pos x="T1" y="T3"/>
                  </a:cxn>
                  <a:cxn ang="0">
                    <a:pos x="T5" y="T7"/>
                  </a:cxn>
                  <a:cxn ang="0">
                    <a:pos x="T9" y="T11"/>
                  </a:cxn>
                  <a:cxn ang="0">
                    <a:pos x="T13" y="T15"/>
                  </a:cxn>
                </a:cxnLst>
                <a:rect l="0" t="0" r="r" b="b"/>
                <a:pathLst>
                  <a:path w="6" h="4">
                    <a:moveTo>
                      <a:pt x="0" y="1"/>
                    </a:moveTo>
                    <a:lnTo>
                      <a:pt x="5" y="3"/>
                    </a:lnTo>
                    <a:lnTo>
                      <a:pt x="5" y="0"/>
                    </a:lnTo>
                    <a:lnTo>
                      <a:pt x="0" y="1"/>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10" name="Group 104">
              <a:extLst>
                <a:ext uri="{FF2B5EF4-FFF2-40B4-BE49-F238E27FC236}">
                  <a16:creationId xmlns:a16="http://schemas.microsoft.com/office/drawing/2014/main" id="{2F92EA4B-31B4-4C4F-88D8-6AEBDF0BA505}"/>
                </a:ext>
              </a:extLst>
            </p:cNvPr>
            <p:cNvGrpSpPr>
              <a:grpSpLocks/>
            </p:cNvGrpSpPr>
            <p:nvPr/>
          </p:nvGrpSpPr>
          <p:grpSpPr bwMode="auto">
            <a:xfrm>
              <a:off x="7409" y="3812"/>
              <a:ext cx="18" cy="33"/>
              <a:chOff x="7409" y="3812"/>
              <a:chExt cx="18" cy="33"/>
            </a:xfrm>
          </p:grpSpPr>
          <p:sp>
            <p:nvSpPr>
              <p:cNvPr id="2989" name="Freeform 105">
                <a:extLst>
                  <a:ext uri="{FF2B5EF4-FFF2-40B4-BE49-F238E27FC236}">
                    <a16:creationId xmlns:a16="http://schemas.microsoft.com/office/drawing/2014/main" id="{9E8DDB46-9075-4D78-BABE-D4737024E40E}"/>
                  </a:ext>
                </a:extLst>
              </p:cNvPr>
              <p:cNvSpPr>
                <a:spLocks/>
              </p:cNvSpPr>
              <p:nvPr/>
            </p:nvSpPr>
            <p:spPr bwMode="auto">
              <a:xfrm>
                <a:off x="7409" y="3812"/>
                <a:ext cx="18" cy="33"/>
              </a:xfrm>
              <a:custGeom>
                <a:avLst/>
                <a:gdLst>
                  <a:gd name="T0" fmla="+- 0 7416 7409"/>
                  <a:gd name="T1" fmla="*/ T0 w 18"/>
                  <a:gd name="T2" fmla="+- 0 3845 3812"/>
                  <a:gd name="T3" fmla="*/ 3845 h 33"/>
                  <a:gd name="T4" fmla="+- 0 7409 7409"/>
                  <a:gd name="T5" fmla="*/ T4 w 18"/>
                  <a:gd name="T6" fmla="+- 0 3826 3812"/>
                  <a:gd name="T7" fmla="*/ 3826 h 33"/>
                  <a:gd name="T8" fmla="+- 0 7414 7409"/>
                  <a:gd name="T9" fmla="*/ T8 w 18"/>
                  <a:gd name="T10" fmla="+- 0 3812 3812"/>
                  <a:gd name="T11" fmla="*/ 3812 h 33"/>
                  <a:gd name="T12" fmla="+- 0 7417 7409"/>
                  <a:gd name="T13" fmla="*/ T12 w 18"/>
                  <a:gd name="T14" fmla="+- 0 3825 3812"/>
                  <a:gd name="T15" fmla="*/ 3825 h 33"/>
                  <a:gd name="T16" fmla="+- 0 7427 7409"/>
                  <a:gd name="T17" fmla="*/ T16 w 18"/>
                  <a:gd name="T18" fmla="+- 0 3829 3812"/>
                  <a:gd name="T19" fmla="*/ 3829 h 33"/>
                  <a:gd name="T20" fmla="+- 0 7416 7409"/>
                  <a:gd name="T21" fmla="*/ T20 w 18"/>
                  <a:gd name="T22" fmla="+- 0 3836 3812"/>
                  <a:gd name="T23" fmla="*/ 3836 h 33"/>
                  <a:gd name="T24" fmla="+- 0 7416 7409"/>
                  <a:gd name="T25" fmla="*/ T24 w 18"/>
                  <a:gd name="T26" fmla="+- 0 3845 3812"/>
                  <a:gd name="T27" fmla="*/ 3845 h 33"/>
                </a:gdLst>
                <a:ahLst/>
                <a:cxnLst>
                  <a:cxn ang="0">
                    <a:pos x="T1" y="T3"/>
                  </a:cxn>
                  <a:cxn ang="0">
                    <a:pos x="T5" y="T7"/>
                  </a:cxn>
                  <a:cxn ang="0">
                    <a:pos x="T9" y="T11"/>
                  </a:cxn>
                  <a:cxn ang="0">
                    <a:pos x="T13" y="T15"/>
                  </a:cxn>
                  <a:cxn ang="0">
                    <a:pos x="T17" y="T19"/>
                  </a:cxn>
                  <a:cxn ang="0">
                    <a:pos x="T21" y="T23"/>
                  </a:cxn>
                  <a:cxn ang="0">
                    <a:pos x="T25" y="T27"/>
                  </a:cxn>
                </a:cxnLst>
                <a:rect l="0" t="0" r="r" b="b"/>
                <a:pathLst>
                  <a:path w="18" h="33">
                    <a:moveTo>
                      <a:pt x="7" y="33"/>
                    </a:moveTo>
                    <a:lnTo>
                      <a:pt x="0" y="14"/>
                    </a:lnTo>
                    <a:lnTo>
                      <a:pt x="5" y="0"/>
                    </a:lnTo>
                    <a:lnTo>
                      <a:pt x="8" y="13"/>
                    </a:lnTo>
                    <a:lnTo>
                      <a:pt x="18" y="17"/>
                    </a:lnTo>
                    <a:lnTo>
                      <a:pt x="7" y="24"/>
                    </a:lnTo>
                    <a:lnTo>
                      <a:pt x="7" y="3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1" name="Group 106">
              <a:extLst>
                <a:ext uri="{FF2B5EF4-FFF2-40B4-BE49-F238E27FC236}">
                  <a16:creationId xmlns:a16="http://schemas.microsoft.com/office/drawing/2014/main" id="{8D43EEE6-5DC1-4369-A644-F235B87B3B28}"/>
                </a:ext>
              </a:extLst>
            </p:cNvPr>
            <p:cNvGrpSpPr>
              <a:grpSpLocks/>
            </p:cNvGrpSpPr>
            <p:nvPr/>
          </p:nvGrpSpPr>
          <p:grpSpPr bwMode="auto">
            <a:xfrm>
              <a:off x="7409" y="3812"/>
              <a:ext cx="18" cy="33"/>
              <a:chOff x="7409" y="3812"/>
              <a:chExt cx="18" cy="33"/>
            </a:xfrm>
          </p:grpSpPr>
          <p:sp>
            <p:nvSpPr>
              <p:cNvPr id="2988" name="Freeform 107">
                <a:extLst>
                  <a:ext uri="{FF2B5EF4-FFF2-40B4-BE49-F238E27FC236}">
                    <a16:creationId xmlns:a16="http://schemas.microsoft.com/office/drawing/2014/main" id="{538FCF2F-2C84-4FC5-A0EA-401233EE80C6}"/>
                  </a:ext>
                </a:extLst>
              </p:cNvPr>
              <p:cNvSpPr>
                <a:spLocks/>
              </p:cNvSpPr>
              <p:nvPr/>
            </p:nvSpPr>
            <p:spPr bwMode="auto">
              <a:xfrm>
                <a:off x="7409" y="3812"/>
                <a:ext cx="18" cy="33"/>
              </a:xfrm>
              <a:custGeom>
                <a:avLst/>
                <a:gdLst>
                  <a:gd name="T0" fmla="+- 0 7409 7409"/>
                  <a:gd name="T1" fmla="*/ T0 w 18"/>
                  <a:gd name="T2" fmla="+- 0 3826 3812"/>
                  <a:gd name="T3" fmla="*/ 3826 h 33"/>
                  <a:gd name="T4" fmla="+- 0 7416 7409"/>
                  <a:gd name="T5" fmla="*/ T4 w 18"/>
                  <a:gd name="T6" fmla="+- 0 3845 3812"/>
                  <a:gd name="T7" fmla="*/ 3845 h 33"/>
                  <a:gd name="T8" fmla="+- 0 7416 7409"/>
                  <a:gd name="T9" fmla="*/ T8 w 18"/>
                  <a:gd name="T10" fmla="+- 0 3836 3812"/>
                  <a:gd name="T11" fmla="*/ 3836 h 33"/>
                  <a:gd name="T12" fmla="+- 0 7427 7409"/>
                  <a:gd name="T13" fmla="*/ T12 w 18"/>
                  <a:gd name="T14" fmla="+- 0 3829 3812"/>
                  <a:gd name="T15" fmla="*/ 3829 h 33"/>
                  <a:gd name="T16" fmla="+- 0 7417 7409"/>
                  <a:gd name="T17" fmla="*/ T16 w 18"/>
                  <a:gd name="T18" fmla="+- 0 3825 3812"/>
                  <a:gd name="T19" fmla="*/ 3825 h 33"/>
                  <a:gd name="T20" fmla="+- 0 7414 7409"/>
                  <a:gd name="T21" fmla="*/ T20 w 18"/>
                  <a:gd name="T22" fmla="+- 0 3812 3812"/>
                  <a:gd name="T23" fmla="*/ 3812 h 33"/>
                  <a:gd name="T24" fmla="+- 0 7409 7409"/>
                  <a:gd name="T25" fmla="*/ T24 w 18"/>
                  <a:gd name="T26" fmla="+- 0 3826 3812"/>
                  <a:gd name="T27" fmla="*/ 3826 h 33"/>
                </a:gdLst>
                <a:ahLst/>
                <a:cxnLst>
                  <a:cxn ang="0">
                    <a:pos x="T1" y="T3"/>
                  </a:cxn>
                  <a:cxn ang="0">
                    <a:pos x="T5" y="T7"/>
                  </a:cxn>
                  <a:cxn ang="0">
                    <a:pos x="T9" y="T11"/>
                  </a:cxn>
                  <a:cxn ang="0">
                    <a:pos x="T13" y="T15"/>
                  </a:cxn>
                  <a:cxn ang="0">
                    <a:pos x="T17" y="T19"/>
                  </a:cxn>
                  <a:cxn ang="0">
                    <a:pos x="T21" y="T23"/>
                  </a:cxn>
                  <a:cxn ang="0">
                    <a:pos x="T25" y="T27"/>
                  </a:cxn>
                </a:cxnLst>
                <a:rect l="0" t="0" r="r" b="b"/>
                <a:pathLst>
                  <a:path w="18" h="33">
                    <a:moveTo>
                      <a:pt x="0" y="14"/>
                    </a:moveTo>
                    <a:lnTo>
                      <a:pt x="7" y="33"/>
                    </a:lnTo>
                    <a:lnTo>
                      <a:pt x="7" y="24"/>
                    </a:lnTo>
                    <a:lnTo>
                      <a:pt x="18" y="17"/>
                    </a:lnTo>
                    <a:lnTo>
                      <a:pt x="8" y="13"/>
                    </a:lnTo>
                    <a:lnTo>
                      <a:pt x="5" y="0"/>
                    </a:lnTo>
                    <a:lnTo>
                      <a:pt x="0" y="14"/>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12" name="Group 108">
              <a:extLst>
                <a:ext uri="{FF2B5EF4-FFF2-40B4-BE49-F238E27FC236}">
                  <a16:creationId xmlns:a16="http://schemas.microsoft.com/office/drawing/2014/main" id="{FC779545-D92F-47BE-A979-E05C0EB8E80B}"/>
                </a:ext>
              </a:extLst>
            </p:cNvPr>
            <p:cNvGrpSpPr>
              <a:grpSpLocks/>
            </p:cNvGrpSpPr>
            <p:nvPr/>
          </p:nvGrpSpPr>
          <p:grpSpPr bwMode="auto">
            <a:xfrm>
              <a:off x="7426" y="3804"/>
              <a:ext cx="5" cy="7"/>
              <a:chOff x="7426" y="3804"/>
              <a:chExt cx="5" cy="7"/>
            </a:xfrm>
          </p:grpSpPr>
          <p:sp>
            <p:nvSpPr>
              <p:cNvPr id="2987" name="Freeform 109">
                <a:extLst>
                  <a:ext uri="{FF2B5EF4-FFF2-40B4-BE49-F238E27FC236}">
                    <a16:creationId xmlns:a16="http://schemas.microsoft.com/office/drawing/2014/main" id="{ED956100-B957-4B1B-B85A-EED505930D73}"/>
                  </a:ext>
                </a:extLst>
              </p:cNvPr>
              <p:cNvSpPr>
                <a:spLocks/>
              </p:cNvSpPr>
              <p:nvPr/>
            </p:nvSpPr>
            <p:spPr bwMode="auto">
              <a:xfrm>
                <a:off x="7426" y="3804"/>
                <a:ext cx="5" cy="7"/>
              </a:xfrm>
              <a:custGeom>
                <a:avLst/>
                <a:gdLst>
                  <a:gd name="T0" fmla="+- 0 7427 7426"/>
                  <a:gd name="T1" fmla="*/ T0 w 5"/>
                  <a:gd name="T2" fmla="+- 0 3810 3804"/>
                  <a:gd name="T3" fmla="*/ 3810 h 7"/>
                  <a:gd name="T4" fmla="+- 0 7426 7426"/>
                  <a:gd name="T5" fmla="*/ T4 w 5"/>
                  <a:gd name="T6" fmla="+- 0 3805 3804"/>
                  <a:gd name="T7" fmla="*/ 3805 h 7"/>
                  <a:gd name="T8" fmla="+- 0 7431 7426"/>
                  <a:gd name="T9" fmla="*/ T8 w 5"/>
                  <a:gd name="T10" fmla="+- 0 3804 3804"/>
                  <a:gd name="T11" fmla="*/ 3804 h 7"/>
                  <a:gd name="T12" fmla="+- 0 7427 7426"/>
                  <a:gd name="T13" fmla="*/ T12 w 5"/>
                  <a:gd name="T14" fmla="+- 0 3810 3804"/>
                  <a:gd name="T15" fmla="*/ 3810 h 7"/>
                </a:gdLst>
                <a:ahLst/>
                <a:cxnLst>
                  <a:cxn ang="0">
                    <a:pos x="T1" y="T3"/>
                  </a:cxn>
                  <a:cxn ang="0">
                    <a:pos x="T5" y="T7"/>
                  </a:cxn>
                  <a:cxn ang="0">
                    <a:pos x="T9" y="T11"/>
                  </a:cxn>
                  <a:cxn ang="0">
                    <a:pos x="T13" y="T15"/>
                  </a:cxn>
                </a:cxnLst>
                <a:rect l="0" t="0" r="r" b="b"/>
                <a:pathLst>
                  <a:path w="5" h="7">
                    <a:moveTo>
                      <a:pt x="1" y="6"/>
                    </a:moveTo>
                    <a:lnTo>
                      <a:pt x="0" y="1"/>
                    </a:lnTo>
                    <a:lnTo>
                      <a:pt x="5" y="0"/>
                    </a:lnTo>
                    <a:lnTo>
                      <a:pt x="1" y="6"/>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3" name="Group 110">
              <a:extLst>
                <a:ext uri="{FF2B5EF4-FFF2-40B4-BE49-F238E27FC236}">
                  <a16:creationId xmlns:a16="http://schemas.microsoft.com/office/drawing/2014/main" id="{24A0597F-D300-442E-8ABD-6715438F9B2C}"/>
                </a:ext>
              </a:extLst>
            </p:cNvPr>
            <p:cNvGrpSpPr>
              <a:grpSpLocks/>
            </p:cNvGrpSpPr>
            <p:nvPr/>
          </p:nvGrpSpPr>
          <p:grpSpPr bwMode="auto">
            <a:xfrm>
              <a:off x="7426" y="3804"/>
              <a:ext cx="5" cy="7"/>
              <a:chOff x="7426" y="3804"/>
              <a:chExt cx="5" cy="7"/>
            </a:xfrm>
          </p:grpSpPr>
          <p:sp>
            <p:nvSpPr>
              <p:cNvPr id="2986" name="Freeform 111">
                <a:extLst>
                  <a:ext uri="{FF2B5EF4-FFF2-40B4-BE49-F238E27FC236}">
                    <a16:creationId xmlns:a16="http://schemas.microsoft.com/office/drawing/2014/main" id="{D2CC9445-043B-41E1-8660-3E90EDDD0335}"/>
                  </a:ext>
                </a:extLst>
              </p:cNvPr>
              <p:cNvSpPr>
                <a:spLocks/>
              </p:cNvSpPr>
              <p:nvPr/>
            </p:nvSpPr>
            <p:spPr bwMode="auto">
              <a:xfrm>
                <a:off x="7426" y="3804"/>
                <a:ext cx="5" cy="7"/>
              </a:xfrm>
              <a:custGeom>
                <a:avLst/>
                <a:gdLst>
                  <a:gd name="T0" fmla="+- 0 7426 7426"/>
                  <a:gd name="T1" fmla="*/ T0 w 5"/>
                  <a:gd name="T2" fmla="+- 0 3805 3804"/>
                  <a:gd name="T3" fmla="*/ 3805 h 7"/>
                  <a:gd name="T4" fmla="+- 0 7427 7426"/>
                  <a:gd name="T5" fmla="*/ T4 w 5"/>
                  <a:gd name="T6" fmla="+- 0 3810 3804"/>
                  <a:gd name="T7" fmla="*/ 3810 h 7"/>
                  <a:gd name="T8" fmla="+- 0 7431 7426"/>
                  <a:gd name="T9" fmla="*/ T8 w 5"/>
                  <a:gd name="T10" fmla="+- 0 3804 3804"/>
                  <a:gd name="T11" fmla="*/ 3804 h 7"/>
                  <a:gd name="T12" fmla="+- 0 7426 7426"/>
                  <a:gd name="T13" fmla="*/ T12 w 5"/>
                  <a:gd name="T14" fmla="+- 0 3805 3804"/>
                  <a:gd name="T15" fmla="*/ 3805 h 7"/>
                </a:gdLst>
                <a:ahLst/>
                <a:cxnLst>
                  <a:cxn ang="0">
                    <a:pos x="T1" y="T3"/>
                  </a:cxn>
                  <a:cxn ang="0">
                    <a:pos x="T5" y="T7"/>
                  </a:cxn>
                  <a:cxn ang="0">
                    <a:pos x="T9" y="T11"/>
                  </a:cxn>
                  <a:cxn ang="0">
                    <a:pos x="T13" y="T15"/>
                  </a:cxn>
                </a:cxnLst>
                <a:rect l="0" t="0" r="r" b="b"/>
                <a:pathLst>
                  <a:path w="5" h="7">
                    <a:moveTo>
                      <a:pt x="0" y="1"/>
                    </a:moveTo>
                    <a:lnTo>
                      <a:pt x="1" y="6"/>
                    </a:lnTo>
                    <a:lnTo>
                      <a:pt x="5" y="0"/>
                    </a:lnTo>
                    <a:lnTo>
                      <a:pt x="0" y="1"/>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14" name="Group 112">
              <a:extLst>
                <a:ext uri="{FF2B5EF4-FFF2-40B4-BE49-F238E27FC236}">
                  <a16:creationId xmlns:a16="http://schemas.microsoft.com/office/drawing/2014/main" id="{EE98D703-0D43-4857-81C1-8E1B8A61583D}"/>
                </a:ext>
              </a:extLst>
            </p:cNvPr>
            <p:cNvGrpSpPr>
              <a:grpSpLocks/>
            </p:cNvGrpSpPr>
            <p:nvPr/>
          </p:nvGrpSpPr>
          <p:grpSpPr bwMode="auto">
            <a:xfrm>
              <a:off x="7430" y="3791"/>
              <a:ext cx="7" cy="19"/>
              <a:chOff x="7430" y="3791"/>
              <a:chExt cx="7" cy="19"/>
            </a:xfrm>
          </p:grpSpPr>
          <p:sp>
            <p:nvSpPr>
              <p:cNvPr id="2985" name="Freeform 113">
                <a:extLst>
                  <a:ext uri="{FF2B5EF4-FFF2-40B4-BE49-F238E27FC236}">
                    <a16:creationId xmlns:a16="http://schemas.microsoft.com/office/drawing/2014/main" id="{03F00EF4-2799-4E1C-9EE6-E50B3D1422DA}"/>
                  </a:ext>
                </a:extLst>
              </p:cNvPr>
              <p:cNvSpPr>
                <a:spLocks/>
              </p:cNvSpPr>
              <p:nvPr/>
            </p:nvSpPr>
            <p:spPr bwMode="auto">
              <a:xfrm>
                <a:off x="7430" y="3791"/>
                <a:ext cx="7" cy="19"/>
              </a:xfrm>
              <a:custGeom>
                <a:avLst/>
                <a:gdLst>
                  <a:gd name="T0" fmla="+- 0 7432 7430"/>
                  <a:gd name="T1" fmla="*/ T0 w 7"/>
                  <a:gd name="T2" fmla="+- 0 3810 3791"/>
                  <a:gd name="T3" fmla="*/ 3810 h 19"/>
                  <a:gd name="T4" fmla="+- 0 7430 7430"/>
                  <a:gd name="T5" fmla="*/ T4 w 7"/>
                  <a:gd name="T6" fmla="+- 0 3791 3791"/>
                  <a:gd name="T7" fmla="*/ 3791 h 19"/>
                  <a:gd name="T8" fmla="+- 0 7437 7430"/>
                  <a:gd name="T9" fmla="*/ T8 w 7"/>
                  <a:gd name="T10" fmla="+- 0 3809 3791"/>
                  <a:gd name="T11" fmla="*/ 3809 h 19"/>
                  <a:gd name="T12" fmla="+- 0 7432 7430"/>
                  <a:gd name="T13" fmla="*/ T12 w 7"/>
                  <a:gd name="T14" fmla="+- 0 3810 3791"/>
                  <a:gd name="T15" fmla="*/ 3810 h 19"/>
                </a:gdLst>
                <a:ahLst/>
                <a:cxnLst>
                  <a:cxn ang="0">
                    <a:pos x="T1" y="T3"/>
                  </a:cxn>
                  <a:cxn ang="0">
                    <a:pos x="T5" y="T7"/>
                  </a:cxn>
                  <a:cxn ang="0">
                    <a:pos x="T9" y="T11"/>
                  </a:cxn>
                  <a:cxn ang="0">
                    <a:pos x="T13" y="T15"/>
                  </a:cxn>
                </a:cxnLst>
                <a:rect l="0" t="0" r="r" b="b"/>
                <a:pathLst>
                  <a:path w="7" h="19">
                    <a:moveTo>
                      <a:pt x="2" y="19"/>
                    </a:moveTo>
                    <a:lnTo>
                      <a:pt x="0" y="0"/>
                    </a:lnTo>
                    <a:lnTo>
                      <a:pt x="7" y="18"/>
                    </a:lnTo>
                    <a:lnTo>
                      <a:pt x="2" y="19"/>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5" name="Group 114">
              <a:extLst>
                <a:ext uri="{FF2B5EF4-FFF2-40B4-BE49-F238E27FC236}">
                  <a16:creationId xmlns:a16="http://schemas.microsoft.com/office/drawing/2014/main" id="{A1932314-38AD-4DB1-930D-92AC57E32E28}"/>
                </a:ext>
              </a:extLst>
            </p:cNvPr>
            <p:cNvGrpSpPr>
              <a:grpSpLocks/>
            </p:cNvGrpSpPr>
            <p:nvPr/>
          </p:nvGrpSpPr>
          <p:grpSpPr bwMode="auto">
            <a:xfrm>
              <a:off x="7430" y="3791"/>
              <a:ext cx="7" cy="19"/>
              <a:chOff x="7430" y="3791"/>
              <a:chExt cx="7" cy="19"/>
            </a:xfrm>
          </p:grpSpPr>
          <p:sp>
            <p:nvSpPr>
              <p:cNvPr id="2984" name="Freeform 115">
                <a:extLst>
                  <a:ext uri="{FF2B5EF4-FFF2-40B4-BE49-F238E27FC236}">
                    <a16:creationId xmlns:a16="http://schemas.microsoft.com/office/drawing/2014/main" id="{91E25F2C-8BFF-4EA2-8842-A1B2BE03044F}"/>
                  </a:ext>
                </a:extLst>
              </p:cNvPr>
              <p:cNvSpPr>
                <a:spLocks/>
              </p:cNvSpPr>
              <p:nvPr/>
            </p:nvSpPr>
            <p:spPr bwMode="auto">
              <a:xfrm>
                <a:off x="7430" y="3791"/>
                <a:ext cx="7" cy="19"/>
              </a:xfrm>
              <a:custGeom>
                <a:avLst/>
                <a:gdLst>
                  <a:gd name="T0" fmla="+- 0 7430 7430"/>
                  <a:gd name="T1" fmla="*/ T0 w 7"/>
                  <a:gd name="T2" fmla="+- 0 3791 3791"/>
                  <a:gd name="T3" fmla="*/ 3791 h 19"/>
                  <a:gd name="T4" fmla="+- 0 7432 7430"/>
                  <a:gd name="T5" fmla="*/ T4 w 7"/>
                  <a:gd name="T6" fmla="+- 0 3810 3791"/>
                  <a:gd name="T7" fmla="*/ 3810 h 19"/>
                  <a:gd name="T8" fmla="+- 0 7437 7430"/>
                  <a:gd name="T9" fmla="*/ T8 w 7"/>
                  <a:gd name="T10" fmla="+- 0 3809 3791"/>
                  <a:gd name="T11" fmla="*/ 3809 h 19"/>
                  <a:gd name="T12" fmla="+- 0 7430 7430"/>
                  <a:gd name="T13" fmla="*/ T12 w 7"/>
                  <a:gd name="T14" fmla="+- 0 3791 3791"/>
                  <a:gd name="T15" fmla="*/ 3791 h 19"/>
                </a:gdLst>
                <a:ahLst/>
                <a:cxnLst>
                  <a:cxn ang="0">
                    <a:pos x="T1" y="T3"/>
                  </a:cxn>
                  <a:cxn ang="0">
                    <a:pos x="T5" y="T7"/>
                  </a:cxn>
                  <a:cxn ang="0">
                    <a:pos x="T9" y="T11"/>
                  </a:cxn>
                  <a:cxn ang="0">
                    <a:pos x="T13" y="T15"/>
                  </a:cxn>
                </a:cxnLst>
                <a:rect l="0" t="0" r="r" b="b"/>
                <a:pathLst>
                  <a:path w="7" h="19">
                    <a:moveTo>
                      <a:pt x="0" y="0"/>
                    </a:moveTo>
                    <a:lnTo>
                      <a:pt x="2" y="19"/>
                    </a:lnTo>
                    <a:lnTo>
                      <a:pt x="7" y="18"/>
                    </a:lnTo>
                    <a:lnTo>
                      <a:pt x="0" y="0"/>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16" name="Group 116">
              <a:extLst>
                <a:ext uri="{FF2B5EF4-FFF2-40B4-BE49-F238E27FC236}">
                  <a16:creationId xmlns:a16="http://schemas.microsoft.com/office/drawing/2014/main" id="{FF250CC6-9289-4B86-9D02-218991F77DB8}"/>
                </a:ext>
              </a:extLst>
            </p:cNvPr>
            <p:cNvGrpSpPr>
              <a:grpSpLocks/>
            </p:cNvGrpSpPr>
            <p:nvPr/>
          </p:nvGrpSpPr>
          <p:grpSpPr bwMode="auto">
            <a:xfrm>
              <a:off x="7435" y="3796"/>
              <a:ext cx="5" cy="13"/>
              <a:chOff x="7435" y="3796"/>
              <a:chExt cx="5" cy="13"/>
            </a:xfrm>
          </p:grpSpPr>
          <p:sp>
            <p:nvSpPr>
              <p:cNvPr id="2983" name="Freeform 117">
                <a:extLst>
                  <a:ext uri="{FF2B5EF4-FFF2-40B4-BE49-F238E27FC236}">
                    <a16:creationId xmlns:a16="http://schemas.microsoft.com/office/drawing/2014/main" id="{1EE04E61-F72E-4459-98E8-8A70B9CF5BF0}"/>
                  </a:ext>
                </a:extLst>
              </p:cNvPr>
              <p:cNvSpPr>
                <a:spLocks/>
              </p:cNvSpPr>
              <p:nvPr/>
            </p:nvSpPr>
            <p:spPr bwMode="auto">
              <a:xfrm>
                <a:off x="7435" y="3796"/>
                <a:ext cx="5" cy="13"/>
              </a:xfrm>
              <a:custGeom>
                <a:avLst/>
                <a:gdLst>
                  <a:gd name="T0" fmla="+- 0 7440 7435"/>
                  <a:gd name="T1" fmla="*/ T0 w 5"/>
                  <a:gd name="T2" fmla="+- 0 3809 3796"/>
                  <a:gd name="T3" fmla="*/ 3809 h 13"/>
                  <a:gd name="T4" fmla="+- 0 7437 7435"/>
                  <a:gd name="T5" fmla="*/ T4 w 5"/>
                  <a:gd name="T6" fmla="+- 0 3808 3796"/>
                  <a:gd name="T7" fmla="*/ 3808 h 13"/>
                  <a:gd name="T8" fmla="+- 0 7435 7435"/>
                  <a:gd name="T9" fmla="*/ T8 w 5"/>
                  <a:gd name="T10" fmla="+- 0 3796 3796"/>
                  <a:gd name="T11" fmla="*/ 3796 h 13"/>
                  <a:gd name="T12" fmla="+- 0 7440 7435"/>
                  <a:gd name="T13" fmla="*/ T12 w 5"/>
                  <a:gd name="T14" fmla="+- 0 3809 3796"/>
                  <a:gd name="T15" fmla="*/ 3809 h 13"/>
                </a:gdLst>
                <a:ahLst/>
                <a:cxnLst>
                  <a:cxn ang="0">
                    <a:pos x="T1" y="T3"/>
                  </a:cxn>
                  <a:cxn ang="0">
                    <a:pos x="T5" y="T7"/>
                  </a:cxn>
                  <a:cxn ang="0">
                    <a:pos x="T9" y="T11"/>
                  </a:cxn>
                  <a:cxn ang="0">
                    <a:pos x="T13" y="T15"/>
                  </a:cxn>
                </a:cxnLst>
                <a:rect l="0" t="0" r="r" b="b"/>
                <a:pathLst>
                  <a:path w="5" h="13">
                    <a:moveTo>
                      <a:pt x="5" y="13"/>
                    </a:moveTo>
                    <a:lnTo>
                      <a:pt x="2" y="12"/>
                    </a:lnTo>
                    <a:lnTo>
                      <a:pt x="0" y="0"/>
                    </a:lnTo>
                    <a:lnTo>
                      <a:pt x="5" y="1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7" name="Group 118">
              <a:extLst>
                <a:ext uri="{FF2B5EF4-FFF2-40B4-BE49-F238E27FC236}">
                  <a16:creationId xmlns:a16="http://schemas.microsoft.com/office/drawing/2014/main" id="{C0E7167F-579F-487F-80AD-E1CD34006F05}"/>
                </a:ext>
              </a:extLst>
            </p:cNvPr>
            <p:cNvGrpSpPr>
              <a:grpSpLocks/>
            </p:cNvGrpSpPr>
            <p:nvPr/>
          </p:nvGrpSpPr>
          <p:grpSpPr bwMode="auto">
            <a:xfrm>
              <a:off x="7435" y="3796"/>
              <a:ext cx="5" cy="13"/>
              <a:chOff x="7435" y="3796"/>
              <a:chExt cx="5" cy="13"/>
            </a:xfrm>
          </p:grpSpPr>
          <p:sp>
            <p:nvSpPr>
              <p:cNvPr id="2982" name="Freeform 119">
                <a:extLst>
                  <a:ext uri="{FF2B5EF4-FFF2-40B4-BE49-F238E27FC236}">
                    <a16:creationId xmlns:a16="http://schemas.microsoft.com/office/drawing/2014/main" id="{89308884-EE0A-43F9-864A-EF5658686BFA}"/>
                  </a:ext>
                </a:extLst>
              </p:cNvPr>
              <p:cNvSpPr>
                <a:spLocks/>
              </p:cNvSpPr>
              <p:nvPr/>
            </p:nvSpPr>
            <p:spPr bwMode="auto">
              <a:xfrm>
                <a:off x="7435" y="3796"/>
                <a:ext cx="5" cy="13"/>
              </a:xfrm>
              <a:custGeom>
                <a:avLst/>
                <a:gdLst>
                  <a:gd name="T0" fmla="+- 0 7435 7435"/>
                  <a:gd name="T1" fmla="*/ T0 w 5"/>
                  <a:gd name="T2" fmla="+- 0 3796 3796"/>
                  <a:gd name="T3" fmla="*/ 3796 h 13"/>
                  <a:gd name="T4" fmla="+- 0 7437 7435"/>
                  <a:gd name="T5" fmla="*/ T4 w 5"/>
                  <a:gd name="T6" fmla="+- 0 3808 3796"/>
                  <a:gd name="T7" fmla="*/ 3808 h 13"/>
                  <a:gd name="T8" fmla="+- 0 7440 7435"/>
                  <a:gd name="T9" fmla="*/ T8 w 5"/>
                  <a:gd name="T10" fmla="+- 0 3809 3796"/>
                  <a:gd name="T11" fmla="*/ 3809 h 13"/>
                  <a:gd name="T12" fmla="+- 0 7435 7435"/>
                  <a:gd name="T13" fmla="*/ T12 w 5"/>
                  <a:gd name="T14" fmla="+- 0 3796 3796"/>
                  <a:gd name="T15" fmla="*/ 3796 h 13"/>
                </a:gdLst>
                <a:ahLst/>
                <a:cxnLst>
                  <a:cxn ang="0">
                    <a:pos x="T1" y="T3"/>
                  </a:cxn>
                  <a:cxn ang="0">
                    <a:pos x="T5" y="T7"/>
                  </a:cxn>
                  <a:cxn ang="0">
                    <a:pos x="T9" y="T11"/>
                  </a:cxn>
                  <a:cxn ang="0">
                    <a:pos x="T13" y="T15"/>
                  </a:cxn>
                </a:cxnLst>
                <a:rect l="0" t="0" r="r" b="b"/>
                <a:pathLst>
                  <a:path w="5" h="13">
                    <a:moveTo>
                      <a:pt x="0" y="0"/>
                    </a:moveTo>
                    <a:lnTo>
                      <a:pt x="2" y="12"/>
                    </a:lnTo>
                    <a:lnTo>
                      <a:pt x="5" y="13"/>
                    </a:lnTo>
                    <a:lnTo>
                      <a:pt x="0" y="0"/>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18" name="Group 120">
              <a:extLst>
                <a:ext uri="{FF2B5EF4-FFF2-40B4-BE49-F238E27FC236}">
                  <a16:creationId xmlns:a16="http://schemas.microsoft.com/office/drawing/2014/main" id="{2DB6C2F6-31C5-4507-B171-592746555963}"/>
                </a:ext>
              </a:extLst>
            </p:cNvPr>
            <p:cNvGrpSpPr>
              <a:grpSpLocks/>
            </p:cNvGrpSpPr>
            <p:nvPr/>
          </p:nvGrpSpPr>
          <p:grpSpPr bwMode="auto">
            <a:xfrm>
              <a:off x="7364" y="3781"/>
              <a:ext cx="56" cy="8"/>
              <a:chOff x="7364" y="3781"/>
              <a:chExt cx="56" cy="8"/>
            </a:xfrm>
          </p:grpSpPr>
          <p:sp>
            <p:nvSpPr>
              <p:cNvPr id="2981" name="Freeform 121">
                <a:extLst>
                  <a:ext uri="{FF2B5EF4-FFF2-40B4-BE49-F238E27FC236}">
                    <a16:creationId xmlns:a16="http://schemas.microsoft.com/office/drawing/2014/main" id="{8DAFF620-456A-463F-B88B-81303D4D3A31}"/>
                  </a:ext>
                </a:extLst>
              </p:cNvPr>
              <p:cNvSpPr>
                <a:spLocks/>
              </p:cNvSpPr>
              <p:nvPr/>
            </p:nvSpPr>
            <p:spPr bwMode="auto">
              <a:xfrm>
                <a:off x="7364" y="3781"/>
                <a:ext cx="56" cy="8"/>
              </a:xfrm>
              <a:custGeom>
                <a:avLst/>
                <a:gdLst>
                  <a:gd name="T0" fmla="+- 0 7364 7364"/>
                  <a:gd name="T1" fmla="*/ T0 w 56"/>
                  <a:gd name="T2" fmla="+- 0 3788 3781"/>
                  <a:gd name="T3" fmla="*/ 3788 h 8"/>
                  <a:gd name="T4" fmla="+- 0 7376 7364"/>
                  <a:gd name="T5" fmla="*/ T4 w 56"/>
                  <a:gd name="T6" fmla="+- 0 3781 3781"/>
                  <a:gd name="T7" fmla="*/ 3781 h 8"/>
                  <a:gd name="T8" fmla="+- 0 7419 7364"/>
                  <a:gd name="T9" fmla="*/ T8 w 56"/>
                  <a:gd name="T10" fmla="+- 0 3782 3781"/>
                  <a:gd name="T11" fmla="*/ 3782 h 8"/>
                  <a:gd name="T12" fmla="+- 0 7364 7364"/>
                  <a:gd name="T13" fmla="*/ T12 w 56"/>
                  <a:gd name="T14" fmla="+- 0 3788 3781"/>
                  <a:gd name="T15" fmla="*/ 3788 h 8"/>
                </a:gdLst>
                <a:ahLst/>
                <a:cxnLst>
                  <a:cxn ang="0">
                    <a:pos x="T1" y="T3"/>
                  </a:cxn>
                  <a:cxn ang="0">
                    <a:pos x="T5" y="T7"/>
                  </a:cxn>
                  <a:cxn ang="0">
                    <a:pos x="T9" y="T11"/>
                  </a:cxn>
                  <a:cxn ang="0">
                    <a:pos x="T13" y="T15"/>
                  </a:cxn>
                </a:cxnLst>
                <a:rect l="0" t="0" r="r" b="b"/>
                <a:pathLst>
                  <a:path w="56" h="8">
                    <a:moveTo>
                      <a:pt x="0" y="7"/>
                    </a:moveTo>
                    <a:lnTo>
                      <a:pt x="12" y="0"/>
                    </a:lnTo>
                    <a:lnTo>
                      <a:pt x="55" y="1"/>
                    </a:lnTo>
                    <a:lnTo>
                      <a:pt x="0" y="7"/>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9" name="Group 122">
              <a:extLst>
                <a:ext uri="{FF2B5EF4-FFF2-40B4-BE49-F238E27FC236}">
                  <a16:creationId xmlns:a16="http://schemas.microsoft.com/office/drawing/2014/main" id="{C2F09696-A9A4-494C-88D8-7F04D2DD2746}"/>
                </a:ext>
              </a:extLst>
            </p:cNvPr>
            <p:cNvGrpSpPr>
              <a:grpSpLocks/>
            </p:cNvGrpSpPr>
            <p:nvPr/>
          </p:nvGrpSpPr>
          <p:grpSpPr bwMode="auto">
            <a:xfrm>
              <a:off x="7364" y="3781"/>
              <a:ext cx="56" cy="8"/>
              <a:chOff x="7364" y="3781"/>
              <a:chExt cx="56" cy="8"/>
            </a:xfrm>
          </p:grpSpPr>
          <p:sp>
            <p:nvSpPr>
              <p:cNvPr id="2980" name="Freeform 123">
                <a:extLst>
                  <a:ext uri="{FF2B5EF4-FFF2-40B4-BE49-F238E27FC236}">
                    <a16:creationId xmlns:a16="http://schemas.microsoft.com/office/drawing/2014/main" id="{2A7A5FA1-D5C6-463B-81A8-2FC1286E229D}"/>
                  </a:ext>
                </a:extLst>
              </p:cNvPr>
              <p:cNvSpPr>
                <a:spLocks/>
              </p:cNvSpPr>
              <p:nvPr/>
            </p:nvSpPr>
            <p:spPr bwMode="auto">
              <a:xfrm>
                <a:off x="7364" y="3781"/>
                <a:ext cx="56" cy="8"/>
              </a:xfrm>
              <a:custGeom>
                <a:avLst/>
                <a:gdLst>
                  <a:gd name="T0" fmla="+- 0 7364 7364"/>
                  <a:gd name="T1" fmla="*/ T0 w 56"/>
                  <a:gd name="T2" fmla="+- 0 3788 3781"/>
                  <a:gd name="T3" fmla="*/ 3788 h 8"/>
                  <a:gd name="T4" fmla="+- 0 7419 7364"/>
                  <a:gd name="T5" fmla="*/ T4 w 56"/>
                  <a:gd name="T6" fmla="+- 0 3782 3781"/>
                  <a:gd name="T7" fmla="*/ 3782 h 8"/>
                  <a:gd name="T8" fmla="+- 0 7376 7364"/>
                  <a:gd name="T9" fmla="*/ T8 w 56"/>
                  <a:gd name="T10" fmla="+- 0 3781 3781"/>
                  <a:gd name="T11" fmla="*/ 3781 h 8"/>
                  <a:gd name="T12" fmla="+- 0 7364 7364"/>
                  <a:gd name="T13" fmla="*/ T12 w 56"/>
                  <a:gd name="T14" fmla="+- 0 3788 3781"/>
                  <a:gd name="T15" fmla="*/ 3788 h 8"/>
                </a:gdLst>
                <a:ahLst/>
                <a:cxnLst>
                  <a:cxn ang="0">
                    <a:pos x="T1" y="T3"/>
                  </a:cxn>
                  <a:cxn ang="0">
                    <a:pos x="T5" y="T7"/>
                  </a:cxn>
                  <a:cxn ang="0">
                    <a:pos x="T9" y="T11"/>
                  </a:cxn>
                  <a:cxn ang="0">
                    <a:pos x="T13" y="T15"/>
                  </a:cxn>
                </a:cxnLst>
                <a:rect l="0" t="0" r="r" b="b"/>
                <a:pathLst>
                  <a:path w="56" h="8">
                    <a:moveTo>
                      <a:pt x="0" y="7"/>
                    </a:moveTo>
                    <a:lnTo>
                      <a:pt x="55" y="1"/>
                    </a:lnTo>
                    <a:lnTo>
                      <a:pt x="12" y="0"/>
                    </a:lnTo>
                    <a:lnTo>
                      <a:pt x="0" y="7"/>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0" name="Group 124">
              <a:extLst>
                <a:ext uri="{FF2B5EF4-FFF2-40B4-BE49-F238E27FC236}">
                  <a16:creationId xmlns:a16="http://schemas.microsoft.com/office/drawing/2014/main" id="{87B78354-67D1-484B-BA62-72A963D58A63}"/>
                </a:ext>
              </a:extLst>
            </p:cNvPr>
            <p:cNvGrpSpPr>
              <a:grpSpLocks/>
            </p:cNvGrpSpPr>
            <p:nvPr/>
          </p:nvGrpSpPr>
          <p:grpSpPr bwMode="auto">
            <a:xfrm>
              <a:off x="7398" y="3698"/>
              <a:ext cx="59" cy="59"/>
              <a:chOff x="7398" y="3698"/>
              <a:chExt cx="59" cy="59"/>
            </a:xfrm>
          </p:grpSpPr>
          <p:sp>
            <p:nvSpPr>
              <p:cNvPr id="2979" name="Freeform 125">
                <a:extLst>
                  <a:ext uri="{FF2B5EF4-FFF2-40B4-BE49-F238E27FC236}">
                    <a16:creationId xmlns:a16="http://schemas.microsoft.com/office/drawing/2014/main" id="{1A6A20E2-DB1D-4629-88A4-6A6AA6F4BFCF}"/>
                  </a:ext>
                </a:extLst>
              </p:cNvPr>
              <p:cNvSpPr>
                <a:spLocks/>
              </p:cNvSpPr>
              <p:nvPr/>
            </p:nvSpPr>
            <p:spPr bwMode="auto">
              <a:xfrm>
                <a:off x="7398" y="3698"/>
                <a:ext cx="59" cy="59"/>
              </a:xfrm>
              <a:custGeom>
                <a:avLst/>
                <a:gdLst>
                  <a:gd name="T0" fmla="+- 0 7404 7398"/>
                  <a:gd name="T1" fmla="*/ T0 w 59"/>
                  <a:gd name="T2" fmla="+- 0 3756 3698"/>
                  <a:gd name="T3" fmla="*/ 3756 h 59"/>
                  <a:gd name="T4" fmla="+- 0 7398 7398"/>
                  <a:gd name="T5" fmla="*/ T4 w 59"/>
                  <a:gd name="T6" fmla="+- 0 3722 3698"/>
                  <a:gd name="T7" fmla="*/ 3722 h 59"/>
                  <a:gd name="T8" fmla="+- 0 7399 7398"/>
                  <a:gd name="T9" fmla="*/ T8 w 59"/>
                  <a:gd name="T10" fmla="+- 0 3706 3698"/>
                  <a:gd name="T11" fmla="*/ 3706 h 59"/>
                  <a:gd name="T12" fmla="+- 0 7451 7398"/>
                  <a:gd name="T13" fmla="*/ T12 w 59"/>
                  <a:gd name="T14" fmla="+- 0 3698 3698"/>
                  <a:gd name="T15" fmla="*/ 3698 h 59"/>
                  <a:gd name="T16" fmla="+- 0 7457 7398"/>
                  <a:gd name="T17" fmla="*/ T16 w 59"/>
                  <a:gd name="T18" fmla="+- 0 3748 3698"/>
                  <a:gd name="T19" fmla="*/ 3748 h 59"/>
                  <a:gd name="T20" fmla="+- 0 7404 7398"/>
                  <a:gd name="T21" fmla="*/ T20 w 59"/>
                  <a:gd name="T22" fmla="+- 0 3756 3698"/>
                  <a:gd name="T23" fmla="*/ 3756 h 59"/>
                </a:gdLst>
                <a:ahLst/>
                <a:cxnLst>
                  <a:cxn ang="0">
                    <a:pos x="T1" y="T3"/>
                  </a:cxn>
                  <a:cxn ang="0">
                    <a:pos x="T5" y="T7"/>
                  </a:cxn>
                  <a:cxn ang="0">
                    <a:pos x="T9" y="T11"/>
                  </a:cxn>
                  <a:cxn ang="0">
                    <a:pos x="T13" y="T15"/>
                  </a:cxn>
                  <a:cxn ang="0">
                    <a:pos x="T17" y="T19"/>
                  </a:cxn>
                  <a:cxn ang="0">
                    <a:pos x="T21" y="T23"/>
                  </a:cxn>
                </a:cxnLst>
                <a:rect l="0" t="0" r="r" b="b"/>
                <a:pathLst>
                  <a:path w="59" h="59">
                    <a:moveTo>
                      <a:pt x="6" y="58"/>
                    </a:moveTo>
                    <a:lnTo>
                      <a:pt x="0" y="24"/>
                    </a:lnTo>
                    <a:lnTo>
                      <a:pt x="1" y="8"/>
                    </a:lnTo>
                    <a:lnTo>
                      <a:pt x="53" y="0"/>
                    </a:lnTo>
                    <a:lnTo>
                      <a:pt x="59" y="50"/>
                    </a:lnTo>
                    <a:lnTo>
                      <a:pt x="6" y="58"/>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1" name="Group 126">
              <a:extLst>
                <a:ext uri="{FF2B5EF4-FFF2-40B4-BE49-F238E27FC236}">
                  <a16:creationId xmlns:a16="http://schemas.microsoft.com/office/drawing/2014/main" id="{27452FB1-ADA9-41B2-894F-782AD6801F4F}"/>
                </a:ext>
              </a:extLst>
            </p:cNvPr>
            <p:cNvGrpSpPr>
              <a:grpSpLocks/>
            </p:cNvGrpSpPr>
            <p:nvPr/>
          </p:nvGrpSpPr>
          <p:grpSpPr bwMode="auto">
            <a:xfrm>
              <a:off x="7398" y="3698"/>
              <a:ext cx="59" cy="59"/>
              <a:chOff x="7398" y="3698"/>
              <a:chExt cx="59" cy="59"/>
            </a:xfrm>
          </p:grpSpPr>
          <p:sp>
            <p:nvSpPr>
              <p:cNvPr id="2978" name="Freeform 127">
                <a:extLst>
                  <a:ext uri="{FF2B5EF4-FFF2-40B4-BE49-F238E27FC236}">
                    <a16:creationId xmlns:a16="http://schemas.microsoft.com/office/drawing/2014/main" id="{27142361-1659-4476-9DBC-98F0D5E64AC4}"/>
                  </a:ext>
                </a:extLst>
              </p:cNvPr>
              <p:cNvSpPr>
                <a:spLocks/>
              </p:cNvSpPr>
              <p:nvPr/>
            </p:nvSpPr>
            <p:spPr bwMode="auto">
              <a:xfrm>
                <a:off x="7398" y="3698"/>
                <a:ext cx="59" cy="59"/>
              </a:xfrm>
              <a:custGeom>
                <a:avLst/>
                <a:gdLst>
                  <a:gd name="T0" fmla="+- 0 7398 7398"/>
                  <a:gd name="T1" fmla="*/ T0 w 59"/>
                  <a:gd name="T2" fmla="+- 0 3722 3698"/>
                  <a:gd name="T3" fmla="*/ 3722 h 59"/>
                  <a:gd name="T4" fmla="+- 0 7404 7398"/>
                  <a:gd name="T5" fmla="*/ T4 w 59"/>
                  <a:gd name="T6" fmla="+- 0 3756 3698"/>
                  <a:gd name="T7" fmla="*/ 3756 h 59"/>
                  <a:gd name="T8" fmla="+- 0 7457 7398"/>
                  <a:gd name="T9" fmla="*/ T8 w 59"/>
                  <a:gd name="T10" fmla="+- 0 3748 3698"/>
                  <a:gd name="T11" fmla="*/ 3748 h 59"/>
                  <a:gd name="T12" fmla="+- 0 7451 7398"/>
                  <a:gd name="T13" fmla="*/ T12 w 59"/>
                  <a:gd name="T14" fmla="+- 0 3698 3698"/>
                  <a:gd name="T15" fmla="*/ 3698 h 59"/>
                  <a:gd name="T16" fmla="+- 0 7399 7398"/>
                  <a:gd name="T17" fmla="*/ T16 w 59"/>
                  <a:gd name="T18" fmla="+- 0 3706 3698"/>
                  <a:gd name="T19" fmla="*/ 3706 h 59"/>
                  <a:gd name="T20" fmla="+- 0 7398 7398"/>
                  <a:gd name="T21" fmla="*/ T20 w 59"/>
                  <a:gd name="T22" fmla="+- 0 3722 3698"/>
                  <a:gd name="T23" fmla="*/ 3722 h 59"/>
                </a:gdLst>
                <a:ahLst/>
                <a:cxnLst>
                  <a:cxn ang="0">
                    <a:pos x="T1" y="T3"/>
                  </a:cxn>
                  <a:cxn ang="0">
                    <a:pos x="T5" y="T7"/>
                  </a:cxn>
                  <a:cxn ang="0">
                    <a:pos x="T9" y="T11"/>
                  </a:cxn>
                  <a:cxn ang="0">
                    <a:pos x="T13" y="T15"/>
                  </a:cxn>
                  <a:cxn ang="0">
                    <a:pos x="T17" y="T19"/>
                  </a:cxn>
                  <a:cxn ang="0">
                    <a:pos x="T21" y="T23"/>
                  </a:cxn>
                </a:cxnLst>
                <a:rect l="0" t="0" r="r" b="b"/>
                <a:pathLst>
                  <a:path w="59" h="59">
                    <a:moveTo>
                      <a:pt x="0" y="24"/>
                    </a:moveTo>
                    <a:lnTo>
                      <a:pt x="6" y="58"/>
                    </a:lnTo>
                    <a:lnTo>
                      <a:pt x="59" y="50"/>
                    </a:lnTo>
                    <a:lnTo>
                      <a:pt x="53" y="0"/>
                    </a:lnTo>
                    <a:lnTo>
                      <a:pt x="1" y="8"/>
                    </a:lnTo>
                    <a:lnTo>
                      <a:pt x="0" y="24"/>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2" name="Group 128">
              <a:extLst>
                <a:ext uri="{FF2B5EF4-FFF2-40B4-BE49-F238E27FC236}">
                  <a16:creationId xmlns:a16="http://schemas.microsoft.com/office/drawing/2014/main" id="{A628EA03-0B29-4CE4-91D3-0CD241E30579}"/>
                </a:ext>
              </a:extLst>
            </p:cNvPr>
            <p:cNvGrpSpPr>
              <a:grpSpLocks/>
            </p:cNvGrpSpPr>
            <p:nvPr/>
          </p:nvGrpSpPr>
          <p:grpSpPr bwMode="auto">
            <a:xfrm>
              <a:off x="6898" y="3531"/>
              <a:ext cx="166" cy="199"/>
              <a:chOff x="6898" y="3531"/>
              <a:chExt cx="166" cy="199"/>
            </a:xfrm>
          </p:grpSpPr>
          <p:sp>
            <p:nvSpPr>
              <p:cNvPr id="2977" name="Freeform 129">
                <a:extLst>
                  <a:ext uri="{FF2B5EF4-FFF2-40B4-BE49-F238E27FC236}">
                    <a16:creationId xmlns:a16="http://schemas.microsoft.com/office/drawing/2014/main" id="{F472357C-86F7-4550-9A27-57CAC84038A0}"/>
                  </a:ext>
                </a:extLst>
              </p:cNvPr>
              <p:cNvSpPr>
                <a:spLocks/>
              </p:cNvSpPr>
              <p:nvPr/>
            </p:nvSpPr>
            <p:spPr bwMode="auto">
              <a:xfrm>
                <a:off x="6898" y="3531"/>
                <a:ext cx="166" cy="199"/>
              </a:xfrm>
              <a:custGeom>
                <a:avLst/>
                <a:gdLst>
                  <a:gd name="T0" fmla="+- 0 6912 6898"/>
                  <a:gd name="T1" fmla="*/ T0 w 166"/>
                  <a:gd name="T2" fmla="+- 0 3730 3531"/>
                  <a:gd name="T3" fmla="*/ 3730 h 199"/>
                  <a:gd name="T4" fmla="+- 0 6898 6898"/>
                  <a:gd name="T5" fmla="*/ T4 w 166"/>
                  <a:gd name="T6" fmla="+- 0 3618 3531"/>
                  <a:gd name="T7" fmla="*/ 3618 h 199"/>
                  <a:gd name="T8" fmla="+- 0 6898 6898"/>
                  <a:gd name="T9" fmla="*/ T8 w 166"/>
                  <a:gd name="T10" fmla="+- 0 3554 3531"/>
                  <a:gd name="T11" fmla="*/ 3554 h 199"/>
                  <a:gd name="T12" fmla="+- 0 7063 6898"/>
                  <a:gd name="T13" fmla="*/ T12 w 166"/>
                  <a:gd name="T14" fmla="+- 0 3531 3531"/>
                  <a:gd name="T15" fmla="*/ 3531 h 199"/>
                  <a:gd name="T16" fmla="+- 0 7064 6898"/>
                  <a:gd name="T17" fmla="*/ T16 w 166"/>
                  <a:gd name="T18" fmla="+- 0 3543 3531"/>
                  <a:gd name="T19" fmla="*/ 3543 h 199"/>
                  <a:gd name="T20" fmla="+- 0 7021 6898"/>
                  <a:gd name="T21" fmla="*/ T20 w 166"/>
                  <a:gd name="T22" fmla="+- 0 3580 3531"/>
                  <a:gd name="T23" fmla="*/ 3580 h 199"/>
                  <a:gd name="T24" fmla="+- 0 7025 6898"/>
                  <a:gd name="T25" fmla="*/ T24 w 166"/>
                  <a:gd name="T26" fmla="+- 0 3605 3531"/>
                  <a:gd name="T27" fmla="*/ 3605 h 199"/>
                  <a:gd name="T28" fmla="+- 0 7002 6898"/>
                  <a:gd name="T29" fmla="*/ T28 w 166"/>
                  <a:gd name="T30" fmla="+- 0 3619 3531"/>
                  <a:gd name="T31" fmla="*/ 3619 h 199"/>
                  <a:gd name="T32" fmla="+- 0 7004 6898"/>
                  <a:gd name="T33" fmla="*/ T32 w 166"/>
                  <a:gd name="T34" fmla="+- 0 3661 3531"/>
                  <a:gd name="T35" fmla="*/ 3661 h 199"/>
                  <a:gd name="T36" fmla="+- 0 6995 6898"/>
                  <a:gd name="T37" fmla="*/ T36 w 166"/>
                  <a:gd name="T38" fmla="+- 0 3673 3531"/>
                  <a:gd name="T39" fmla="*/ 3673 h 199"/>
                  <a:gd name="T40" fmla="+- 0 7004 6898"/>
                  <a:gd name="T41" fmla="*/ T40 w 166"/>
                  <a:gd name="T42" fmla="+- 0 3719 3531"/>
                  <a:gd name="T43" fmla="*/ 3719 h 199"/>
                  <a:gd name="T44" fmla="+- 0 6912 6898"/>
                  <a:gd name="T45" fmla="*/ T44 w 166"/>
                  <a:gd name="T46" fmla="+- 0 3730 3531"/>
                  <a:gd name="T47" fmla="*/ 3730 h 1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6" h="199">
                    <a:moveTo>
                      <a:pt x="14" y="199"/>
                    </a:moveTo>
                    <a:lnTo>
                      <a:pt x="0" y="87"/>
                    </a:lnTo>
                    <a:lnTo>
                      <a:pt x="0" y="23"/>
                    </a:lnTo>
                    <a:lnTo>
                      <a:pt x="165" y="0"/>
                    </a:lnTo>
                    <a:lnTo>
                      <a:pt x="166" y="12"/>
                    </a:lnTo>
                    <a:lnTo>
                      <a:pt x="123" y="49"/>
                    </a:lnTo>
                    <a:lnTo>
                      <a:pt x="127" y="74"/>
                    </a:lnTo>
                    <a:lnTo>
                      <a:pt x="104" y="88"/>
                    </a:lnTo>
                    <a:lnTo>
                      <a:pt x="106" y="130"/>
                    </a:lnTo>
                    <a:lnTo>
                      <a:pt x="97" y="142"/>
                    </a:lnTo>
                    <a:lnTo>
                      <a:pt x="106" y="188"/>
                    </a:lnTo>
                    <a:lnTo>
                      <a:pt x="14" y="199"/>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3" name="Group 130">
              <a:extLst>
                <a:ext uri="{FF2B5EF4-FFF2-40B4-BE49-F238E27FC236}">
                  <a16:creationId xmlns:a16="http://schemas.microsoft.com/office/drawing/2014/main" id="{101CAB91-B926-4CC4-95CB-0DE407435BE7}"/>
                </a:ext>
              </a:extLst>
            </p:cNvPr>
            <p:cNvGrpSpPr>
              <a:grpSpLocks/>
            </p:cNvGrpSpPr>
            <p:nvPr/>
          </p:nvGrpSpPr>
          <p:grpSpPr bwMode="auto">
            <a:xfrm>
              <a:off x="6898" y="3531"/>
              <a:ext cx="166" cy="199"/>
              <a:chOff x="6898" y="3531"/>
              <a:chExt cx="166" cy="199"/>
            </a:xfrm>
          </p:grpSpPr>
          <p:sp>
            <p:nvSpPr>
              <p:cNvPr id="2976" name="Freeform 131">
                <a:extLst>
                  <a:ext uri="{FF2B5EF4-FFF2-40B4-BE49-F238E27FC236}">
                    <a16:creationId xmlns:a16="http://schemas.microsoft.com/office/drawing/2014/main" id="{FFFBF43E-B621-4FF7-9C26-74205C151EA3}"/>
                  </a:ext>
                </a:extLst>
              </p:cNvPr>
              <p:cNvSpPr>
                <a:spLocks/>
              </p:cNvSpPr>
              <p:nvPr/>
            </p:nvSpPr>
            <p:spPr bwMode="auto">
              <a:xfrm>
                <a:off x="6898" y="3531"/>
                <a:ext cx="166" cy="199"/>
              </a:xfrm>
              <a:custGeom>
                <a:avLst/>
                <a:gdLst>
                  <a:gd name="T0" fmla="+- 0 6898 6898"/>
                  <a:gd name="T1" fmla="*/ T0 w 166"/>
                  <a:gd name="T2" fmla="+- 0 3618 3531"/>
                  <a:gd name="T3" fmla="*/ 3618 h 199"/>
                  <a:gd name="T4" fmla="+- 0 6912 6898"/>
                  <a:gd name="T5" fmla="*/ T4 w 166"/>
                  <a:gd name="T6" fmla="+- 0 3730 3531"/>
                  <a:gd name="T7" fmla="*/ 3730 h 199"/>
                  <a:gd name="T8" fmla="+- 0 7004 6898"/>
                  <a:gd name="T9" fmla="*/ T8 w 166"/>
                  <a:gd name="T10" fmla="+- 0 3719 3531"/>
                  <a:gd name="T11" fmla="*/ 3719 h 199"/>
                  <a:gd name="T12" fmla="+- 0 6995 6898"/>
                  <a:gd name="T13" fmla="*/ T12 w 166"/>
                  <a:gd name="T14" fmla="+- 0 3673 3531"/>
                  <a:gd name="T15" fmla="*/ 3673 h 199"/>
                  <a:gd name="T16" fmla="+- 0 7004 6898"/>
                  <a:gd name="T17" fmla="*/ T16 w 166"/>
                  <a:gd name="T18" fmla="+- 0 3661 3531"/>
                  <a:gd name="T19" fmla="*/ 3661 h 199"/>
                  <a:gd name="T20" fmla="+- 0 7002 6898"/>
                  <a:gd name="T21" fmla="*/ T20 w 166"/>
                  <a:gd name="T22" fmla="+- 0 3619 3531"/>
                  <a:gd name="T23" fmla="*/ 3619 h 199"/>
                  <a:gd name="T24" fmla="+- 0 7025 6898"/>
                  <a:gd name="T25" fmla="*/ T24 w 166"/>
                  <a:gd name="T26" fmla="+- 0 3605 3531"/>
                  <a:gd name="T27" fmla="*/ 3605 h 199"/>
                  <a:gd name="T28" fmla="+- 0 7021 6898"/>
                  <a:gd name="T29" fmla="*/ T28 w 166"/>
                  <a:gd name="T30" fmla="+- 0 3580 3531"/>
                  <a:gd name="T31" fmla="*/ 3580 h 199"/>
                  <a:gd name="T32" fmla="+- 0 7064 6898"/>
                  <a:gd name="T33" fmla="*/ T32 w 166"/>
                  <a:gd name="T34" fmla="+- 0 3543 3531"/>
                  <a:gd name="T35" fmla="*/ 3543 h 199"/>
                  <a:gd name="T36" fmla="+- 0 7063 6898"/>
                  <a:gd name="T37" fmla="*/ T36 w 166"/>
                  <a:gd name="T38" fmla="+- 0 3531 3531"/>
                  <a:gd name="T39" fmla="*/ 3531 h 199"/>
                  <a:gd name="T40" fmla="+- 0 6898 6898"/>
                  <a:gd name="T41" fmla="*/ T40 w 166"/>
                  <a:gd name="T42" fmla="+- 0 3554 3531"/>
                  <a:gd name="T43" fmla="*/ 3554 h 199"/>
                  <a:gd name="T44" fmla="+- 0 6898 6898"/>
                  <a:gd name="T45" fmla="*/ T44 w 166"/>
                  <a:gd name="T46" fmla="+- 0 3618 3531"/>
                  <a:gd name="T47" fmla="*/ 3618 h 1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6" h="199">
                    <a:moveTo>
                      <a:pt x="0" y="87"/>
                    </a:moveTo>
                    <a:lnTo>
                      <a:pt x="14" y="199"/>
                    </a:lnTo>
                    <a:lnTo>
                      <a:pt x="106" y="188"/>
                    </a:lnTo>
                    <a:lnTo>
                      <a:pt x="97" y="142"/>
                    </a:lnTo>
                    <a:lnTo>
                      <a:pt x="106" y="130"/>
                    </a:lnTo>
                    <a:lnTo>
                      <a:pt x="104" y="88"/>
                    </a:lnTo>
                    <a:lnTo>
                      <a:pt x="127" y="74"/>
                    </a:lnTo>
                    <a:lnTo>
                      <a:pt x="123" y="49"/>
                    </a:lnTo>
                    <a:lnTo>
                      <a:pt x="166" y="12"/>
                    </a:lnTo>
                    <a:lnTo>
                      <a:pt x="165" y="0"/>
                    </a:lnTo>
                    <a:lnTo>
                      <a:pt x="0" y="23"/>
                    </a:lnTo>
                    <a:lnTo>
                      <a:pt x="0" y="87"/>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4" name="Group 132">
              <a:extLst>
                <a:ext uri="{FF2B5EF4-FFF2-40B4-BE49-F238E27FC236}">
                  <a16:creationId xmlns:a16="http://schemas.microsoft.com/office/drawing/2014/main" id="{BB514A45-5ACE-4000-AD25-583D7A113E70}"/>
                </a:ext>
              </a:extLst>
            </p:cNvPr>
            <p:cNvGrpSpPr>
              <a:grpSpLocks/>
            </p:cNvGrpSpPr>
            <p:nvPr/>
          </p:nvGrpSpPr>
          <p:grpSpPr bwMode="auto">
            <a:xfrm>
              <a:off x="7209" y="3517"/>
              <a:ext cx="153" cy="172"/>
              <a:chOff x="7209" y="3517"/>
              <a:chExt cx="153" cy="172"/>
            </a:xfrm>
          </p:grpSpPr>
          <p:sp>
            <p:nvSpPr>
              <p:cNvPr id="1055" name="Freeform 133">
                <a:extLst>
                  <a:ext uri="{FF2B5EF4-FFF2-40B4-BE49-F238E27FC236}">
                    <a16:creationId xmlns:a16="http://schemas.microsoft.com/office/drawing/2014/main" id="{6FA71B6C-25B7-4CDE-A2B2-C12DAC30AA3B}"/>
                  </a:ext>
                </a:extLst>
              </p:cNvPr>
              <p:cNvSpPr>
                <a:spLocks/>
              </p:cNvSpPr>
              <p:nvPr/>
            </p:nvSpPr>
            <p:spPr bwMode="auto">
              <a:xfrm>
                <a:off x="7209" y="3517"/>
                <a:ext cx="153" cy="172"/>
              </a:xfrm>
              <a:custGeom>
                <a:avLst/>
                <a:gdLst>
                  <a:gd name="T0" fmla="+- 0 7256 7209"/>
                  <a:gd name="T1" fmla="*/ T0 w 153"/>
                  <a:gd name="T2" fmla="+- 0 3689 3517"/>
                  <a:gd name="T3" fmla="*/ 3689 h 172"/>
                  <a:gd name="T4" fmla="+- 0 7234 7209"/>
                  <a:gd name="T5" fmla="*/ T4 w 153"/>
                  <a:gd name="T6" fmla="+- 0 3680 3517"/>
                  <a:gd name="T7" fmla="*/ 3680 h 172"/>
                  <a:gd name="T8" fmla="+- 0 7216 7209"/>
                  <a:gd name="T9" fmla="*/ T8 w 153"/>
                  <a:gd name="T10" fmla="+- 0 3645 3517"/>
                  <a:gd name="T11" fmla="*/ 3645 h 172"/>
                  <a:gd name="T12" fmla="+- 0 7209 7209"/>
                  <a:gd name="T13" fmla="*/ T12 w 153"/>
                  <a:gd name="T14" fmla="+- 0 3610 3517"/>
                  <a:gd name="T15" fmla="*/ 3610 h 172"/>
                  <a:gd name="T16" fmla="+- 0 7222 7209"/>
                  <a:gd name="T17" fmla="*/ T16 w 153"/>
                  <a:gd name="T18" fmla="+- 0 3583 3517"/>
                  <a:gd name="T19" fmla="*/ 3583 h 172"/>
                  <a:gd name="T20" fmla="+- 0 7253 7209"/>
                  <a:gd name="T21" fmla="*/ T20 w 153"/>
                  <a:gd name="T22" fmla="+- 0 3551 3517"/>
                  <a:gd name="T23" fmla="*/ 3551 h 172"/>
                  <a:gd name="T24" fmla="+- 0 7264 7209"/>
                  <a:gd name="T25" fmla="*/ T24 w 153"/>
                  <a:gd name="T26" fmla="+- 0 3527 3517"/>
                  <a:gd name="T27" fmla="*/ 3527 h 172"/>
                  <a:gd name="T28" fmla="+- 0 7256 7209"/>
                  <a:gd name="T29" fmla="*/ T28 w 153"/>
                  <a:gd name="T30" fmla="+- 0 3517 3517"/>
                  <a:gd name="T31" fmla="*/ 3517 h 172"/>
                  <a:gd name="T32" fmla="+- 0 7338 7209"/>
                  <a:gd name="T33" fmla="*/ T32 w 153"/>
                  <a:gd name="T34" fmla="+- 0 3518 3517"/>
                  <a:gd name="T35" fmla="*/ 3518 h 172"/>
                  <a:gd name="T36" fmla="+- 0 7337 7209"/>
                  <a:gd name="T37" fmla="*/ T36 w 153"/>
                  <a:gd name="T38" fmla="+- 0 3568 3517"/>
                  <a:gd name="T39" fmla="*/ 3568 h 172"/>
                  <a:gd name="T40" fmla="+- 0 7345 7209"/>
                  <a:gd name="T41" fmla="*/ T40 w 153"/>
                  <a:gd name="T42" fmla="+- 0 3575 3517"/>
                  <a:gd name="T43" fmla="*/ 3575 h 172"/>
                  <a:gd name="T44" fmla="+- 0 7362 7209"/>
                  <a:gd name="T45" fmla="*/ T44 w 153"/>
                  <a:gd name="T46" fmla="+- 0 3673 3517"/>
                  <a:gd name="T47" fmla="*/ 3673 h 172"/>
                  <a:gd name="T48" fmla="+- 0 7256 7209"/>
                  <a:gd name="T49" fmla="*/ T48 w 153"/>
                  <a:gd name="T50" fmla="+- 0 3689 3517"/>
                  <a:gd name="T51" fmla="*/ 3689 h 1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3" h="172">
                    <a:moveTo>
                      <a:pt x="47" y="172"/>
                    </a:moveTo>
                    <a:lnTo>
                      <a:pt x="25" y="163"/>
                    </a:lnTo>
                    <a:lnTo>
                      <a:pt x="7" y="128"/>
                    </a:lnTo>
                    <a:lnTo>
                      <a:pt x="0" y="93"/>
                    </a:lnTo>
                    <a:lnTo>
                      <a:pt x="13" y="66"/>
                    </a:lnTo>
                    <a:lnTo>
                      <a:pt x="44" y="34"/>
                    </a:lnTo>
                    <a:lnTo>
                      <a:pt x="55" y="10"/>
                    </a:lnTo>
                    <a:lnTo>
                      <a:pt x="47" y="0"/>
                    </a:lnTo>
                    <a:lnTo>
                      <a:pt x="129" y="1"/>
                    </a:lnTo>
                    <a:lnTo>
                      <a:pt x="128" y="51"/>
                    </a:lnTo>
                    <a:lnTo>
                      <a:pt x="136" y="58"/>
                    </a:lnTo>
                    <a:lnTo>
                      <a:pt x="153" y="156"/>
                    </a:lnTo>
                    <a:lnTo>
                      <a:pt x="47" y="17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5" name="Group 134">
              <a:extLst>
                <a:ext uri="{FF2B5EF4-FFF2-40B4-BE49-F238E27FC236}">
                  <a16:creationId xmlns:a16="http://schemas.microsoft.com/office/drawing/2014/main" id="{A3417D1E-D4F8-4516-9EA2-37DC7B1C262F}"/>
                </a:ext>
              </a:extLst>
            </p:cNvPr>
            <p:cNvGrpSpPr>
              <a:grpSpLocks/>
            </p:cNvGrpSpPr>
            <p:nvPr/>
          </p:nvGrpSpPr>
          <p:grpSpPr bwMode="auto">
            <a:xfrm>
              <a:off x="7209" y="3517"/>
              <a:ext cx="153" cy="172"/>
              <a:chOff x="7209" y="3517"/>
              <a:chExt cx="153" cy="172"/>
            </a:xfrm>
          </p:grpSpPr>
          <p:sp>
            <p:nvSpPr>
              <p:cNvPr id="1054" name="Freeform 135">
                <a:extLst>
                  <a:ext uri="{FF2B5EF4-FFF2-40B4-BE49-F238E27FC236}">
                    <a16:creationId xmlns:a16="http://schemas.microsoft.com/office/drawing/2014/main" id="{0F46A566-DBF7-4C3C-B31E-4C8F97A83CE2}"/>
                  </a:ext>
                </a:extLst>
              </p:cNvPr>
              <p:cNvSpPr>
                <a:spLocks/>
              </p:cNvSpPr>
              <p:nvPr/>
            </p:nvSpPr>
            <p:spPr bwMode="auto">
              <a:xfrm>
                <a:off x="7209" y="3517"/>
                <a:ext cx="153" cy="172"/>
              </a:xfrm>
              <a:custGeom>
                <a:avLst/>
                <a:gdLst>
                  <a:gd name="T0" fmla="+- 0 7209 7209"/>
                  <a:gd name="T1" fmla="*/ T0 w 153"/>
                  <a:gd name="T2" fmla="+- 0 3610 3517"/>
                  <a:gd name="T3" fmla="*/ 3610 h 172"/>
                  <a:gd name="T4" fmla="+- 0 7216 7209"/>
                  <a:gd name="T5" fmla="*/ T4 w 153"/>
                  <a:gd name="T6" fmla="+- 0 3645 3517"/>
                  <a:gd name="T7" fmla="*/ 3645 h 172"/>
                  <a:gd name="T8" fmla="+- 0 7234 7209"/>
                  <a:gd name="T9" fmla="*/ T8 w 153"/>
                  <a:gd name="T10" fmla="+- 0 3680 3517"/>
                  <a:gd name="T11" fmla="*/ 3680 h 172"/>
                  <a:gd name="T12" fmla="+- 0 7256 7209"/>
                  <a:gd name="T13" fmla="*/ T12 w 153"/>
                  <a:gd name="T14" fmla="+- 0 3689 3517"/>
                  <a:gd name="T15" fmla="*/ 3689 h 172"/>
                  <a:gd name="T16" fmla="+- 0 7362 7209"/>
                  <a:gd name="T17" fmla="*/ T16 w 153"/>
                  <a:gd name="T18" fmla="+- 0 3673 3517"/>
                  <a:gd name="T19" fmla="*/ 3673 h 172"/>
                  <a:gd name="T20" fmla="+- 0 7345 7209"/>
                  <a:gd name="T21" fmla="*/ T20 w 153"/>
                  <a:gd name="T22" fmla="+- 0 3575 3517"/>
                  <a:gd name="T23" fmla="*/ 3575 h 172"/>
                  <a:gd name="T24" fmla="+- 0 7337 7209"/>
                  <a:gd name="T25" fmla="*/ T24 w 153"/>
                  <a:gd name="T26" fmla="+- 0 3568 3517"/>
                  <a:gd name="T27" fmla="*/ 3568 h 172"/>
                  <a:gd name="T28" fmla="+- 0 7338 7209"/>
                  <a:gd name="T29" fmla="*/ T28 w 153"/>
                  <a:gd name="T30" fmla="+- 0 3518 3517"/>
                  <a:gd name="T31" fmla="*/ 3518 h 172"/>
                  <a:gd name="T32" fmla="+- 0 7256 7209"/>
                  <a:gd name="T33" fmla="*/ T32 w 153"/>
                  <a:gd name="T34" fmla="+- 0 3517 3517"/>
                  <a:gd name="T35" fmla="*/ 3517 h 172"/>
                  <a:gd name="T36" fmla="+- 0 7264 7209"/>
                  <a:gd name="T37" fmla="*/ T36 w 153"/>
                  <a:gd name="T38" fmla="+- 0 3527 3517"/>
                  <a:gd name="T39" fmla="*/ 3527 h 172"/>
                  <a:gd name="T40" fmla="+- 0 7253 7209"/>
                  <a:gd name="T41" fmla="*/ T40 w 153"/>
                  <a:gd name="T42" fmla="+- 0 3551 3517"/>
                  <a:gd name="T43" fmla="*/ 3551 h 172"/>
                  <a:gd name="T44" fmla="+- 0 7222 7209"/>
                  <a:gd name="T45" fmla="*/ T44 w 153"/>
                  <a:gd name="T46" fmla="+- 0 3583 3517"/>
                  <a:gd name="T47" fmla="*/ 3583 h 172"/>
                  <a:gd name="T48" fmla="+- 0 7209 7209"/>
                  <a:gd name="T49" fmla="*/ T48 w 153"/>
                  <a:gd name="T50" fmla="+- 0 3610 3517"/>
                  <a:gd name="T51" fmla="*/ 3610 h 1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3" h="172">
                    <a:moveTo>
                      <a:pt x="0" y="93"/>
                    </a:moveTo>
                    <a:lnTo>
                      <a:pt x="7" y="128"/>
                    </a:lnTo>
                    <a:lnTo>
                      <a:pt x="25" y="163"/>
                    </a:lnTo>
                    <a:lnTo>
                      <a:pt x="47" y="172"/>
                    </a:lnTo>
                    <a:lnTo>
                      <a:pt x="153" y="156"/>
                    </a:lnTo>
                    <a:lnTo>
                      <a:pt x="136" y="58"/>
                    </a:lnTo>
                    <a:lnTo>
                      <a:pt x="128" y="51"/>
                    </a:lnTo>
                    <a:lnTo>
                      <a:pt x="129" y="1"/>
                    </a:lnTo>
                    <a:lnTo>
                      <a:pt x="47" y="0"/>
                    </a:lnTo>
                    <a:lnTo>
                      <a:pt x="55" y="10"/>
                    </a:lnTo>
                    <a:lnTo>
                      <a:pt x="44" y="34"/>
                    </a:lnTo>
                    <a:lnTo>
                      <a:pt x="13" y="66"/>
                    </a:lnTo>
                    <a:lnTo>
                      <a:pt x="0" y="93"/>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6" name="Group 136">
              <a:extLst>
                <a:ext uri="{FF2B5EF4-FFF2-40B4-BE49-F238E27FC236}">
                  <a16:creationId xmlns:a16="http://schemas.microsoft.com/office/drawing/2014/main" id="{C03B2FD9-E2F7-4DEE-9125-27B7209B069D}"/>
                </a:ext>
              </a:extLst>
            </p:cNvPr>
            <p:cNvGrpSpPr>
              <a:grpSpLocks/>
            </p:cNvGrpSpPr>
            <p:nvPr/>
          </p:nvGrpSpPr>
          <p:grpSpPr bwMode="auto">
            <a:xfrm>
              <a:off x="7432" y="3413"/>
              <a:ext cx="49" cy="78"/>
              <a:chOff x="7432" y="3413"/>
              <a:chExt cx="49" cy="78"/>
            </a:xfrm>
          </p:grpSpPr>
          <p:sp>
            <p:nvSpPr>
              <p:cNvPr id="1053" name="Freeform 137">
                <a:extLst>
                  <a:ext uri="{FF2B5EF4-FFF2-40B4-BE49-F238E27FC236}">
                    <a16:creationId xmlns:a16="http://schemas.microsoft.com/office/drawing/2014/main" id="{2D82D6A3-11D3-46DD-96F0-A2C9FB1569DF}"/>
                  </a:ext>
                </a:extLst>
              </p:cNvPr>
              <p:cNvSpPr>
                <a:spLocks/>
              </p:cNvSpPr>
              <p:nvPr/>
            </p:nvSpPr>
            <p:spPr bwMode="auto">
              <a:xfrm>
                <a:off x="7432" y="3413"/>
                <a:ext cx="49" cy="78"/>
              </a:xfrm>
              <a:custGeom>
                <a:avLst/>
                <a:gdLst>
                  <a:gd name="T0" fmla="+- 0 7443 7432"/>
                  <a:gd name="T1" fmla="*/ T0 w 49"/>
                  <a:gd name="T2" fmla="+- 0 3491 3413"/>
                  <a:gd name="T3" fmla="*/ 3491 h 78"/>
                  <a:gd name="T4" fmla="+- 0 7432 7432"/>
                  <a:gd name="T5" fmla="*/ T4 w 49"/>
                  <a:gd name="T6" fmla="+- 0 3419 3413"/>
                  <a:gd name="T7" fmla="*/ 3419 h 78"/>
                  <a:gd name="T8" fmla="+- 0 7443 7432"/>
                  <a:gd name="T9" fmla="*/ T8 w 49"/>
                  <a:gd name="T10" fmla="+- 0 3413 3413"/>
                  <a:gd name="T11" fmla="*/ 3413 h 78"/>
                  <a:gd name="T12" fmla="+- 0 7460 7432"/>
                  <a:gd name="T13" fmla="*/ T12 w 49"/>
                  <a:gd name="T14" fmla="+- 0 3431 3413"/>
                  <a:gd name="T15" fmla="*/ 3431 h 78"/>
                  <a:gd name="T16" fmla="+- 0 7475 7432"/>
                  <a:gd name="T17" fmla="*/ T16 w 49"/>
                  <a:gd name="T18" fmla="+- 0 3436 3413"/>
                  <a:gd name="T19" fmla="*/ 3436 h 78"/>
                  <a:gd name="T20" fmla="+- 0 7480 7432"/>
                  <a:gd name="T21" fmla="*/ T20 w 49"/>
                  <a:gd name="T22" fmla="+- 0 3476 3413"/>
                  <a:gd name="T23" fmla="*/ 3476 h 78"/>
                  <a:gd name="T24" fmla="+- 0 7460 7432"/>
                  <a:gd name="T25" fmla="*/ T24 w 49"/>
                  <a:gd name="T26" fmla="+- 0 3489 3413"/>
                  <a:gd name="T27" fmla="*/ 3489 h 78"/>
                  <a:gd name="T28" fmla="+- 0 7443 7432"/>
                  <a:gd name="T29" fmla="*/ T28 w 49"/>
                  <a:gd name="T30" fmla="+- 0 3491 3413"/>
                  <a:gd name="T31" fmla="*/ 3491 h 7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78">
                    <a:moveTo>
                      <a:pt x="11" y="78"/>
                    </a:moveTo>
                    <a:lnTo>
                      <a:pt x="0" y="6"/>
                    </a:lnTo>
                    <a:lnTo>
                      <a:pt x="11" y="0"/>
                    </a:lnTo>
                    <a:lnTo>
                      <a:pt x="28" y="18"/>
                    </a:lnTo>
                    <a:lnTo>
                      <a:pt x="43" y="23"/>
                    </a:lnTo>
                    <a:lnTo>
                      <a:pt x="48" y="63"/>
                    </a:lnTo>
                    <a:lnTo>
                      <a:pt x="28" y="76"/>
                    </a:lnTo>
                    <a:lnTo>
                      <a:pt x="11" y="78"/>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9" name="Group 138">
              <a:extLst>
                <a:ext uri="{FF2B5EF4-FFF2-40B4-BE49-F238E27FC236}">
                  <a16:creationId xmlns:a16="http://schemas.microsoft.com/office/drawing/2014/main" id="{BB8C448F-D508-41FE-926A-AEE1C46C618D}"/>
                </a:ext>
              </a:extLst>
            </p:cNvPr>
            <p:cNvGrpSpPr>
              <a:grpSpLocks/>
            </p:cNvGrpSpPr>
            <p:nvPr/>
          </p:nvGrpSpPr>
          <p:grpSpPr bwMode="auto">
            <a:xfrm>
              <a:off x="7432" y="3413"/>
              <a:ext cx="49" cy="78"/>
              <a:chOff x="7432" y="3413"/>
              <a:chExt cx="49" cy="78"/>
            </a:xfrm>
          </p:grpSpPr>
          <p:sp>
            <p:nvSpPr>
              <p:cNvPr id="1052" name="Freeform 139">
                <a:extLst>
                  <a:ext uri="{FF2B5EF4-FFF2-40B4-BE49-F238E27FC236}">
                    <a16:creationId xmlns:a16="http://schemas.microsoft.com/office/drawing/2014/main" id="{C4964F32-FCB6-4298-B7A6-DFE5F3A84304}"/>
                  </a:ext>
                </a:extLst>
              </p:cNvPr>
              <p:cNvSpPr>
                <a:spLocks/>
              </p:cNvSpPr>
              <p:nvPr/>
            </p:nvSpPr>
            <p:spPr bwMode="auto">
              <a:xfrm>
                <a:off x="7432" y="3413"/>
                <a:ext cx="49" cy="78"/>
              </a:xfrm>
              <a:custGeom>
                <a:avLst/>
                <a:gdLst>
                  <a:gd name="T0" fmla="+- 0 7432 7432"/>
                  <a:gd name="T1" fmla="*/ T0 w 49"/>
                  <a:gd name="T2" fmla="+- 0 3419 3413"/>
                  <a:gd name="T3" fmla="*/ 3419 h 78"/>
                  <a:gd name="T4" fmla="+- 0 7443 7432"/>
                  <a:gd name="T5" fmla="*/ T4 w 49"/>
                  <a:gd name="T6" fmla="+- 0 3491 3413"/>
                  <a:gd name="T7" fmla="*/ 3491 h 78"/>
                  <a:gd name="T8" fmla="+- 0 7460 7432"/>
                  <a:gd name="T9" fmla="*/ T8 w 49"/>
                  <a:gd name="T10" fmla="+- 0 3489 3413"/>
                  <a:gd name="T11" fmla="*/ 3489 h 78"/>
                  <a:gd name="T12" fmla="+- 0 7480 7432"/>
                  <a:gd name="T13" fmla="*/ T12 w 49"/>
                  <a:gd name="T14" fmla="+- 0 3476 3413"/>
                  <a:gd name="T15" fmla="*/ 3476 h 78"/>
                  <a:gd name="T16" fmla="+- 0 7475 7432"/>
                  <a:gd name="T17" fmla="*/ T16 w 49"/>
                  <a:gd name="T18" fmla="+- 0 3436 3413"/>
                  <a:gd name="T19" fmla="*/ 3436 h 78"/>
                  <a:gd name="T20" fmla="+- 0 7460 7432"/>
                  <a:gd name="T21" fmla="*/ T20 w 49"/>
                  <a:gd name="T22" fmla="+- 0 3431 3413"/>
                  <a:gd name="T23" fmla="*/ 3431 h 78"/>
                  <a:gd name="T24" fmla="+- 0 7443 7432"/>
                  <a:gd name="T25" fmla="*/ T24 w 49"/>
                  <a:gd name="T26" fmla="+- 0 3413 3413"/>
                  <a:gd name="T27" fmla="*/ 3413 h 78"/>
                  <a:gd name="T28" fmla="+- 0 7432 7432"/>
                  <a:gd name="T29" fmla="*/ T28 w 49"/>
                  <a:gd name="T30" fmla="+- 0 3419 3413"/>
                  <a:gd name="T31" fmla="*/ 3419 h 7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78">
                    <a:moveTo>
                      <a:pt x="0" y="6"/>
                    </a:moveTo>
                    <a:lnTo>
                      <a:pt x="11" y="78"/>
                    </a:lnTo>
                    <a:lnTo>
                      <a:pt x="28" y="76"/>
                    </a:lnTo>
                    <a:lnTo>
                      <a:pt x="48" y="63"/>
                    </a:lnTo>
                    <a:lnTo>
                      <a:pt x="43" y="23"/>
                    </a:lnTo>
                    <a:lnTo>
                      <a:pt x="28" y="18"/>
                    </a:lnTo>
                    <a:lnTo>
                      <a:pt x="11" y="0"/>
                    </a:lnTo>
                    <a:lnTo>
                      <a:pt x="0" y="6"/>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0" name="Group 140">
              <a:extLst>
                <a:ext uri="{FF2B5EF4-FFF2-40B4-BE49-F238E27FC236}">
                  <a16:creationId xmlns:a16="http://schemas.microsoft.com/office/drawing/2014/main" id="{73A24913-2241-41CC-8F7F-C50D94520D8D}"/>
                </a:ext>
              </a:extLst>
            </p:cNvPr>
            <p:cNvGrpSpPr>
              <a:grpSpLocks/>
            </p:cNvGrpSpPr>
            <p:nvPr/>
          </p:nvGrpSpPr>
          <p:grpSpPr bwMode="auto">
            <a:xfrm>
              <a:off x="7497" y="3408"/>
              <a:ext cx="37" cy="13"/>
              <a:chOff x="7497" y="3408"/>
              <a:chExt cx="37" cy="13"/>
            </a:xfrm>
          </p:grpSpPr>
          <p:sp>
            <p:nvSpPr>
              <p:cNvPr id="1051" name="Freeform 141">
                <a:extLst>
                  <a:ext uri="{FF2B5EF4-FFF2-40B4-BE49-F238E27FC236}">
                    <a16:creationId xmlns:a16="http://schemas.microsoft.com/office/drawing/2014/main" id="{1793DC5A-56F8-4952-96B8-4F0E2A2B0842}"/>
                  </a:ext>
                </a:extLst>
              </p:cNvPr>
              <p:cNvSpPr>
                <a:spLocks/>
              </p:cNvSpPr>
              <p:nvPr/>
            </p:nvSpPr>
            <p:spPr bwMode="auto">
              <a:xfrm>
                <a:off x="7497" y="3408"/>
                <a:ext cx="37" cy="13"/>
              </a:xfrm>
              <a:custGeom>
                <a:avLst/>
                <a:gdLst>
                  <a:gd name="T0" fmla="+- 0 7533 7497"/>
                  <a:gd name="T1" fmla="*/ T0 w 37"/>
                  <a:gd name="T2" fmla="+- 0 3421 3408"/>
                  <a:gd name="T3" fmla="*/ 3421 h 13"/>
                  <a:gd name="T4" fmla="+- 0 7497 7497"/>
                  <a:gd name="T5" fmla="*/ T4 w 37"/>
                  <a:gd name="T6" fmla="+- 0 3421 3408"/>
                  <a:gd name="T7" fmla="*/ 3421 h 13"/>
                  <a:gd name="T8" fmla="+- 0 7502 7497"/>
                  <a:gd name="T9" fmla="*/ T8 w 37"/>
                  <a:gd name="T10" fmla="+- 0 3408 3408"/>
                  <a:gd name="T11" fmla="*/ 3408 h 13"/>
                  <a:gd name="T12" fmla="+- 0 7534 7497"/>
                  <a:gd name="T13" fmla="*/ T12 w 37"/>
                  <a:gd name="T14" fmla="+- 0 3411 3408"/>
                  <a:gd name="T15" fmla="*/ 3411 h 13"/>
                  <a:gd name="T16" fmla="+- 0 7533 7497"/>
                  <a:gd name="T17" fmla="*/ T16 w 37"/>
                  <a:gd name="T18" fmla="+- 0 3421 3408"/>
                  <a:gd name="T19" fmla="*/ 3421 h 13"/>
                </a:gdLst>
                <a:ahLst/>
                <a:cxnLst>
                  <a:cxn ang="0">
                    <a:pos x="T1" y="T3"/>
                  </a:cxn>
                  <a:cxn ang="0">
                    <a:pos x="T5" y="T7"/>
                  </a:cxn>
                  <a:cxn ang="0">
                    <a:pos x="T9" y="T11"/>
                  </a:cxn>
                  <a:cxn ang="0">
                    <a:pos x="T13" y="T15"/>
                  </a:cxn>
                  <a:cxn ang="0">
                    <a:pos x="T17" y="T19"/>
                  </a:cxn>
                </a:cxnLst>
                <a:rect l="0" t="0" r="r" b="b"/>
                <a:pathLst>
                  <a:path w="37" h="13">
                    <a:moveTo>
                      <a:pt x="36" y="13"/>
                    </a:moveTo>
                    <a:lnTo>
                      <a:pt x="0" y="13"/>
                    </a:lnTo>
                    <a:lnTo>
                      <a:pt x="5" y="0"/>
                    </a:lnTo>
                    <a:lnTo>
                      <a:pt x="37" y="3"/>
                    </a:lnTo>
                    <a:lnTo>
                      <a:pt x="36" y="1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1" name="Group 142">
              <a:extLst>
                <a:ext uri="{FF2B5EF4-FFF2-40B4-BE49-F238E27FC236}">
                  <a16:creationId xmlns:a16="http://schemas.microsoft.com/office/drawing/2014/main" id="{02A252C9-A8BF-4E35-A304-A0240E1CD704}"/>
                </a:ext>
              </a:extLst>
            </p:cNvPr>
            <p:cNvGrpSpPr>
              <a:grpSpLocks/>
            </p:cNvGrpSpPr>
            <p:nvPr/>
          </p:nvGrpSpPr>
          <p:grpSpPr bwMode="auto">
            <a:xfrm>
              <a:off x="7497" y="3408"/>
              <a:ext cx="37" cy="13"/>
              <a:chOff x="7497" y="3408"/>
              <a:chExt cx="37" cy="13"/>
            </a:xfrm>
          </p:grpSpPr>
          <p:sp>
            <p:nvSpPr>
              <p:cNvPr id="1050" name="Freeform 143">
                <a:extLst>
                  <a:ext uri="{FF2B5EF4-FFF2-40B4-BE49-F238E27FC236}">
                    <a16:creationId xmlns:a16="http://schemas.microsoft.com/office/drawing/2014/main" id="{0028379B-37FB-420C-9CE6-8F3438431124}"/>
                  </a:ext>
                </a:extLst>
              </p:cNvPr>
              <p:cNvSpPr>
                <a:spLocks/>
              </p:cNvSpPr>
              <p:nvPr/>
            </p:nvSpPr>
            <p:spPr bwMode="auto">
              <a:xfrm>
                <a:off x="7497" y="3408"/>
                <a:ext cx="37" cy="13"/>
              </a:xfrm>
              <a:custGeom>
                <a:avLst/>
                <a:gdLst>
                  <a:gd name="T0" fmla="+- 0 7497 7497"/>
                  <a:gd name="T1" fmla="*/ T0 w 37"/>
                  <a:gd name="T2" fmla="+- 0 3421 3408"/>
                  <a:gd name="T3" fmla="*/ 3421 h 13"/>
                  <a:gd name="T4" fmla="+- 0 7533 7497"/>
                  <a:gd name="T5" fmla="*/ T4 w 37"/>
                  <a:gd name="T6" fmla="+- 0 3421 3408"/>
                  <a:gd name="T7" fmla="*/ 3421 h 13"/>
                  <a:gd name="T8" fmla="+- 0 7534 7497"/>
                  <a:gd name="T9" fmla="*/ T8 w 37"/>
                  <a:gd name="T10" fmla="+- 0 3411 3408"/>
                  <a:gd name="T11" fmla="*/ 3411 h 13"/>
                  <a:gd name="T12" fmla="+- 0 7502 7497"/>
                  <a:gd name="T13" fmla="*/ T12 w 37"/>
                  <a:gd name="T14" fmla="+- 0 3408 3408"/>
                  <a:gd name="T15" fmla="*/ 3408 h 13"/>
                  <a:gd name="T16" fmla="+- 0 7497 7497"/>
                  <a:gd name="T17" fmla="*/ T16 w 37"/>
                  <a:gd name="T18" fmla="+- 0 3421 3408"/>
                  <a:gd name="T19" fmla="*/ 3421 h 13"/>
                </a:gdLst>
                <a:ahLst/>
                <a:cxnLst>
                  <a:cxn ang="0">
                    <a:pos x="T1" y="T3"/>
                  </a:cxn>
                  <a:cxn ang="0">
                    <a:pos x="T5" y="T7"/>
                  </a:cxn>
                  <a:cxn ang="0">
                    <a:pos x="T9" y="T11"/>
                  </a:cxn>
                  <a:cxn ang="0">
                    <a:pos x="T13" y="T15"/>
                  </a:cxn>
                  <a:cxn ang="0">
                    <a:pos x="T17" y="T19"/>
                  </a:cxn>
                </a:cxnLst>
                <a:rect l="0" t="0" r="r" b="b"/>
                <a:pathLst>
                  <a:path w="37" h="13">
                    <a:moveTo>
                      <a:pt x="0" y="13"/>
                    </a:moveTo>
                    <a:lnTo>
                      <a:pt x="36" y="13"/>
                    </a:lnTo>
                    <a:lnTo>
                      <a:pt x="37" y="3"/>
                    </a:lnTo>
                    <a:lnTo>
                      <a:pt x="5" y="0"/>
                    </a:lnTo>
                    <a:lnTo>
                      <a:pt x="0" y="13"/>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2" name="Group 144">
              <a:extLst>
                <a:ext uri="{FF2B5EF4-FFF2-40B4-BE49-F238E27FC236}">
                  <a16:creationId xmlns:a16="http://schemas.microsoft.com/office/drawing/2014/main" id="{4F046C73-B054-45BE-9098-5E562AEB8EF9}"/>
                </a:ext>
              </a:extLst>
            </p:cNvPr>
            <p:cNvGrpSpPr>
              <a:grpSpLocks/>
            </p:cNvGrpSpPr>
            <p:nvPr/>
          </p:nvGrpSpPr>
          <p:grpSpPr bwMode="auto">
            <a:xfrm>
              <a:off x="7432" y="3385"/>
              <a:ext cx="71" cy="49"/>
              <a:chOff x="7432" y="3385"/>
              <a:chExt cx="71" cy="49"/>
            </a:xfrm>
          </p:grpSpPr>
          <p:sp>
            <p:nvSpPr>
              <p:cNvPr id="1049" name="Freeform 145">
                <a:extLst>
                  <a:ext uri="{FF2B5EF4-FFF2-40B4-BE49-F238E27FC236}">
                    <a16:creationId xmlns:a16="http://schemas.microsoft.com/office/drawing/2014/main" id="{2AF2FAF9-10D9-4662-A1D0-C0C477823EF4}"/>
                  </a:ext>
                </a:extLst>
              </p:cNvPr>
              <p:cNvSpPr>
                <a:spLocks/>
              </p:cNvSpPr>
              <p:nvPr/>
            </p:nvSpPr>
            <p:spPr bwMode="auto">
              <a:xfrm>
                <a:off x="7432" y="3385"/>
                <a:ext cx="71" cy="49"/>
              </a:xfrm>
              <a:custGeom>
                <a:avLst/>
                <a:gdLst>
                  <a:gd name="T0" fmla="+- 0 7473 7432"/>
                  <a:gd name="T1" fmla="*/ T0 w 71"/>
                  <a:gd name="T2" fmla="+- 0 3433 3385"/>
                  <a:gd name="T3" fmla="*/ 3433 h 49"/>
                  <a:gd name="T4" fmla="+- 0 7460 7432"/>
                  <a:gd name="T5" fmla="*/ T4 w 71"/>
                  <a:gd name="T6" fmla="+- 0 3431 3385"/>
                  <a:gd name="T7" fmla="*/ 3431 h 49"/>
                  <a:gd name="T8" fmla="+- 0 7443 7432"/>
                  <a:gd name="T9" fmla="*/ T8 w 71"/>
                  <a:gd name="T10" fmla="+- 0 3414 3385"/>
                  <a:gd name="T11" fmla="*/ 3414 h 49"/>
                  <a:gd name="T12" fmla="+- 0 7432 7432"/>
                  <a:gd name="T13" fmla="*/ T12 w 71"/>
                  <a:gd name="T14" fmla="+- 0 3414 3385"/>
                  <a:gd name="T15" fmla="*/ 3414 h 49"/>
                  <a:gd name="T16" fmla="+- 0 7437 7432"/>
                  <a:gd name="T17" fmla="*/ T16 w 71"/>
                  <a:gd name="T18" fmla="+- 0 3385 3385"/>
                  <a:gd name="T19" fmla="*/ 3385 h 49"/>
                  <a:gd name="T20" fmla="+- 0 7503 7432"/>
                  <a:gd name="T21" fmla="*/ T20 w 71"/>
                  <a:gd name="T22" fmla="+- 0 3386 3385"/>
                  <a:gd name="T23" fmla="*/ 3386 h 49"/>
                  <a:gd name="T24" fmla="+- 0 7498 7432"/>
                  <a:gd name="T25" fmla="*/ T24 w 71"/>
                  <a:gd name="T26" fmla="+- 0 3408 3385"/>
                  <a:gd name="T27" fmla="*/ 3408 h 49"/>
                  <a:gd name="T28" fmla="+- 0 7476 7432"/>
                  <a:gd name="T29" fmla="*/ T28 w 71"/>
                  <a:gd name="T30" fmla="+- 0 3409 3385"/>
                  <a:gd name="T31" fmla="*/ 3409 h 49"/>
                  <a:gd name="T32" fmla="+- 0 7476 7432"/>
                  <a:gd name="T33" fmla="*/ T32 w 71"/>
                  <a:gd name="T34" fmla="+- 0 3414 3385"/>
                  <a:gd name="T35" fmla="*/ 3414 h 49"/>
                  <a:gd name="T36" fmla="+- 0 7443 7432"/>
                  <a:gd name="T37" fmla="*/ T36 w 71"/>
                  <a:gd name="T38" fmla="+- 0 3414 3385"/>
                  <a:gd name="T39" fmla="*/ 3414 h 49"/>
                  <a:gd name="T40" fmla="+- 0 7432 7432"/>
                  <a:gd name="T41" fmla="*/ T40 w 71"/>
                  <a:gd name="T42" fmla="+- 0 3415 3385"/>
                  <a:gd name="T43" fmla="*/ 3415 h 49"/>
                  <a:gd name="T44" fmla="+- 0 7475 7432"/>
                  <a:gd name="T45" fmla="*/ T44 w 71"/>
                  <a:gd name="T46" fmla="+- 0 3415 3385"/>
                  <a:gd name="T47" fmla="*/ 3415 h 49"/>
                  <a:gd name="T48" fmla="+- 0 7473 7432"/>
                  <a:gd name="T49" fmla="*/ T48 w 71"/>
                  <a:gd name="T50" fmla="+- 0 3433 3385"/>
                  <a:gd name="T51" fmla="*/ 3433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1" h="49">
                    <a:moveTo>
                      <a:pt x="41" y="48"/>
                    </a:moveTo>
                    <a:lnTo>
                      <a:pt x="28" y="46"/>
                    </a:lnTo>
                    <a:lnTo>
                      <a:pt x="11" y="29"/>
                    </a:lnTo>
                    <a:lnTo>
                      <a:pt x="0" y="29"/>
                    </a:lnTo>
                    <a:lnTo>
                      <a:pt x="5" y="0"/>
                    </a:lnTo>
                    <a:lnTo>
                      <a:pt x="71" y="1"/>
                    </a:lnTo>
                    <a:lnTo>
                      <a:pt x="66" y="23"/>
                    </a:lnTo>
                    <a:lnTo>
                      <a:pt x="44" y="24"/>
                    </a:lnTo>
                    <a:lnTo>
                      <a:pt x="44" y="29"/>
                    </a:lnTo>
                    <a:lnTo>
                      <a:pt x="11" y="29"/>
                    </a:lnTo>
                    <a:lnTo>
                      <a:pt x="0" y="30"/>
                    </a:lnTo>
                    <a:lnTo>
                      <a:pt x="43" y="30"/>
                    </a:lnTo>
                    <a:lnTo>
                      <a:pt x="41" y="48"/>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3" name="Group 146">
              <a:extLst>
                <a:ext uri="{FF2B5EF4-FFF2-40B4-BE49-F238E27FC236}">
                  <a16:creationId xmlns:a16="http://schemas.microsoft.com/office/drawing/2014/main" id="{1D0AB83D-D094-4226-92A7-288E1551BE04}"/>
                </a:ext>
              </a:extLst>
            </p:cNvPr>
            <p:cNvGrpSpPr>
              <a:grpSpLocks/>
            </p:cNvGrpSpPr>
            <p:nvPr/>
          </p:nvGrpSpPr>
          <p:grpSpPr bwMode="auto">
            <a:xfrm>
              <a:off x="7432" y="3385"/>
              <a:ext cx="71" cy="49"/>
              <a:chOff x="7432" y="3385"/>
              <a:chExt cx="71" cy="49"/>
            </a:xfrm>
          </p:grpSpPr>
          <p:sp>
            <p:nvSpPr>
              <p:cNvPr id="1048" name="Freeform 147">
                <a:extLst>
                  <a:ext uri="{FF2B5EF4-FFF2-40B4-BE49-F238E27FC236}">
                    <a16:creationId xmlns:a16="http://schemas.microsoft.com/office/drawing/2014/main" id="{2711157E-404A-4C72-8DB6-BAEDAA58D475}"/>
                  </a:ext>
                </a:extLst>
              </p:cNvPr>
              <p:cNvSpPr>
                <a:spLocks/>
              </p:cNvSpPr>
              <p:nvPr/>
            </p:nvSpPr>
            <p:spPr bwMode="auto">
              <a:xfrm>
                <a:off x="7432" y="3385"/>
                <a:ext cx="71" cy="49"/>
              </a:xfrm>
              <a:custGeom>
                <a:avLst/>
                <a:gdLst>
                  <a:gd name="T0" fmla="+- 0 7432 7432"/>
                  <a:gd name="T1" fmla="*/ T0 w 71"/>
                  <a:gd name="T2" fmla="+- 0 3415 3385"/>
                  <a:gd name="T3" fmla="*/ 3415 h 49"/>
                  <a:gd name="T4" fmla="+- 0 7443 7432"/>
                  <a:gd name="T5" fmla="*/ T4 w 71"/>
                  <a:gd name="T6" fmla="+- 0 3414 3385"/>
                  <a:gd name="T7" fmla="*/ 3414 h 49"/>
                  <a:gd name="T8" fmla="+- 0 7460 7432"/>
                  <a:gd name="T9" fmla="*/ T8 w 71"/>
                  <a:gd name="T10" fmla="+- 0 3431 3385"/>
                  <a:gd name="T11" fmla="*/ 3431 h 49"/>
                  <a:gd name="T12" fmla="+- 0 7473 7432"/>
                  <a:gd name="T13" fmla="*/ T12 w 71"/>
                  <a:gd name="T14" fmla="+- 0 3433 3385"/>
                  <a:gd name="T15" fmla="*/ 3433 h 49"/>
                  <a:gd name="T16" fmla="+- 0 7476 7432"/>
                  <a:gd name="T17" fmla="*/ T16 w 71"/>
                  <a:gd name="T18" fmla="+- 0 3409 3385"/>
                  <a:gd name="T19" fmla="*/ 3409 h 49"/>
                  <a:gd name="T20" fmla="+- 0 7498 7432"/>
                  <a:gd name="T21" fmla="*/ T20 w 71"/>
                  <a:gd name="T22" fmla="+- 0 3408 3385"/>
                  <a:gd name="T23" fmla="*/ 3408 h 49"/>
                  <a:gd name="T24" fmla="+- 0 7503 7432"/>
                  <a:gd name="T25" fmla="*/ T24 w 71"/>
                  <a:gd name="T26" fmla="+- 0 3386 3385"/>
                  <a:gd name="T27" fmla="*/ 3386 h 49"/>
                  <a:gd name="T28" fmla="+- 0 7437 7432"/>
                  <a:gd name="T29" fmla="*/ T28 w 71"/>
                  <a:gd name="T30" fmla="+- 0 3385 3385"/>
                  <a:gd name="T31" fmla="*/ 3385 h 49"/>
                  <a:gd name="T32" fmla="+- 0 7432 7432"/>
                  <a:gd name="T33" fmla="*/ T32 w 71"/>
                  <a:gd name="T34" fmla="+- 0 3415 3385"/>
                  <a:gd name="T35" fmla="*/ 3415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1" h="49">
                    <a:moveTo>
                      <a:pt x="0" y="30"/>
                    </a:moveTo>
                    <a:lnTo>
                      <a:pt x="11" y="29"/>
                    </a:lnTo>
                    <a:lnTo>
                      <a:pt x="28" y="46"/>
                    </a:lnTo>
                    <a:lnTo>
                      <a:pt x="41" y="48"/>
                    </a:lnTo>
                    <a:lnTo>
                      <a:pt x="44" y="24"/>
                    </a:lnTo>
                    <a:lnTo>
                      <a:pt x="66" y="23"/>
                    </a:lnTo>
                    <a:lnTo>
                      <a:pt x="71" y="1"/>
                    </a:lnTo>
                    <a:lnTo>
                      <a:pt x="5" y="0"/>
                    </a:lnTo>
                    <a:lnTo>
                      <a:pt x="0" y="30"/>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4" name="Group 148">
              <a:extLst>
                <a:ext uri="{FF2B5EF4-FFF2-40B4-BE49-F238E27FC236}">
                  <a16:creationId xmlns:a16="http://schemas.microsoft.com/office/drawing/2014/main" id="{9D3611A3-2675-4B9C-9E4F-7A4AAA40C776}"/>
                </a:ext>
              </a:extLst>
            </p:cNvPr>
            <p:cNvGrpSpPr>
              <a:grpSpLocks/>
            </p:cNvGrpSpPr>
            <p:nvPr/>
          </p:nvGrpSpPr>
          <p:grpSpPr bwMode="auto">
            <a:xfrm>
              <a:off x="7370" y="3385"/>
              <a:ext cx="74" cy="143"/>
              <a:chOff x="7370" y="3385"/>
              <a:chExt cx="74" cy="143"/>
            </a:xfrm>
          </p:grpSpPr>
          <p:sp>
            <p:nvSpPr>
              <p:cNvPr id="1047" name="Freeform 149">
                <a:extLst>
                  <a:ext uri="{FF2B5EF4-FFF2-40B4-BE49-F238E27FC236}">
                    <a16:creationId xmlns:a16="http://schemas.microsoft.com/office/drawing/2014/main" id="{E1BAC59E-F539-442B-8C1B-638F5AC45401}"/>
                  </a:ext>
                </a:extLst>
              </p:cNvPr>
              <p:cNvSpPr>
                <a:spLocks/>
              </p:cNvSpPr>
              <p:nvPr/>
            </p:nvSpPr>
            <p:spPr bwMode="auto">
              <a:xfrm>
                <a:off x="7370" y="3385"/>
                <a:ext cx="74" cy="143"/>
              </a:xfrm>
              <a:custGeom>
                <a:avLst/>
                <a:gdLst>
                  <a:gd name="T0" fmla="+- 0 7405 7370"/>
                  <a:gd name="T1" fmla="*/ T0 w 74"/>
                  <a:gd name="T2" fmla="+- 0 3528 3385"/>
                  <a:gd name="T3" fmla="*/ 3528 h 143"/>
                  <a:gd name="T4" fmla="+- 0 7370 7370"/>
                  <a:gd name="T5" fmla="*/ T4 w 74"/>
                  <a:gd name="T6" fmla="+- 0 3516 3385"/>
                  <a:gd name="T7" fmla="*/ 3516 h 143"/>
                  <a:gd name="T8" fmla="+- 0 7372 7370"/>
                  <a:gd name="T9" fmla="*/ T8 w 74"/>
                  <a:gd name="T10" fmla="+- 0 3388 3385"/>
                  <a:gd name="T11" fmla="*/ 3388 h 143"/>
                  <a:gd name="T12" fmla="+- 0 7437 7370"/>
                  <a:gd name="T13" fmla="*/ T12 w 74"/>
                  <a:gd name="T14" fmla="+- 0 3385 3385"/>
                  <a:gd name="T15" fmla="*/ 3385 h 143"/>
                  <a:gd name="T16" fmla="+- 0 7432 7370"/>
                  <a:gd name="T17" fmla="*/ T16 w 74"/>
                  <a:gd name="T18" fmla="+- 0 3419 3385"/>
                  <a:gd name="T19" fmla="*/ 3419 h 143"/>
                  <a:gd name="T20" fmla="+- 0 7444 7370"/>
                  <a:gd name="T21" fmla="*/ T20 w 74"/>
                  <a:gd name="T22" fmla="+- 0 3497 3385"/>
                  <a:gd name="T23" fmla="*/ 3497 h 143"/>
                  <a:gd name="T24" fmla="+- 0 7439 7370"/>
                  <a:gd name="T25" fmla="*/ T24 w 74"/>
                  <a:gd name="T26" fmla="+- 0 3523 3385"/>
                  <a:gd name="T27" fmla="*/ 3523 h 143"/>
                  <a:gd name="T28" fmla="+- 0 7405 7370"/>
                  <a:gd name="T29" fmla="*/ T28 w 74"/>
                  <a:gd name="T30" fmla="+- 0 3528 3385"/>
                  <a:gd name="T31" fmla="*/ 3528 h 14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143">
                    <a:moveTo>
                      <a:pt x="35" y="143"/>
                    </a:moveTo>
                    <a:lnTo>
                      <a:pt x="0" y="131"/>
                    </a:lnTo>
                    <a:lnTo>
                      <a:pt x="2" y="3"/>
                    </a:lnTo>
                    <a:lnTo>
                      <a:pt x="67" y="0"/>
                    </a:lnTo>
                    <a:lnTo>
                      <a:pt x="62" y="34"/>
                    </a:lnTo>
                    <a:lnTo>
                      <a:pt x="74" y="112"/>
                    </a:lnTo>
                    <a:lnTo>
                      <a:pt x="69" y="138"/>
                    </a:lnTo>
                    <a:lnTo>
                      <a:pt x="35" y="143"/>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5" name="Group 150">
              <a:extLst>
                <a:ext uri="{FF2B5EF4-FFF2-40B4-BE49-F238E27FC236}">
                  <a16:creationId xmlns:a16="http://schemas.microsoft.com/office/drawing/2014/main" id="{ECBEEAD5-FCFD-4BDB-90CB-C2638A198255}"/>
                </a:ext>
              </a:extLst>
            </p:cNvPr>
            <p:cNvGrpSpPr>
              <a:grpSpLocks/>
            </p:cNvGrpSpPr>
            <p:nvPr/>
          </p:nvGrpSpPr>
          <p:grpSpPr bwMode="auto">
            <a:xfrm>
              <a:off x="7370" y="3385"/>
              <a:ext cx="74" cy="143"/>
              <a:chOff x="7370" y="3385"/>
              <a:chExt cx="74" cy="143"/>
            </a:xfrm>
          </p:grpSpPr>
          <p:sp>
            <p:nvSpPr>
              <p:cNvPr id="1046" name="Freeform 151">
                <a:extLst>
                  <a:ext uri="{FF2B5EF4-FFF2-40B4-BE49-F238E27FC236}">
                    <a16:creationId xmlns:a16="http://schemas.microsoft.com/office/drawing/2014/main" id="{33307241-34DF-4219-A6FE-0258284F2900}"/>
                  </a:ext>
                </a:extLst>
              </p:cNvPr>
              <p:cNvSpPr>
                <a:spLocks/>
              </p:cNvSpPr>
              <p:nvPr/>
            </p:nvSpPr>
            <p:spPr bwMode="auto">
              <a:xfrm>
                <a:off x="7370" y="3385"/>
                <a:ext cx="74" cy="143"/>
              </a:xfrm>
              <a:custGeom>
                <a:avLst/>
                <a:gdLst>
                  <a:gd name="T0" fmla="+- 0 7370 7370"/>
                  <a:gd name="T1" fmla="*/ T0 w 74"/>
                  <a:gd name="T2" fmla="+- 0 3516 3385"/>
                  <a:gd name="T3" fmla="*/ 3516 h 143"/>
                  <a:gd name="T4" fmla="+- 0 7405 7370"/>
                  <a:gd name="T5" fmla="*/ T4 w 74"/>
                  <a:gd name="T6" fmla="+- 0 3528 3385"/>
                  <a:gd name="T7" fmla="*/ 3528 h 143"/>
                  <a:gd name="T8" fmla="+- 0 7439 7370"/>
                  <a:gd name="T9" fmla="*/ T8 w 74"/>
                  <a:gd name="T10" fmla="+- 0 3523 3385"/>
                  <a:gd name="T11" fmla="*/ 3523 h 143"/>
                  <a:gd name="T12" fmla="+- 0 7444 7370"/>
                  <a:gd name="T13" fmla="*/ T12 w 74"/>
                  <a:gd name="T14" fmla="+- 0 3497 3385"/>
                  <a:gd name="T15" fmla="*/ 3497 h 143"/>
                  <a:gd name="T16" fmla="+- 0 7432 7370"/>
                  <a:gd name="T17" fmla="*/ T16 w 74"/>
                  <a:gd name="T18" fmla="+- 0 3419 3385"/>
                  <a:gd name="T19" fmla="*/ 3419 h 143"/>
                  <a:gd name="T20" fmla="+- 0 7437 7370"/>
                  <a:gd name="T21" fmla="*/ T20 w 74"/>
                  <a:gd name="T22" fmla="+- 0 3385 3385"/>
                  <a:gd name="T23" fmla="*/ 3385 h 143"/>
                  <a:gd name="T24" fmla="+- 0 7372 7370"/>
                  <a:gd name="T25" fmla="*/ T24 w 74"/>
                  <a:gd name="T26" fmla="+- 0 3388 3385"/>
                  <a:gd name="T27" fmla="*/ 3388 h 143"/>
                  <a:gd name="T28" fmla="+- 0 7370 7370"/>
                  <a:gd name="T29" fmla="*/ T28 w 74"/>
                  <a:gd name="T30" fmla="+- 0 3516 3385"/>
                  <a:gd name="T31" fmla="*/ 3516 h 14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143">
                    <a:moveTo>
                      <a:pt x="0" y="131"/>
                    </a:moveTo>
                    <a:lnTo>
                      <a:pt x="35" y="143"/>
                    </a:lnTo>
                    <a:lnTo>
                      <a:pt x="69" y="138"/>
                    </a:lnTo>
                    <a:lnTo>
                      <a:pt x="74" y="112"/>
                    </a:lnTo>
                    <a:lnTo>
                      <a:pt x="62" y="34"/>
                    </a:lnTo>
                    <a:lnTo>
                      <a:pt x="67" y="0"/>
                    </a:lnTo>
                    <a:lnTo>
                      <a:pt x="2" y="3"/>
                    </a:lnTo>
                    <a:lnTo>
                      <a:pt x="0" y="131"/>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6" name="Group 152">
              <a:extLst>
                <a:ext uri="{FF2B5EF4-FFF2-40B4-BE49-F238E27FC236}">
                  <a16:creationId xmlns:a16="http://schemas.microsoft.com/office/drawing/2014/main" id="{2ED3D66F-CA6B-4551-9F59-DF9B2EB8F4A1}"/>
                </a:ext>
              </a:extLst>
            </p:cNvPr>
            <p:cNvGrpSpPr>
              <a:grpSpLocks/>
            </p:cNvGrpSpPr>
            <p:nvPr/>
          </p:nvGrpSpPr>
          <p:grpSpPr bwMode="auto">
            <a:xfrm>
              <a:off x="1416" y="7264"/>
              <a:ext cx="115" cy="158"/>
              <a:chOff x="1416" y="7264"/>
              <a:chExt cx="115" cy="158"/>
            </a:xfrm>
          </p:grpSpPr>
          <p:sp>
            <p:nvSpPr>
              <p:cNvPr id="1045" name="Freeform 153">
                <a:extLst>
                  <a:ext uri="{FF2B5EF4-FFF2-40B4-BE49-F238E27FC236}">
                    <a16:creationId xmlns:a16="http://schemas.microsoft.com/office/drawing/2014/main" id="{63828FC2-F704-45D1-91CA-67592798C003}"/>
                  </a:ext>
                </a:extLst>
              </p:cNvPr>
              <p:cNvSpPr>
                <a:spLocks/>
              </p:cNvSpPr>
              <p:nvPr/>
            </p:nvSpPr>
            <p:spPr bwMode="auto">
              <a:xfrm>
                <a:off x="1416" y="7264"/>
                <a:ext cx="115" cy="158"/>
              </a:xfrm>
              <a:custGeom>
                <a:avLst/>
                <a:gdLst>
                  <a:gd name="T0" fmla="+- 0 1529 1416"/>
                  <a:gd name="T1" fmla="*/ T0 w 115"/>
                  <a:gd name="T2" fmla="+- 0 7422 7264"/>
                  <a:gd name="T3" fmla="*/ 7422 h 158"/>
                  <a:gd name="T4" fmla="+- 0 1429 1416"/>
                  <a:gd name="T5" fmla="*/ T4 w 115"/>
                  <a:gd name="T6" fmla="+- 0 7422 7264"/>
                  <a:gd name="T7" fmla="*/ 7422 h 158"/>
                  <a:gd name="T8" fmla="+- 0 1438 1416"/>
                  <a:gd name="T9" fmla="*/ T8 w 115"/>
                  <a:gd name="T10" fmla="+- 0 7335 7264"/>
                  <a:gd name="T11" fmla="*/ 7335 h 158"/>
                  <a:gd name="T12" fmla="+- 0 1433 1416"/>
                  <a:gd name="T13" fmla="*/ T12 w 115"/>
                  <a:gd name="T14" fmla="+- 0 7308 7264"/>
                  <a:gd name="T15" fmla="*/ 7308 h 158"/>
                  <a:gd name="T16" fmla="+- 0 1416 1416"/>
                  <a:gd name="T17" fmla="*/ T16 w 115"/>
                  <a:gd name="T18" fmla="+- 0 7307 7264"/>
                  <a:gd name="T19" fmla="*/ 7307 h 158"/>
                  <a:gd name="T20" fmla="+- 0 1416 1416"/>
                  <a:gd name="T21" fmla="*/ T20 w 115"/>
                  <a:gd name="T22" fmla="+- 0 7298 7264"/>
                  <a:gd name="T23" fmla="*/ 7298 h 158"/>
                  <a:gd name="T24" fmla="+- 0 1416 1416"/>
                  <a:gd name="T25" fmla="*/ T24 w 115"/>
                  <a:gd name="T26" fmla="+- 0 7264 7264"/>
                  <a:gd name="T27" fmla="*/ 7264 h 158"/>
                  <a:gd name="T28" fmla="+- 0 1530 1416"/>
                  <a:gd name="T29" fmla="*/ T28 w 115"/>
                  <a:gd name="T30" fmla="+- 0 7265 7264"/>
                  <a:gd name="T31" fmla="*/ 7265 h 158"/>
                  <a:gd name="T32" fmla="+- 0 1529 1416"/>
                  <a:gd name="T33" fmla="*/ T32 w 115"/>
                  <a:gd name="T34" fmla="+- 0 7422 7264"/>
                  <a:gd name="T35" fmla="*/ 7422 h 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5" h="158">
                    <a:moveTo>
                      <a:pt x="113" y="158"/>
                    </a:moveTo>
                    <a:lnTo>
                      <a:pt x="13" y="158"/>
                    </a:lnTo>
                    <a:lnTo>
                      <a:pt x="22" y="71"/>
                    </a:lnTo>
                    <a:lnTo>
                      <a:pt x="17" y="44"/>
                    </a:lnTo>
                    <a:lnTo>
                      <a:pt x="0" y="43"/>
                    </a:lnTo>
                    <a:lnTo>
                      <a:pt x="0" y="34"/>
                    </a:lnTo>
                    <a:lnTo>
                      <a:pt x="0" y="0"/>
                    </a:lnTo>
                    <a:lnTo>
                      <a:pt x="114" y="1"/>
                    </a:lnTo>
                    <a:lnTo>
                      <a:pt x="113" y="158"/>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7" name="Group 154">
              <a:extLst>
                <a:ext uri="{FF2B5EF4-FFF2-40B4-BE49-F238E27FC236}">
                  <a16:creationId xmlns:a16="http://schemas.microsoft.com/office/drawing/2014/main" id="{364E7D9B-18DA-4843-8A7E-8EEF05527CD4}"/>
                </a:ext>
              </a:extLst>
            </p:cNvPr>
            <p:cNvGrpSpPr>
              <a:grpSpLocks/>
            </p:cNvGrpSpPr>
            <p:nvPr/>
          </p:nvGrpSpPr>
          <p:grpSpPr bwMode="auto">
            <a:xfrm>
              <a:off x="1416" y="7264"/>
              <a:ext cx="115" cy="158"/>
              <a:chOff x="1416" y="7264"/>
              <a:chExt cx="115" cy="158"/>
            </a:xfrm>
          </p:grpSpPr>
          <p:sp>
            <p:nvSpPr>
              <p:cNvPr id="1044" name="Freeform 155">
                <a:extLst>
                  <a:ext uri="{FF2B5EF4-FFF2-40B4-BE49-F238E27FC236}">
                    <a16:creationId xmlns:a16="http://schemas.microsoft.com/office/drawing/2014/main" id="{F65ED0D6-8C9C-4199-B5C2-0C01BA9E0DDD}"/>
                  </a:ext>
                </a:extLst>
              </p:cNvPr>
              <p:cNvSpPr>
                <a:spLocks/>
              </p:cNvSpPr>
              <p:nvPr/>
            </p:nvSpPr>
            <p:spPr bwMode="auto">
              <a:xfrm>
                <a:off x="1416" y="7264"/>
                <a:ext cx="115" cy="158"/>
              </a:xfrm>
              <a:custGeom>
                <a:avLst/>
                <a:gdLst>
                  <a:gd name="T0" fmla="+- 0 1416 1416"/>
                  <a:gd name="T1" fmla="*/ T0 w 115"/>
                  <a:gd name="T2" fmla="+- 0 7298 7264"/>
                  <a:gd name="T3" fmla="*/ 7298 h 158"/>
                  <a:gd name="T4" fmla="+- 0 1416 1416"/>
                  <a:gd name="T5" fmla="*/ T4 w 115"/>
                  <a:gd name="T6" fmla="+- 0 7307 7264"/>
                  <a:gd name="T7" fmla="*/ 7307 h 158"/>
                  <a:gd name="T8" fmla="+- 0 1433 1416"/>
                  <a:gd name="T9" fmla="*/ T8 w 115"/>
                  <a:gd name="T10" fmla="+- 0 7308 7264"/>
                  <a:gd name="T11" fmla="*/ 7308 h 158"/>
                  <a:gd name="T12" fmla="+- 0 1438 1416"/>
                  <a:gd name="T13" fmla="*/ T12 w 115"/>
                  <a:gd name="T14" fmla="+- 0 7335 7264"/>
                  <a:gd name="T15" fmla="*/ 7335 h 158"/>
                  <a:gd name="T16" fmla="+- 0 1429 1416"/>
                  <a:gd name="T17" fmla="*/ T16 w 115"/>
                  <a:gd name="T18" fmla="+- 0 7422 7264"/>
                  <a:gd name="T19" fmla="*/ 7422 h 158"/>
                  <a:gd name="T20" fmla="+- 0 1529 1416"/>
                  <a:gd name="T21" fmla="*/ T20 w 115"/>
                  <a:gd name="T22" fmla="+- 0 7422 7264"/>
                  <a:gd name="T23" fmla="*/ 7422 h 158"/>
                  <a:gd name="T24" fmla="+- 0 1530 1416"/>
                  <a:gd name="T25" fmla="*/ T24 w 115"/>
                  <a:gd name="T26" fmla="+- 0 7265 7264"/>
                  <a:gd name="T27" fmla="*/ 7265 h 158"/>
                  <a:gd name="T28" fmla="+- 0 1416 1416"/>
                  <a:gd name="T29" fmla="*/ T28 w 115"/>
                  <a:gd name="T30" fmla="+- 0 7264 7264"/>
                  <a:gd name="T31" fmla="*/ 7264 h 158"/>
                  <a:gd name="T32" fmla="+- 0 1416 1416"/>
                  <a:gd name="T33" fmla="*/ T32 w 115"/>
                  <a:gd name="T34" fmla="+- 0 7298 7264"/>
                  <a:gd name="T35" fmla="*/ 7298 h 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5" h="158">
                    <a:moveTo>
                      <a:pt x="0" y="34"/>
                    </a:moveTo>
                    <a:lnTo>
                      <a:pt x="0" y="43"/>
                    </a:lnTo>
                    <a:lnTo>
                      <a:pt x="17" y="44"/>
                    </a:lnTo>
                    <a:lnTo>
                      <a:pt x="22" y="71"/>
                    </a:lnTo>
                    <a:lnTo>
                      <a:pt x="13" y="158"/>
                    </a:lnTo>
                    <a:lnTo>
                      <a:pt x="113" y="158"/>
                    </a:lnTo>
                    <a:lnTo>
                      <a:pt x="114" y="1"/>
                    </a:lnTo>
                    <a:lnTo>
                      <a:pt x="0" y="0"/>
                    </a:lnTo>
                    <a:lnTo>
                      <a:pt x="0" y="34"/>
                    </a:lnTo>
                    <a:close/>
                  </a:path>
                </a:pathLst>
              </a:custGeom>
              <a:noFill/>
              <a:ln w="8068">
                <a:solidFill>
                  <a:srgbClr val="33333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8" name="Group 156">
              <a:extLst>
                <a:ext uri="{FF2B5EF4-FFF2-40B4-BE49-F238E27FC236}">
                  <a16:creationId xmlns:a16="http://schemas.microsoft.com/office/drawing/2014/main" id="{0CBB52DA-589C-486A-80DB-B0F3F5AEE520}"/>
                </a:ext>
              </a:extLst>
            </p:cNvPr>
            <p:cNvGrpSpPr>
              <a:grpSpLocks/>
            </p:cNvGrpSpPr>
            <p:nvPr/>
          </p:nvGrpSpPr>
          <p:grpSpPr bwMode="auto">
            <a:xfrm>
              <a:off x="872" y="2994"/>
              <a:ext cx="2" cy="6455"/>
              <a:chOff x="872" y="2994"/>
              <a:chExt cx="2" cy="6455"/>
            </a:xfrm>
          </p:grpSpPr>
          <p:sp>
            <p:nvSpPr>
              <p:cNvPr id="1043" name="Freeform 157">
                <a:extLst>
                  <a:ext uri="{FF2B5EF4-FFF2-40B4-BE49-F238E27FC236}">
                    <a16:creationId xmlns:a16="http://schemas.microsoft.com/office/drawing/2014/main" id="{14CF02BB-B8F3-444D-8D2D-EA47B6B53057}"/>
                  </a:ext>
                </a:extLst>
              </p:cNvPr>
              <p:cNvSpPr>
                <a:spLocks/>
              </p:cNvSpPr>
              <p:nvPr/>
            </p:nvSpPr>
            <p:spPr bwMode="auto">
              <a:xfrm>
                <a:off x="872" y="2994"/>
                <a:ext cx="2" cy="6455"/>
              </a:xfrm>
              <a:custGeom>
                <a:avLst/>
                <a:gdLst>
                  <a:gd name="T0" fmla="+- 0 2994 2994"/>
                  <a:gd name="T1" fmla="*/ 2994 h 6455"/>
                  <a:gd name="T2" fmla="+- 0 9449 2994"/>
                  <a:gd name="T3" fmla="*/ 9449 h 6455"/>
                </a:gdLst>
                <a:ahLst/>
                <a:cxnLst>
                  <a:cxn ang="0">
                    <a:pos x="0" y="T1"/>
                  </a:cxn>
                  <a:cxn ang="0">
                    <a:pos x="0" y="T3"/>
                  </a:cxn>
                </a:cxnLst>
                <a:rect l="0" t="0" r="r" b="b"/>
                <a:pathLst>
                  <a:path h="6455">
                    <a:moveTo>
                      <a:pt x="0" y="0"/>
                    </a:moveTo>
                    <a:lnTo>
                      <a:pt x="0" y="6455"/>
                    </a:lnTo>
                  </a:path>
                </a:pathLst>
              </a:custGeom>
              <a:noFill/>
              <a:ln w="8068">
                <a:solidFill>
                  <a:srgbClr val="E5E5E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9" name="Group 158">
              <a:extLst>
                <a:ext uri="{FF2B5EF4-FFF2-40B4-BE49-F238E27FC236}">
                  <a16:creationId xmlns:a16="http://schemas.microsoft.com/office/drawing/2014/main" id="{906B67BF-4059-4A3A-9A4E-215E3DEC6B17}"/>
                </a:ext>
              </a:extLst>
            </p:cNvPr>
            <p:cNvGrpSpPr>
              <a:grpSpLocks/>
            </p:cNvGrpSpPr>
            <p:nvPr/>
          </p:nvGrpSpPr>
          <p:grpSpPr bwMode="auto">
            <a:xfrm>
              <a:off x="9246" y="2994"/>
              <a:ext cx="2" cy="6455"/>
              <a:chOff x="9246" y="2994"/>
              <a:chExt cx="2" cy="6455"/>
            </a:xfrm>
          </p:grpSpPr>
          <p:sp>
            <p:nvSpPr>
              <p:cNvPr id="1042" name="Freeform 159">
                <a:extLst>
                  <a:ext uri="{FF2B5EF4-FFF2-40B4-BE49-F238E27FC236}">
                    <a16:creationId xmlns:a16="http://schemas.microsoft.com/office/drawing/2014/main" id="{6BE59531-AB8E-499D-A3A3-FC1689C1BA81}"/>
                  </a:ext>
                </a:extLst>
              </p:cNvPr>
              <p:cNvSpPr>
                <a:spLocks/>
              </p:cNvSpPr>
              <p:nvPr/>
            </p:nvSpPr>
            <p:spPr bwMode="auto">
              <a:xfrm>
                <a:off x="9246" y="2994"/>
                <a:ext cx="2" cy="6455"/>
              </a:xfrm>
              <a:custGeom>
                <a:avLst/>
                <a:gdLst>
                  <a:gd name="T0" fmla="+- 0 2994 2994"/>
                  <a:gd name="T1" fmla="*/ 2994 h 6455"/>
                  <a:gd name="T2" fmla="+- 0 9449 2994"/>
                  <a:gd name="T3" fmla="*/ 9449 h 6455"/>
                </a:gdLst>
                <a:ahLst/>
                <a:cxnLst>
                  <a:cxn ang="0">
                    <a:pos x="0" y="T1"/>
                  </a:cxn>
                  <a:cxn ang="0">
                    <a:pos x="0" y="T3"/>
                  </a:cxn>
                </a:cxnLst>
                <a:rect l="0" t="0" r="r" b="b"/>
                <a:pathLst>
                  <a:path h="6455">
                    <a:moveTo>
                      <a:pt x="0" y="0"/>
                    </a:moveTo>
                    <a:lnTo>
                      <a:pt x="0" y="6455"/>
                    </a:lnTo>
                  </a:path>
                </a:pathLst>
              </a:custGeom>
              <a:noFill/>
              <a:ln w="8068">
                <a:solidFill>
                  <a:srgbClr val="E5E5E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0" name="Group 160">
              <a:extLst>
                <a:ext uri="{FF2B5EF4-FFF2-40B4-BE49-F238E27FC236}">
                  <a16:creationId xmlns:a16="http://schemas.microsoft.com/office/drawing/2014/main" id="{E64C6A50-6556-4D84-9737-FC7D72934B30}"/>
                </a:ext>
              </a:extLst>
            </p:cNvPr>
            <p:cNvGrpSpPr>
              <a:grpSpLocks/>
            </p:cNvGrpSpPr>
            <p:nvPr/>
          </p:nvGrpSpPr>
          <p:grpSpPr bwMode="auto">
            <a:xfrm>
              <a:off x="872" y="9449"/>
              <a:ext cx="8374" cy="2"/>
              <a:chOff x="872" y="9449"/>
              <a:chExt cx="8374" cy="2"/>
            </a:xfrm>
          </p:grpSpPr>
          <p:sp>
            <p:nvSpPr>
              <p:cNvPr id="1041" name="Freeform 161">
                <a:extLst>
                  <a:ext uri="{FF2B5EF4-FFF2-40B4-BE49-F238E27FC236}">
                    <a16:creationId xmlns:a16="http://schemas.microsoft.com/office/drawing/2014/main" id="{D831D6FC-51C3-427F-8FEF-9138D93EA253}"/>
                  </a:ext>
                </a:extLst>
              </p:cNvPr>
              <p:cNvSpPr>
                <a:spLocks/>
              </p:cNvSpPr>
              <p:nvPr/>
            </p:nvSpPr>
            <p:spPr bwMode="auto">
              <a:xfrm>
                <a:off x="872" y="9449"/>
                <a:ext cx="8374" cy="2"/>
              </a:xfrm>
              <a:custGeom>
                <a:avLst/>
                <a:gdLst>
                  <a:gd name="T0" fmla="+- 0 872 872"/>
                  <a:gd name="T1" fmla="*/ T0 w 8374"/>
                  <a:gd name="T2" fmla="+- 0 9246 872"/>
                  <a:gd name="T3" fmla="*/ T2 w 8374"/>
                </a:gdLst>
                <a:ahLst/>
                <a:cxnLst>
                  <a:cxn ang="0">
                    <a:pos x="T1" y="0"/>
                  </a:cxn>
                  <a:cxn ang="0">
                    <a:pos x="T3" y="0"/>
                  </a:cxn>
                </a:cxnLst>
                <a:rect l="0" t="0" r="r" b="b"/>
                <a:pathLst>
                  <a:path w="8374">
                    <a:moveTo>
                      <a:pt x="0" y="0"/>
                    </a:moveTo>
                    <a:lnTo>
                      <a:pt x="8374" y="0"/>
                    </a:lnTo>
                  </a:path>
                </a:pathLst>
              </a:custGeom>
              <a:noFill/>
              <a:ln w="8068">
                <a:solidFill>
                  <a:srgbClr val="E5E5E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3044" name="Picture 3043" descr="A close up of a logo&#10;&#10;Description automatically generated">
            <a:extLst>
              <a:ext uri="{FF2B5EF4-FFF2-40B4-BE49-F238E27FC236}">
                <a16:creationId xmlns:a16="http://schemas.microsoft.com/office/drawing/2014/main" id="{A270916E-D3CC-4191-B975-C5C3B39182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2207" y="3019702"/>
            <a:ext cx="2295845" cy="428685"/>
          </a:xfrm>
          <a:prstGeom prst="rect">
            <a:avLst/>
          </a:prstGeom>
        </p:spPr>
      </p:pic>
    </p:spTree>
    <p:extLst>
      <p:ext uri="{BB962C8B-B14F-4D97-AF65-F5344CB8AC3E}">
        <p14:creationId xmlns:p14="http://schemas.microsoft.com/office/powerpoint/2010/main" val="392674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DAAE-6EAE-449A-9CDC-BC7AD96C358F}"/>
              </a:ext>
            </a:extLst>
          </p:cNvPr>
          <p:cNvSpPr>
            <a:spLocks noGrp="1"/>
          </p:cNvSpPr>
          <p:nvPr>
            <p:ph type="title"/>
          </p:nvPr>
        </p:nvSpPr>
        <p:spPr>
          <a:xfrm>
            <a:off x="381000" y="450131"/>
            <a:ext cx="8709208" cy="958850"/>
          </a:xfrm>
        </p:spPr>
        <p:txBody>
          <a:bodyPr/>
          <a:lstStyle/>
          <a:p>
            <a:r>
              <a:rPr lang="en-US" sz="2800" dirty="0"/>
              <a:t>2. Underwriting and Income Documentation Changes </a:t>
            </a:r>
            <a:br>
              <a:rPr lang="en-US" sz="2800" dirty="0"/>
            </a:br>
            <a:r>
              <a:rPr lang="en-US" sz="2800" dirty="0"/>
              <a:t>(Applicants not Seeking Lower Interest Rate or Subsidies)</a:t>
            </a:r>
          </a:p>
        </p:txBody>
      </p:sp>
      <p:sp>
        <p:nvSpPr>
          <p:cNvPr id="3" name="Content Placeholder 2">
            <a:extLst>
              <a:ext uri="{FF2B5EF4-FFF2-40B4-BE49-F238E27FC236}">
                <a16:creationId xmlns:a16="http://schemas.microsoft.com/office/drawing/2014/main" id="{8304D8A0-BAF5-48F7-900F-B1F96F774E73}"/>
              </a:ext>
            </a:extLst>
          </p:cNvPr>
          <p:cNvSpPr>
            <a:spLocks noGrp="1"/>
          </p:cNvSpPr>
          <p:nvPr>
            <p:ph idx="1"/>
          </p:nvPr>
        </p:nvSpPr>
        <p:spPr>
          <a:xfrm>
            <a:off x="457200" y="1657350"/>
            <a:ext cx="8229600" cy="3200400"/>
          </a:xfrm>
        </p:spPr>
        <p:txBody>
          <a:bodyPr/>
          <a:lstStyle/>
          <a:p>
            <a:pPr>
              <a:spcBef>
                <a:spcPts val="600"/>
              </a:spcBef>
            </a:pPr>
            <a:r>
              <a:rPr lang="en-US" sz="2400" dirty="0">
                <a:latin typeface="+mj-lt"/>
              </a:rPr>
              <a:t>Eliminate income documentation for all applicants with credit scores of 720 or above</a:t>
            </a:r>
          </a:p>
          <a:p>
            <a:pPr>
              <a:spcBef>
                <a:spcPts val="600"/>
              </a:spcBef>
            </a:pPr>
            <a:r>
              <a:rPr lang="en-US" sz="2400" dirty="0">
                <a:latin typeface="+mj-lt"/>
              </a:rPr>
              <a:t>Eliminate income documentation for all applicants with loan &lt;=$5,000</a:t>
            </a:r>
            <a:endParaRPr lang="en-US" sz="2000" dirty="0">
              <a:latin typeface="+mj-lt"/>
            </a:endParaRPr>
          </a:p>
          <a:p>
            <a:pPr>
              <a:spcBef>
                <a:spcPts val="600"/>
              </a:spcBef>
            </a:pPr>
            <a:r>
              <a:rPr lang="en-US" sz="2400" dirty="0">
                <a:latin typeface="+mj-lt"/>
              </a:rPr>
              <a:t>Applicants seeking income-eligible incentives or interest rates still need to document all income</a:t>
            </a:r>
          </a:p>
          <a:p>
            <a:pPr lvl="1">
              <a:spcBef>
                <a:spcPts val="600"/>
              </a:spcBef>
            </a:pPr>
            <a:endParaRPr lang="en-US" sz="2400" dirty="0">
              <a:latin typeface="+mj-lt"/>
            </a:endParaRPr>
          </a:p>
          <a:p>
            <a:pPr>
              <a:lnSpc>
                <a:spcPct val="90000"/>
              </a:lnSpc>
            </a:pPr>
            <a:endParaRPr lang="en-US" sz="2400" dirty="0">
              <a:latin typeface="+mj-lt"/>
            </a:endParaRPr>
          </a:p>
          <a:p>
            <a:endParaRPr lang="en-US" sz="3600" dirty="0">
              <a:latin typeface="+mj-lt"/>
            </a:endParaRPr>
          </a:p>
        </p:txBody>
      </p:sp>
    </p:spTree>
    <p:extLst>
      <p:ext uri="{BB962C8B-B14F-4D97-AF65-F5344CB8AC3E}">
        <p14:creationId xmlns:p14="http://schemas.microsoft.com/office/powerpoint/2010/main" val="97553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DAAE-6EAE-449A-9CDC-BC7AD96C358F}"/>
              </a:ext>
            </a:extLst>
          </p:cNvPr>
          <p:cNvSpPr>
            <a:spLocks noGrp="1"/>
          </p:cNvSpPr>
          <p:nvPr>
            <p:ph type="title"/>
          </p:nvPr>
        </p:nvSpPr>
        <p:spPr>
          <a:xfrm>
            <a:off x="381000" y="450131"/>
            <a:ext cx="8709208" cy="958850"/>
          </a:xfrm>
        </p:spPr>
        <p:txBody>
          <a:bodyPr/>
          <a:lstStyle/>
          <a:p>
            <a:r>
              <a:rPr lang="en-US" sz="3600" dirty="0"/>
              <a:t>3. Eliminate Credit Affirmation Form</a:t>
            </a:r>
          </a:p>
        </p:txBody>
      </p:sp>
      <p:sp>
        <p:nvSpPr>
          <p:cNvPr id="3" name="Content Placeholder 2">
            <a:extLst>
              <a:ext uri="{FF2B5EF4-FFF2-40B4-BE49-F238E27FC236}">
                <a16:creationId xmlns:a16="http://schemas.microsoft.com/office/drawing/2014/main" id="{8304D8A0-BAF5-48F7-900F-B1F96F774E73}"/>
              </a:ext>
            </a:extLst>
          </p:cNvPr>
          <p:cNvSpPr>
            <a:spLocks noGrp="1"/>
          </p:cNvSpPr>
          <p:nvPr>
            <p:ph idx="1"/>
          </p:nvPr>
        </p:nvSpPr>
        <p:spPr>
          <a:xfrm>
            <a:off x="457200" y="1408981"/>
            <a:ext cx="8229600" cy="3200400"/>
          </a:xfrm>
        </p:spPr>
        <p:txBody>
          <a:bodyPr/>
          <a:lstStyle/>
          <a:p>
            <a:pPr>
              <a:spcBef>
                <a:spcPts val="600"/>
              </a:spcBef>
            </a:pPr>
            <a:r>
              <a:rPr lang="en-US" sz="2400" dirty="0">
                <a:latin typeface="+mj-lt"/>
              </a:rPr>
              <a:t>Form issued to customers with debt-to-income &gt;50%</a:t>
            </a:r>
          </a:p>
          <a:p>
            <a:pPr marL="0" indent="0">
              <a:spcBef>
                <a:spcPts val="600"/>
              </a:spcBef>
              <a:buNone/>
            </a:pPr>
            <a:endParaRPr lang="en-US" sz="2400" dirty="0">
              <a:latin typeface="+mj-lt"/>
            </a:endParaRPr>
          </a:p>
          <a:p>
            <a:pPr>
              <a:spcBef>
                <a:spcPts val="600"/>
              </a:spcBef>
            </a:pPr>
            <a:r>
              <a:rPr lang="en-US" sz="2400" dirty="0">
                <a:latin typeface="+mj-lt"/>
              </a:rPr>
              <a:t>Contractor feedback – extended time of approval process</a:t>
            </a:r>
          </a:p>
          <a:p>
            <a:pPr>
              <a:spcBef>
                <a:spcPts val="600"/>
              </a:spcBef>
            </a:pPr>
            <a:endParaRPr lang="en-US" sz="2400" dirty="0">
              <a:latin typeface="+mj-lt"/>
            </a:endParaRPr>
          </a:p>
          <a:p>
            <a:pPr>
              <a:spcBef>
                <a:spcPts val="600"/>
              </a:spcBef>
            </a:pPr>
            <a:r>
              <a:rPr lang="en-US" sz="2400" dirty="0">
                <a:latin typeface="+mj-lt"/>
              </a:rPr>
              <a:t>Eliminate standalone Affirmation Form - will include Affirmation language in application that all applicants must acknowledge</a:t>
            </a:r>
          </a:p>
          <a:p>
            <a:pPr>
              <a:spcBef>
                <a:spcPts val="600"/>
              </a:spcBef>
            </a:pPr>
            <a:endParaRPr lang="en-US" sz="2400" dirty="0">
              <a:latin typeface="+mj-lt"/>
            </a:endParaRPr>
          </a:p>
          <a:p>
            <a:pPr>
              <a:spcBef>
                <a:spcPts val="600"/>
              </a:spcBef>
            </a:pPr>
            <a:endParaRPr lang="en-US" sz="2400" dirty="0">
              <a:latin typeface="+mj-lt"/>
            </a:endParaRPr>
          </a:p>
          <a:p>
            <a:pPr>
              <a:spcBef>
                <a:spcPts val="600"/>
              </a:spcBef>
            </a:pPr>
            <a:endParaRPr lang="en-US" sz="2400" dirty="0">
              <a:latin typeface="+mj-lt"/>
            </a:endParaRPr>
          </a:p>
          <a:p>
            <a:pPr>
              <a:spcBef>
                <a:spcPts val="600"/>
              </a:spcBef>
            </a:pPr>
            <a:endParaRPr lang="en-US" sz="2400" dirty="0">
              <a:latin typeface="+mj-lt"/>
            </a:endParaRPr>
          </a:p>
          <a:p>
            <a:pPr lvl="1">
              <a:spcBef>
                <a:spcPts val="600"/>
              </a:spcBef>
            </a:pPr>
            <a:endParaRPr lang="en-US" sz="2000" dirty="0">
              <a:latin typeface="+mj-lt"/>
            </a:endParaRPr>
          </a:p>
          <a:p>
            <a:pPr>
              <a:lnSpc>
                <a:spcPct val="90000"/>
              </a:lnSpc>
            </a:pPr>
            <a:endParaRPr lang="en-US" sz="2000" dirty="0">
              <a:latin typeface="+mj-lt"/>
            </a:endParaRPr>
          </a:p>
          <a:p>
            <a:endParaRPr lang="en-US" dirty="0">
              <a:latin typeface="+mj-lt"/>
            </a:endParaRPr>
          </a:p>
        </p:txBody>
      </p:sp>
    </p:spTree>
    <p:extLst>
      <p:ext uri="{BB962C8B-B14F-4D97-AF65-F5344CB8AC3E}">
        <p14:creationId xmlns:p14="http://schemas.microsoft.com/office/powerpoint/2010/main" val="154737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DAAE-6EAE-449A-9CDC-BC7AD96C358F}"/>
              </a:ext>
            </a:extLst>
          </p:cNvPr>
          <p:cNvSpPr>
            <a:spLocks noGrp="1"/>
          </p:cNvSpPr>
          <p:nvPr>
            <p:ph type="title"/>
          </p:nvPr>
        </p:nvSpPr>
        <p:spPr>
          <a:xfrm>
            <a:off x="217396" y="450131"/>
            <a:ext cx="8709208" cy="958850"/>
          </a:xfrm>
        </p:spPr>
        <p:txBody>
          <a:bodyPr/>
          <a:lstStyle/>
          <a:p>
            <a:r>
              <a:rPr lang="en-US" sz="3200" dirty="0"/>
              <a:t>4. Mailing of Applications and Documentation</a:t>
            </a:r>
          </a:p>
        </p:txBody>
      </p:sp>
      <p:sp>
        <p:nvSpPr>
          <p:cNvPr id="3" name="Content Placeholder 2">
            <a:extLst>
              <a:ext uri="{FF2B5EF4-FFF2-40B4-BE49-F238E27FC236}">
                <a16:creationId xmlns:a16="http://schemas.microsoft.com/office/drawing/2014/main" id="{8304D8A0-BAF5-48F7-900F-B1F96F774E73}"/>
              </a:ext>
            </a:extLst>
          </p:cNvPr>
          <p:cNvSpPr>
            <a:spLocks noGrp="1"/>
          </p:cNvSpPr>
          <p:nvPr>
            <p:ph idx="1"/>
          </p:nvPr>
        </p:nvSpPr>
        <p:spPr>
          <a:xfrm>
            <a:off x="457200" y="1408981"/>
            <a:ext cx="8229600" cy="3200400"/>
          </a:xfrm>
        </p:spPr>
        <p:txBody>
          <a:bodyPr/>
          <a:lstStyle/>
          <a:p>
            <a:pPr>
              <a:spcBef>
                <a:spcPts val="600"/>
              </a:spcBef>
            </a:pPr>
            <a:r>
              <a:rPr lang="en-US" sz="2400" dirty="0">
                <a:latin typeface="+mj-lt"/>
              </a:rPr>
              <a:t>Encourage use of on-line application</a:t>
            </a:r>
          </a:p>
          <a:p>
            <a:pPr marL="0" indent="0">
              <a:spcBef>
                <a:spcPts val="600"/>
              </a:spcBef>
              <a:buNone/>
            </a:pPr>
            <a:endParaRPr lang="en-US" sz="2400" dirty="0">
              <a:latin typeface="+mj-lt"/>
            </a:endParaRPr>
          </a:p>
          <a:p>
            <a:pPr>
              <a:spcBef>
                <a:spcPts val="600"/>
              </a:spcBef>
            </a:pPr>
            <a:r>
              <a:rPr lang="en-US" sz="2400" dirty="0">
                <a:latin typeface="+mj-lt"/>
              </a:rPr>
              <a:t>Additional Consumer Protection</a:t>
            </a:r>
          </a:p>
          <a:p>
            <a:pPr marL="0" indent="0">
              <a:spcBef>
                <a:spcPts val="600"/>
              </a:spcBef>
              <a:buNone/>
            </a:pPr>
            <a:endParaRPr lang="en-US" sz="2400" dirty="0">
              <a:latin typeface="+mj-lt"/>
            </a:endParaRPr>
          </a:p>
          <a:p>
            <a:pPr>
              <a:spcBef>
                <a:spcPts val="600"/>
              </a:spcBef>
            </a:pPr>
            <a:r>
              <a:rPr lang="en-US" sz="2400" dirty="0">
                <a:latin typeface="+mj-lt"/>
              </a:rPr>
              <a:t>Business Reply Envelopes addressed to EFS</a:t>
            </a:r>
          </a:p>
          <a:p>
            <a:pPr>
              <a:spcBef>
                <a:spcPts val="600"/>
              </a:spcBef>
            </a:pPr>
            <a:endParaRPr lang="en-US" sz="2400" dirty="0">
              <a:latin typeface="+mj-lt"/>
            </a:endParaRPr>
          </a:p>
          <a:p>
            <a:pPr>
              <a:spcBef>
                <a:spcPts val="600"/>
              </a:spcBef>
            </a:pPr>
            <a:endParaRPr lang="en-US" sz="2400" dirty="0">
              <a:latin typeface="+mj-lt"/>
            </a:endParaRPr>
          </a:p>
          <a:p>
            <a:pPr>
              <a:spcBef>
                <a:spcPts val="600"/>
              </a:spcBef>
            </a:pPr>
            <a:endParaRPr lang="en-US" sz="2400" dirty="0">
              <a:latin typeface="+mj-lt"/>
            </a:endParaRPr>
          </a:p>
          <a:p>
            <a:pPr lvl="1">
              <a:spcBef>
                <a:spcPts val="600"/>
              </a:spcBef>
            </a:pPr>
            <a:endParaRPr lang="en-US" sz="2400" dirty="0">
              <a:latin typeface="+mj-lt"/>
            </a:endParaRPr>
          </a:p>
          <a:p>
            <a:pPr>
              <a:lnSpc>
                <a:spcPct val="90000"/>
              </a:lnSpc>
            </a:pPr>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312042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DAAE-6EAE-449A-9CDC-BC7AD96C358F}"/>
              </a:ext>
            </a:extLst>
          </p:cNvPr>
          <p:cNvSpPr>
            <a:spLocks noGrp="1"/>
          </p:cNvSpPr>
          <p:nvPr>
            <p:ph type="title"/>
          </p:nvPr>
        </p:nvSpPr>
        <p:spPr>
          <a:xfrm>
            <a:off x="217396" y="450131"/>
            <a:ext cx="8709208" cy="673819"/>
          </a:xfrm>
        </p:spPr>
        <p:txBody>
          <a:bodyPr/>
          <a:lstStyle/>
          <a:p>
            <a:r>
              <a:rPr lang="en-US" sz="3200" dirty="0"/>
              <a:t>5.  Contractor Advance Payments</a:t>
            </a:r>
          </a:p>
        </p:txBody>
      </p:sp>
      <p:sp>
        <p:nvSpPr>
          <p:cNvPr id="3" name="Content Placeholder 2">
            <a:extLst>
              <a:ext uri="{FF2B5EF4-FFF2-40B4-BE49-F238E27FC236}">
                <a16:creationId xmlns:a16="http://schemas.microsoft.com/office/drawing/2014/main" id="{8304D8A0-BAF5-48F7-900F-B1F96F774E73}"/>
              </a:ext>
            </a:extLst>
          </p:cNvPr>
          <p:cNvSpPr>
            <a:spLocks noGrp="1"/>
          </p:cNvSpPr>
          <p:nvPr>
            <p:ph idx="1"/>
          </p:nvPr>
        </p:nvSpPr>
        <p:spPr>
          <a:xfrm>
            <a:off x="457200" y="1123950"/>
            <a:ext cx="8229600" cy="3485431"/>
          </a:xfrm>
        </p:spPr>
        <p:txBody>
          <a:bodyPr/>
          <a:lstStyle/>
          <a:p>
            <a:pPr>
              <a:spcBef>
                <a:spcPts val="600"/>
              </a:spcBef>
            </a:pPr>
            <a:r>
              <a:rPr lang="en-US" sz="2400" dirty="0"/>
              <a:t>GJGNY Loan fund underutilized by LMI customers</a:t>
            </a:r>
          </a:p>
          <a:p>
            <a:pPr>
              <a:spcBef>
                <a:spcPts val="600"/>
              </a:spcBef>
            </a:pPr>
            <a:r>
              <a:rPr lang="en-US" sz="2400" dirty="0"/>
              <a:t>Participation Requirements:</a:t>
            </a:r>
          </a:p>
          <a:p>
            <a:pPr lvl="1">
              <a:spcBef>
                <a:spcPts val="600"/>
              </a:spcBef>
              <a:buFont typeface="Courier New" panose="02070309020205020404" pitchFamily="49" charset="0"/>
              <a:buChar char="o"/>
            </a:pPr>
            <a:r>
              <a:rPr lang="en-US" sz="2000" dirty="0"/>
              <a:t>Only for customers qualified for 3.49%/3.99% interest rate</a:t>
            </a:r>
          </a:p>
          <a:p>
            <a:pPr lvl="1">
              <a:spcBef>
                <a:spcPts val="600"/>
              </a:spcBef>
              <a:buFont typeface="Courier New" panose="02070309020205020404" pitchFamily="49" charset="0"/>
              <a:buChar char="o"/>
            </a:pPr>
            <a:r>
              <a:rPr lang="en-US" sz="2000" dirty="0"/>
              <a:t>Limited to contractors in good standing</a:t>
            </a:r>
          </a:p>
          <a:p>
            <a:pPr lvl="1">
              <a:spcBef>
                <a:spcPts val="600"/>
              </a:spcBef>
              <a:buFont typeface="Courier New" panose="02070309020205020404" pitchFamily="49" charset="0"/>
              <a:buChar char="o"/>
            </a:pPr>
            <a:r>
              <a:rPr lang="en-US" sz="2000" dirty="0"/>
              <a:t>Contractor receives 50% advance when loan documents signed</a:t>
            </a:r>
          </a:p>
          <a:p>
            <a:pPr lvl="1">
              <a:spcBef>
                <a:spcPts val="600"/>
              </a:spcBef>
              <a:buFont typeface="Courier New" panose="02070309020205020404" pitchFamily="49" charset="0"/>
              <a:buChar char="o"/>
            </a:pPr>
            <a:r>
              <a:rPr lang="en-US" sz="2000" dirty="0"/>
              <a:t>Remaining 50% disbursed at construction completion</a:t>
            </a:r>
          </a:p>
          <a:p>
            <a:pPr lvl="1">
              <a:spcBef>
                <a:spcPts val="600"/>
              </a:spcBef>
              <a:buFont typeface="Courier New" panose="02070309020205020404" pitchFamily="49" charset="0"/>
              <a:buChar char="o"/>
            </a:pPr>
            <a:r>
              <a:rPr lang="en-US" sz="2000" dirty="0"/>
              <a:t>Project complete within 180 days of advance</a:t>
            </a:r>
          </a:p>
          <a:p>
            <a:pPr lvl="1">
              <a:spcBef>
                <a:spcPts val="600"/>
              </a:spcBef>
              <a:buFont typeface="Courier New" panose="02070309020205020404" pitchFamily="49" charset="0"/>
              <a:buChar char="o"/>
            </a:pPr>
            <a:r>
              <a:rPr lang="en-US" sz="2000" dirty="0"/>
              <a:t>Funds must be returned if project not complete within 180 days</a:t>
            </a:r>
          </a:p>
          <a:p>
            <a:pPr>
              <a:spcBef>
                <a:spcPts val="600"/>
              </a:spcBef>
            </a:pPr>
            <a:r>
              <a:rPr lang="en-US" sz="2400" dirty="0"/>
              <a:t>NYSERDA advances funds</a:t>
            </a:r>
          </a:p>
        </p:txBody>
      </p:sp>
    </p:spTree>
    <p:extLst>
      <p:ext uri="{BB962C8B-B14F-4D97-AF65-F5344CB8AC3E}">
        <p14:creationId xmlns:p14="http://schemas.microsoft.com/office/powerpoint/2010/main" val="1800380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84D0-4375-4E09-A0C5-EBEAF66B1877}"/>
              </a:ext>
            </a:extLst>
          </p:cNvPr>
          <p:cNvSpPr>
            <a:spLocks noGrp="1"/>
          </p:cNvSpPr>
          <p:nvPr>
            <p:ph type="title"/>
          </p:nvPr>
        </p:nvSpPr>
        <p:spPr>
          <a:xfrm>
            <a:off x="304800" y="361950"/>
            <a:ext cx="8229600" cy="857250"/>
          </a:xfrm>
        </p:spPr>
        <p:txBody>
          <a:bodyPr/>
          <a:lstStyle/>
          <a:p>
            <a:r>
              <a:rPr lang="en-US" sz="3600" dirty="0"/>
              <a:t>Next Steps</a:t>
            </a:r>
          </a:p>
        </p:txBody>
      </p:sp>
      <p:sp>
        <p:nvSpPr>
          <p:cNvPr id="3" name="Content Placeholder 2">
            <a:extLst>
              <a:ext uri="{FF2B5EF4-FFF2-40B4-BE49-F238E27FC236}">
                <a16:creationId xmlns:a16="http://schemas.microsoft.com/office/drawing/2014/main" id="{7620ECFC-E4E3-49DD-A0F7-37B13CB888D1}"/>
              </a:ext>
            </a:extLst>
          </p:cNvPr>
          <p:cNvSpPr>
            <a:spLocks noGrp="1"/>
          </p:cNvSpPr>
          <p:nvPr>
            <p:ph idx="1"/>
          </p:nvPr>
        </p:nvSpPr>
        <p:spPr>
          <a:xfrm>
            <a:off x="457200" y="1123950"/>
            <a:ext cx="8229600" cy="3809999"/>
          </a:xfrm>
        </p:spPr>
        <p:txBody>
          <a:bodyPr/>
          <a:lstStyle/>
          <a:p>
            <a:r>
              <a:rPr lang="en-US" sz="2000" dirty="0"/>
              <a:t>Geo-based Eligibility Pilot:</a:t>
            </a:r>
          </a:p>
          <a:p>
            <a:pPr lvl="1"/>
            <a:r>
              <a:rPr lang="en-US" sz="1600" dirty="0"/>
              <a:t>Create interactive tool for NYSERDA website for Geo-based eligibility </a:t>
            </a:r>
          </a:p>
          <a:p>
            <a:pPr lvl="1"/>
            <a:r>
              <a:rPr lang="en-US" sz="1600" dirty="0"/>
              <a:t>EFS system update to interface with Geo-based eligibility tool</a:t>
            </a:r>
          </a:p>
          <a:p>
            <a:pPr marL="457200" lvl="1" indent="0">
              <a:buNone/>
            </a:pPr>
            <a:endParaRPr lang="en-US" sz="1600" dirty="0"/>
          </a:p>
          <a:p>
            <a:r>
              <a:rPr lang="en-US" sz="2000" dirty="0"/>
              <a:t>Contractor Advance Payment:</a:t>
            </a:r>
          </a:p>
          <a:p>
            <a:pPr lvl="1"/>
            <a:r>
              <a:rPr lang="en-US" sz="1600" dirty="0"/>
              <a:t>Create participation agreement </a:t>
            </a:r>
          </a:p>
          <a:p>
            <a:pPr lvl="1"/>
            <a:r>
              <a:rPr lang="en-US" sz="1600" dirty="0"/>
              <a:t>EFS system updates to track payments, construction completion</a:t>
            </a:r>
          </a:p>
          <a:p>
            <a:pPr marL="457200" lvl="1" indent="0">
              <a:buNone/>
            </a:pPr>
            <a:endParaRPr lang="en-US" sz="1600" dirty="0"/>
          </a:p>
          <a:p>
            <a:r>
              <a:rPr lang="en-US" sz="2000" dirty="0"/>
              <a:t>Business Reply Envelopes</a:t>
            </a:r>
          </a:p>
          <a:p>
            <a:pPr lvl="1"/>
            <a:r>
              <a:rPr lang="en-US" sz="1600" dirty="0"/>
              <a:t>Creating account</a:t>
            </a:r>
          </a:p>
          <a:p>
            <a:pPr lvl="1"/>
            <a:r>
              <a:rPr lang="en-US" sz="1600" dirty="0"/>
              <a:t>Envelopes printed</a:t>
            </a:r>
          </a:p>
          <a:p>
            <a:pPr lvl="1"/>
            <a:r>
              <a:rPr lang="en-US" sz="1600" dirty="0"/>
              <a:t>Distributed to contractors</a:t>
            </a:r>
          </a:p>
        </p:txBody>
      </p:sp>
    </p:spTree>
    <p:extLst>
      <p:ext uri="{BB962C8B-B14F-4D97-AF65-F5344CB8AC3E}">
        <p14:creationId xmlns:p14="http://schemas.microsoft.com/office/powerpoint/2010/main" val="316056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4AB79-B251-4BDF-8C98-5AD16FAAA00E}"/>
              </a:ext>
            </a:extLst>
          </p:cNvPr>
          <p:cNvSpPr>
            <a:spLocks noGrp="1"/>
          </p:cNvSpPr>
          <p:nvPr>
            <p:ph idx="1"/>
          </p:nvPr>
        </p:nvSpPr>
        <p:spPr>
          <a:xfrm>
            <a:off x="152400" y="1387475"/>
            <a:ext cx="5105400" cy="3165475"/>
          </a:xfrm>
        </p:spPr>
        <p:txBody>
          <a:bodyPr/>
          <a:lstStyle/>
          <a:p>
            <a:pPr marL="0" indent="0">
              <a:buNone/>
            </a:pPr>
            <a:endParaRPr lang="en-US" dirty="0">
              <a:solidFill>
                <a:schemeClr val="bg1"/>
              </a:solidFill>
            </a:endParaRPr>
          </a:p>
          <a:p>
            <a:pPr marL="0" indent="0">
              <a:buNone/>
            </a:pPr>
            <a:r>
              <a:rPr lang="en-US" sz="4000" dirty="0">
                <a:solidFill>
                  <a:schemeClr val="bg1"/>
                </a:solidFill>
              </a:rPr>
              <a:t>Loan Loss Reserve Initiative</a:t>
            </a:r>
          </a:p>
        </p:txBody>
      </p:sp>
    </p:spTree>
    <p:extLst>
      <p:ext uri="{BB962C8B-B14F-4D97-AF65-F5344CB8AC3E}">
        <p14:creationId xmlns:p14="http://schemas.microsoft.com/office/powerpoint/2010/main" val="196552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0388C-D198-460E-B0FB-0B9AE4CE4476}"/>
              </a:ext>
            </a:extLst>
          </p:cNvPr>
          <p:cNvSpPr/>
          <p:nvPr/>
        </p:nvSpPr>
        <p:spPr>
          <a:xfrm>
            <a:off x="7162800" y="4400550"/>
            <a:ext cx="1884998"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371600" y="490515"/>
            <a:ext cx="6036469" cy="332303"/>
          </a:xfrm>
          <a:prstGeom prst="rect">
            <a:avLst/>
          </a:prstGeom>
        </p:spPr>
        <p:txBody>
          <a:bodyPr vert="horz" wrap="square" lIns="0" tIns="9049" rIns="0" bIns="0" rtlCol="0">
            <a:spAutoFit/>
          </a:bodyPr>
          <a:lstStyle/>
          <a:p>
            <a:pPr marL="9525">
              <a:spcBef>
                <a:spcPts val="71"/>
              </a:spcBef>
            </a:pPr>
            <a:r>
              <a:rPr lang="en-US" sz="2100" spc="-4" dirty="0"/>
              <a:t>Loan Loss Reserves (“LLR”)</a:t>
            </a:r>
            <a:endParaRPr sz="2100" dirty="0"/>
          </a:p>
        </p:txBody>
      </p:sp>
      <p:sp>
        <p:nvSpPr>
          <p:cNvPr id="9" name="object 9"/>
          <p:cNvSpPr txBox="1"/>
          <p:nvPr/>
        </p:nvSpPr>
        <p:spPr>
          <a:xfrm>
            <a:off x="4974622" y="4891031"/>
            <a:ext cx="1884998" cy="156068"/>
          </a:xfrm>
          <a:prstGeom prst="rect">
            <a:avLst/>
          </a:prstGeom>
        </p:spPr>
        <p:txBody>
          <a:bodyPr vert="horz" wrap="square" lIns="0" tIns="0" rIns="0" bIns="0" rtlCol="0">
            <a:spAutoFit/>
          </a:bodyPr>
          <a:lstStyle/>
          <a:p>
            <a:pPr marL="9525">
              <a:lnSpc>
                <a:spcPts val="1211"/>
              </a:lnSpc>
            </a:pPr>
            <a:r>
              <a:rPr sz="1200" b="1" spc="-4" dirty="0">
                <a:solidFill>
                  <a:srgbClr val="FFFFFF"/>
                </a:solidFill>
                <a:latin typeface="Calibri"/>
                <a:cs typeface="Calibri"/>
              </a:rPr>
              <a:t>REEL </a:t>
            </a:r>
            <a:r>
              <a:rPr sz="1200" b="1" spc="-8" dirty="0">
                <a:solidFill>
                  <a:srgbClr val="FFFFFF"/>
                </a:solidFill>
                <a:latin typeface="Calibri"/>
                <a:cs typeface="Calibri"/>
              </a:rPr>
              <a:t>Introduction for</a:t>
            </a:r>
            <a:r>
              <a:rPr sz="1200" b="1" spc="4" dirty="0">
                <a:solidFill>
                  <a:srgbClr val="FFFFFF"/>
                </a:solidFill>
                <a:latin typeface="Calibri"/>
                <a:cs typeface="Calibri"/>
              </a:rPr>
              <a:t> </a:t>
            </a:r>
            <a:r>
              <a:rPr sz="1200" b="1" spc="-8" dirty="0">
                <a:solidFill>
                  <a:srgbClr val="FFFFFF"/>
                </a:solidFill>
                <a:latin typeface="Calibri"/>
                <a:cs typeface="Calibri"/>
              </a:rPr>
              <a:t>Lenders</a:t>
            </a:r>
            <a:endParaRPr sz="1200" dirty="0">
              <a:latin typeface="Calibri"/>
              <a:cs typeface="Calibri"/>
            </a:endParaRPr>
          </a:p>
        </p:txBody>
      </p:sp>
      <p:sp>
        <p:nvSpPr>
          <p:cNvPr id="10" name="object 10"/>
          <p:cNvSpPr txBox="1">
            <a:spLocks noGrp="1"/>
          </p:cNvSpPr>
          <p:nvPr>
            <p:ph type="dt" sz="half" idx="6"/>
          </p:nvPr>
        </p:nvSpPr>
        <p:spPr>
          <a:xfrm flipH="1">
            <a:off x="-1" y="971550"/>
            <a:ext cx="8610595" cy="156068"/>
          </a:xfrm>
          <a:prstGeom prst="rect">
            <a:avLst/>
          </a:prstGeom>
        </p:spPr>
        <p:txBody>
          <a:bodyPr vert="horz" wrap="square" lIns="0" tIns="0" rIns="0" bIns="0" rtlCol="0">
            <a:spAutoFit/>
          </a:bodyPr>
          <a:lstStyle/>
          <a:p>
            <a:pPr marL="9525">
              <a:lnSpc>
                <a:spcPts val="1211"/>
              </a:lnSpc>
            </a:pPr>
            <a:r>
              <a:rPr spc="-11" dirty="0"/>
              <a:t>May </a:t>
            </a:r>
            <a:r>
              <a:rPr spc="-4" dirty="0"/>
              <a:t>15,</a:t>
            </a:r>
            <a:r>
              <a:rPr spc="-26" dirty="0"/>
              <a:t> </a:t>
            </a:r>
            <a:r>
              <a:rPr spc="-8" dirty="0"/>
              <a:t>2018</a:t>
            </a:r>
          </a:p>
        </p:txBody>
      </p:sp>
      <p:sp>
        <p:nvSpPr>
          <p:cNvPr id="6" name="object 6"/>
          <p:cNvSpPr txBox="1"/>
          <p:nvPr/>
        </p:nvSpPr>
        <p:spPr>
          <a:xfrm>
            <a:off x="306190" y="971550"/>
            <a:ext cx="8553449" cy="4195379"/>
          </a:xfrm>
          <a:prstGeom prst="rect">
            <a:avLst/>
          </a:prstGeom>
        </p:spPr>
        <p:txBody>
          <a:bodyPr vert="horz" wrap="square" lIns="0" tIns="9525" rIns="0" bIns="0" rtlCol="0">
            <a:spAutoFit/>
          </a:bodyPr>
          <a:lstStyle/>
          <a:p>
            <a:pPr marL="400050" indent="-400050">
              <a:buFont typeface="Arial" panose="020B0604020202020204" pitchFamily="34" charset="0"/>
              <a:buChar char="•"/>
            </a:pPr>
            <a:r>
              <a:rPr lang="en-US" sz="1600" dirty="0"/>
              <a:t>An LLR provides partial loss coverage for eligible financings – NYERDA proposing to use for Energy Efficiency and Renewable Energy (“EE/RE”) Financing Solutions for Residential, Small Commercial, NFP and Multifamily buildings in designated LMI communities. </a:t>
            </a:r>
          </a:p>
          <a:p>
            <a:pPr marL="400050" indent="-400050">
              <a:buFont typeface="Arial" panose="020B0604020202020204" pitchFamily="34" charset="0"/>
              <a:buChar char="•"/>
            </a:pPr>
            <a:endParaRPr lang="en-US" sz="1600" dirty="0"/>
          </a:p>
          <a:p>
            <a:pPr marL="400050" indent="-400050">
              <a:buFont typeface="Arial" panose="020B0604020202020204" pitchFamily="34" charset="0"/>
              <a:buChar char="•"/>
            </a:pPr>
            <a:r>
              <a:rPr lang="en-US" sz="1600" dirty="0"/>
              <a:t>This additional security enhances the risk profile of EE/RE projects and can motivate financial institutions to offer EE/RE financial products.</a:t>
            </a:r>
          </a:p>
          <a:p>
            <a:pPr marL="285750" indent="-285750">
              <a:buFont typeface="Arial" panose="020B0604020202020204" pitchFamily="34" charset="0"/>
              <a:buChar char="•"/>
            </a:pPr>
            <a:endParaRPr lang="en-US" sz="1600" dirty="0"/>
          </a:p>
          <a:p>
            <a:pPr marL="400050" indent="-400050">
              <a:buFont typeface="Arial" panose="020B0604020202020204" pitchFamily="34" charset="0"/>
              <a:buChar char="•"/>
            </a:pPr>
            <a:r>
              <a:rPr lang="en-US" sz="1600" dirty="0"/>
              <a:t> In the event of a default, the investor can recoup a portion of their losses from the reserve fund, up to a maximum sizing of the reserve fund thereby broadening access to capital and lowering interest rates.  </a:t>
            </a:r>
          </a:p>
          <a:p>
            <a:pPr marL="400050" indent="-400050">
              <a:buFont typeface="Arial" panose="020B0604020202020204" pitchFamily="34" charset="0"/>
              <a:buChar char="•"/>
            </a:pPr>
            <a:endParaRPr lang="en-US" sz="1600" dirty="0"/>
          </a:p>
          <a:p>
            <a:pPr marL="400050" indent="-400050">
              <a:buFont typeface="Arial" panose="020B0604020202020204" pitchFamily="34" charset="0"/>
              <a:buChar char="•"/>
            </a:pPr>
            <a:r>
              <a:rPr lang="en-US" sz="1600" dirty="0"/>
              <a:t>Loan loss reserve funds take a portfolio approach to credit structuring. The loan loss reserve approximates the anticipated default rate on all the loans in the portfolio, which can mitigate lender risk and open up the market for additional EE/RE lending.</a:t>
            </a:r>
          </a:p>
          <a:p>
            <a:pPr marL="400050" indent="-400050">
              <a:buFont typeface="Arial" panose="020B0604020202020204" pitchFamily="34" charset="0"/>
              <a:buChar char="•"/>
            </a:pPr>
            <a:endParaRPr lang="en-US" sz="1600" dirty="0"/>
          </a:p>
          <a:p>
            <a:pPr marL="400050" indent="-400050">
              <a:buFont typeface="Arial" panose="020B0604020202020204" pitchFamily="34" charset="0"/>
              <a:buChar char="•"/>
            </a:pPr>
            <a:r>
              <a:rPr lang="en-US" sz="1600" dirty="0"/>
              <a:t>Programs have been successfully deployed in CA, CT, MA, MI with direct impact to underserved borrowers</a:t>
            </a:r>
          </a:p>
        </p:txBody>
      </p:sp>
    </p:spTree>
    <p:extLst>
      <p:ext uri="{BB962C8B-B14F-4D97-AF65-F5344CB8AC3E}">
        <p14:creationId xmlns:p14="http://schemas.microsoft.com/office/powerpoint/2010/main" val="285145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6130" y="441586"/>
            <a:ext cx="6036469" cy="332303"/>
          </a:xfrm>
          <a:prstGeom prst="rect">
            <a:avLst/>
          </a:prstGeom>
        </p:spPr>
        <p:txBody>
          <a:bodyPr vert="horz" wrap="square" lIns="0" tIns="9049" rIns="0" bIns="0" rtlCol="0">
            <a:spAutoFit/>
          </a:bodyPr>
          <a:lstStyle/>
          <a:p>
            <a:pPr marL="9525">
              <a:spcBef>
                <a:spcPts val="71"/>
              </a:spcBef>
            </a:pPr>
            <a:r>
              <a:rPr lang="en-US" sz="2100" spc="-4" dirty="0"/>
              <a:t>Loan Loss Reserves Impacts</a:t>
            </a:r>
            <a:endParaRPr sz="2100" dirty="0"/>
          </a:p>
        </p:txBody>
      </p:sp>
      <p:sp>
        <p:nvSpPr>
          <p:cNvPr id="9" name="object 9"/>
          <p:cNvSpPr txBox="1"/>
          <p:nvPr/>
        </p:nvSpPr>
        <p:spPr>
          <a:xfrm>
            <a:off x="4974622" y="4891031"/>
            <a:ext cx="1884998" cy="156068"/>
          </a:xfrm>
          <a:prstGeom prst="rect">
            <a:avLst/>
          </a:prstGeom>
        </p:spPr>
        <p:txBody>
          <a:bodyPr vert="horz" wrap="square" lIns="0" tIns="0" rIns="0" bIns="0" rtlCol="0">
            <a:spAutoFit/>
          </a:bodyPr>
          <a:lstStyle/>
          <a:p>
            <a:pPr marL="9525">
              <a:lnSpc>
                <a:spcPts val="1211"/>
              </a:lnSpc>
            </a:pPr>
            <a:r>
              <a:rPr sz="1200" b="1" spc="-4" dirty="0">
                <a:solidFill>
                  <a:srgbClr val="FFFFFF"/>
                </a:solidFill>
                <a:latin typeface="Calibri"/>
                <a:cs typeface="Calibri"/>
              </a:rPr>
              <a:t>REEL </a:t>
            </a:r>
            <a:r>
              <a:rPr sz="1200" b="1" spc="-8" dirty="0">
                <a:solidFill>
                  <a:srgbClr val="FFFFFF"/>
                </a:solidFill>
                <a:latin typeface="Calibri"/>
                <a:cs typeface="Calibri"/>
              </a:rPr>
              <a:t>Introduction for</a:t>
            </a:r>
            <a:r>
              <a:rPr sz="1200" b="1" spc="4" dirty="0">
                <a:solidFill>
                  <a:srgbClr val="FFFFFF"/>
                </a:solidFill>
                <a:latin typeface="Calibri"/>
                <a:cs typeface="Calibri"/>
              </a:rPr>
              <a:t> </a:t>
            </a:r>
            <a:r>
              <a:rPr sz="1200" b="1" spc="-8" dirty="0">
                <a:solidFill>
                  <a:srgbClr val="FFFFFF"/>
                </a:solidFill>
                <a:latin typeface="Calibri"/>
                <a:cs typeface="Calibri"/>
              </a:rPr>
              <a:t>Lenders</a:t>
            </a:r>
            <a:endParaRPr sz="1200" dirty="0">
              <a:latin typeface="Calibri"/>
              <a:cs typeface="Calibri"/>
            </a:endParaRPr>
          </a:p>
        </p:txBody>
      </p:sp>
      <p:sp>
        <p:nvSpPr>
          <p:cNvPr id="10" name="object 10"/>
          <p:cNvSpPr txBox="1">
            <a:spLocks noGrp="1"/>
          </p:cNvSpPr>
          <p:nvPr>
            <p:ph type="dt" sz="half" idx="6"/>
          </p:nvPr>
        </p:nvSpPr>
        <p:spPr>
          <a:xfrm flipH="1">
            <a:off x="-1" y="971550"/>
            <a:ext cx="8610595" cy="156068"/>
          </a:xfrm>
          <a:prstGeom prst="rect">
            <a:avLst/>
          </a:prstGeom>
        </p:spPr>
        <p:txBody>
          <a:bodyPr vert="horz" wrap="square" lIns="0" tIns="0" rIns="0" bIns="0" rtlCol="0">
            <a:spAutoFit/>
          </a:bodyPr>
          <a:lstStyle/>
          <a:p>
            <a:pPr marL="9525">
              <a:lnSpc>
                <a:spcPts val="1211"/>
              </a:lnSpc>
            </a:pPr>
            <a:r>
              <a:rPr spc="-11" dirty="0"/>
              <a:t>May </a:t>
            </a:r>
            <a:r>
              <a:rPr spc="-4" dirty="0"/>
              <a:t>15,</a:t>
            </a:r>
            <a:r>
              <a:rPr spc="-26" dirty="0"/>
              <a:t> </a:t>
            </a:r>
            <a:r>
              <a:rPr spc="-8" dirty="0"/>
              <a:t>2018</a:t>
            </a:r>
          </a:p>
        </p:txBody>
      </p:sp>
      <p:sp>
        <p:nvSpPr>
          <p:cNvPr id="6" name="object 6"/>
          <p:cNvSpPr txBox="1"/>
          <p:nvPr/>
        </p:nvSpPr>
        <p:spPr>
          <a:xfrm>
            <a:off x="388617" y="830638"/>
            <a:ext cx="8191497" cy="2995051"/>
          </a:xfrm>
          <a:prstGeom prst="rect">
            <a:avLst/>
          </a:prstGeom>
        </p:spPr>
        <p:txBody>
          <a:bodyPr vert="horz" wrap="square" lIns="0" tIns="9525" rIns="0" bIns="0" rtlCol="0">
            <a:spAutoFit/>
          </a:bodyPr>
          <a:lstStyle/>
          <a:p>
            <a:endParaRPr lang="en-US" sz="1400" dirty="0"/>
          </a:p>
          <a:p>
            <a:r>
              <a:rPr lang="en-US" sz="1400" dirty="0"/>
              <a:t>The LLR </a:t>
            </a:r>
            <a:r>
              <a:rPr lang="en-US" sz="1400" i="1" u="sng" dirty="0"/>
              <a:t>could be expected</a:t>
            </a:r>
            <a:r>
              <a:rPr lang="en-US" sz="1400" dirty="0"/>
              <a:t> to have the following impacts:</a:t>
            </a:r>
          </a:p>
          <a:p>
            <a:endParaRPr lang="en-US" sz="1400" dirty="0"/>
          </a:p>
          <a:p>
            <a:r>
              <a:rPr lang="en-US" sz="1400" dirty="0"/>
              <a:t>• </a:t>
            </a:r>
            <a:r>
              <a:rPr lang="en-US" sz="1400" b="1" i="1" dirty="0"/>
              <a:t>Increase the number of capital providers.  </a:t>
            </a:r>
            <a:r>
              <a:rPr lang="en-US" sz="1400" dirty="0"/>
              <a:t>Could encourage local banks, credit unions, and community development finance institutions (CDFIs) to provide EE/RE Financing Solutions.</a:t>
            </a:r>
          </a:p>
          <a:p>
            <a:endParaRPr lang="en-US" sz="1400" dirty="0"/>
          </a:p>
          <a:p>
            <a:r>
              <a:rPr lang="en-US" sz="1400" dirty="0"/>
              <a:t>• </a:t>
            </a:r>
            <a:r>
              <a:rPr lang="en-US" sz="1400" b="1" i="1" dirty="0"/>
              <a:t>Increase size of unsecured lending</a:t>
            </a:r>
            <a:r>
              <a:rPr lang="en-US" sz="1400" i="1" dirty="0"/>
              <a:t>.   Larger loans to finance more deeper upgrades</a:t>
            </a:r>
            <a:endParaRPr lang="en-US" sz="1400" dirty="0"/>
          </a:p>
          <a:p>
            <a:endParaRPr lang="en-US" sz="1400" dirty="0"/>
          </a:p>
          <a:p>
            <a:r>
              <a:rPr lang="en-US" sz="1400" dirty="0"/>
              <a:t>• </a:t>
            </a:r>
            <a:r>
              <a:rPr lang="en-US" sz="1400" b="1" i="1" dirty="0"/>
              <a:t>Extend loan term</a:t>
            </a:r>
            <a:r>
              <a:rPr lang="en-US" sz="1400" i="1" dirty="0"/>
              <a:t>.  Loan </a:t>
            </a:r>
            <a:r>
              <a:rPr lang="en-US" sz="1400" dirty="0"/>
              <a:t>term could extend for all class of borrowers from 5+ years to 15 – 25 years, allowing for the monthly  payment to closely match the energy savings</a:t>
            </a:r>
          </a:p>
          <a:p>
            <a:endParaRPr lang="en-US" sz="1400" dirty="0"/>
          </a:p>
          <a:p>
            <a:r>
              <a:rPr lang="en-US" sz="1400" dirty="0"/>
              <a:t>• </a:t>
            </a:r>
            <a:r>
              <a:rPr lang="en-US" sz="1400" b="1" i="1" dirty="0"/>
              <a:t>Expand underwriting criteria</a:t>
            </a:r>
            <a:r>
              <a:rPr lang="en-US" sz="1400" i="1" dirty="0"/>
              <a:t>. Lender can consider expanded underwriting criteria (e.g. lower consumer c</a:t>
            </a:r>
            <a:r>
              <a:rPr lang="en-US" sz="1400" dirty="0"/>
              <a:t>redit scores or no minimum). </a:t>
            </a:r>
          </a:p>
          <a:p>
            <a:endParaRPr lang="en-US" sz="1200" dirty="0"/>
          </a:p>
        </p:txBody>
      </p:sp>
    </p:spTree>
    <p:extLst>
      <p:ext uri="{BB962C8B-B14F-4D97-AF65-F5344CB8AC3E}">
        <p14:creationId xmlns:p14="http://schemas.microsoft.com/office/powerpoint/2010/main" val="244818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6E67-928D-450D-8C6F-D34EAE2C07B7}"/>
              </a:ext>
            </a:extLst>
          </p:cNvPr>
          <p:cNvSpPr>
            <a:spLocks noGrp="1"/>
          </p:cNvSpPr>
          <p:nvPr>
            <p:ph type="title"/>
          </p:nvPr>
        </p:nvSpPr>
        <p:spPr/>
        <p:txBody>
          <a:bodyPr/>
          <a:lstStyle/>
          <a:p>
            <a:r>
              <a:rPr lang="en-US" sz="3600" b="1" dirty="0">
                <a:solidFill>
                  <a:srgbClr val="002D73"/>
                </a:solidFill>
                <a:latin typeface="Arial" panose="020B0604020202020204" pitchFamily="34" charset="0"/>
                <a:cs typeface="Arial" panose="020B0604020202020204" pitchFamily="34" charset="0"/>
              </a:rPr>
              <a:t>Agenda</a:t>
            </a:r>
            <a:endParaRPr lang="en-US" sz="3600" dirty="0"/>
          </a:p>
        </p:txBody>
      </p:sp>
      <p:sp>
        <p:nvSpPr>
          <p:cNvPr id="3" name="Content Placeholder 2">
            <a:extLst>
              <a:ext uri="{FF2B5EF4-FFF2-40B4-BE49-F238E27FC236}">
                <a16:creationId xmlns:a16="http://schemas.microsoft.com/office/drawing/2014/main" id="{B95A48F1-9E9C-40CF-A981-6DC5B0C6EE25}"/>
              </a:ext>
            </a:extLst>
          </p:cNvPr>
          <p:cNvSpPr>
            <a:spLocks noGrp="1"/>
          </p:cNvSpPr>
          <p:nvPr>
            <p:ph idx="1"/>
          </p:nvPr>
        </p:nvSpPr>
        <p:spPr>
          <a:xfrm>
            <a:off x="457200" y="971551"/>
            <a:ext cx="8229600" cy="3581400"/>
          </a:xfrm>
        </p:spPr>
        <p:txBody>
          <a:bodyPr/>
          <a:lstStyle/>
          <a:p>
            <a:r>
              <a:rPr lang="en-US" sz="1600" dirty="0"/>
              <a:t>Welcome, Opening Remarks</a:t>
            </a:r>
          </a:p>
          <a:p>
            <a:r>
              <a:rPr lang="en-US" sz="1600" dirty="0"/>
              <a:t>GJGNY Financing Update and Loan Fund Changes</a:t>
            </a:r>
          </a:p>
          <a:p>
            <a:r>
              <a:rPr lang="en-US" sz="1600" dirty="0"/>
              <a:t>Loan Loss Reserve Initiative</a:t>
            </a:r>
          </a:p>
          <a:p>
            <a:r>
              <a:rPr lang="en-US" sz="1600" dirty="0"/>
              <a:t>GJGNY Residential Audits – Program Update</a:t>
            </a:r>
          </a:p>
          <a:p>
            <a:r>
              <a:rPr lang="en-US" sz="1600" dirty="0"/>
              <a:t>Outreach Update</a:t>
            </a:r>
          </a:p>
          <a:p>
            <a:r>
              <a:rPr lang="en-US" sz="1600" dirty="0"/>
              <a:t>Workforce Development Update</a:t>
            </a:r>
          </a:p>
          <a:p>
            <a:r>
              <a:rPr lang="en-US" sz="1600" dirty="0"/>
              <a:t>Review of GJGNY Loan Portfolio attributes and performance history on </a:t>
            </a:r>
            <a:r>
              <a:rPr lang="en-US" sz="1600" dirty="0" err="1"/>
              <a:t>OpenNY</a:t>
            </a:r>
            <a:endParaRPr lang="en-US" sz="1600" dirty="0"/>
          </a:p>
          <a:p>
            <a:r>
              <a:rPr lang="en-US" sz="1600" dirty="0"/>
              <a:t>Legislation to amend On-Bill Loan Recording  – Update</a:t>
            </a:r>
          </a:p>
          <a:p>
            <a:r>
              <a:rPr lang="en-US" sz="1600" dirty="0"/>
              <a:t>2019 Annual Report status</a:t>
            </a:r>
          </a:p>
          <a:p>
            <a:r>
              <a:rPr lang="en-US" sz="1600" dirty="0"/>
              <a:t>Other Business</a:t>
            </a:r>
          </a:p>
        </p:txBody>
      </p:sp>
    </p:spTree>
    <p:extLst>
      <p:ext uri="{BB962C8B-B14F-4D97-AF65-F5344CB8AC3E}">
        <p14:creationId xmlns:p14="http://schemas.microsoft.com/office/powerpoint/2010/main" val="1148018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7F5E5A-2EEF-42C3-BCC3-313247FF3DD4}"/>
              </a:ext>
            </a:extLst>
          </p:cNvPr>
          <p:cNvSpPr/>
          <p:nvPr/>
        </p:nvSpPr>
        <p:spPr>
          <a:xfrm>
            <a:off x="7162800" y="4400550"/>
            <a:ext cx="1884998"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4060031" y="653891"/>
            <a:ext cx="676275" cy="286617"/>
          </a:xfrm>
          <a:prstGeom prst="rect">
            <a:avLst/>
          </a:prstGeom>
        </p:spPr>
        <p:txBody>
          <a:bodyPr vert="horz" wrap="square" lIns="0" tIns="9525" rIns="0" bIns="0" rtlCol="0">
            <a:spAutoFit/>
          </a:bodyPr>
          <a:lstStyle/>
          <a:p>
            <a:pPr marL="9525">
              <a:spcBef>
                <a:spcPts val="75"/>
              </a:spcBef>
            </a:pPr>
            <a:r>
              <a:rPr i="1" dirty="0">
                <a:solidFill>
                  <a:srgbClr val="001F5F"/>
                </a:solidFill>
                <a:latin typeface="Calibri"/>
                <a:cs typeface="Calibri"/>
              </a:rPr>
              <a:t>but</a:t>
            </a:r>
            <a:r>
              <a:rPr b="1" i="1" dirty="0">
                <a:solidFill>
                  <a:srgbClr val="001F5F"/>
                </a:solidFill>
                <a:latin typeface="Calibri"/>
                <a:cs typeface="Calibri"/>
              </a:rPr>
              <a:t> . .</a:t>
            </a:r>
            <a:r>
              <a:rPr b="1" i="1" spc="-98" dirty="0">
                <a:solidFill>
                  <a:srgbClr val="001F5F"/>
                </a:solidFill>
                <a:latin typeface="Calibri"/>
                <a:cs typeface="Calibri"/>
              </a:rPr>
              <a:t> </a:t>
            </a:r>
            <a:r>
              <a:rPr b="1" i="1" dirty="0">
                <a:solidFill>
                  <a:srgbClr val="001F5F"/>
                </a:solidFill>
                <a:latin typeface="Calibri"/>
                <a:cs typeface="Calibri"/>
              </a:rPr>
              <a:t>.</a:t>
            </a:r>
            <a:endParaRPr dirty="0">
              <a:latin typeface="Calibri"/>
              <a:cs typeface="Calibri"/>
            </a:endParaRPr>
          </a:p>
        </p:txBody>
      </p:sp>
      <p:sp>
        <p:nvSpPr>
          <p:cNvPr id="3" name="object 3"/>
          <p:cNvSpPr txBox="1">
            <a:spLocks noGrp="1"/>
          </p:cNvSpPr>
          <p:nvPr>
            <p:ph type="title"/>
          </p:nvPr>
        </p:nvSpPr>
        <p:spPr>
          <a:xfrm>
            <a:off x="408191" y="515631"/>
            <a:ext cx="3301358" cy="563135"/>
          </a:xfrm>
          <a:prstGeom prst="rect">
            <a:avLst/>
          </a:prstGeom>
        </p:spPr>
        <p:txBody>
          <a:bodyPr vert="horz" wrap="square" lIns="0" tIns="9049" rIns="0" bIns="0" rtlCol="0">
            <a:spAutoFit/>
          </a:bodyPr>
          <a:lstStyle/>
          <a:p>
            <a:pPr marL="9525" marR="3810">
              <a:spcBef>
                <a:spcPts val="71"/>
              </a:spcBef>
            </a:pPr>
            <a:r>
              <a:rPr lang="en-US" sz="1800" spc="-8" dirty="0">
                <a:solidFill>
                  <a:srgbClr val="001F5F"/>
                </a:solidFill>
              </a:rPr>
              <a:t>New York </a:t>
            </a:r>
            <a:r>
              <a:rPr sz="1800" spc="-4" dirty="0">
                <a:solidFill>
                  <a:srgbClr val="001F5F"/>
                </a:solidFill>
              </a:rPr>
              <a:t>has </a:t>
            </a:r>
            <a:r>
              <a:rPr sz="1800" spc="-8" dirty="0">
                <a:solidFill>
                  <a:srgbClr val="001F5F"/>
                </a:solidFill>
              </a:rPr>
              <a:t>set </a:t>
            </a:r>
            <a:r>
              <a:rPr sz="1800" spc="-4" dirty="0">
                <a:solidFill>
                  <a:srgbClr val="001F5F"/>
                </a:solidFill>
              </a:rPr>
              <a:t>ambitious </a:t>
            </a:r>
            <a:r>
              <a:rPr sz="1800" spc="-11" dirty="0">
                <a:solidFill>
                  <a:srgbClr val="001F5F"/>
                </a:solidFill>
              </a:rPr>
              <a:t>climate change  </a:t>
            </a:r>
            <a:r>
              <a:rPr sz="1800" spc="-8" dirty="0">
                <a:solidFill>
                  <a:srgbClr val="001F5F"/>
                </a:solidFill>
              </a:rPr>
              <a:t>goals</a:t>
            </a:r>
            <a:endParaRPr sz="1800" dirty="0"/>
          </a:p>
        </p:txBody>
      </p:sp>
      <p:sp>
        <p:nvSpPr>
          <p:cNvPr id="4" name="object 4"/>
          <p:cNvSpPr txBox="1"/>
          <p:nvPr/>
        </p:nvSpPr>
        <p:spPr>
          <a:xfrm>
            <a:off x="5029200" y="500919"/>
            <a:ext cx="3886200" cy="563135"/>
          </a:xfrm>
          <a:prstGeom prst="rect">
            <a:avLst/>
          </a:prstGeom>
        </p:spPr>
        <p:txBody>
          <a:bodyPr vert="horz" wrap="square" lIns="0" tIns="9049" rIns="0" bIns="0" rtlCol="0">
            <a:spAutoFit/>
          </a:bodyPr>
          <a:lstStyle/>
          <a:p>
            <a:pPr marL="9525" marR="3810">
              <a:spcBef>
                <a:spcPts val="71"/>
              </a:spcBef>
            </a:pPr>
            <a:r>
              <a:rPr spc="-11" dirty="0">
                <a:solidFill>
                  <a:srgbClr val="001F5F"/>
                </a:solidFill>
                <a:latin typeface="Calibri"/>
                <a:cs typeface="Calibri"/>
              </a:rPr>
              <a:t>energy retrofits </a:t>
            </a:r>
            <a:r>
              <a:rPr lang="en-US" spc="-11" dirty="0">
                <a:solidFill>
                  <a:srgbClr val="001F5F"/>
                </a:solidFill>
                <a:latin typeface="Calibri"/>
                <a:cs typeface="Calibri"/>
              </a:rPr>
              <a:t>for LMI borrowers and communities </a:t>
            </a:r>
            <a:r>
              <a:rPr spc="-11" dirty="0">
                <a:solidFill>
                  <a:srgbClr val="001F5F"/>
                </a:solidFill>
                <a:latin typeface="Calibri"/>
                <a:cs typeface="Calibri"/>
              </a:rPr>
              <a:t>face</a:t>
            </a:r>
            <a:r>
              <a:rPr lang="en-US" spc="-11" dirty="0">
                <a:solidFill>
                  <a:srgbClr val="001F5F"/>
                </a:solidFill>
                <a:latin typeface="Calibri"/>
                <a:cs typeface="Calibri"/>
              </a:rPr>
              <a:t> </a:t>
            </a:r>
            <a:r>
              <a:rPr spc="-8" dirty="0">
                <a:solidFill>
                  <a:srgbClr val="001F5F"/>
                </a:solidFill>
                <a:latin typeface="Calibri"/>
                <a:cs typeface="Calibri"/>
              </a:rPr>
              <a:t>financing</a:t>
            </a:r>
            <a:r>
              <a:rPr spc="23" dirty="0">
                <a:solidFill>
                  <a:srgbClr val="001F5F"/>
                </a:solidFill>
                <a:latin typeface="Calibri"/>
                <a:cs typeface="Calibri"/>
              </a:rPr>
              <a:t> </a:t>
            </a:r>
            <a:r>
              <a:rPr spc="-8" dirty="0">
                <a:solidFill>
                  <a:srgbClr val="001F5F"/>
                </a:solidFill>
                <a:latin typeface="Calibri"/>
                <a:cs typeface="Calibri"/>
              </a:rPr>
              <a:t>barriers</a:t>
            </a:r>
            <a:endParaRPr dirty="0">
              <a:latin typeface="Calibri"/>
              <a:cs typeface="Calibri"/>
            </a:endParaRPr>
          </a:p>
        </p:txBody>
      </p:sp>
      <p:sp>
        <p:nvSpPr>
          <p:cNvPr id="5" name="object 5"/>
          <p:cNvSpPr txBox="1">
            <a:spLocks noGrp="1"/>
          </p:cNvSpPr>
          <p:nvPr>
            <p:ph type="body" idx="1"/>
          </p:nvPr>
        </p:nvSpPr>
        <p:spPr>
          <a:xfrm>
            <a:off x="228600" y="1581150"/>
            <a:ext cx="3886201" cy="2758287"/>
          </a:xfrm>
          <a:prstGeom prst="rect">
            <a:avLst/>
          </a:prstGeom>
        </p:spPr>
        <p:txBody>
          <a:bodyPr vert="horz" wrap="square" lIns="0" tIns="67151" rIns="0" bIns="0" rtlCol="0">
            <a:spAutoFit/>
          </a:bodyPr>
          <a:lstStyle/>
          <a:p>
            <a:pPr marL="266224" indent="-214789">
              <a:spcBef>
                <a:spcPts val="529"/>
              </a:spcBef>
              <a:buFont typeface="Wingdings"/>
              <a:buChar char=""/>
              <a:tabLst>
                <a:tab pos="267176" algn="l"/>
              </a:tabLst>
            </a:pPr>
            <a:r>
              <a:rPr sz="1400" spc="-8" dirty="0">
                <a:solidFill>
                  <a:srgbClr val="001F5F"/>
                </a:solidFill>
                <a:latin typeface="+mn-lt"/>
                <a:cs typeface="Calibri"/>
              </a:rPr>
              <a:t>Projects require </a:t>
            </a:r>
            <a:r>
              <a:rPr sz="1400" spc="-11" dirty="0">
                <a:latin typeface="+mn-lt"/>
              </a:rPr>
              <a:t>large </a:t>
            </a:r>
            <a:r>
              <a:rPr sz="1400" spc="-8" dirty="0">
                <a:latin typeface="+mn-lt"/>
              </a:rPr>
              <a:t>upfront costs </a:t>
            </a:r>
            <a:r>
              <a:rPr sz="1400" b="0" dirty="0">
                <a:solidFill>
                  <a:srgbClr val="001F5F"/>
                </a:solidFill>
                <a:latin typeface="+mn-lt"/>
                <a:cs typeface="Calibri"/>
              </a:rPr>
              <a:t>and </a:t>
            </a:r>
            <a:r>
              <a:rPr sz="1400" spc="-8" dirty="0">
                <a:solidFill>
                  <a:srgbClr val="001F5F"/>
                </a:solidFill>
                <a:latin typeface="+mn-lt"/>
                <a:cs typeface="Calibri"/>
              </a:rPr>
              <a:t>consumers </a:t>
            </a:r>
            <a:r>
              <a:rPr sz="1400" dirty="0">
                <a:latin typeface="+mn-lt"/>
              </a:rPr>
              <a:t>lack </a:t>
            </a:r>
            <a:r>
              <a:rPr sz="1400" spc="-4" dirty="0">
                <a:latin typeface="+mn-lt"/>
              </a:rPr>
              <a:t>necessary</a:t>
            </a:r>
            <a:r>
              <a:rPr sz="1400" spc="4" dirty="0">
                <a:latin typeface="+mn-lt"/>
              </a:rPr>
              <a:t> </a:t>
            </a:r>
            <a:r>
              <a:rPr sz="1400" spc="-4" dirty="0">
                <a:latin typeface="+mn-lt"/>
              </a:rPr>
              <a:t>capital</a:t>
            </a:r>
          </a:p>
          <a:p>
            <a:pPr marL="266224" indent="-214789">
              <a:spcBef>
                <a:spcPts val="450"/>
              </a:spcBef>
              <a:buFont typeface="Wingdings"/>
              <a:buChar char=""/>
              <a:tabLst>
                <a:tab pos="267176" algn="l"/>
              </a:tabLst>
            </a:pPr>
            <a:r>
              <a:rPr sz="1400" spc="-11" dirty="0">
                <a:solidFill>
                  <a:srgbClr val="001F5F"/>
                </a:solidFill>
                <a:latin typeface="+mn-lt"/>
                <a:cs typeface="Calibri"/>
              </a:rPr>
              <a:t>Contractors </a:t>
            </a:r>
            <a:r>
              <a:rPr sz="1400" spc="-4" dirty="0">
                <a:solidFill>
                  <a:srgbClr val="001F5F"/>
                </a:solidFill>
                <a:latin typeface="+mn-lt"/>
                <a:cs typeface="Calibri"/>
              </a:rPr>
              <a:t>don’t </a:t>
            </a:r>
            <a:r>
              <a:rPr sz="1400" spc="-11" dirty="0">
                <a:solidFill>
                  <a:srgbClr val="001F5F"/>
                </a:solidFill>
                <a:latin typeface="+mn-lt"/>
                <a:cs typeface="Calibri"/>
              </a:rPr>
              <a:t>offer </a:t>
            </a:r>
            <a:r>
              <a:rPr sz="1400" b="0" dirty="0">
                <a:solidFill>
                  <a:srgbClr val="001F5F"/>
                </a:solidFill>
                <a:latin typeface="+mn-lt"/>
                <a:cs typeface="Calibri"/>
              </a:rPr>
              <a:t>the </a:t>
            </a:r>
            <a:r>
              <a:rPr sz="1400" spc="-4" dirty="0">
                <a:solidFill>
                  <a:srgbClr val="001F5F"/>
                </a:solidFill>
                <a:latin typeface="+mn-lt"/>
                <a:cs typeface="Calibri"/>
              </a:rPr>
              <a:t>most energy </a:t>
            </a:r>
            <a:r>
              <a:rPr sz="1400" spc="-8" dirty="0">
                <a:solidFill>
                  <a:srgbClr val="001F5F"/>
                </a:solidFill>
                <a:latin typeface="+mn-lt"/>
                <a:cs typeface="Calibri"/>
              </a:rPr>
              <a:t>efficient options </a:t>
            </a:r>
            <a:r>
              <a:rPr sz="1400" spc="-4" dirty="0">
                <a:solidFill>
                  <a:srgbClr val="001F5F"/>
                </a:solidFill>
                <a:latin typeface="+mn-lt"/>
                <a:cs typeface="Calibri"/>
              </a:rPr>
              <a:t>if they </a:t>
            </a:r>
            <a:r>
              <a:rPr sz="1400" b="0" dirty="0">
                <a:solidFill>
                  <a:srgbClr val="001F5F"/>
                </a:solidFill>
                <a:latin typeface="+mn-lt"/>
                <a:cs typeface="Calibri"/>
              </a:rPr>
              <a:t>think </a:t>
            </a:r>
            <a:r>
              <a:rPr sz="1400" spc="-11" dirty="0">
                <a:solidFill>
                  <a:srgbClr val="001F5F"/>
                </a:solidFill>
                <a:latin typeface="+mn-lt"/>
                <a:cs typeface="Calibri"/>
              </a:rPr>
              <a:t>customers </a:t>
            </a:r>
            <a:r>
              <a:rPr sz="1400" spc="-4" dirty="0">
                <a:solidFill>
                  <a:srgbClr val="001F5F"/>
                </a:solidFill>
                <a:latin typeface="+mn-lt"/>
                <a:cs typeface="Calibri"/>
              </a:rPr>
              <a:t>lack</a:t>
            </a:r>
            <a:r>
              <a:rPr lang="en-US" sz="1400" spc="195" dirty="0">
                <a:solidFill>
                  <a:srgbClr val="001F5F"/>
                </a:solidFill>
                <a:latin typeface="+mn-lt"/>
                <a:cs typeface="Calibri"/>
              </a:rPr>
              <a:t> </a:t>
            </a:r>
            <a:r>
              <a:rPr sz="1400" b="0" dirty="0">
                <a:solidFill>
                  <a:srgbClr val="001F5F"/>
                </a:solidFill>
                <a:latin typeface="+mn-lt"/>
                <a:cs typeface="Calibri"/>
              </a:rPr>
              <a:t>funds</a:t>
            </a:r>
          </a:p>
          <a:p>
            <a:pPr marL="266224" indent="-214789">
              <a:spcBef>
                <a:spcPts val="450"/>
              </a:spcBef>
              <a:buFont typeface="Wingdings"/>
              <a:buChar char=""/>
              <a:tabLst>
                <a:tab pos="267176" algn="l"/>
              </a:tabLst>
            </a:pPr>
            <a:r>
              <a:rPr sz="1400" spc="-8" dirty="0">
                <a:solidFill>
                  <a:srgbClr val="001F5F"/>
                </a:solidFill>
                <a:latin typeface="+mn-lt"/>
                <a:cs typeface="Calibri"/>
              </a:rPr>
              <a:t>Existing </a:t>
            </a:r>
            <a:r>
              <a:rPr sz="1400" spc="-4" dirty="0">
                <a:solidFill>
                  <a:srgbClr val="001F5F"/>
                </a:solidFill>
                <a:latin typeface="+mn-lt"/>
                <a:cs typeface="Calibri"/>
              </a:rPr>
              <a:t>loan </a:t>
            </a:r>
            <a:r>
              <a:rPr sz="1400" spc="-8" dirty="0">
                <a:solidFill>
                  <a:srgbClr val="001F5F"/>
                </a:solidFill>
                <a:latin typeface="+mn-lt"/>
                <a:cs typeface="Calibri"/>
              </a:rPr>
              <a:t>products </a:t>
            </a:r>
            <a:r>
              <a:rPr sz="1400" spc="-4" dirty="0">
                <a:solidFill>
                  <a:srgbClr val="001F5F"/>
                </a:solidFill>
                <a:latin typeface="+mn-lt"/>
                <a:cs typeface="Calibri"/>
              </a:rPr>
              <a:t>don’t </a:t>
            </a:r>
            <a:r>
              <a:rPr sz="1400" b="0" dirty="0">
                <a:solidFill>
                  <a:srgbClr val="001F5F"/>
                </a:solidFill>
                <a:latin typeface="+mn-lt"/>
                <a:cs typeface="Calibri"/>
              </a:rPr>
              <a:t>meet</a:t>
            </a:r>
            <a:r>
              <a:rPr sz="1400" spc="45" dirty="0">
                <a:solidFill>
                  <a:srgbClr val="001F5F"/>
                </a:solidFill>
                <a:latin typeface="+mn-lt"/>
                <a:cs typeface="Calibri"/>
              </a:rPr>
              <a:t> </a:t>
            </a:r>
            <a:r>
              <a:rPr sz="1400" b="0" dirty="0">
                <a:solidFill>
                  <a:srgbClr val="001F5F"/>
                </a:solidFill>
                <a:latin typeface="+mn-lt"/>
                <a:cs typeface="Calibri"/>
              </a:rPr>
              <a:t>needs</a:t>
            </a:r>
          </a:p>
          <a:p>
            <a:pPr marL="609124" lvl="1" indent="-214789">
              <a:spcBef>
                <a:spcPts val="450"/>
              </a:spcBef>
              <a:buFont typeface="Arial"/>
              <a:buChar char="•"/>
              <a:tabLst>
                <a:tab pos="609600" algn="l"/>
                <a:tab pos="610076" algn="l"/>
              </a:tabLst>
            </a:pPr>
            <a:r>
              <a:rPr sz="1400" spc="-8" dirty="0">
                <a:solidFill>
                  <a:srgbClr val="001F5F"/>
                </a:solidFill>
                <a:latin typeface="+mn-lt"/>
                <a:cs typeface="Calibri"/>
              </a:rPr>
              <a:t>Many homeowners </a:t>
            </a:r>
            <a:r>
              <a:rPr sz="1400" spc="-4" dirty="0">
                <a:solidFill>
                  <a:srgbClr val="001F5F"/>
                </a:solidFill>
                <a:latin typeface="+mn-lt"/>
                <a:cs typeface="Calibri"/>
              </a:rPr>
              <a:t>do not </a:t>
            </a:r>
            <a:r>
              <a:rPr sz="1400" spc="-8" dirty="0">
                <a:solidFill>
                  <a:srgbClr val="001F5F"/>
                </a:solidFill>
                <a:latin typeface="+mn-lt"/>
                <a:cs typeface="Calibri"/>
              </a:rPr>
              <a:t>want to </a:t>
            </a:r>
            <a:r>
              <a:rPr sz="1400" spc="-4" dirty="0">
                <a:solidFill>
                  <a:srgbClr val="001F5F"/>
                </a:solidFill>
                <a:latin typeface="+mn-lt"/>
                <a:cs typeface="Calibri"/>
              </a:rPr>
              <a:t>use </a:t>
            </a:r>
            <a:r>
              <a:rPr sz="1400" dirty="0">
                <a:solidFill>
                  <a:srgbClr val="001F5F"/>
                </a:solidFill>
                <a:latin typeface="+mn-lt"/>
                <a:cs typeface="Calibri"/>
              </a:rPr>
              <a:t>their </a:t>
            </a:r>
            <a:r>
              <a:rPr sz="1400" b="1" spc="-4" dirty="0">
                <a:solidFill>
                  <a:srgbClr val="006FC0"/>
                </a:solidFill>
                <a:latin typeface="+mn-lt"/>
                <a:cs typeface="Calibri"/>
              </a:rPr>
              <a:t>property </a:t>
            </a:r>
            <a:r>
              <a:rPr sz="1400" b="1" dirty="0">
                <a:solidFill>
                  <a:srgbClr val="006FC0"/>
                </a:solidFill>
                <a:latin typeface="+mn-lt"/>
                <a:cs typeface="Calibri"/>
              </a:rPr>
              <a:t>as</a:t>
            </a:r>
            <a:r>
              <a:rPr sz="1400" b="1" spc="53" dirty="0">
                <a:solidFill>
                  <a:srgbClr val="006FC0"/>
                </a:solidFill>
                <a:latin typeface="+mn-lt"/>
                <a:cs typeface="Calibri"/>
              </a:rPr>
              <a:t> </a:t>
            </a:r>
            <a:r>
              <a:rPr sz="1400" b="1" spc="-11" dirty="0">
                <a:solidFill>
                  <a:srgbClr val="006FC0"/>
                </a:solidFill>
                <a:latin typeface="+mn-lt"/>
                <a:cs typeface="Calibri"/>
              </a:rPr>
              <a:t>collateral</a:t>
            </a:r>
            <a:endParaRPr sz="1400" dirty="0">
              <a:latin typeface="+mn-lt"/>
              <a:cs typeface="Calibri"/>
            </a:endParaRPr>
          </a:p>
          <a:p>
            <a:pPr marL="609124" lvl="1" indent="-214789">
              <a:spcBef>
                <a:spcPts val="454"/>
              </a:spcBef>
              <a:buFont typeface="Arial"/>
              <a:buChar char="•"/>
              <a:tabLst>
                <a:tab pos="609600" algn="l"/>
                <a:tab pos="610076" algn="l"/>
              </a:tabLst>
            </a:pPr>
            <a:r>
              <a:rPr sz="1400" spc="-8" dirty="0">
                <a:solidFill>
                  <a:srgbClr val="001F5F"/>
                </a:solidFill>
                <a:latin typeface="+mn-lt"/>
                <a:cs typeface="Calibri"/>
              </a:rPr>
              <a:t>Credit </a:t>
            </a:r>
            <a:r>
              <a:rPr sz="1400" spc="-11" dirty="0">
                <a:solidFill>
                  <a:srgbClr val="001F5F"/>
                </a:solidFill>
                <a:latin typeface="+mn-lt"/>
                <a:cs typeface="Calibri"/>
              </a:rPr>
              <a:t>card </a:t>
            </a:r>
            <a:r>
              <a:rPr sz="1400" b="1" spc="-15" dirty="0">
                <a:solidFill>
                  <a:srgbClr val="006FC0"/>
                </a:solidFill>
                <a:latin typeface="+mn-lt"/>
                <a:cs typeface="Calibri"/>
              </a:rPr>
              <a:t>rates </a:t>
            </a:r>
            <a:r>
              <a:rPr sz="1400" b="1" spc="-8" dirty="0">
                <a:solidFill>
                  <a:srgbClr val="006FC0"/>
                </a:solidFill>
                <a:latin typeface="+mn-lt"/>
                <a:cs typeface="Calibri"/>
              </a:rPr>
              <a:t>are</a:t>
            </a:r>
            <a:r>
              <a:rPr sz="1400" b="1" spc="34" dirty="0">
                <a:solidFill>
                  <a:srgbClr val="006FC0"/>
                </a:solidFill>
                <a:latin typeface="+mn-lt"/>
                <a:cs typeface="Calibri"/>
              </a:rPr>
              <a:t> </a:t>
            </a:r>
            <a:r>
              <a:rPr sz="1400" b="1" dirty="0">
                <a:solidFill>
                  <a:srgbClr val="006FC0"/>
                </a:solidFill>
                <a:latin typeface="+mn-lt"/>
                <a:cs typeface="Calibri"/>
              </a:rPr>
              <a:t>high</a:t>
            </a:r>
            <a:endParaRPr sz="1400" dirty="0">
              <a:latin typeface="+mn-lt"/>
              <a:cs typeface="Calibri"/>
            </a:endParaRPr>
          </a:p>
          <a:p>
            <a:pPr marL="609124" marR="345281" lvl="1" indent="-214789">
              <a:spcBef>
                <a:spcPts val="450"/>
              </a:spcBef>
              <a:buFont typeface="Arial"/>
              <a:buChar char="•"/>
              <a:tabLst>
                <a:tab pos="609600" algn="l"/>
                <a:tab pos="610076" algn="l"/>
              </a:tabLst>
            </a:pPr>
            <a:r>
              <a:rPr sz="1400" spc="-8" dirty="0">
                <a:solidFill>
                  <a:srgbClr val="001F5F"/>
                </a:solidFill>
                <a:latin typeface="+mn-lt"/>
                <a:cs typeface="Calibri"/>
              </a:rPr>
              <a:t>Credit </a:t>
            </a:r>
            <a:r>
              <a:rPr sz="1400" spc="-4" dirty="0">
                <a:solidFill>
                  <a:srgbClr val="001F5F"/>
                </a:solidFill>
                <a:latin typeface="+mn-lt"/>
                <a:cs typeface="Calibri"/>
              </a:rPr>
              <a:t>Union </a:t>
            </a:r>
            <a:r>
              <a:rPr sz="1400" dirty="0">
                <a:solidFill>
                  <a:srgbClr val="001F5F"/>
                </a:solidFill>
                <a:latin typeface="+mn-lt"/>
                <a:cs typeface="Calibri"/>
              </a:rPr>
              <a:t>and Bank </a:t>
            </a:r>
            <a:r>
              <a:rPr sz="1400" spc="-8" dirty="0">
                <a:solidFill>
                  <a:srgbClr val="001F5F"/>
                </a:solidFill>
                <a:latin typeface="+mn-lt"/>
                <a:cs typeface="Calibri"/>
              </a:rPr>
              <a:t>unsecured </a:t>
            </a:r>
            <a:r>
              <a:rPr sz="1400" spc="-4" dirty="0">
                <a:solidFill>
                  <a:srgbClr val="001F5F"/>
                </a:solidFill>
                <a:latin typeface="+mn-lt"/>
                <a:cs typeface="Calibri"/>
              </a:rPr>
              <a:t>loans </a:t>
            </a:r>
            <a:r>
              <a:rPr sz="1400" spc="-8" dirty="0">
                <a:solidFill>
                  <a:srgbClr val="001F5F"/>
                </a:solidFill>
                <a:latin typeface="+mn-lt"/>
                <a:cs typeface="Calibri"/>
              </a:rPr>
              <a:t>are </a:t>
            </a:r>
            <a:r>
              <a:rPr sz="1400" b="1" spc="-4" dirty="0">
                <a:solidFill>
                  <a:srgbClr val="006FC0"/>
                </a:solidFill>
                <a:latin typeface="+mn-lt"/>
                <a:cs typeface="Calibri"/>
              </a:rPr>
              <a:t>limited </a:t>
            </a:r>
            <a:r>
              <a:rPr sz="1400" b="1" spc="-8" dirty="0">
                <a:solidFill>
                  <a:srgbClr val="006FC0"/>
                </a:solidFill>
                <a:latin typeface="+mn-lt"/>
                <a:cs typeface="Calibri"/>
              </a:rPr>
              <a:t>to </a:t>
            </a:r>
            <a:r>
              <a:rPr sz="1400" b="1" dirty="0">
                <a:solidFill>
                  <a:srgbClr val="006FC0"/>
                </a:solidFill>
                <a:latin typeface="+mn-lt"/>
                <a:cs typeface="Calibri"/>
              </a:rPr>
              <a:t>5 </a:t>
            </a:r>
            <a:r>
              <a:rPr sz="1400" b="1" spc="-8" dirty="0">
                <a:solidFill>
                  <a:srgbClr val="006FC0"/>
                </a:solidFill>
                <a:latin typeface="+mn-lt"/>
                <a:cs typeface="Calibri"/>
              </a:rPr>
              <a:t>year terms </a:t>
            </a:r>
            <a:r>
              <a:rPr sz="1400" dirty="0">
                <a:solidFill>
                  <a:srgbClr val="001F5F"/>
                </a:solidFill>
                <a:latin typeface="+mn-lt"/>
                <a:cs typeface="Calibri"/>
              </a:rPr>
              <a:t>and </a:t>
            </a:r>
            <a:r>
              <a:rPr sz="1400" spc="-4" dirty="0">
                <a:solidFill>
                  <a:srgbClr val="001F5F"/>
                </a:solidFill>
                <a:latin typeface="+mn-lt"/>
                <a:cs typeface="Calibri"/>
              </a:rPr>
              <a:t>max loan  amounts do not </a:t>
            </a:r>
            <a:r>
              <a:rPr sz="1400" spc="-8" dirty="0">
                <a:solidFill>
                  <a:srgbClr val="001F5F"/>
                </a:solidFill>
                <a:latin typeface="+mn-lt"/>
                <a:cs typeface="Calibri"/>
              </a:rPr>
              <a:t>cover </a:t>
            </a:r>
            <a:r>
              <a:rPr sz="1400" spc="-4" dirty="0">
                <a:solidFill>
                  <a:srgbClr val="001F5F"/>
                </a:solidFill>
                <a:latin typeface="+mn-lt"/>
                <a:cs typeface="Calibri"/>
              </a:rPr>
              <a:t>full</a:t>
            </a:r>
            <a:r>
              <a:rPr sz="1400" spc="38" dirty="0">
                <a:solidFill>
                  <a:srgbClr val="001F5F"/>
                </a:solidFill>
                <a:latin typeface="+mn-lt"/>
                <a:cs typeface="Calibri"/>
              </a:rPr>
              <a:t> </a:t>
            </a:r>
            <a:r>
              <a:rPr sz="1400" spc="-11" dirty="0">
                <a:solidFill>
                  <a:srgbClr val="001F5F"/>
                </a:solidFill>
                <a:latin typeface="+mn-lt"/>
                <a:cs typeface="Calibri"/>
              </a:rPr>
              <a:t>retrofit</a:t>
            </a:r>
            <a:endParaRPr lang="en-US" sz="1400" spc="-11" dirty="0">
              <a:solidFill>
                <a:srgbClr val="001F5F"/>
              </a:solidFill>
              <a:latin typeface="+mn-lt"/>
              <a:cs typeface="Calibri"/>
            </a:endParaRPr>
          </a:p>
        </p:txBody>
      </p:sp>
      <p:sp>
        <p:nvSpPr>
          <p:cNvPr id="7" name="object 7"/>
          <p:cNvSpPr txBox="1">
            <a:spLocks noGrp="1"/>
          </p:cNvSpPr>
          <p:nvPr>
            <p:ph type="sldNum" sz="quarter" idx="7"/>
          </p:nvPr>
        </p:nvSpPr>
        <p:spPr>
          <a:xfrm>
            <a:off x="11194033" y="6490623"/>
            <a:ext cx="221615"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425"/>
              </a:lnSpc>
            </a:pPr>
            <a:fld id="{81D60167-4931-47E6-BA6A-407CBD079E47}" type="slidenum">
              <a:rPr lang="en-US" spc="-5" smtClean="0"/>
              <a:pPr marL="25400">
                <a:lnSpc>
                  <a:spcPts val="1425"/>
                </a:lnSpc>
              </a:pPr>
              <a:t>20</a:t>
            </a:fld>
            <a:endParaRPr spc="-4" dirty="0"/>
          </a:p>
        </p:txBody>
      </p:sp>
      <p:sp>
        <p:nvSpPr>
          <p:cNvPr id="9" name="object 9"/>
          <p:cNvSpPr txBox="1"/>
          <p:nvPr/>
        </p:nvSpPr>
        <p:spPr>
          <a:xfrm>
            <a:off x="4974622" y="4891031"/>
            <a:ext cx="1884998" cy="156068"/>
          </a:xfrm>
          <a:prstGeom prst="rect">
            <a:avLst/>
          </a:prstGeom>
        </p:spPr>
        <p:txBody>
          <a:bodyPr vert="horz" wrap="square" lIns="0" tIns="0" rIns="0" bIns="0" rtlCol="0">
            <a:spAutoFit/>
          </a:bodyPr>
          <a:lstStyle/>
          <a:p>
            <a:pPr marL="9525">
              <a:lnSpc>
                <a:spcPts val="1211"/>
              </a:lnSpc>
            </a:pPr>
            <a:r>
              <a:rPr sz="1200" b="1" spc="-4" dirty="0">
                <a:solidFill>
                  <a:srgbClr val="FFFFFF"/>
                </a:solidFill>
                <a:latin typeface="Calibri"/>
                <a:cs typeface="Calibri"/>
              </a:rPr>
              <a:t>REEL </a:t>
            </a:r>
            <a:r>
              <a:rPr sz="1200" b="1" spc="-8" dirty="0">
                <a:solidFill>
                  <a:srgbClr val="FFFFFF"/>
                </a:solidFill>
                <a:latin typeface="Calibri"/>
                <a:cs typeface="Calibri"/>
              </a:rPr>
              <a:t>Introduction for</a:t>
            </a:r>
            <a:r>
              <a:rPr sz="1200" b="1" spc="4" dirty="0">
                <a:solidFill>
                  <a:srgbClr val="FFFFFF"/>
                </a:solidFill>
                <a:latin typeface="Calibri"/>
                <a:cs typeface="Calibri"/>
              </a:rPr>
              <a:t> </a:t>
            </a:r>
            <a:r>
              <a:rPr sz="1200" b="1" spc="-8" dirty="0">
                <a:solidFill>
                  <a:srgbClr val="FFFFFF"/>
                </a:solidFill>
                <a:latin typeface="Calibri"/>
                <a:cs typeface="Calibri"/>
              </a:rPr>
              <a:t>Lenders</a:t>
            </a:r>
            <a:endParaRPr sz="1200" dirty="0">
              <a:latin typeface="Calibri"/>
              <a:cs typeface="Calibri"/>
            </a:endParaRPr>
          </a:p>
        </p:txBody>
      </p:sp>
      <p:sp>
        <p:nvSpPr>
          <p:cNvPr id="10" name="object 10"/>
          <p:cNvSpPr txBox="1">
            <a:spLocks noGrp="1"/>
          </p:cNvSpPr>
          <p:nvPr>
            <p:ph type="dt" sz="half" idx="6"/>
          </p:nvPr>
        </p:nvSpPr>
        <p:spPr>
          <a:xfrm>
            <a:off x="9310878" y="6521374"/>
            <a:ext cx="1156334" cy="228600"/>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nSpc>
                <a:spcPts val="1211"/>
              </a:lnSpc>
            </a:pPr>
            <a:r>
              <a:rPr lang="en-US" spc="-15" dirty="0"/>
              <a:t>May </a:t>
            </a:r>
            <a:r>
              <a:rPr lang="en-US" spc="-5" dirty="0"/>
              <a:t>15,</a:t>
            </a:r>
            <a:r>
              <a:rPr lang="en-US" spc="-35" dirty="0"/>
              <a:t> </a:t>
            </a:r>
            <a:r>
              <a:rPr lang="en-US" spc="-10" dirty="0"/>
              <a:t>2018</a:t>
            </a:r>
            <a:endParaRPr spc="-8" dirty="0"/>
          </a:p>
        </p:txBody>
      </p:sp>
      <p:sp>
        <p:nvSpPr>
          <p:cNvPr id="11" name="object 5">
            <a:extLst>
              <a:ext uri="{FF2B5EF4-FFF2-40B4-BE49-F238E27FC236}">
                <a16:creationId xmlns:a16="http://schemas.microsoft.com/office/drawing/2014/main" id="{2F86F808-C1F4-46A3-BAED-D685ADDFD716}"/>
              </a:ext>
            </a:extLst>
          </p:cNvPr>
          <p:cNvSpPr txBox="1">
            <a:spLocks/>
          </p:cNvSpPr>
          <p:nvPr/>
        </p:nvSpPr>
        <p:spPr>
          <a:xfrm>
            <a:off x="5105400" y="1841048"/>
            <a:ext cx="3733800" cy="3495925"/>
          </a:xfrm>
          <a:prstGeom prst="rect">
            <a:avLst/>
          </a:prstGeom>
        </p:spPr>
        <p:txBody>
          <a:bodyPr vert="horz" wrap="square" lIns="0" tIns="67151" rIns="0" bIns="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ü"/>
            </a:pPr>
            <a:r>
              <a:rPr lang="en-US" sz="1400" dirty="0">
                <a:latin typeface="+mn-lt"/>
              </a:rPr>
              <a:t>Access an opportunity to make wider range of energy efficiency upgrades to your home </a:t>
            </a:r>
          </a:p>
          <a:p>
            <a:pPr lvl="0">
              <a:buFont typeface="Wingdings" panose="05000000000000000000" pitchFamily="2" charset="2"/>
              <a:buChar char="ü"/>
            </a:pPr>
            <a:r>
              <a:rPr lang="en-US" sz="1400" dirty="0">
                <a:latin typeface="+mn-lt"/>
              </a:rPr>
              <a:t>Save money with lower interest payments and access more affordable payments through longer terms</a:t>
            </a:r>
          </a:p>
          <a:p>
            <a:pPr lvl="0">
              <a:buFont typeface="Wingdings" panose="05000000000000000000" pitchFamily="2" charset="2"/>
              <a:buChar char="ü"/>
            </a:pPr>
            <a:r>
              <a:rPr lang="en-US" sz="1400" dirty="0">
                <a:latin typeface="+mn-lt"/>
              </a:rPr>
              <a:t>Improve the value of your property by reducing the costs for deeper upgrades and energy retrofit</a:t>
            </a:r>
          </a:p>
          <a:p>
            <a:pPr lvl="0">
              <a:buFont typeface="Wingdings" panose="05000000000000000000" pitchFamily="2" charset="2"/>
              <a:buChar char="ü"/>
            </a:pPr>
            <a:r>
              <a:rPr lang="en-US" sz="1400" dirty="0">
                <a:latin typeface="+mn-lt"/>
              </a:rPr>
              <a:t>Combine with Federal, State, Utility, Community programs and grants for deeper upgrades to your home</a:t>
            </a:r>
          </a:p>
          <a:p>
            <a:pPr>
              <a:buFont typeface="Wingdings" panose="05000000000000000000" pitchFamily="2" charset="2"/>
              <a:buChar char="ü"/>
            </a:pPr>
            <a:r>
              <a:rPr lang="en-US" sz="1400" spc="-11" dirty="0">
                <a:latin typeface="+mn-lt"/>
                <a:cs typeface="Calibri"/>
              </a:rPr>
              <a:t>Borrowers </a:t>
            </a:r>
            <a:r>
              <a:rPr lang="en-US" sz="1400" spc="-8" dirty="0">
                <a:latin typeface="+mn-lt"/>
                <a:cs typeface="Calibri"/>
              </a:rPr>
              <a:t>have the advantage of </a:t>
            </a:r>
            <a:r>
              <a:rPr lang="en-US" sz="1400" spc="-4" dirty="0">
                <a:latin typeface="+mn-lt"/>
                <a:cs typeface="Calibri"/>
              </a:rPr>
              <a:t>no lien on </a:t>
            </a:r>
            <a:r>
              <a:rPr lang="en-US" sz="1400" dirty="0">
                <a:latin typeface="+mn-lt"/>
                <a:cs typeface="Calibri"/>
              </a:rPr>
              <a:t>their </a:t>
            </a:r>
            <a:r>
              <a:rPr lang="en-US" sz="1400" spc="-8" dirty="0">
                <a:latin typeface="+mn-lt"/>
                <a:cs typeface="Calibri"/>
              </a:rPr>
              <a:t>property</a:t>
            </a:r>
            <a:endParaRPr lang="en-US" sz="1400" dirty="0">
              <a:latin typeface="+mn-lt"/>
            </a:endParaRPr>
          </a:p>
          <a:p>
            <a:pPr marL="0" lvl="0" indent="0">
              <a:buNone/>
            </a:pPr>
            <a:endParaRPr lang="en-US" sz="1200" dirty="0">
              <a:latin typeface="+mn-lt"/>
            </a:endParaRPr>
          </a:p>
          <a:p>
            <a:pPr marL="266224" indent="-214789">
              <a:spcBef>
                <a:spcPts val="529"/>
              </a:spcBef>
              <a:buFont typeface="Wingdings"/>
              <a:buChar char=""/>
              <a:tabLst>
                <a:tab pos="267176" algn="l"/>
              </a:tabLst>
            </a:pPr>
            <a:endParaRPr lang="en-US" sz="1100" dirty="0">
              <a:latin typeface="+mn-lt"/>
              <a:cs typeface="Calibri"/>
            </a:endParaRPr>
          </a:p>
        </p:txBody>
      </p:sp>
      <p:sp>
        <p:nvSpPr>
          <p:cNvPr id="13" name="object 3">
            <a:extLst>
              <a:ext uri="{FF2B5EF4-FFF2-40B4-BE49-F238E27FC236}">
                <a16:creationId xmlns:a16="http://schemas.microsoft.com/office/drawing/2014/main" id="{78BF08FE-487E-4D19-8DCE-65C2C00153B3}"/>
              </a:ext>
            </a:extLst>
          </p:cNvPr>
          <p:cNvSpPr txBox="1">
            <a:spLocks/>
          </p:cNvSpPr>
          <p:nvPr/>
        </p:nvSpPr>
        <p:spPr>
          <a:xfrm>
            <a:off x="-152400" y="1292976"/>
            <a:ext cx="1777358" cy="255359"/>
          </a:xfrm>
          <a:prstGeom prst="rect">
            <a:avLst/>
          </a:prstGeom>
        </p:spPr>
        <p:txBody>
          <a:bodyPr vert="horz" wrap="square" lIns="0" tIns="9049"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525" marR="3810">
              <a:spcBef>
                <a:spcPts val="71"/>
              </a:spcBef>
            </a:pPr>
            <a:r>
              <a:rPr lang="en-US" sz="1600" spc="-8" dirty="0">
                <a:solidFill>
                  <a:srgbClr val="001F5F"/>
                </a:solidFill>
              </a:rPr>
              <a:t>Challenges</a:t>
            </a:r>
            <a:endParaRPr lang="en-US" sz="1600" dirty="0"/>
          </a:p>
        </p:txBody>
      </p:sp>
      <p:sp>
        <p:nvSpPr>
          <p:cNvPr id="14" name="object 3">
            <a:extLst>
              <a:ext uri="{FF2B5EF4-FFF2-40B4-BE49-F238E27FC236}">
                <a16:creationId xmlns:a16="http://schemas.microsoft.com/office/drawing/2014/main" id="{F2F6C851-59AE-490F-B8B7-1986BECB4751}"/>
              </a:ext>
            </a:extLst>
          </p:cNvPr>
          <p:cNvSpPr txBox="1">
            <a:spLocks/>
          </p:cNvSpPr>
          <p:nvPr/>
        </p:nvSpPr>
        <p:spPr>
          <a:xfrm>
            <a:off x="5029200" y="1292976"/>
            <a:ext cx="3301358" cy="501580"/>
          </a:xfrm>
          <a:prstGeom prst="rect">
            <a:avLst/>
          </a:prstGeom>
        </p:spPr>
        <p:txBody>
          <a:bodyPr vert="horz" wrap="square" lIns="0" tIns="9049"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525" marR="3810">
              <a:spcBef>
                <a:spcPts val="71"/>
              </a:spcBef>
            </a:pPr>
            <a:r>
              <a:rPr lang="en-US" sz="1600" spc="-8" dirty="0">
                <a:solidFill>
                  <a:srgbClr val="001F5F"/>
                </a:solidFill>
              </a:rPr>
              <a:t>Benefit to Borrowers and Communities of broader access to capital</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3765" y="351838"/>
            <a:ext cx="6036469" cy="332303"/>
          </a:xfrm>
          <a:prstGeom prst="rect">
            <a:avLst/>
          </a:prstGeom>
        </p:spPr>
        <p:txBody>
          <a:bodyPr vert="horz" wrap="square" lIns="0" tIns="9049" rIns="0" bIns="0" rtlCol="0">
            <a:spAutoFit/>
          </a:bodyPr>
          <a:lstStyle/>
          <a:p>
            <a:pPr marL="9525">
              <a:spcBef>
                <a:spcPts val="71"/>
              </a:spcBef>
            </a:pPr>
            <a:r>
              <a:rPr lang="en-US" sz="2100" spc="-4" dirty="0"/>
              <a:t>Loan Loss Reserve Process Overview</a:t>
            </a:r>
            <a:endParaRPr sz="2100" dirty="0"/>
          </a:p>
        </p:txBody>
      </p:sp>
      <p:sp>
        <p:nvSpPr>
          <p:cNvPr id="9" name="object 9"/>
          <p:cNvSpPr txBox="1"/>
          <p:nvPr/>
        </p:nvSpPr>
        <p:spPr>
          <a:xfrm>
            <a:off x="4974622" y="4891031"/>
            <a:ext cx="1884998" cy="156068"/>
          </a:xfrm>
          <a:prstGeom prst="rect">
            <a:avLst/>
          </a:prstGeom>
        </p:spPr>
        <p:txBody>
          <a:bodyPr vert="horz" wrap="square" lIns="0" tIns="0" rIns="0" bIns="0" rtlCol="0">
            <a:spAutoFit/>
          </a:bodyPr>
          <a:lstStyle/>
          <a:p>
            <a:pPr marL="9525">
              <a:lnSpc>
                <a:spcPts val="1211"/>
              </a:lnSpc>
            </a:pPr>
            <a:r>
              <a:rPr sz="1200" b="1" spc="-4" dirty="0">
                <a:solidFill>
                  <a:srgbClr val="FFFFFF"/>
                </a:solidFill>
                <a:latin typeface="Calibri"/>
                <a:cs typeface="Calibri"/>
              </a:rPr>
              <a:t>REEL </a:t>
            </a:r>
            <a:r>
              <a:rPr sz="1200" b="1" spc="-8" dirty="0">
                <a:solidFill>
                  <a:srgbClr val="FFFFFF"/>
                </a:solidFill>
                <a:latin typeface="Calibri"/>
                <a:cs typeface="Calibri"/>
              </a:rPr>
              <a:t>Introduction for</a:t>
            </a:r>
            <a:r>
              <a:rPr sz="1200" b="1" spc="4" dirty="0">
                <a:solidFill>
                  <a:srgbClr val="FFFFFF"/>
                </a:solidFill>
                <a:latin typeface="Calibri"/>
                <a:cs typeface="Calibri"/>
              </a:rPr>
              <a:t> </a:t>
            </a:r>
            <a:r>
              <a:rPr sz="1200" b="1" spc="-8" dirty="0">
                <a:solidFill>
                  <a:srgbClr val="FFFFFF"/>
                </a:solidFill>
                <a:latin typeface="Calibri"/>
                <a:cs typeface="Calibri"/>
              </a:rPr>
              <a:t>Lenders</a:t>
            </a:r>
            <a:endParaRPr sz="1200" dirty="0">
              <a:latin typeface="Calibri"/>
              <a:cs typeface="Calibri"/>
            </a:endParaRPr>
          </a:p>
        </p:txBody>
      </p:sp>
      <p:sp>
        <p:nvSpPr>
          <p:cNvPr id="10" name="object 10"/>
          <p:cNvSpPr txBox="1">
            <a:spLocks noGrp="1"/>
          </p:cNvSpPr>
          <p:nvPr>
            <p:ph type="dt" sz="half" idx="6"/>
          </p:nvPr>
        </p:nvSpPr>
        <p:spPr>
          <a:xfrm flipH="1">
            <a:off x="-1" y="971550"/>
            <a:ext cx="8610595" cy="156068"/>
          </a:xfrm>
          <a:prstGeom prst="rect">
            <a:avLst/>
          </a:prstGeom>
        </p:spPr>
        <p:txBody>
          <a:bodyPr vert="horz" wrap="square" lIns="0" tIns="0" rIns="0" bIns="0" rtlCol="0">
            <a:spAutoFit/>
          </a:bodyPr>
          <a:lstStyle/>
          <a:p>
            <a:pPr marL="9525">
              <a:lnSpc>
                <a:spcPts val="1211"/>
              </a:lnSpc>
            </a:pPr>
            <a:r>
              <a:rPr spc="-11" dirty="0"/>
              <a:t>May </a:t>
            </a:r>
            <a:r>
              <a:rPr spc="-4" dirty="0"/>
              <a:t>15,</a:t>
            </a:r>
            <a:r>
              <a:rPr spc="-26" dirty="0"/>
              <a:t> </a:t>
            </a:r>
            <a:r>
              <a:rPr spc="-8" dirty="0"/>
              <a:t>2018</a:t>
            </a:r>
          </a:p>
        </p:txBody>
      </p:sp>
      <p:sp>
        <p:nvSpPr>
          <p:cNvPr id="6" name="object 6"/>
          <p:cNvSpPr txBox="1"/>
          <p:nvPr/>
        </p:nvSpPr>
        <p:spPr>
          <a:xfrm>
            <a:off x="533406" y="841137"/>
            <a:ext cx="7619994" cy="3949158"/>
          </a:xfrm>
          <a:prstGeom prst="rect">
            <a:avLst/>
          </a:prstGeom>
        </p:spPr>
        <p:txBody>
          <a:bodyPr vert="horz" wrap="square" lIns="0" tIns="9525" rIns="0" bIns="0" rtlCol="0">
            <a:spAutoFit/>
          </a:bodyPr>
          <a:lstStyle/>
          <a:p>
            <a:pPr marL="400050" indent="-400050">
              <a:buFont typeface="Wingdings" panose="05000000000000000000" pitchFamily="2" charset="2"/>
              <a:buChar char="§"/>
            </a:pPr>
            <a:r>
              <a:rPr lang="en-US" sz="1600" dirty="0"/>
              <a:t>Open enrollment, application-based program for eligible lenders (subject to initial pilot program funding limit of $10M)</a:t>
            </a:r>
          </a:p>
          <a:p>
            <a:pPr marL="400050" indent="-400050">
              <a:buFont typeface="Wingdings" panose="05000000000000000000" pitchFamily="2" charset="2"/>
              <a:buChar char="§"/>
            </a:pPr>
            <a:endParaRPr lang="en-US" sz="1600" dirty="0"/>
          </a:p>
          <a:p>
            <a:pPr marL="400050" indent="-400050">
              <a:buFont typeface="Wingdings" panose="05000000000000000000" pitchFamily="2" charset="2"/>
              <a:buChar char="§"/>
            </a:pPr>
            <a:r>
              <a:rPr lang="en-US" sz="1600" dirty="0"/>
              <a:t>Each qualified applicant will be allocated an initial funding amount depending on the sector they serve.  Applicants may apply for multiple sectors</a:t>
            </a:r>
          </a:p>
          <a:p>
            <a:pPr marL="400050" indent="-400050">
              <a:buFont typeface="Wingdings" panose="05000000000000000000" pitchFamily="2" charset="2"/>
              <a:buChar char="§"/>
            </a:pPr>
            <a:endParaRPr lang="en-US" sz="1600" dirty="0"/>
          </a:p>
          <a:p>
            <a:pPr marL="400050" indent="-400050">
              <a:buFont typeface="Wingdings" panose="05000000000000000000" pitchFamily="2" charset="2"/>
              <a:buChar char="§"/>
            </a:pPr>
            <a:r>
              <a:rPr lang="en-US" sz="1600" dirty="0"/>
              <a:t>For each qualifying financing issued by the participant, a contribution is made to the Lender’s LLR account that can be accessed in case of default of a loan</a:t>
            </a:r>
          </a:p>
          <a:p>
            <a:pPr marL="400050" indent="-400050">
              <a:buFont typeface="Wingdings" panose="05000000000000000000" pitchFamily="2" charset="2"/>
              <a:buChar char="§"/>
            </a:pPr>
            <a:endParaRPr lang="en-US" sz="1600" dirty="0"/>
          </a:p>
          <a:p>
            <a:pPr marL="400050" indent="-400050">
              <a:buFont typeface="Wingdings" panose="05000000000000000000" pitchFamily="2" charset="2"/>
              <a:buChar char="§"/>
            </a:pPr>
            <a:r>
              <a:rPr lang="en-US" sz="1600" dirty="0"/>
              <a:t>Lender recoups 90% of any loan losses (&gt; 120 days past due) from LLR account, subject to a maximum level of losses as a percentage of their portfolio, and subject to the Lender’s maximum funding amount</a:t>
            </a:r>
          </a:p>
          <a:p>
            <a:pPr marL="400050" indent="-400050">
              <a:buFont typeface="Wingdings" panose="05000000000000000000" pitchFamily="2" charset="2"/>
              <a:buChar char="§"/>
            </a:pPr>
            <a:endParaRPr lang="en-US" sz="1600" dirty="0"/>
          </a:p>
          <a:p>
            <a:pPr marL="400050" indent="-400050">
              <a:buFont typeface="Wingdings" panose="05000000000000000000" pitchFamily="2" charset="2"/>
              <a:buChar char="§"/>
            </a:pPr>
            <a:r>
              <a:rPr lang="en-US" sz="1600" dirty="0"/>
              <a:t>Lender’s funding amount can be increased once they reach initial funding amount limit, and subject to reduction after 1</a:t>
            </a:r>
            <a:r>
              <a:rPr lang="en-US" sz="1600" baseline="30000" dirty="0"/>
              <a:t>st</a:t>
            </a:r>
            <a:r>
              <a:rPr lang="en-US" sz="1600" dirty="0"/>
              <a:t> year if their originations don’t meet projected goals.</a:t>
            </a:r>
          </a:p>
          <a:p>
            <a:endParaRPr lang="en-US" sz="1600" dirty="0"/>
          </a:p>
        </p:txBody>
      </p:sp>
    </p:spTree>
    <p:extLst>
      <p:ext uri="{BB962C8B-B14F-4D97-AF65-F5344CB8AC3E}">
        <p14:creationId xmlns:p14="http://schemas.microsoft.com/office/powerpoint/2010/main" val="213784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70A5D0-1D7F-4695-82A8-E3DCC3D20C72}"/>
              </a:ext>
            </a:extLst>
          </p:cNvPr>
          <p:cNvSpPr/>
          <p:nvPr/>
        </p:nvSpPr>
        <p:spPr>
          <a:xfrm>
            <a:off x="7162800" y="4400550"/>
            <a:ext cx="1884998"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553765" y="351838"/>
            <a:ext cx="6036469" cy="332303"/>
          </a:xfrm>
          <a:prstGeom prst="rect">
            <a:avLst/>
          </a:prstGeom>
        </p:spPr>
        <p:txBody>
          <a:bodyPr vert="horz" wrap="square" lIns="0" tIns="9049" rIns="0" bIns="0" rtlCol="0">
            <a:spAutoFit/>
          </a:bodyPr>
          <a:lstStyle/>
          <a:p>
            <a:pPr marL="9525">
              <a:spcBef>
                <a:spcPts val="71"/>
              </a:spcBef>
            </a:pPr>
            <a:r>
              <a:rPr lang="en-US" sz="2100" spc="-4" dirty="0"/>
              <a:t>Loan Loss Reserves Terms</a:t>
            </a:r>
            <a:endParaRPr sz="2100" dirty="0"/>
          </a:p>
        </p:txBody>
      </p:sp>
      <p:sp>
        <p:nvSpPr>
          <p:cNvPr id="9" name="object 9"/>
          <p:cNvSpPr txBox="1"/>
          <p:nvPr/>
        </p:nvSpPr>
        <p:spPr>
          <a:xfrm>
            <a:off x="4974622" y="4891031"/>
            <a:ext cx="1884998" cy="156068"/>
          </a:xfrm>
          <a:prstGeom prst="rect">
            <a:avLst/>
          </a:prstGeom>
        </p:spPr>
        <p:txBody>
          <a:bodyPr vert="horz" wrap="square" lIns="0" tIns="0" rIns="0" bIns="0" rtlCol="0">
            <a:spAutoFit/>
          </a:bodyPr>
          <a:lstStyle/>
          <a:p>
            <a:pPr marL="9525">
              <a:lnSpc>
                <a:spcPts val="1211"/>
              </a:lnSpc>
            </a:pPr>
            <a:r>
              <a:rPr sz="1200" b="1" spc="-4" dirty="0">
                <a:solidFill>
                  <a:srgbClr val="FFFFFF"/>
                </a:solidFill>
                <a:latin typeface="Calibri"/>
                <a:cs typeface="Calibri"/>
              </a:rPr>
              <a:t>REEL </a:t>
            </a:r>
            <a:r>
              <a:rPr sz="1200" b="1" spc="-8" dirty="0">
                <a:solidFill>
                  <a:srgbClr val="FFFFFF"/>
                </a:solidFill>
                <a:latin typeface="Calibri"/>
                <a:cs typeface="Calibri"/>
              </a:rPr>
              <a:t>Introduction for</a:t>
            </a:r>
            <a:r>
              <a:rPr sz="1200" b="1" spc="4" dirty="0">
                <a:solidFill>
                  <a:srgbClr val="FFFFFF"/>
                </a:solidFill>
                <a:latin typeface="Calibri"/>
                <a:cs typeface="Calibri"/>
              </a:rPr>
              <a:t> </a:t>
            </a:r>
            <a:r>
              <a:rPr sz="1200" b="1" spc="-8" dirty="0">
                <a:solidFill>
                  <a:srgbClr val="FFFFFF"/>
                </a:solidFill>
                <a:latin typeface="Calibri"/>
                <a:cs typeface="Calibri"/>
              </a:rPr>
              <a:t>Lenders</a:t>
            </a:r>
            <a:endParaRPr sz="1200" dirty="0">
              <a:latin typeface="Calibri"/>
              <a:cs typeface="Calibri"/>
            </a:endParaRPr>
          </a:p>
        </p:txBody>
      </p:sp>
      <p:graphicFrame>
        <p:nvGraphicFramePr>
          <p:cNvPr id="3" name="Table 2">
            <a:extLst>
              <a:ext uri="{FF2B5EF4-FFF2-40B4-BE49-F238E27FC236}">
                <a16:creationId xmlns:a16="http://schemas.microsoft.com/office/drawing/2014/main" id="{C6009A58-D511-46FE-9278-90C095BAD2CE}"/>
              </a:ext>
            </a:extLst>
          </p:cNvPr>
          <p:cNvGraphicFramePr>
            <a:graphicFrameLocks noGrp="1"/>
          </p:cNvGraphicFramePr>
          <p:nvPr/>
        </p:nvGraphicFramePr>
        <p:xfrm>
          <a:off x="3962400" y="895350"/>
          <a:ext cx="4724399" cy="3699312"/>
        </p:xfrm>
        <a:graphic>
          <a:graphicData uri="http://schemas.openxmlformats.org/drawingml/2006/table">
            <a:tbl>
              <a:tblPr firstRow="1" bandRow="1">
                <a:tableStyleId>{5C22544A-7EE6-4342-B048-85BDC9FD1C3A}</a:tableStyleId>
              </a:tblPr>
              <a:tblGrid>
                <a:gridCol w="1301559">
                  <a:extLst>
                    <a:ext uri="{9D8B030D-6E8A-4147-A177-3AD203B41FA5}">
                      <a16:colId xmlns:a16="http://schemas.microsoft.com/office/drawing/2014/main" val="72800650"/>
                    </a:ext>
                  </a:extLst>
                </a:gridCol>
                <a:gridCol w="799974">
                  <a:extLst>
                    <a:ext uri="{9D8B030D-6E8A-4147-A177-3AD203B41FA5}">
                      <a16:colId xmlns:a16="http://schemas.microsoft.com/office/drawing/2014/main" val="2464749274"/>
                    </a:ext>
                  </a:extLst>
                </a:gridCol>
                <a:gridCol w="870267">
                  <a:extLst>
                    <a:ext uri="{9D8B030D-6E8A-4147-A177-3AD203B41FA5}">
                      <a16:colId xmlns:a16="http://schemas.microsoft.com/office/drawing/2014/main" val="2889190118"/>
                    </a:ext>
                  </a:extLst>
                </a:gridCol>
                <a:gridCol w="1752599">
                  <a:extLst>
                    <a:ext uri="{9D8B030D-6E8A-4147-A177-3AD203B41FA5}">
                      <a16:colId xmlns:a16="http://schemas.microsoft.com/office/drawing/2014/main" val="1059992096"/>
                    </a:ext>
                  </a:extLst>
                </a:gridCol>
              </a:tblGrid>
              <a:tr h="868554">
                <a:tc>
                  <a:txBody>
                    <a:bodyPr/>
                    <a:lstStyle/>
                    <a:p>
                      <a:r>
                        <a:rPr lang="en-US" sz="1200" dirty="0"/>
                        <a:t>Sector</a:t>
                      </a:r>
                    </a:p>
                  </a:txBody>
                  <a:tcPr/>
                </a:tc>
                <a:tc>
                  <a:txBody>
                    <a:bodyPr/>
                    <a:lstStyle/>
                    <a:p>
                      <a:r>
                        <a:rPr lang="en-US" sz="1200" dirty="0"/>
                        <a:t>Max Loan Amount</a:t>
                      </a:r>
                    </a:p>
                  </a:txBody>
                  <a:tcPr/>
                </a:tc>
                <a:tc>
                  <a:txBody>
                    <a:bodyPr/>
                    <a:lstStyle/>
                    <a:p>
                      <a:r>
                        <a:rPr lang="en-US" sz="1200" dirty="0"/>
                        <a:t>Initial LLR Funding Allocation</a:t>
                      </a:r>
                    </a:p>
                  </a:txBody>
                  <a:tcPr/>
                </a:tc>
                <a:tc>
                  <a:txBody>
                    <a:bodyPr/>
                    <a:lstStyle/>
                    <a:p>
                      <a:r>
                        <a:rPr lang="en-US" sz="1100" dirty="0"/>
                        <a:t>LLR Portfolio Maximum Coverage </a:t>
                      </a:r>
                    </a:p>
                  </a:txBody>
                  <a:tcPr/>
                </a:tc>
                <a:extLst>
                  <a:ext uri="{0D108BD9-81ED-4DB2-BD59-A6C34878D82A}">
                    <a16:rowId xmlns:a16="http://schemas.microsoft.com/office/drawing/2014/main" val="1879238853"/>
                  </a:ext>
                </a:extLst>
              </a:tr>
              <a:tr h="764957">
                <a:tc>
                  <a:txBody>
                    <a:bodyPr/>
                    <a:lstStyle/>
                    <a:p>
                      <a:r>
                        <a:rPr lang="en-US" sz="1100" dirty="0"/>
                        <a:t>Residential (1-4 family)</a:t>
                      </a:r>
                    </a:p>
                  </a:txBody>
                  <a:tcPr/>
                </a:tc>
                <a:tc>
                  <a:txBody>
                    <a:bodyPr/>
                    <a:lstStyle/>
                    <a:p>
                      <a:r>
                        <a:rPr lang="en-US" sz="1100" dirty="0"/>
                        <a:t>$50k</a:t>
                      </a:r>
                    </a:p>
                  </a:txBody>
                  <a:tcPr/>
                </a:tc>
                <a:tc>
                  <a:txBody>
                    <a:bodyPr/>
                    <a:lstStyle/>
                    <a:p>
                      <a:r>
                        <a:rPr lang="en-US" sz="1100" dirty="0"/>
                        <a:t>$200k</a:t>
                      </a:r>
                    </a:p>
                  </a:txBody>
                  <a:tcPr/>
                </a:tc>
                <a:tc>
                  <a:txBody>
                    <a:bodyPr/>
                    <a:lstStyle/>
                    <a:p>
                      <a:r>
                        <a:rPr lang="en-US" sz="1100" dirty="0"/>
                        <a:t>10% &gt; = 660 FICO</a:t>
                      </a:r>
                    </a:p>
                    <a:p>
                      <a:r>
                        <a:rPr lang="en-US" sz="1100" dirty="0"/>
                        <a:t>35% &lt; 660 FICO</a:t>
                      </a:r>
                    </a:p>
                  </a:txBody>
                  <a:tcPr/>
                </a:tc>
                <a:extLst>
                  <a:ext uri="{0D108BD9-81ED-4DB2-BD59-A6C34878D82A}">
                    <a16:rowId xmlns:a16="http://schemas.microsoft.com/office/drawing/2014/main" val="3577361663"/>
                  </a:ext>
                </a:extLst>
              </a:tr>
              <a:tr h="450361">
                <a:tc>
                  <a:txBody>
                    <a:bodyPr/>
                    <a:lstStyle/>
                    <a:p>
                      <a:r>
                        <a:rPr lang="en-US" sz="1050" dirty="0"/>
                        <a:t>Small Commercial (&lt;100 employees) </a:t>
                      </a:r>
                    </a:p>
                  </a:txBody>
                  <a:tcPr/>
                </a:tc>
                <a:tc>
                  <a:txBody>
                    <a:bodyPr/>
                    <a:lstStyle/>
                    <a:p>
                      <a:r>
                        <a:rPr lang="en-US" sz="1100" dirty="0"/>
                        <a:t>$500k </a:t>
                      </a:r>
                    </a:p>
                  </a:txBody>
                  <a:tcPr/>
                </a:tc>
                <a:tc>
                  <a:txBody>
                    <a:bodyPr/>
                    <a:lstStyle/>
                    <a:p>
                      <a:r>
                        <a:rPr lang="en-US" sz="1100" dirty="0"/>
                        <a:t>$500k</a:t>
                      </a:r>
                    </a:p>
                  </a:txBody>
                  <a:tcPr/>
                </a:tc>
                <a:tc>
                  <a:txBody>
                    <a:bodyPr/>
                    <a:lstStyle/>
                    <a:p>
                      <a:r>
                        <a:rPr lang="en-US" sz="1100" dirty="0"/>
                        <a:t>20% of 1</a:t>
                      </a:r>
                      <a:r>
                        <a:rPr lang="en-US" sz="1100" baseline="30000" dirty="0"/>
                        <a:t>st</a:t>
                      </a:r>
                      <a:r>
                        <a:rPr lang="en-US" sz="1100" dirty="0"/>
                        <a:t> $50k;</a:t>
                      </a:r>
                    </a:p>
                    <a:p>
                      <a:r>
                        <a:rPr lang="en-US" sz="1100" dirty="0"/>
                        <a:t>5% remaining $450k</a:t>
                      </a:r>
                    </a:p>
                  </a:txBody>
                  <a:tcPr/>
                </a:tc>
                <a:extLst>
                  <a:ext uri="{0D108BD9-81ED-4DB2-BD59-A6C34878D82A}">
                    <a16:rowId xmlns:a16="http://schemas.microsoft.com/office/drawing/2014/main" val="2382574126"/>
                  </a:ext>
                </a:extLst>
              </a:tr>
              <a:tr h="593469">
                <a:tc>
                  <a:txBody>
                    <a:bodyPr/>
                    <a:lstStyle/>
                    <a:p>
                      <a:r>
                        <a:rPr lang="en-US" sz="1100" dirty="0"/>
                        <a:t>Multifamily (5+ units)</a:t>
                      </a:r>
                    </a:p>
                  </a:txBody>
                  <a:tcPr/>
                </a:tc>
                <a:tc>
                  <a:txBody>
                    <a:bodyPr/>
                    <a:lstStyle/>
                    <a:p>
                      <a:r>
                        <a:rPr lang="en-US" sz="1100" dirty="0"/>
                        <a:t>$500k </a:t>
                      </a:r>
                    </a:p>
                  </a:txBody>
                  <a:tcPr/>
                </a:tc>
                <a:tc>
                  <a:txBody>
                    <a:bodyPr/>
                    <a:lstStyle/>
                    <a:p>
                      <a:r>
                        <a:rPr lang="en-US" sz="1100" dirty="0"/>
                        <a:t>$500k</a:t>
                      </a:r>
                    </a:p>
                  </a:txBody>
                  <a:tcPr/>
                </a:tc>
                <a:tc>
                  <a:txBody>
                    <a:bodyPr/>
                    <a:lstStyle/>
                    <a:p>
                      <a:r>
                        <a:rPr lang="en-US" sz="1100" dirty="0"/>
                        <a:t>20% of 1</a:t>
                      </a:r>
                      <a:r>
                        <a:rPr lang="en-US" sz="1100" baseline="30000" dirty="0"/>
                        <a:t>st</a:t>
                      </a:r>
                      <a:r>
                        <a:rPr lang="en-US" sz="1100" dirty="0"/>
                        <a:t> $50k;</a:t>
                      </a:r>
                    </a:p>
                    <a:p>
                      <a:r>
                        <a:rPr lang="en-US" sz="1100" dirty="0"/>
                        <a:t>5% remaining $450k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val="1434017349"/>
                  </a:ext>
                </a:extLst>
              </a:tr>
              <a:tr h="426081">
                <a:tc>
                  <a:txBody>
                    <a:bodyPr/>
                    <a:lstStyle/>
                    <a:p>
                      <a:r>
                        <a:rPr lang="en-US" sz="1100" dirty="0"/>
                        <a:t>Not-for-Profit</a:t>
                      </a:r>
                    </a:p>
                  </a:txBody>
                  <a:tcPr/>
                </a:tc>
                <a:tc>
                  <a:txBody>
                    <a:bodyPr/>
                    <a:lstStyle/>
                    <a:p>
                      <a:r>
                        <a:rPr lang="en-US" sz="1100" dirty="0"/>
                        <a:t>$100k </a:t>
                      </a:r>
                    </a:p>
                  </a:txBody>
                  <a:tcPr/>
                </a:tc>
                <a:tc>
                  <a:txBody>
                    <a:bodyPr/>
                    <a:lstStyle/>
                    <a:p>
                      <a:r>
                        <a:rPr lang="en-US" sz="1100" dirty="0"/>
                        <a:t>$100k</a:t>
                      </a:r>
                    </a:p>
                  </a:txBody>
                  <a:tcPr/>
                </a:tc>
                <a:tc>
                  <a:txBody>
                    <a:bodyPr/>
                    <a:lstStyle/>
                    <a:p>
                      <a:r>
                        <a:rPr lang="en-US" sz="1100" dirty="0"/>
                        <a:t>20% of 1</a:t>
                      </a:r>
                      <a:r>
                        <a:rPr lang="en-US" sz="1100" baseline="30000" dirty="0"/>
                        <a:t>st</a:t>
                      </a:r>
                      <a:r>
                        <a:rPr lang="en-US" sz="1100" dirty="0"/>
                        <a:t> $50k;</a:t>
                      </a:r>
                    </a:p>
                    <a:p>
                      <a:r>
                        <a:rPr lang="en-US" sz="1100" dirty="0"/>
                        <a:t>5% remaining $50k</a:t>
                      </a:r>
                    </a:p>
                  </a:txBody>
                  <a:tcPr/>
                </a:tc>
                <a:extLst>
                  <a:ext uri="{0D108BD9-81ED-4DB2-BD59-A6C34878D82A}">
                    <a16:rowId xmlns:a16="http://schemas.microsoft.com/office/drawing/2014/main" val="172907478"/>
                  </a:ext>
                </a:extLst>
              </a:tr>
              <a:tr h="593469">
                <a:tc>
                  <a:txBody>
                    <a:bodyPr/>
                    <a:lstStyle/>
                    <a:p>
                      <a:r>
                        <a:rPr lang="en-US" sz="1100"/>
                        <a:t>Predevelopment </a:t>
                      </a:r>
                      <a:r>
                        <a:rPr lang="en-US" sz="1100" dirty="0"/>
                        <a:t>(IPNA/GPNA) Financing </a:t>
                      </a:r>
                    </a:p>
                  </a:txBody>
                  <a:tcPr/>
                </a:tc>
                <a:tc>
                  <a:txBody>
                    <a:bodyPr/>
                    <a:lstStyle/>
                    <a:p>
                      <a:r>
                        <a:rPr lang="en-US" sz="1100" dirty="0"/>
                        <a:t>$150k</a:t>
                      </a:r>
                    </a:p>
                  </a:txBody>
                  <a:tcPr/>
                </a:tc>
                <a:tc>
                  <a:txBody>
                    <a:bodyPr/>
                    <a:lstStyle/>
                    <a:p>
                      <a:r>
                        <a:rPr lang="en-US" sz="1100" dirty="0"/>
                        <a:t>$100k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10% of 1</a:t>
                      </a:r>
                      <a:r>
                        <a:rPr lang="en-US" sz="1100" baseline="30000" dirty="0"/>
                        <a:t>st</a:t>
                      </a:r>
                      <a:r>
                        <a:rPr lang="en-US" sz="1100" dirty="0"/>
                        <a:t> $50k;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5% remaining 150k</a:t>
                      </a:r>
                    </a:p>
                  </a:txBody>
                  <a:tcPr/>
                </a:tc>
                <a:extLst>
                  <a:ext uri="{0D108BD9-81ED-4DB2-BD59-A6C34878D82A}">
                    <a16:rowId xmlns:a16="http://schemas.microsoft.com/office/drawing/2014/main" val="2462980459"/>
                  </a:ext>
                </a:extLst>
              </a:tr>
            </a:tbl>
          </a:graphicData>
        </a:graphic>
      </p:graphicFrame>
      <p:sp>
        <p:nvSpPr>
          <p:cNvPr id="5" name="TextBox 4">
            <a:extLst>
              <a:ext uri="{FF2B5EF4-FFF2-40B4-BE49-F238E27FC236}">
                <a16:creationId xmlns:a16="http://schemas.microsoft.com/office/drawing/2014/main" id="{3F074778-881F-4C5C-8663-705528272E0E}"/>
              </a:ext>
            </a:extLst>
          </p:cNvPr>
          <p:cNvSpPr txBox="1"/>
          <p:nvPr/>
        </p:nvSpPr>
        <p:spPr>
          <a:xfrm>
            <a:off x="304801" y="1047750"/>
            <a:ext cx="3505200"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t>LLR offered for any type of financing – e.g. loan, lease, PPA, energy services agreement</a:t>
            </a:r>
          </a:p>
          <a:p>
            <a:pPr marL="285750" indent="-285750">
              <a:buFont typeface="Arial" panose="020B0604020202020204" pitchFamily="34" charset="0"/>
              <a:buChar char="•"/>
            </a:pPr>
            <a:r>
              <a:rPr lang="en-US" sz="1400" dirty="0"/>
              <a:t>New financing structures encourages – ESA, MSA, PAYS, off-balance sheet approaches, and performance-based structures</a:t>
            </a:r>
          </a:p>
          <a:p>
            <a:pPr marL="285750" indent="-285750">
              <a:buFont typeface="Arial" panose="020B0604020202020204" pitchFamily="34" charset="0"/>
              <a:buChar char="•"/>
            </a:pPr>
            <a:r>
              <a:rPr lang="en-US" sz="1400" dirty="0"/>
              <a:t>No prepayment penalty</a:t>
            </a:r>
          </a:p>
          <a:p>
            <a:pPr marL="285750" indent="-285750">
              <a:buFont typeface="Arial" panose="020B0604020202020204" pitchFamily="34" charset="0"/>
              <a:buChar char="•"/>
            </a:pPr>
            <a:r>
              <a:rPr lang="en-US" sz="1400" dirty="0"/>
              <a:t>LLR stays with financing structure for asset sale or securitization through maturity</a:t>
            </a:r>
          </a:p>
          <a:p>
            <a:pPr marL="285750" indent="-285750">
              <a:buFont typeface="Arial" panose="020B0604020202020204" pitchFamily="34" charset="0"/>
              <a:buChar char="•"/>
            </a:pPr>
            <a:r>
              <a:rPr lang="en-US" sz="1400" dirty="0"/>
              <a:t>Residential debt products min 580 FICO, but performance-based structures can be offered &lt;580</a:t>
            </a:r>
          </a:p>
        </p:txBody>
      </p:sp>
    </p:spTree>
    <p:extLst>
      <p:ext uri="{BB962C8B-B14F-4D97-AF65-F5344CB8AC3E}">
        <p14:creationId xmlns:p14="http://schemas.microsoft.com/office/powerpoint/2010/main" val="71493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6B56-B7AB-4A40-870E-2F0A14501F51}"/>
              </a:ext>
            </a:extLst>
          </p:cNvPr>
          <p:cNvSpPr>
            <a:spLocks noGrp="1"/>
          </p:cNvSpPr>
          <p:nvPr>
            <p:ph type="title"/>
          </p:nvPr>
        </p:nvSpPr>
        <p:spPr>
          <a:xfrm>
            <a:off x="304800" y="344250"/>
            <a:ext cx="8229600" cy="448916"/>
          </a:xfrm>
        </p:spPr>
        <p:txBody>
          <a:bodyPr/>
          <a:lstStyle/>
          <a:p>
            <a:pPr algn="ctr"/>
            <a:r>
              <a:rPr lang="en-US" sz="2000" dirty="0">
                <a:solidFill>
                  <a:schemeClr val="tx2"/>
                </a:solidFill>
              </a:rPr>
              <a:t>GEO Based Open Enrollment for LLR ( AMI &lt; 80)</a:t>
            </a:r>
          </a:p>
        </p:txBody>
      </p:sp>
      <p:sp>
        <p:nvSpPr>
          <p:cNvPr id="993" name="Content Placeholder 2">
            <a:extLst>
              <a:ext uri="{FF2B5EF4-FFF2-40B4-BE49-F238E27FC236}">
                <a16:creationId xmlns:a16="http://schemas.microsoft.com/office/drawing/2014/main" id="{0A313A92-B9FC-4A11-B5C7-22FA3F9E59CA}"/>
              </a:ext>
            </a:extLst>
          </p:cNvPr>
          <p:cNvSpPr>
            <a:spLocks noGrp="1"/>
          </p:cNvSpPr>
          <p:nvPr>
            <p:ph idx="1"/>
          </p:nvPr>
        </p:nvSpPr>
        <p:spPr>
          <a:xfrm>
            <a:off x="5807701" y="914544"/>
            <a:ext cx="3101965" cy="3862716"/>
          </a:xfrm>
        </p:spPr>
        <p:txBody>
          <a:bodyPr/>
          <a:lstStyle/>
          <a:p>
            <a:pPr>
              <a:spcBef>
                <a:spcPts val="600"/>
              </a:spcBef>
            </a:pPr>
            <a:r>
              <a:rPr lang="en-US" sz="1200" dirty="0">
                <a:latin typeface="+mn-lt"/>
              </a:rPr>
              <a:t>Using HUD Median Income Block Data (GEO) for qualifying</a:t>
            </a:r>
          </a:p>
          <a:p>
            <a:pPr>
              <a:spcBef>
                <a:spcPts val="600"/>
              </a:spcBef>
            </a:pPr>
            <a:r>
              <a:rPr lang="en-US" sz="1200" dirty="0">
                <a:latin typeface="+mn-lt"/>
              </a:rPr>
              <a:t>No documentation of household income for Residential underwriting in GEO areas</a:t>
            </a:r>
          </a:p>
          <a:p>
            <a:r>
              <a:rPr lang="en-US" sz="1200" dirty="0">
                <a:latin typeface="+mn-lt"/>
              </a:rPr>
              <a:t>Interactive tool on NYSERDA website Statewide</a:t>
            </a:r>
          </a:p>
          <a:p>
            <a:r>
              <a:rPr lang="en-US" sz="1200" dirty="0">
                <a:latin typeface="+mn-lt"/>
              </a:rPr>
              <a:t>For Residential borrowers outside of designated GEO areas an income based qualifying approach is available</a:t>
            </a:r>
          </a:p>
          <a:p>
            <a:pPr marL="0" indent="0">
              <a:buNone/>
            </a:pPr>
            <a:endParaRPr lang="en-US" sz="1200" dirty="0"/>
          </a:p>
          <a:p>
            <a:pPr marL="0" indent="0">
              <a:buNone/>
            </a:pPr>
            <a:r>
              <a:rPr lang="en-US" sz="1200" b="1" dirty="0">
                <a:solidFill>
                  <a:schemeClr val="accent1"/>
                </a:solidFill>
              </a:rPr>
              <a:t>Proposed Targeted Communities Population and Housing Units</a:t>
            </a:r>
          </a:p>
        </p:txBody>
      </p:sp>
      <p:pic>
        <p:nvPicPr>
          <p:cNvPr id="3" name="Picture 2">
            <a:extLst>
              <a:ext uri="{FF2B5EF4-FFF2-40B4-BE49-F238E27FC236}">
                <a16:creationId xmlns:a16="http://schemas.microsoft.com/office/drawing/2014/main" id="{2A165C66-5AF0-4C25-926B-48AA19176F74}"/>
              </a:ext>
            </a:extLst>
          </p:cNvPr>
          <p:cNvPicPr>
            <a:picLocks noChangeAspect="1"/>
          </p:cNvPicPr>
          <p:nvPr/>
        </p:nvPicPr>
        <p:blipFill>
          <a:blip r:embed="rId3"/>
          <a:stretch>
            <a:fillRect/>
          </a:stretch>
        </p:blipFill>
        <p:spPr>
          <a:xfrm>
            <a:off x="152400" y="825507"/>
            <a:ext cx="5486400" cy="4154885"/>
          </a:xfrm>
          <a:prstGeom prst="rect">
            <a:avLst/>
          </a:prstGeom>
        </p:spPr>
      </p:pic>
      <p:graphicFrame>
        <p:nvGraphicFramePr>
          <p:cNvPr id="996" name="Content Placeholder 4">
            <a:extLst>
              <a:ext uri="{FF2B5EF4-FFF2-40B4-BE49-F238E27FC236}">
                <a16:creationId xmlns:a16="http://schemas.microsoft.com/office/drawing/2014/main" id="{15C204BB-9265-4624-9C3B-94EA4C62C442}"/>
              </a:ext>
            </a:extLst>
          </p:cNvPr>
          <p:cNvGraphicFramePr>
            <a:graphicFrameLocks/>
          </p:cNvGraphicFramePr>
          <p:nvPr/>
        </p:nvGraphicFramePr>
        <p:xfrm>
          <a:off x="5807701" y="2952750"/>
          <a:ext cx="3101965" cy="1492644"/>
        </p:xfrm>
        <a:graphic>
          <a:graphicData uri="http://schemas.openxmlformats.org/drawingml/2006/table">
            <a:tbl>
              <a:tblPr firstRow="1" bandRow="1">
                <a:tableStyleId>{5C22544A-7EE6-4342-B048-85BDC9FD1C3A}</a:tableStyleId>
              </a:tblPr>
              <a:tblGrid>
                <a:gridCol w="897899">
                  <a:extLst>
                    <a:ext uri="{9D8B030D-6E8A-4147-A177-3AD203B41FA5}">
                      <a16:colId xmlns:a16="http://schemas.microsoft.com/office/drawing/2014/main" val="829504544"/>
                    </a:ext>
                  </a:extLst>
                </a:gridCol>
                <a:gridCol w="838200">
                  <a:extLst>
                    <a:ext uri="{9D8B030D-6E8A-4147-A177-3AD203B41FA5}">
                      <a16:colId xmlns:a16="http://schemas.microsoft.com/office/drawing/2014/main" val="1725060197"/>
                    </a:ext>
                  </a:extLst>
                </a:gridCol>
                <a:gridCol w="838200">
                  <a:extLst>
                    <a:ext uri="{9D8B030D-6E8A-4147-A177-3AD203B41FA5}">
                      <a16:colId xmlns:a16="http://schemas.microsoft.com/office/drawing/2014/main" val="777187535"/>
                    </a:ext>
                  </a:extLst>
                </a:gridCol>
                <a:gridCol w="527666">
                  <a:extLst>
                    <a:ext uri="{9D8B030D-6E8A-4147-A177-3AD203B41FA5}">
                      <a16:colId xmlns:a16="http://schemas.microsoft.com/office/drawing/2014/main" val="401827536"/>
                    </a:ext>
                  </a:extLst>
                </a:gridCol>
              </a:tblGrid>
              <a:tr h="175851">
                <a:tc>
                  <a:txBody>
                    <a:bodyPr/>
                    <a:lstStyle/>
                    <a:p>
                      <a:endParaRPr lang="en-US" sz="1100" dirty="0"/>
                    </a:p>
                  </a:txBody>
                  <a:tcPr/>
                </a:tc>
                <a:tc>
                  <a:txBody>
                    <a:bodyPr/>
                    <a:lstStyle/>
                    <a:p>
                      <a:pPr algn="ctr"/>
                      <a:r>
                        <a:rPr lang="en-US" sz="1100" dirty="0"/>
                        <a:t>NYS</a:t>
                      </a:r>
                    </a:p>
                  </a:txBody>
                  <a:tcPr/>
                </a:tc>
                <a:tc>
                  <a:txBody>
                    <a:bodyPr/>
                    <a:lstStyle/>
                    <a:p>
                      <a:pPr algn="ctr"/>
                      <a:r>
                        <a:rPr lang="en-US" sz="1100" dirty="0"/>
                        <a:t>80% AMI</a:t>
                      </a:r>
                    </a:p>
                  </a:txBody>
                  <a:tcPr/>
                </a:tc>
                <a:tc>
                  <a:txBody>
                    <a:bodyPr/>
                    <a:lstStyle/>
                    <a:p>
                      <a:pPr algn="ctr"/>
                      <a:r>
                        <a:rPr lang="en-US" sz="1100" dirty="0"/>
                        <a:t>%</a:t>
                      </a:r>
                    </a:p>
                  </a:txBody>
                  <a:tcPr/>
                </a:tc>
                <a:extLst>
                  <a:ext uri="{0D108BD9-81ED-4DB2-BD59-A6C34878D82A}">
                    <a16:rowId xmlns:a16="http://schemas.microsoft.com/office/drawing/2014/main" val="3570565665"/>
                  </a:ext>
                </a:extLst>
              </a:tr>
              <a:tr h="403422">
                <a:tc>
                  <a:txBody>
                    <a:bodyPr/>
                    <a:lstStyle/>
                    <a:p>
                      <a:r>
                        <a:rPr lang="en-US" sz="1100" dirty="0"/>
                        <a:t>Population</a:t>
                      </a:r>
                    </a:p>
                  </a:txBody>
                  <a:tcPr/>
                </a:tc>
                <a:tc>
                  <a:txBody>
                    <a:bodyPr/>
                    <a:lstStyle/>
                    <a:p>
                      <a:r>
                        <a:rPr lang="en-US" sz="1100" dirty="0"/>
                        <a:t>19,673,174</a:t>
                      </a:r>
                    </a:p>
                  </a:txBody>
                  <a:tcPr/>
                </a:tc>
                <a:tc>
                  <a:txBody>
                    <a:bodyPr/>
                    <a:lstStyle/>
                    <a:p>
                      <a:r>
                        <a:rPr lang="en-US" sz="1100" dirty="0"/>
                        <a:t>  8,347,091</a:t>
                      </a:r>
                    </a:p>
                  </a:txBody>
                  <a:tcPr/>
                </a:tc>
                <a:tc>
                  <a:txBody>
                    <a:bodyPr/>
                    <a:lstStyle/>
                    <a:p>
                      <a:pPr algn="ctr"/>
                      <a:r>
                        <a:rPr lang="en-US" sz="1100" dirty="0"/>
                        <a:t>42%</a:t>
                      </a:r>
                    </a:p>
                  </a:txBody>
                  <a:tcPr/>
                </a:tc>
                <a:extLst>
                  <a:ext uri="{0D108BD9-81ED-4DB2-BD59-A6C34878D82A}">
                    <a16:rowId xmlns:a16="http://schemas.microsoft.com/office/drawing/2014/main" val="116623959"/>
                  </a:ext>
                </a:extLst>
              </a:tr>
              <a:tr h="403422">
                <a:tc>
                  <a:txBody>
                    <a:bodyPr/>
                    <a:lstStyle/>
                    <a:p>
                      <a:r>
                        <a:rPr lang="en-US" sz="1100" dirty="0"/>
                        <a:t>Households</a:t>
                      </a:r>
                    </a:p>
                  </a:txBody>
                  <a:tcPr/>
                </a:tc>
                <a:tc>
                  <a:txBody>
                    <a:bodyPr/>
                    <a:lstStyle/>
                    <a:p>
                      <a:r>
                        <a:rPr lang="en-US" sz="1100" dirty="0"/>
                        <a:t>  7,262,279</a:t>
                      </a:r>
                    </a:p>
                  </a:txBody>
                  <a:tcPr/>
                </a:tc>
                <a:tc>
                  <a:txBody>
                    <a:bodyPr/>
                    <a:lstStyle/>
                    <a:p>
                      <a:r>
                        <a:rPr lang="en-US" sz="1100" dirty="0"/>
                        <a:t>  2,975,067</a:t>
                      </a:r>
                    </a:p>
                  </a:txBody>
                  <a:tcPr/>
                </a:tc>
                <a:tc>
                  <a:txBody>
                    <a:bodyPr/>
                    <a:lstStyle/>
                    <a:p>
                      <a:pPr algn="ctr"/>
                      <a:r>
                        <a:rPr lang="en-US" sz="1100" dirty="0"/>
                        <a:t>41%</a:t>
                      </a:r>
                    </a:p>
                  </a:txBody>
                  <a:tcPr/>
                </a:tc>
                <a:extLst>
                  <a:ext uri="{0D108BD9-81ED-4DB2-BD59-A6C34878D82A}">
                    <a16:rowId xmlns:a16="http://schemas.microsoft.com/office/drawing/2014/main" val="3309143733"/>
                  </a:ext>
                </a:extLst>
              </a:tr>
              <a:tr h="403422">
                <a:tc>
                  <a:txBody>
                    <a:bodyPr/>
                    <a:lstStyle/>
                    <a:p>
                      <a:r>
                        <a:rPr lang="en-US" sz="1100" dirty="0"/>
                        <a:t>Housing units</a:t>
                      </a:r>
                    </a:p>
                  </a:txBody>
                  <a:tcPr/>
                </a:tc>
                <a:tc>
                  <a:txBody>
                    <a:bodyPr/>
                    <a:lstStyle/>
                    <a:p>
                      <a:r>
                        <a:rPr lang="en-US" sz="1100" dirty="0"/>
                        <a:t>  8,255,911</a:t>
                      </a:r>
                    </a:p>
                  </a:txBody>
                  <a:tcPr/>
                </a:tc>
                <a:tc>
                  <a:txBody>
                    <a:bodyPr/>
                    <a:lstStyle/>
                    <a:p>
                      <a:r>
                        <a:rPr lang="en-US" sz="1100" dirty="0"/>
                        <a:t>  3,344,946</a:t>
                      </a:r>
                    </a:p>
                  </a:txBody>
                  <a:tcPr/>
                </a:tc>
                <a:tc>
                  <a:txBody>
                    <a:bodyPr/>
                    <a:lstStyle/>
                    <a:p>
                      <a:pPr algn="ctr"/>
                      <a:r>
                        <a:rPr lang="en-US" sz="1100" dirty="0"/>
                        <a:t>41%</a:t>
                      </a:r>
                    </a:p>
                  </a:txBody>
                  <a:tcPr/>
                </a:tc>
                <a:extLst>
                  <a:ext uri="{0D108BD9-81ED-4DB2-BD59-A6C34878D82A}">
                    <a16:rowId xmlns:a16="http://schemas.microsoft.com/office/drawing/2014/main" val="680542608"/>
                  </a:ext>
                </a:extLst>
              </a:tr>
            </a:tbl>
          </a:graphicData>
        </a:graphic>
      </p:graphicFrame>
    </p:spTree>
    <p:extLst>
      <p:ext uri="{BB962C8B-B14F-4D97-AF65-F5344CB8AC3E}">
        <p14:creationId xmlns:p14="http://schemas.microsoft.com/office/powerpoint/2010/main" val="3883885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33550"/>
            <a:ext cx="5334000" cy="1077218"/>
          </a:xfrm>
          <a:prstGeom prst="rect">
            <a:avLst/>
          </a:prstGeom>
          <a:noFill/>
          <a:ln>
            <a:noFill/>
          </a:ln>
        </p:spPr>
        <p:txBody>
          <a:bodyPr wrap="square" rtlCol="0">
            <a:spAutoFit/>
          </a:bodyPr>
          <a:lstStyle/>
          <a:p>
            <a:r>
              <a:rPr lang="en-US" sz="3200" dirty="0">
                <a:solidFill>
                  <a:schemeClr val="bg1"/>
                </a:solidFill>
                <a:latin typeface="+mj-lt"/>
              </a:rPr>
              <a:t>GJGNY Residential Audit</a:t>
            </a:r>
            <a:endParaRPr lang="en-US" sz="3200" dirty="0">
              <a:solidFill>
                <a:schemeClr val="bg1"/>
              </a:solidFill>
              <a:latin typeface="+mj-lt"/>
              <a:cs typeface="Arial" panose="020B0604020202020204" pitchFamily="34" charset="0"/>
            </a:endParaRPr>
          </a:p>
          <a:p>
            <a:r>
              <a:rPr lang="en-US" sz="3200" dirty="0">
                <a:solidFill>
                  <a:schemeClr val="bg1"/>
                </a:solidFill>
                <a:latin typeface="+mj-lt"/>
                <a:cs typeface="Arial" panose="020B0604020202020204" pitchFamily="34" charset="0"/>
              </a:rPr>
              <a:t>Program Update</a:t>
            </a:r>
            <a:endParaRPr lang="en-US" sz="3200" dirty="0">
              <a:solidFill>
                <a:schemeClr val="bg1"/>
              </a:solidFill>
              <a:latin typeface="+mj-lt"/>
            </a:endParaRPr>
          </a:p>
        </p:txBody>
      </p:sp>
    </p:spTree>
    <p:extLst>
      <p:ext uri="{BB962C8B-B14F-4D97-AF65-F5344CB8AC3E}">
        <p14:creationId xmlns:p14="http://schemas.microsoft.com/office/powerpoint/2010/main" val="295752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8FCD-72B1-4322-A23E-97FE3E0A179B}"/>
              </a:ext>
            </a:extLst>
          </p:cNvPr>
          <p:cNvSpPr>
            <a:spLocks noGrp="1"/>
          </p:cNvSpPr>
          <p:nvPr>
            <p:ph type="title"/>
          </p:nvPr>
        </p:nvSpPr>
        <p:spPr/>
        <p:txBody>
          <a:bodyPr/>
          <a:lstStyle/>
          <a:p>
            <a:r>
              <a:rPr lang="en-US" sz="3600" dirty="0"/>
              <a:t>Modifications to GJGNY Audit Standard</a:t>
            </a:r>
          </a:p>
        </p:txBody>
      </p:sp>
      <p:sp>
        <p:nvSpPr>
          <p:cNvPr id="3" name="Content Placeholder 2">
            <a:extLst>
              <a:ext uri="{FF2B5EF4-FFF2-40B4-BE49-F238E27FC236}">
                <a16:creationId xmlns:a16="http://schemas.microsoft.com/office/drawing/2014/main" id="{C30D05C6-B1CC-47BC-BFD4-4FE403EE1C1A}"/>
              </a:ext>
            </a:extLst>
          </p:cNvPr>
          <p:cNvSpPr>
            <a:spLocks noGrp="1"/>
          </p:cNvSpPr>
          <p:nvPr>
            <p:ph idx="1"/>
          </p:nvPr>
        </p:nvSpPr>
        <p:spPr>
          <a:xfrm>
            <a:off x="457200" y="1250950"/>
            <a:ext cx="8229600" cy="3302000"/>
          </a:xfrm>
        </p:spPr>
        <p:txBody>
          <a:bodyPr/>
          <a:lstStyle/>
          <a:p>
            <a:r>
              <a:rPr lang="en-US" sz="1800" dirty="0"/>
              <a:t>Revise and update the definition of an audit to better align with current market conditions and policy objectives, while maintaining compliance with the requirements of the GJGNY Act of 2009.</a:t>
            </a:r>
          </a:p>
          <a:p>
            <a:r>
              <a:rPr lang="en-US" sz="1800" dirty="0"/>
              <a:t>Establish a universal audit standard that that can be used by multiple programs</a:t>
            </a:r>
          </a:p>
          <a:p>
            <a:pPr lvl="1"/>
            <a:r>
              <a:rPr lang="en-US" sz="1600" dirty="0"/>
              <a:t>Delivering whole house energy audits, and</a:t>
            </a:r>
          </a:p>
          <a:p>
            <a:pPr lvl="1"/>
            <a:r>
              <a:rPr lang="en-US" sz="1600" dirty="0"/>
              <a:t>Installation of individual pre-screened eligible measures with financing</a:t>
            </a:r>
            <a:endParaRPr lang="en-US" sz="1800" dirty="0"/>
          </a:p>
          <a:p>
            <a:r>
              <a:rPr lang="en-US" sz="1800" dirty="0"/>
              <a:t>Establish updated and streamlined protocols for whole home audits and single system audits.</a:t>
            </a:r>
          </a:p>
          <a:p>
            <a:pPr marL="0" indent="0">
              <a:buNone/>
            </a:pPr>
            <a:endParaRPr lang="en-US" dirty="0"/>
          </a:p>
        </p:txBody>
      </p:sp>
    </p:spTree>
    <p:extLst>
      <p:ext uri="{BB962C8B-B14F-4D97-AF65-F5344CB8AC3E}">
        <p14:creationId xmlns:p14="http://schemas.microsoft.com/office/powerpoint/2010/main" val="181546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F333-BB2D-4F95-9FA6-C33F402A9D35}"/>
              </a:ext>
            </a:extLst>
          </p:cNvPr>
          <p:cNvSpPr>
            <a:spLocks noGrp="1"/>
          </p:cNvSpPr>
          <p:nvPr>
            <p:ph type="title"/>
          </p:nvPr>
        </p:nvSpPr>
        <p:spPr>
          <a:xfrm>
            <a:off x="114300" y="361950"/>
            <a:ext cx="8915400" cy="1524000"/>
          </a:xfrm>
        </p:spPr>
        <p:txBody>
          <a:bodyPr/>
          <a:lstStyle/>
          <a:p>
            <a:r>
              <a:rPr lang="en-US" sz="3600" dirty="0"/>
              <a:t>Creating a Stand-alone Audit Program</a:t>
            </a:r>
            <a:endParaRPr lang="en-US" sz="3600" baseline="30000" dirty="0"/>
          </a:p>
        </p:txBody>
      </p:sp>
      <p:sp>
        <p:nvSpPr>
          <p:cNvPr id="3" name="Content Placeholder 2">
            <a:extLst>
              <a:ext uri="{FF2B5EF4-FFF2-40B4-BE49-F238E27FC236}">
                <a16:creationId xmlns:a16="http://schemas.microsoft.com/office/drawing/2014/main" id="{2FAE5257-D257-4E59-A3D1-51781267F036}"/>
              </a:ext>
            </a:extLst>
          </p:cNvPr>
          <p:cNvSpPr>
            <a:spLocks noGrp="1"/>
          </p:cNvSpPr>
          <p:nvPr>
            <p:ph idx="1"/>
          </p:nvPr>
        </p:nvSpPr>
        <p:spPr>
          <a:xfrm>
            <a:off x="228600" y="1221438"/>
            <a:ext cx="8686800" cy="3595095"/>
          </a:xfrm>
        </p:spPr>
        <p:txBody>
          <a:bodyPr/>
          <a:lstStyle/>
          <a:p>
            <a:r>
              <a:rPr lang="en-US" sz="2200" dirty="0">
                <a:latin typeface="+mj-lt"/>
              </a:rPr>
              <a:t>GJGNY home energy audits and residential financing have been delivered through Home Performance with ENERGY STAR (“</a:t>
            </a:r>
            <a:r>
              <a:rPr lang="en-US" sz="2200" dirty="0" err="1">
                <a:latin typeface="+mj-lt"/>
              </a:rPr>
              <a:t>HPwES</a:t>
            </a:r>
            <a:r>
              <a:rPr lang="en-US" sz="2200" dirty="0">
                <a:latin typeface="+mj-lt"/>
              </a:rPr>
              <a:t>”) since November 2010.</a:t>
            </a:r>
          </a:p>
          <a:p>
            <a:pPr marL="0" indent="0">
              <a:buNone/>
            </a:pPr>
            <a:endParaRPr lang="en-US" sz="800" dirty="0">
              <a:latin typeface="+mj-lt"/>
            </a:endParaRPr>
          </a:p>
          <a:p>
            <a:r>
              <a:rPr lang="en-US" sz="2200" dirty="0">
                <a:latin typeface="+mj-lt"/>
              </a:rPr>
              <a:t>HPwES for market rate customers is ending on December 31, 2019. </a:t>
            </a:r>
          </a:p>
          <a:p>
            <a:pPr marL="0" indent="0">
              <a:buNone/>
            </a:pPr>
            <a:endParaRPr lang="en-US" sz="800" b="1" dirty="0">
              <a:latin typeface="+mj-lt"/>
            </a:endParaRPr>
          </a:p>
          <a:p>
            <a:r>
              <a:rPr lang="en-US" sz="2200" dirty="0">
                <a:latin typeface="+mj-lt"/>
              </a:rPr>
              <a:t>NYSERDA will continue to provide energy </a:t>
            </a:r>
            <a:r>
              <a:rPr lang="en-US" sz="2200" b="1" dirty="0">
                <a:latin typeface="+mj-lt"/>
              </a:rPr>
              <a:t>audits for market rate customers. These audits will not be connected to HPwES</a:t>
            </a:r>
            <a:r>
              <a:rPr lang="en-US" sz="2200" dirty="0">
                <a:latin typeface="+mj-lt"/>
              </a:rPr>
              <a:t>.</a:t>
            </a:r>
          </a:p>
          <a:p>
            <a:pPr marL="0" indent="0">
              <a:buNone/>
            </a:pPr>
            <a:endParaRPr lang="en-US" sz="800" dirty="0">
              <a:latin typeface="+mj-lt"/>
            </a:endParaRPr>
          </a:p>
          <a:p>
            <a:r>
              <a:rPr lang="en-US" sz="2200" b="1" dirty="0">
                <a:latin typeface="+mj-lt"/>
              </a:rPr>
              <a:t>Low to moderate income customers will continue to be served through existing programs (Empower and Assisted HPwES).</a:t>
            </a:r>
          </a:p>
        </p:txBody>
      </p:sp>
    </p:spTree>
    <p:extLst>
      <p:ext uri="{BB962C8B-B14F-4D97-AF65-F5344CB8AC3E}">
        <p14:creationId xmlns:p14="http://schemas.microsoft.com/office/powerpoint/2010/main" val="262361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A4E9-F98F-49EE-8497-A2782A706BD6}"/>
              </a:ext>
            </a:extLst>
          </p:cNvPr>
          <p:cNvSpPr>
            <a:spLocks noGrp="1"/>
          </p:cNvSpPr>
          <p:nvPr>
            <p:ph type="title"/>
          </p:nvPr>
        </p:nvSpPr>
        <p:spPr/>
        <p:txBody>
          <a:bodyPr/>
          <a:lstStyle/>
          <a:p>
            <a:r>
              <a:rPr lang="en-US" sz="3600" dirty="0"/>
              <a:t>GJGNY Audit Requirements</a:t>
            </a:r>
          </a:p>
        </p:txBody>
      </p:sp>
      <p:sp>
        <p:nvSpPr>
          <p:cNvPr id="3" name="Content Placeholder 2">
            <a:extLst>
              <a:ext uri="{FF2B5EF4-FFF2-40B4-BE49-F238E27FC236}">
                <a16:creationId xmlns:a16="http://schemas.microsoft.com/office/drawing/2014/main" id="{310D7280-F7EC-4D92-A65E-E71A16B88B71}"/>
              </a:ext>
            </a:extLst>
          </p:cNvPr>
          <p:cNvSpPr>
            <a:spLocks noGrp="1"/>
          </p:cNvSpPr>
          <p:nvPr>
            <p:ph idx="1"/>
          </p:nvPr>
        </p:nvSpPr>
        <p:spPr>
          <a:xfrm>
            <a:off x="460248" y="1428750"/>
            <a:ext cx="8683752" cy="3165475"/>
          </a:xfrm>
        </p:spPr>
        <p:txBody>
          <a:bodyPr/>
          <a:lstStyle/>
          <a:p>
            <a:pPr marL="0" lvl="0" indent="0">
              <a:buNone/>
            </a:pPr>
            <a:r>
              <a:rPr lang="en-US" sz="2000" dirty="0">
                <a:latin typeface="+mj-lt"/>
              </a:rPr>
              <a:t>Green Jobs – Green NY Act of 2009 minimum criteria defining an energy audit:</a:t>
            </a:r>
          </a:p>
          <a:p>
            <a:pPr marL="0" lvl="0" indent="0">
              <a:buNone/>
            </a:pPr>
            <a:endParaRPr lang="en-US" sz="2000" dirty="0">
              <a:latin typeface="+mj-lt"/>
            </a:endParaRPr>
          </a:p>
          <a:p>
            <a:pPr>
              <a:buFont typeface="+mj-lt"/>
              <a:buAutoNum type="arabicPeriod"/>
            </a:pPr>
            <a:r>
              <a:rPr lang="en-US" sz="2000" dirty="0">
                <a:latin typeface="+mj-lt"/>
              </a:rPr>
              <a:t>Formal evaluation of building energy consumption for purpose of identifying methods to improve energy efficiency. </a:t>
            </a:r>
          </a:p>
          <a:p>
            <a:pPr>
              <a:buFont typeface="+mj-lt"/>
              <a:buAutoNum type="arabicPeriod"/>
            </a:pPr>
            <a:endParaRPr lang="en-US" sz="2000" dirty="0">
              <a:latin typeface="+mj-lt"/>
            </a:endParaRPr>
          </a:p>
          <a:p>
            <a:pPr>
              <a:buFont typeface="+mj-lt"/>
              <a:buAutoNum type="arabicPeriod"/>
            </a:pPr>
            <a:r>
              <a:rPr lang="en-US" sz="2000" dirty="0">
                <a:latin typeface="+mj-lt"/>
              </a:rPr>
              <a:t>Identifies health and safety issues.</a:t>
            </a:r>
          </a:p>
          <a:p>
            <a:pPr>
              <a:buFont typeface="+mj-lt"/>
              <a:buAutoNum type="arabicPeriod"/>
            </a:pPr>
            <a:endParaRPr lang="en-US" sz="2000" dirty="0">
              <a:latin typeface="+mj-lt"/>
            </a:endParaRPr>
          </a:p>
          <a:p>
            <a:pPr>
              <a:buFont typeface="+mj-lt"/>
              <a:buAutoNum type="arabicPeriod"/>
            </a:pPr>
            <a:r>
              <a:rPr lang="en-US" sz="2000" dirty="0">
                <a:latin typeface="+mj-lt"/>
              </a:rPr>
              <a:t>Performed by certified auditors OR uses commonly employed energy auditing tools and technologies.</a:t>
            </a:r>
          </a:p>
        </p:txBody>
      </p:sp>
    </p:spTree>
    <p:extLst>
      <p:ext uri="{BB962C8B-B14F-4D97-AF65-F5344CB8AC3E}">
        <p14:creationId xmlns:p14="http://schemas.microsoft.com/office/powerpoint/2010/main" val="631601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B02E-2853-4F8E-AAD0-FF7E916A0E11}"/>
              </a:ext>
            </a:extLst>
          </p:cNvPr>
          <p:cNvSpPr>
            <a:spLocks noGrp="1"/>
          </p:cNvSpPr>
          <p:nvPr>
            <p:ph type="title"/>
          </p:nvPr>
        </p:nvSpPr>
        <p:spPr/>
        <p:txBody>
          <a:bodyPr/>
          <a:lstStyle/>
          <a:p>
            <a:r>
              <a:rPr lang="en-US" dirty="0"/>
              <a:t>Types of Audits</a:t>
            </a:r>
          </a:p>
        </p:txBody>
      </p:sp>
      <p:sp>
        <p:nvSpPr>
          <p:cNvPr id="3" name="Content Placeholder 2">
            <a:extLst>
              <a:ext uri="{FF2B5EF4-FFF2-40B4-BE49-F238E27FC236}">
                <a16:creationId xmlns:a16="http://schemas.microsoft.com/office/drawing/2014/main" id="{693E6C48-18C1-4D72-87A2-4CB52F5DE573}"/>
              </a:ext>
            </a:extLst>
          </p:cNvPr>
          <p:cNvSpPr>
            <a:spLocks noGrp="1"/>
          </p:cNvSpPr>
          <p:nvPr>
            <p:ph idx="1"/>
          </p:nvPr>
        </p:nvSpPr>
        <p:spPr>
          <a:xfrm>
            <a:off x="457200" y="1123950"/>
            <a:ext cx="8229600" cy="3165475"/>
          </a:xfrm>
        </p:spPr>
        <p:txBody>
          <a:bodyPr/>
          <a:lstStyle/>
          <a:p>
            <a:pPr marL="0" indent="0">
              <a:buNone/>
            </a:pPr>
            <a:r>
              <a:rPr lang="en-US" sz="1600" u="sng" dirty="0"/>
              <a:t>Phase 1 (roll-out Q4 2019)</a:t>
            </a:r>
          </a:p>
          <a:p>
            <a:r>
              <a:rPr lang="en-US" sz="1600" b="1" dirty="0"/>
              <a:t>Whole House Audits</a:t>
            </a:r>
          </a:p>
          <a:p>
            <a:pPr lvl="1"/>
            <a:r>
              <a:rPr lang="en-US" sz="1600" dirty="0"/>
              <a:t>With revised standards and simplified procedures </a:t>
            </a:r>
          </a:p>
          <a:p>
            <a:r>
              <a:rPr lang="en-US" sz="1600" b="1" dirty="0"/>
              <a:t>Single System Audit</a:t>
            </a:r>
          </a:p>
          <a:p>
            <a:pPr lvl="1"/>
            <a:r>
              <a:rPr lang="en-US" sz="1600" dirty="0"/>
              <a:t>In compliance with the statutory criteria </a:t>
            </a:r>
          </a:p>
          <a:p>
            <a:pPr lvl="1"/>
            <a:r>
              <a:rPr lang="en-US" sz="1600" dirty="0"/>
              <a:t>Enables access to financing for single measure projects </a:t>
            </a:r>
          </a:p>
          <a:p>
            <a:pPr marL="457200" lvl="1" indent="0">
              <a:buNone/>
            </a:pPr>
            <a:endParaRPr lang="en-US" sz="1600" dirty="0"/>
          </a:p>
          <a:p>
            <a:pPr marL="0" indent="0">
              <a:buNone/>
            </a:pPr>
            <a:r>
              <a:rPr lang="en-US" sz="1600" u="sng" dirty="0"/>
              <a:t>Phase 2 (Planning and development through 2020, target launch Q1 2021)</a:t>
            </a:r>
          </a:p>
          <a:p>
            <a:r>
              <a:rPr lang="en-US" sz="1600" b="1" dirty="0"/>
              <a:t>Remote Audit</a:t>
            </a:r>
          </a:p>
          <a:p>
            <a:pPr lvl="1"/>
            <a:r>
              <a:rPr lang="en-US" sz="1600" dirty="0"/>
              <a:t>A new approach to roll out in a later phase, leveraging data and digital platforms to further streamline field-based burden</a:t>
            </a:r>
          </a:p>
          <a:p>
            <a:pPr lvl="1"/>
            <a:r>
              <a:rPr lang="en-US" sz="1600" dirty="0"/>
              <a:t>Potential for utility collaboration</a:t>
            </a:r>
          </a:p>
        </p:txBody>
      </p:sp>
    </p:spTree>
    <p:extLst>
      <p:ext uri="{BB962C8B-B14F-4D97-AF65-F5344CB8AC3E}">
        <p14:creationId xmlns:p14="http://schemas.microsoft.com/office/powerpoint/2010/main" val="216938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49" y="285750"/>
            <a:ext cx="8525866" cy="609600"/>
          </a:xfrm>
        </p:spPr>
        <p:txBody>
          <a:bodyPr/>
          <a:lstStyle/>
          <a:p>
            <a:r>
              <a:rPr lang="en-US" sz="2800" dirty="0"/>
              <a:t>Summary of Whole Home Audit Changes</a:t>
            </a:r>
          </a:p>
        </p:txBody>
      </p:sp>
      <p:graphicFrame>
        <p:nvGraphicFramePr>
          <p:cNvPr id="7" name="Table 6"/>
          <p:cNvGraphicFramePr>
            <a:graphicFrameLocks noGrp="1"/>
          </p:cNvGraphicFramePr>
          <p:nvPr>
            <p:extLst>
              <p:ext uri="{D42A27DB-BD31-4B8C-83A1-F6EECF244321}">
                <p14:modId xmlns:p14="http://schemas.microsoft.com/office/powerpoint/2010/main" val="2856028860"/>
              </p:ext>
            </p:extLst>
          </p:nvPr>
        </p:nvGraphicFramePr>
        <p:xfrm>
          <a:off x="122094" y="742951"/>
          <a:ext cx="8764975" cy="4269478"/>
        </p:xfrm>
        <a:graphic>
          <a:graphicData uri="http://schemas.openxmlformats.org/drawingml/2006/table">
            <a:tbl>
              <a:tblPr firstRow="1" bandRow="1">
                <a:tableStyleId>{5C22544A-7EE6-4342-B048-85BDC9FD1C3A}</a:tableStyleId>
              </a:tblPr>
              <a:tblGrid>
                <a:gridCol w="1462462">
                  <a:extLst>
                    <a:ext uri="{9D8B030D-6E8A-4147-A177-3AD203B41FA5}">
                      <a16:colId xmlns:a16="http://schemas.microsoft.com/office/drawing/2014/main" val="20000"/>
                    </a:ext>
                  </a:extLst>
                </a:gridCol>
                <a:gridCol w="3305271">
                  <a:extLst>
                    <a:ext uri="{9D8B030D-6E8A-4147-A177-3AD203B41FA5}">
                      <a16:colId xmlns:a16="http://schemas.microsoft.com/office/drawing/2014/main" val="20001"/>
                    </a:ext>
                  </a:extLst>
                </a:gridCol>
                <a:gridCol w="3997242">
                  <a:extLst>
                    <a:ext uri="{9D8B030D-6E8A-4147-A177-3AD203B41FA5}">
                      <a16:colId xmlns:a16="http://schemas.microsoft.com/office/drawing/2014/main" val="20002"/>
                    </a:ext>
                  </a:extLst>
                </a:gridCol>
              </a:tblGrid>
              <a:tr h="298182">
                <a:tc>
                  <a:txBody>
                    <a:bodyPr/>
                    <a:lstStyle/>
                    <a:p>
                      <a:r>
                        <a:rPr lang="en-US" sz="1200" dirty="0"/>
                        <a:t>Component</a:t>
                      </a:r>
                    </a:p>
                  </a:txBody>
                  <a:tcPr/>
                </a:tc>
                <a:tc>
                  <a:txBody>
                    <a:bodyPr/>
                    <a:lstStyle/>
                    <a:p>
                      <a:r>
                        <a:rPr lang="en-US" sz="1200" dirty="0"/>
                        <a:t>Current</a:t>
                      </a:r>
                    </a:p>
                  </a:txBody>
                  <a:tcPr/>
                </a:tc>
                <a:tc>
                  <a:txBody>
                    <a:bodyPr/>
                    <a:lstStyle/>
                    <a:p>
                      <a:r>
                        <a:rPr lang="en-US" sz="1200" dirty="0"/>
                        <a:t>Proposed</a:t>
                      </a:r>
                    </a:p>
                  </a:txBody>
                  <a:tcPr/>
                </a:tc>
                <a:extLst>
                  <a:ext uri="{0D108BD9-81ED-4DB2-BD59-A6C34878D82A}">
                    <a16:rowId xmlns:a16="http://schemas.microsoft.com/office/drawing/2014/main" val="10000"/>
                  </a:ext>
                </a:extLst>
              </a:tr>
              <a:tr h="467536">
                <a:tc>
                  <a:txBody>
                    <a:bodyPr/>
                    <a:lstStyle/>
                    <a:p>
                      <a:r>
                        <a:rPr lang="en-US" sz="1300" dirty="0"/>
                        <a:t>Customer Intake &amp; Applications</a:t>
                      </a:r>
                    </a:p>
                  </a:txBody>
                  <a:tcPr/>
                </a:tc>
                <a:tc>
                  <a:txBody>
                    <a:bodyPr/>
                    <a:lstStyle/>
                    <a:p>
                      <a:r>
                        <a:rPr lang="en-US" sz="1300" dirty="0"/>
                        <a:t>Customer completes</a:t>
                      </a:r>
                      <a:r>
                        <a:rPr lang="en-US" sz="1300" baseline="0" dirty="0"/>
                        <a:t> application, receives reservation number, selects contractor</a:t>
                      </a:r>
                      <a:endParaRPr lang="en-US" sz="1300" dirty="0"/>
                    </a:p>
                  </a:txBody>
                  <a:tcPr/>
                </a:tc>
                <a:tc>
                  <a:txBody>
                    <a:bodyPr/>
                    <a:lstStyle/>
                    <a:p>
                      <a:r>
                        <a:rPr lang="en-US" sz="1300" baseline="0" dirty="0"/>
                        <a:t>Simple customer intake process. Exploring options for customer/contractor matchmaking.</a:t>
                      </a:r>
                      <a:endParaRPr lang="en-US" sz="1300" dirty="0"/>
                    </a:p>
                  </a:txBody>
                  <a:tcPr/>
                </a:tc>
                <a:extLst>
                  <a:ext uri="{0D108BD9-81ED-4DB2-BD59-A6C34878D82A}">
                    <a16:rowId xmlns:a16="http://schemas.microsoft.com/office/drawing/2014/main" val="10001"/>
                  </a:ext>
                </a:extLst>
              </a:tr>
              <a:tr h="467536">
                <a:tc>
                  <a:txBody>
                    <a:bodyPr/>
                    <a:lstStyle/>
                    <a:p>
                      <a:r>
                        <a:rPr lang="en-US" sz="1300" dirty="0"/>
                        <a:t>Audit</a:t>
                      </a:r>
                      <a:r>
                        <a:rPr lang="en-US" sz="1300" baseline="0" dirty="0"/>
                        <a:t> technical requirements</a:t>
                      </a:r>
                      <a:endParaRPr lang="en-US" sz="1300" dirty="0"/>
                    </a:p>
                  </a:txBody>
                  <a:tcPr/>
                </a:tc>
                <a:tc>
                  <a:txBody>
                    <a:bodyPr/>
                    <a:lstStyle/>
                    <a:p>
                      <a:r>
                        <a:rPr lang="en-US" sz="1300" baseline="0" dirty="0"/>
                        <a:t>3-4 hour audit following BPI 1200 standard; all diagnostic testing required at time of audit</a:t>
                      </a:r>
                      <a:endParaRPr lang="en-US" sz="1300" dirty="0"/>
                    </a:p>
                  </a:txBody>
                  <a:tcPr/>
                </a:tc>
                <a:tc>
                  <a:txBody>
                    <a:bodyPr/>
                    <a:lstStyle/>
                    <a:p>
                      <a:r>
                        <a:rPr lang="en-US" sz="1300" dirty="0"/>
                        <a:t>1.5 to 2</a:t>
                      </a:r>
                      <a:r>
                        <a:rPr lang="en-US" sz="1300" baseline="0" dirty="0"/>
                        <a:t>-hour audit aligned with BPI 1200; diagnostic testing optional</a:t>
                      </a:r>
                      <a:endParaRPr lang="en-US" sz="1300" dirty="0"/>
                    </a:p>
                  </a:txBody>
                  <a:tcPr/>
                </a:tc>
                <a:extLst>
                  <a:ext uri="{0D108BD9-81ED-4DB2-BD59-A6C34878D82A}">
                    <a16:rowId xmlns:a16="http://schemas.microsoft.com/office/drawing/2014/main" val="10002"/>
                  </a:ext>
                </a:extLst>
              </a:tr>
              <a:tr h="936257">
                <a:tc>
                  <a:txBody>
                    <a:bodyPr/>
                    <a:lstStyle/>
                    <a:p>
                      <a:r>
                        <a:rPr lang="en-US" sz="1300" dirty="0"/>
                        <a:t>Modeling requirements</a:t>
                      </a:r>
                    </a:p>
                  </a:txBody>
                  <a:tcPr/>
                </a:tc>
                <a:tc>
                  <a:txBody>
                    <a:bodyPr/>
                    <a:lstStyle/>
                    <a:p>
                      <a:r>
                        <a:rPr lang="en-US" sz="1300" dirty="0"/>
                        <a:t>Must use</a:t>
                      </a:r>
                      <a:r>
                        <a:rPr lang="en-US" sz="1300" baseline="0" dirty="0"/>
                        <a:t> a NYSERDA-approved whole home energy simulation tool to produce an audit report including recommended measures and savings estimates.</a:t>
                      </a:r>
                      <a:endParaRPr lang="en-US" sz="1300" dirty="0"/>
                    </a:p>
                  </a:txBody>
                  <a:tcPr/>
                </a:tc>
                <a:tc>
                  <a:txBody>
                    <a:bodyPr/>
                    <a:lstStyle/>
                    <a:p>
                      <a:r>
                        <a:rPr lang="en-US" sz="1300" dirty="0"/>
                        <a:t>C</a:t>
                      </a:r>
                      <a:r>
                        <a:rPr lang="en-US" sz="1300" baseline="0" dirty="0"/>
                        <a:t>an use any modeling or estimating tool and  a simplified NYSERDA-provided deemed savings calculator to produce a GJGNY coversheet/checklist summarizing  recommended measures and savings estimates. </a:t>
                      </a:r>
                      <a:endParaRPr lang="en-US" sz="1300" dirty="0"/>
                    </a:p>
                  </a:txBody>
                  <a:tcPr/>
                </a:tc>
                <a:extLst>
                  <a:ext uri="{0D108BD9-81ED-4DB2-BD59-A6C34878D82A}">
                    <a16:rowId xmlns:a16="http://schemas.microsoft.com/office/drawing/2014/main" val="10003"/>
                  </a:ext>
                </a:extLst>
              </a:tr>
              <a:tr h="688079">
                <a:tc>
                  <a:txBody>
                    <a:bodyPr/>
                    <a:lstStyle/>
                    <a:p>
                      <a:r>
                        <a:rPr lang="en-US" sz="1300" dirty="0"/>
                        <a:t>Access to financing</a:t>
                      </a:r>
                    </a:p>
                  </a:txBody>
                  <a:tcPr/>
                </a:tc>
                <a:tc>
                  <a:txBody>
                    <a:bodyPr/>
                    <a:lstStyle/>
                    <a:p>
                      <a:r>
                        <a:rPr lang="en-US" sz="1300" dirty="0"/>
                        <a:t>Workscope and modeling review by HPwES Program</a:t>
                      </a:r>
                      <a:r>
                        <a:rPr lang="en-US" sz="1300" baseline="0" dirty="0"/>
                        <a:t> Implementer; relevant documentation is then passed to EFS</a:t>
                      </a:r>
                      <a:endParaRPr lang="en-US" sz="1300" dirty="0"/>
                    </a:p>
                  </a:txBody>
                  <a:tcPr/>
                </a:tc>
                <a:tc>
                  <a:txBody>
                    <a:bodyPr/>
                    <a:lstStyle/>
                    <a:p>
                      <a:r>
                        <a:rPr lang="en-US" sz="1300" dirty="0"/>
                        <a:t>Pro-forma submitted directly to EFS using inputs from deemed savings calculator; no workscope review</a:t>
                      </a:r>
                      <a:r>
                        <a:rPr lang="en-US" sz="1300" baseline="0" dirty="0"/>
                        <a:t> for technical or modeling requirements</a:t>
                      </a:r>
                      <a:endParaRPr lang="en-US" sz="1300" dirty="0"/>
                    </a:p>
                  </a:txBody>
                  <a:tcPr/>
                </a:tc>
                <a:extLst>
                  <a:ext uri="{0D108BD9-81ED-4DB2-BD59-A6C34878D82A}">
                    <a16:rowId xmlns:a16="http://schemas.microsoft.com/office/drawing/2014/main" val="10004"/>
                  </a:ext>
                </a:extLst>
              </a:tr>
              <a:tr h="467536">
                <a:tc>
                  <a:txBody>
                    <a:bodyPr/>
                    <a:lstStyle/>
                    <a:p>
                      <a:r>
                        <a:rPr lang="en-US" sz="1300" dirty="0"/>
                        <a:t>Incentive Fee</a:t>
                      </a:r>
                      <a:r>
                        <a:rPr lang="en-US" sz="1300" baseline="0" dirty="0"/>
                        <a:t> Schedule</a:t>
                      </a:r>
                      <a:endParaRPr lang="en-US" sz="1300" dirty="0"/>
                    </a:p>
                  </a:txBody>
                  <a:tcPr/>
                </a:tc>
                <a:tc>
                  <a:txBody>
                    <a:bodyPr/>
                    <a:lstStyle/>
                    <a:p>
                      <a:r>
                        <a:rPr lang="en-US" sz="1300" dirty="0"/>
                        <a:t>6 tiers of incentives for market rate customers</a:t>
                      </a:r>
                    </a:p>
                  </a:txBody>
                  <a:tcPr/>
                </a:tc>
                <a:tc>
                  <a:txBody>
                    <a:bodyPr/>
                    <a:lstStyle/>
                    <a:p>
                      <a:r>
                        <a:rPr lang="en-US" sz="1300" dirty="0"/>
                        <a:t>Simplified tiers of incentives for </a:t>
                      </a:r>
                      <a:r>
                        <a:rPr lang="en-US" sz="1300" baseline="0" dirty="0"/>
                        <a:t>customers</a:t>
                      </a:r>
                      <a:endParaRPr lang="en-US" sz="1300" dirty="0"/>
                    </a:p>
                  </a:txBody>
                  <a:tcPr/>
                </a:tc>
                <a:extLst>
                  <a:ext uri="{0D108BD9-81ED-4DB2-BD59-A6C34878D82A}">
                    <a16:rowId xmlns:a16="http://schemas.microsoft.com/office/drawing/2014/main" val="10005"/>
                  </a:ext>
                </a:extLst>
              </a:tr>
              <a:tr h="840986">
                <a:tc>
                  <a:txBody>
                    <a:bodyPr/>
                    <a:lstStyle/>
                    <a:p>
                      <a:r>
                        <a:rPr lang="en-US" sz="1300" dirty="0"/>
                        <a:t>Contractor requirements</a:t>
                      </a:r>
                    </a:p>
                  </a:txBody>
                  <a:tcPr/>
                </a:tc>
                <a:tc>
                  <a:txBody>
                    <a:bodyPr/>
                    <a:lstStyle/>
                    <a:p>
                      <a:r>
                        <a:rPr lang="en-US" sz="1300" dirty="0"/>
                        <a:t>Accreditation as a BPI </a:t>
                      </a:r>
                      <a:r>
                        <a:rPr lang="en-US" sz="1300" dirty="0" err="1"/>
                        <a:t>GoldStar</a:t>
                      </a:r>
                      <a:r>
                        <a:rPr lang="en-US" sz="1300" dirty="0"/>
                        <a:t> contracting firm + Specialty</a:t>
                      </a:r>
                      <a:r>
                        <a:rPr lang="en-US" sz="1300" baseline="0" dirty="0"/>
                        <a:t> certification for oversight of installed work</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Broader range of auditor qualifying criteria focused on skills for doing</a:t>
                      </a:r>
                      <a:r>
                        <a:rPr lang="en-US" sz="1300" baseline="0" dirty="0"/>
                        <a:t> audits, not installing measures. A</a:t>
                      </a:r>
                      <a:r>
                        <a:rPr lang="en-US" sz="1300" dirty="0"/>
                        <a:t>llows for participation of wider range of contractors. (Certified installers required for financed projects.)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6455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84AFDE-C70B-4345-9ED6-667E4971DFD1}"/>
              </a:ext>
            </a:extLst>
          </p:cNvPr>
          <p:cNvSpPr txBox="1"/>
          <p:nvPr/>
        </p:nvSpPr>
        <p:spPr>
          <a:xfrm>
            <a:off x="457200" y="2114550"/>
            <a:ext cx="3962400" cy="1938992"/>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GJGNY Financing Update</a:t>
            </a:r>
          </a:p>
        </p:txBody>
      </p:sp>
    </p:spTree>
    <p:extLst>
      <p:ext uri="{BB962C8B-B14F-4D97-AF65-F5344CB8AC3E}">
        <p14:creationId xmlns:p14="http://schemas.microsoft.com/office/powerpoint/2010/main" val="3281437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E49C-576C-4359-B1B6-B00F7B99F622}"/>
              </a:ext>
            </a:extLst>
          </p:cNvPr>
          <p:cNvSpPr>
            <a:spLocks noGrp="1"/>
          </p:cNvSpPr>
          <p:nvPr>
            <p:ph type="title"/>
          </p:nvPr>
        </p:nvSpPr>
        <p:spPr>
          <a:xfrm>
            <a:off x="152400" y="375708"/>
            <a:ext cx="8229600" cy="857250"/>
          </a:xfrm>
        </p:spPr>
        <p:txBody>
          <a:bodyPr/>
          <a:lstStyle/>
          <a:p>
            <a:r>
              <a:rPr lang="en-US" dirty="0">
                <a:solidFill>
                  <a:srgbClr val="002D73"/>
                </a:solidFill>
              </a:rPr>
              <a:t>Next Steps</a:t>
            </a:r>
          </a:p>
        </p:txBody>
      </p:sp>
      <p:sp>
        <p:nvSpPr>
          <p:cNvPr id="3" name="Content Placeholder 2">
            <a:extLst>
              <a:ext uri="{FF2B5EF4-FFF2-40B4-BE49-F238E27FC236}">
                <a16:creationId xmlns:a16="http://schemas.microsoft.com/office/drawing/2014/main" id="{C1F419D4-EC3B-42E4-BA4B-FD4A5075E6E3}"/>
              </a:ext>
            </a:extLst>
          </p:cNvPr>
          <p:cNvSpPr>
            <a:spLocks noGrp="1"/>
          </p:cNvSpPr>
          <p:nvPr>
            <p:ph idx="1"/>
          </p:nvPr>
        </p:nvSpPr>
        <p:spPr>
          <a:xfrm>
            <a:off x="228600" y="1657350"/>
            <a:ext cx="8229600" cy="2251075"/>
          </a:xfrm>
        </p:spPr>
        <p:txBody>
          <a:bodyPr/>
          <a:lstStyle/>
          <a:p>
            <a:r>
              <a:rPr lang="en-US" sz="2200" dirty="0">
                <a:latin typeface="+mj-lt"/>
              </a:rPr>
              <a:t>Gathering stakeholder input now</a:t>
            </a:r>
          </a:p>
          <a:p>
            <a:pPr marL="0" indent="0">
              <a:buNone/>
            </a:pPr>
            <a:endParaRPr lang="en-US" sz="800" dirty="0">
              <a:latin typeface="+mj-lt"/>
            </a:endParaRPr>
          </a:p>
          <a:p>
            <a:r>
              <a:rPr lang="en-US" sz="2200" dirty="0">
                <a:latin typeface="+mj-lt"/>
              </a:rPr>
              <a:t>Specific program design elements will be announced in October</a:t>
            </a:r>
          </a:p>
          <a:p>
            <a:pPr marL="0" indent="0">
              <a:buNone/>
            </a:pPr>
            <a:endParaRPr lang="en-US" sz="800" dirty="0">
              <a:latin typeface="+mj-lt"/>
            </a:endParaRPr>
          </a:p>
          <a:p>
            <a:r>
              <a:rPr lang="en-US" sz="2200" dirty="0">
                <a:latin typeface="+mj-lt"/>
              </a:rPr>
              <a:t>Auditor requirement and sign ups in November/December</a:t>
            </a:r>
          </a:p>
          <a:p>
            <a:pPr marL="0" indent="0">
              <a:buNone/>
            </a:pPr>
            <a:endParaRPr lang="en-US" sz="800" dirty="0">
              <a:latin typeface="+mj-lt"/>
            </a:endParaRPr>
          </a:p>
          <a:p>
            <a:r>
              <a:rPr lang="en-US" sz="2200" dirty="0">
                <a:latin typeface="+mj-lt"/>
              </a:rPr>
              <a:t>Offer live by end of 2019</a:t>
            </a:r>
          </a:p>
        </p:txBody>
      </p:sp>
      <p:pic>
        <p:nvPicPr>
          <p:cNvPr id="6" name="Picture 5">
            <a:extLst>
              <a:ext uri="{FF2B5EF4-FFF2-40B4-BE49-F238E27FC236}">
                <a16:creationId xmlns:a16="http://schemas.microsoft.com/office/drawing/2014/main" id="{005B7EE6-47F1-49B1-9884-7B732A182CC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0" y="563033"/>
            <a:ext cx="1786467" cy="1339850"/>
          </a:xfrm>
          <a:prstGeom prst="rect">
            <a:avLst/>
          </a:prstGeom>
        </p:spPr>
      </p:pic>
    </p:spTree>
    <p:extLst>
      <p:ext uri="{BB962C8B-B14F-4D97-AF65-F5344CB8AC3E}">
        <p14:creationId xmlns:p14="http://schemas.microsoft.com/office/powerpoint/2010/main" val="2377222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Outreach</a:t>
            </a:r>
          </a:p>
          <a:p>
            <a:r>
              <a:rPr lang="en-US" sz="4000" dirty="0">
                <a:solidFill>
                  <a:schemeClr val="bg1"/>
                </a:solidFill>
                <a:latin typeface="Arial" panose="020B0604020202020204" pitchFamily="34" charset="0"/>
                <a:cs typeface="Arial" panose="020B0604020202020204" pitchFamily="34" charset="0"/>
              </a:rPr>
              <a:t>Update</a:t>
            </a:r>
          </a:p>
        </p:txBody>
      </p:sp>
    </p:spTree>
    <p:extLst>
      <p:ext uri="{BB962C8B-B14F-4D97-AF65-F5344CB8AC3E}">
        <p14:creationId xmlns:p14="http://schemas.microsoft.com/office/powerpoint/2010/main" val="2013801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CEEP Background</a:t>
            </a:r>
          </a:p>
        </p:txBody>
      </p:sp>
      <p:sp>
        <p:nvSpPr>
          <p:cNvPr id="12" name="TextBox 11"/>
          <p:cNvSpPr txBox="1"/>
          <p:nvPr/>
        </p:nvSpPr>
        <p:spPr>
          <a:xfrm>
            <a:off x="156754" y="1200150"/>
            <a:ext cx="8686800" cy="2554545"/>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kumimoji="0" lang="en-US" sz="24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NYSERDA continues outreach and engagement efforts through the Community Energy Engagement Program (CEEP) with</a:t>
            </a:r>
            <a:r>
              <a:rPr lang="en-US" sz="2400" dirty="0">
                <a:solidFill>
                  <a:srgbClr val="646569"/>
                </a:solidFill>
                <a:latin typeface="Arial" panose="020B0604020202020204" pitchFamily="34" charset="0"/>
                <a:cs typeface="Arial" panose="020B0604020202020204" pitchFamily="34" charset="0"/>
              </a:rPr>
              <a:t> $5.5 million in funding for 2017 through 2020 provided via the Clean </a:t>
            </a:r>
            <a:r>
              <a:rPr kumimoji="0" lang="en-US" sz="24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Energy Fund (CEF) and Regional Greenhouse Gas Initiative (RGGI).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9090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CEEP – Community Energy Advisors</a:t>
            </a:r>
          </a:p>
        </p:txBody>
      </p:sp>
      <p:pic>
        <p:nvPicPr>
          <p:cNvPr id="3" name="Picture 2">
            <a:extLst>
              <a:ext uri="{FF2B5EF4-FFF2-40B4-BE49-F238E27FC236}">
                <a16:creationId xmlns:a16="http://schemas.microsoft.com/office/drawing/2014/main" id="{B3C297C6-F7D7-409A-9DC2-E5F1A5818548}"/>
              </a:ext>
            </a:extLst>
          </p:cNvPr>
          <p:cNvPicPr>
            <a:picLocks noChangeAspect="1"/>
          </p:cNvPicPr>
          <p:nvPr/>
        </p:nvPicPr>
        <p:blipFill>
          <a:blip r:embed="rId3"/>
          <a:stretch>
            <a:fillRect/>
          </a:stretch>
        </p:blipFill>
        <p:spPr>
          <a:xfrm>
            <a:off x="685800" y="999521"/>
            <a:ext cx="6705600" cy="4107489"/>
          </a:xfrm>
          <a:prstGeom prst="rect">
            <a:avLst/>
          </a:prstGeom>
        </p:spPr>
      </p:pic>
    </p:spTree>
    <p:extLst>
      <p:ext uri="{BB962C8B-B14F-4D97-AF65-F5344CB8AC3E}">
        <p14:creationId xmlns:p14="http://schemas.microsoft.com/office/powerpoint/2010/main" val="1189985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1462028"/>
            <a:ext cx="8763000" cy="29238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Community Energy Advisors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Free outreach/support/’hand-holding’ for clean energy projects from program application through project completion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Residents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Small Businesses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Multifamily Building Owners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Strong focus on Low-to-Moderate Income (LMI) customers</a:t>
            </a:r>
          </a:p>
        </p:txBody>
      </p:sp>
      <p:sp>
        <p:nvSpPr>
          <p:cNvPr id="5" name="TextBox 4">
            <a:extLst>
              <a:ext uri="{FF2B5EF4-FFF2-40B4-BE49-F238E27FC236}">
                <a16:creationId xmlns:a16="http://schemas.microsoft.com/office/drawing/2014/main" id="{1A2E8ED7-5BD1-4E13-82F4-6D37CC044F20}"/>
              </a:ext>
            </a:extLst>
          </p:cNvPr>
          <p:cNvSpPr txBox="1"/>
          <p:nvPr/>
        </p:nvSpPr>
        <p:spPr>
          <a:xfrm>
            <a:off x="152400"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CEEP – Community Energy Advisors</a:t>
            </a:r>
          </a:p>
        </p:txBody>
      </p:sp>
    </p:spTree>
    <p:extLst>
      <p:ext uri="{BB962C8B-B14F-4D97-AF65-F5344CB8AC3E}">
        <p14:creationId xmlns:p14="http://schemas.microsoft.com/office/powerpoint/2010/main" val="1077190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3F268-7783-45BB-AD7A-7BB7564D5912}"/>
              </a:ext>
            </a:extLst>
          </p:cNvPr>
          <p:cNvSpPr>
            <a:spLocks noGrp="1"/>
          </p:cNvSpPr>
          <p:nvPr>
            <p:ph idx="1"/>
          </p:nvPr>
        </p:nvSpPr>
        <p:spPr>
          <a:xfrm>
            <a:off x="158931" y="1057320"/>
            <a:ext cx="4419600" cy="3041650"/>
          </a:xfrm>
        </p:spPr>
        <p:txBody>
          <a:bodyPr/>
          <a:lstStyle/>
          <a:p>
            <a:r>
              <a:rPr lang="en-US" sz="1600" dirty="0">
                <a:solidFill>
                  <a:srgbClr val="646569"/>
                </a:solidFill>
              </a:rPr>
              <a:t>As reported by the Advisors from fall of 2017 through September 2019, Advisors via the CEEP were responsible for:</a:t>
            </a:r>
          </a:p>
          <a:p>
            <a:pPr marL="457200" lvl="1" indent="0">
              <a:buNone/>
            </a:pPr>
            <a:endParaRPr lang="en-US" sz="1600" dirty="0">
              <a:solidFill>
                <a:srgbClr val="646569"/>
              </a:solidFill>
            </a:endParaRPr>
          </a:p>
          <a:p>
            <a:pPr lvl="1"/>
            <a:r>
              <a:rPr lang="en-US" sz="1600" dirty="0">
                <a:solidFill>
                  <a:srgbClr val="646569"/>
                </a:solidFill>
              </a:rPr>
              <a:t>$2.5 million in leveraged funds received by customers </a:t>
            </a:r>
          </a:p>
          <a:p>
            <a:pPr lvl="1"/>
            <a:endParaRPr lang="en-US" sz="1600" dirty="0">
              <a:solidFill>
                <a:srgbClr val="646569"/>
              </a:solidFill>
            </a:endParaRPr>
          </a:p>
          <a:p>
            <a:pPr lvl="1"/>
            <a:r>
              <a:rPr lang="en-US" sz="1600" dirty="0">
                <a:solidFill>
                  <a:srgbClr val="646569"/>
                </a:solidFill>
              </a:rPr>
              <a:t>35 new partnerships developed with other locally based organizations</a:t>
            </a:r>
          </a:p>
          <a:p>
            <a:pPr lvl="1"/>
            <a:endParaRPr lang="en-US" sz="1600" dirty="0">
              <a:solidFill>
                <a:srgbClr val="646569"/>
              </a:solidFill>
            </a:endParaRPr>
          </a:p>
          <a:p>
            <a:pPr lvl="1"/>
            <a:r>
              <a:rPr lang="en-US" sz="1600" dirty="0">
                <a:solidFill>
                  <a:srgbClr val="646569"/>
                </a:solidFill>
              </a:rPr>
              <a:t>Approx. 4,000 referrals to clean energy programs.</a:t>
            </a:r>
          </a:p>
          <a:p>
            <a:endParaRPr lang="en-US" sz="1100" dirty="0"/>
          </a:p>
        </p:txBody>
      </p:sp>
      <p:pic>
        <p:nvPicPr>
          <p:cNvPr id="5" name="Picture 4">
            <a:extLst>
              <a:ext uri="{FF2B5EF4-FFF2-40B4-BE49-F238E27FC236}">
                <a16:creationId xmlns:a16="http://schemas.microsoft.com/office/drawing/2014/main" id="{F56B75D5-F143-46AB-B0E5-714C5B9FBF67}"/>
              </a:ext>
            </a:extLst>
          </p:cNvPr>
          <p:cNvPicPr>
            <a:picLocks noChangeAspect="1"/>
          </p:cNvPicPr>
          <p:nvPr/>
        </p:nvPicPr>
        <p:blipFill>
          <a:blip r:embed="rId3"/>
          <a:stretch>
            <a:fillRect/>
          </a:stretch>
        </p:blipFill>
        <p:spPr>
          <a:xfrm>
            <a:off x="4715999" y="1057320"/>
            <a:ext cx="4428001" cy="3343229"/>
          </a:xfrm>
          <a:prstGeom prst="rect">
            <a:avLst/>
          </a:prstGeom>
        </p:spPr>
      </p:pic>
      <p:sp>
        <p:nvSpPr>
          <p:cNvPr id="8" name="Title 7">
            <a:extLst>
              <a:ext uri="{FF2B5EF4-FFF2-40B4-BE49-F238E27FC236}">
                <a16:creationId xmlns:a16="http://schemas.microsoft.com/office/drawing/2014/main" id="{DE901EDE-FEAA-47E2-9946-59F33BDE532D}"/>
              </a:ext>
            </a:extLst>
          </p:cNvPr>
          <p:cNvSpPr>
            <a:spLocks noGrp="1"/>
          </p:cNvSpPr>
          <p:nvPr>
            <p:ph type="title"/>
          </p:nvPr>
        </p:nvSpPr>
        <p:spPr/>
        <p:txBody>
          <a:bodyPr/>
          <a:lstStyle/>
          <a:p>
            <a:r>
              <a:rPr lang="en-US" sz="3200" b="1" dirty="0">
                <a:solidFill>
                  <a:srgbClr val="002D73"/>
                </a:solidFill>
                <a:latin typeface="Arial" panose="020B0604020202020204" pitchFamily="34" charset="0"/>
                <a:cs typeface="Arial" panose="020B0604020202020204" pitchFamily="34" charset="0"/>
              </a:rPr>
              <a:t>CEEP Progress</a:t>
            </a:r>
            <a:br>
              <a:rPr lang="en-US" sz="3200" b="1" dirty="0">
                <a:solidFill>
                  <a:srgbClr val="002D73"/>
                </a:solidFill>
                <a:latin typeface="Arial" panose="020B0604020202020204" pitchFamily="34" charset="0"/>
                <a:cs typeface="Arial" panose="020B0604020202020204" pitchFamily="34" charset="0"/>
              </a:rPr>
            </a:br>
            <a:endParaRPr lang="en-US" sz="3200" dirty="0"/>
          </a:p>
        </p:txBody>
      </p:sp>
    </p:spTree>
    <p:extLst>
      <p:ext uri="{BB962C8B-B14F-4D97-AF65-F5344CB8AC3E}">
        <p14:creationId xmlns:p14="http://schemas.microsoft.com/office/powerpoint/2010/main" val="2552405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938992"/>
          </a:xfrm>
          <a:prstGeom prst="rect">
            <a:avLst/>
          </a:prstGeom>
          <a:noFill/>
          <a:ln>
            <a:noFill/>
          </a:ln>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Workforce Development Update</a:t>
            </a:r>
          </a:p>
        </p:txBody>
      </p:sp>
      <p:pic>
        <p:nvPicPr>
          <p:cNvPr id="3" name="Picture Placeholder 7" descr="A group of people posing for a photo&#10;&#10;Description automatically generated">
            <a:extLst>
              <a:ext uri="{FF2B5EF4-FFF2-40B4-BE49-F238E27FC236}">
                <a16:creationId xmlns:a16="http://schemas.microsoft.com/office/drawing/2014/main" id="{1B0E17DC-7D1C-4611-A573-BF8B77AFDAAA}"/>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5562600" y="1517672"/>
            <a:ext cx="3276350" cy="2806677"/>
          </a:xfrm>
          <a:prstGeom prst="rect">
            <a:avLst/>
          </a:prstGeom>
        </p:spPr>
      </p:pic>
    </p:spTree>
    <p:extLst>
      <p:ext uri="{BB962C8B-B14F-4D97-AF65-F5344CB8AC3E}">
        <p14:creationId xmlns:p14="http://schemas.microsoft.com/office/powerpoint/2010/main" val="744246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8315C-E0E2-42A8-A1DA-F77C4D153D17}"/>
              </a:ext>
            </a:extLst>
          </p:cNvPr>
          <p:cNvSpPr txBox="1"/>
          <p:nvPr/>
        </p:nvSpPr>
        <p:spPr>
          <a:xfrm>
            <a:off x="152400" y="1352550"/>
            <a:ext cx="8658633" cy="3585597"/>
          </a:xfrm>
          <a:prstGeom prst="rect">
            <a:avLst/>
          </a:prstGeom>
          <a:noFill/>
        </p:spPr>
        <p:txBody>
          <a:bodyPr wrap="square" rtlCol="0" anchor="t">
            <a:spAutoFit/>
          </a:bodyPr>
          <a:lstStyle/>
          <a:p>
            <a:pPr>
              <a:spcBef>
                <a:spcPts val="600"/>
              </a:spcBef>
            </a:pPr>
            <a:endParaRPr lang="en-US" b="1" dirty="0">
              <a:solidFill>
                <a:schemeClr val="tx1">
                  <a:lumMod val="65000"/>
                  <a:lumOff val="35000"/>
                </a:schemeClr>
              </a:solidFill>
              <a:latin typeface="Arial" panose="020B0604020202020204" pitchFamily="34" charset="0"/>
              <a:cs typeface="Arial" panose="020B0604020202020204" pitchFamily="34" charset="0"/>
            </a:endParaRPr>
          </a:p>
          <a:p>
            <a:pPr>
              <a:spcBef>
                <a:spcPts val="600"/>
              </a:spcBef>
            </a:pPr>
            <a:r>
              <a:rPr lang="en-US" b="1" dirty="0">
                <a:solidFill>
                  <a:schemeClr val="tx1">
                    <a:lumMod val="65000"/>
                    <a:lumOff val="35000"/>
                  </a:schemeClr>
                </a:solidFill>
                <a:latin typeface="Arial" panose="020B0604020202020204" pitchFamily="34" charset="0"/>
                <a:cs typeface="Arial" panose="020B0604020202020204" pitchFamily="34" charset="0"/>
              </a:rPr>
              <a:t>NYSERDA has recently initiated programs that will benefit more than 22,000 New Yorkers</a:t>
            </a:r>
          </a:p>
          <a:p>
            <a:pPr marL="182880" lvl="1" indent="-171450">
              <a:spcBef>
                <a:spcPts val="1200"/>
              </a:spcBef>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Energy Efficiency &amp; Clean Technology Training - </a:t>
            </a:r>
            <a:r>
              <a:rPr lang="en-US" b="1" dirty="0">
                <a:solidFill>
                  <a:srgbClr val="646569"/>
                </a:solidFill>
                <a:latin typeface="Arial" panose="020B0604020202020204" pitchFamily="34" charset="0"/>
                <a:cs typeface="Arial" panose="020B0604020202020204" pitchFamily="34" charset="0"/>
              </a:rPr>
              <a:t>17,350 to be trained</a:t>
            </a:r>
          </a:p>
          <a:p>
            <a:pPr marL="182880" lvl="1" indent="-171450">
              <a:spcBef>
                <a:spcPts val="1200"/>
              </a:spcBef>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Building Operations &amp; Maintenance </a:t>
            </a:r>
            <a:r>
              <a:rPr lang="en-US" b="1" dirty="0">
                <a:solidFill>
                  <a:srgbClr val="646569"/>
                </a:solidFill>
                <a:latin typeface="Arial" panose="020B0604020202020204" pitchFamily="34" charset="0"/>
                <a:cs typeface="Arial" panose="020B0604020202020204" pitchFamily="34" charset="0"/>
              </a:rPr>
              <a:t>- 4,661 to be trained</a:t>
            </a:r>
          </a:p>
          <a:p>
            <a:pPr marL="182880" lvl="1" indent="-171450">
              <a:spcBef>
                <a:spcPts val="1200"/>
              </a:spcBef>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On-the-Job Training  - </a:t>
            </a:r>
            <a:r>
              <a:rPr lang="en-US" b="1" dirty="0">
                <a:solidFill>
                  <a:srgbClr val="646569"/>
                </a:solidFill>
                <a:latin typeface="Arial" panose="020B0604020202020204" pitchFamily="34" charset="0"/>
                <a:cs typeface="Arial" panose="020B0604020202020204" pitchFamily="34" charset="0"/>
              </a:rPr>
              <a:t>99 hired</a:t>
            </a:r>
          </a:p>
          <a:p>
            <a:pPr marL="182880" lvl="1" indent="-171450">
              <a:spcBef>
                <a:spcPts val="1200"/>
              </a:spcBef>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Clean Energy Internship Program - </a:t>
            </a:r>
            <a:r>
              <a:rPr lang="en-US" b="1" dirty="0">
                <a:solidFill>
                  <a:srgbClr val="646569"/>
                </a:solidFill>
                <a:latin typeface="Arial" panose="020B0604020202020204" pitchFamily="34" charset="0"/>
                <a:cs typeface="Arial" panose="020B0604020202020204" pitchFamily="34" charset="0"/>
              </a:rPr>
              <a:t>129 </a:t>
            </a:r>
            <a:r>
              <a:rPr lang="en-US" b="1">
                <a:solidFill>
                  <a:srgbClr val="646569"/>
                </a:solidFill>
                <a:latin typeface="Arial" panose="020B0604020202020204" pitchFamily="34" charset="0"/>
                <a:cs typeface="Arial" panose="020B0604020202020204" pitchFamily="34" charset="0"/>
              </a:rPr>
              <a:t>Interns hired summer </a:t>
            </a:r>
            <a:r>
              <a:rPr lang="en-US" b="1" dirty="0">
                <a:solidFill>
                  <a:srgbClr val="646569"/>
                </a:solidFill>
                <a:latin typeface="Arial" panose="020B0604020202020204" pitchFamily="34" charset="0"/>
                <a:cs typeface="Arial" panose="020B0604020202020204" pitchFamily="34" charset="0"/>
              </a:rPr>
              <a:t>2019</a:t>
            </a:r>
          </a:p>
          <a:p>
            <a:pPr marL="182880" lvl="1" indent="-171450">
              <a:spcBef>
                <a:spcPts val="1200"/>
              </a:spcBef>
              <a:buFont typeface="Arial" panose="020B0604020202020204" pitchFamily="34" charset="0"/>
              <a:buChar char="•"/>
            </a:pPr>
            <a:endParaRPr lang="en-US" b="1" dirty="0">
              <a:solidFill>
                <a:srgbClr val="646569"/>
              </a:solidFill>
              <a:latin typeface="Arial" panose="020B0604020202020204" pitchFamily="34" charset="0"/>
              <a:cs typeface="Arial" panose="020B0604020202020204" pitchFamily="34" charset="0"/>
            </a:endParaRPr>
          </a:p>
          <a:p>
            <a:pPr marL="628650" lvl="1" indent="-171450">
              <a:spcBef>
                <a:spcPts val="1200"/>
              </a:spcBef>
              <a:buFont typeface="Arial" panose="020B0604020202020204" pitchFamily="34" charset="0"/>
              <a:buChar char="•"/>
            </a:pPr>
            <a:endParaRPr lang="en-US" dirty="0">
              <a:solidFill>
                <a:srgbClr val="64656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FD923E1-7FB8-45E1-B2E8-3B5A987635EE}"/>
              </a:ext>
            </a:extLst>
          </p:cNvPr>
          <p:cNvSpPr txBox="1"/>
          <p:nvPr/>
        </p:nvSpPr>
        <p:spPr>
          <a:xfrm>
            <a:off x="152400" y="438150"/>
            <a:ext cx="8686800" cy="861774"/>
          </a:xfrm>
          <a:prstGeom prst="rect">
            <a:avLst/>
          </a:prstGeom>
          <a:noFill/>
          <a:ln>
            <a:noFill/>
          </a:ln>
        </p:spPr>
        <p:txBody>
          <a:bodyPr wrap="square" rtlCol="0">
            <a:spAutoFit/>
          </a:bodyPr>
          <a:lstStyle/>
          <a:p>
            <a:r>
              <a:rPr lang="en-US" sz="3000" b="1" dirty="0">
                <a:solidFill>
                  <a:schemeClr val="tx2"/>
                </a:solidFill>
                <a:latin typeface="Arial" panose="020B0604020202020204" pitchFamily="34" charset="0"/>
                <a:cs typeface="Arial" panose="020B0604020202020204" pitchFamily="34" charset="0"/>
              </a:rPr>
              <a:t>NYSERDA Workforce Development</a:t>
            </a:r>
            <a:br>
              <a:rPr lang="en-US" sz="3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to Support Clean Energy Worker Hiring and Training </a:t>
            </a:r>
            <a:endParaRPr lang="en-US" sz="2000" b="1" dirty="0">
              <a:solidFill>
                <a:srgbClr val="002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777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4CE3C8-08F8-41C4-8258-A42AFDD83A57}"/>
              </a:ext>
            </a:extLst>
          </p:cNvPr>
          <p:cNvSpPr txBox="1"/>
          <p:nvPr/>
        </p:nvSpPr>
        <p:spPr>
          <a:xfrm>
            <a:off x="152400" y="438150"/>
            <a:ext cx="8686800" cy="954107"/>
          </a:xfrm>
          <a:prstGeom prst="rect">
            <a:avLst/>
          </a:prstGeom>
          <a:noFill/>
          <a:ln>
            <a:noFill/>
          </a:ln>
        </p:spPr>
        <p:txBody>
          <a:bodyPr wrap="square" rtlCol="0">
            <a:spAutoFit/>
          </a:bodyPr>
          <a:lstStyle/>
          <a:p>
            <a:r>
              <a:rPr lang="en-US" sz="2800" b="1" dirty="0">
                <a:solidFill>
                  <a:schemeClr val="tx2"/>
                </a:solidFill>
                <a:latin typeface="Arial" panose="020B0604020202020204" pitchFamily="34" charset="0"/>
                <a:cs typeface="Arial" panose="020B0604020202020204" pitchFamily="34" charset="0"/>
              </a:rPr>
              <a:t>Energy Efficiency &amp; Clean Technology On-the-Job Training (PON 3982)</a:t>
            </a:r>
            <a:endParaRPr lang="en-US" sz="2800" b="1" dirty="0">
              <a:solidFill>
                <a:srgbClr val="002D7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48315C-E0E2-42A8-A1DA-F77C4D153D17}"/>
              </a:ext>
            </a:extLst>
          </p:cNvPr>
          <p:cNvSpPr txBox="1"/>
          <p:nvPr/>
        </p:nvSpPr>
        <p:spPr>
          <a:xfrm>
            <a:off x="242683" y="1554361"/>
            <a:ext cx="8748917" cy="2339102"/>
          </a:xfrm>
          <a:prstGeom prst="rect">
            <a:avLst/>
          </a:prstGeom>
          <a:noFill/>
        </p:spPr>
        <p:txBody>
          <a:bodyPr wrap="square" rtlCol="0" anchor="t">
            <a:spAutoFit/>
          </a:bodyPr>
          <a:lstStyle/>
          <a:p>
            <a:pPr marL="182880" indent="-18288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Up to $100,000 per business, to eligible businesses on a first-come, first-served basis</a:t>
            </a:r>
          </a:p>
          <a:p>
            <a:pPr marL="182880" indent="-18288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Funding for businesses to hire and provide on-the-job training (OJT) for workers for energy efficiency and clean technology jobs</a:t>
            </a:r>
          </a:p>
          <a:p>
            <a:pPr marL="182880" indent="-18288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Businesses with 100 employees or less, NYSERDA pays 50% of a new employee’s hourly wage for </a:t>
            </a:r>
            <a:br>
              <a:rPr lang="en-US" sz="1400" dirty="0">
                <a:solidFill>
                  <a:srgbClr val="646569"/>
                </a:solidFill>
                <a:latin typeface="Arial" panose="020B0604020202020204" pitchFamily="34" charset="0"/>
                <a:cs typeface="Arial" panose="020B0604020202020204" pitchFamily="34" charset="0"/>
              </a:rPr>
            </a:br>
            <a:r>
              <a:rPr lang="en-US" sz="1400" dirty="0">
                <a:solidFill>
                  <a:srgbClr val="646569"/>
                </a:solidFill>
                <a:latin typeface="Arial" panose="020B0604020202020204" pitchFamily="34" charset="0"/>
                <a:cs typeface="Arial" panose="020B0604020202020204" pitchFamily="34" charset="0"/>
              </a:rPr>
              <a:t>16 weeks. Incentives cover 50% of the wage for 24 weeks for a worker from a priority* population  </a:t>
            </a:r>
          </a:p>
          <a:p>
            <a:pPr marL="182880" indent="-18288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Businesses with over 100 employees, incentives for workers from the priority populations only</a:t>
            </a:r>
          </a:p>
          <a:p>
            <a:pPr marL="182880" indent="-18288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Example: Halco Inc. has hired 12 new employees and provided on-the-job training for high-efficiency HVAC positions ranging from auditors to insulations installers. Halco has targeted its hiring efforts to recruit priority populations.</a:t>
            </a:r>
          </a:p>
        </p:txBody>
      </p:sp>
      <p:sp>
        <p:nvSpPr>
          <p:cNvPr id="4" name="TextBox 3">
            <a:extLst>
              <a:ext uri="{FF2B5EF4-FFF2-40B4-BE49-F238E27FC236}">
                <a16:creationId xmlns:a16="http://schemas.microsoft.com/office/drawing/2014/main" id="{1AF5BAE8-55CC-4F11-9A8E-7998B2DE5C35}"/>
              </a:ext>
            </a:extLst>
          </p:cNvPr>
          <p:cNvSpPr txBox="1"/>
          <p:nvPr/>
        </p:nvSpPr>
        <p:spPr>
          <a:xfrm>
            <a:off x="304800" y="4185851"/>
            <a:ext cx="7315200" cy="57708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 </a:t>
            </a:r>
            <a:r>
              <a:rPr lang="en-US" sz="1050" b="1" dirty="0">
                <a:latin typeface="Arial" panose="020B0604020202020204" pitchFamily="34" charset="0"/>
                <a:cs typeface="Arial" panose="020B0604020202020204" pitchFamily="34" charset="0"/>
              </a:rPr>
              <a:t>Priority Populations</a:t>
            </a:r>
            <a:r>
              <a:rPr lang="en-US" sz="1050" dirty="0">
                <a:latin typeface="Arial" panose="020B0604020202020204" pitchFamily="34" charset="0"/>
                <a:cs typeface="Arial" panose="020B0604020202020204" pitchFamily="34" charset="0"/>
              </a:rPr>
              <a:t> include veterans, disabled workers, low-income individuals, formerly incarcerated, Native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  Americans, dislocated power plant workers, and 18-24 year-old trainees in energy related job preparation programs.</a:t>
            </a:r>
          </a:p>
          <a:p>
            <a:endParaRPr lang="en-US" sz="1050" dirty="0"/>
          </a:p>
        </p:txBody>
      </p:sp>
    </p:spTree>
    <p:extLst>
      <p:ext uri="{BB962C8B-B14F-4D97-AF65-F5344CB8AC3E}">
        <p14:creationId xmlns:p14="http://schemas.microsoft.com/office/powerpoint/2010/main" val="1125485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4CE3C8-08F8-41C4-8258-A42AFDD83A57}"/>
              </a:ext>
            </a:extLst>
          </p:cNvPr>
          <p:cNvSpPr txBox="1"/>
          <p:nvPr/>
        </p:nvSpPr>
        <p:spPr>
          <a:xfrm>
            <a:off x="152400" y="438150"/>
            <a:ext cx="8686800" cy="954107"/>
          </a:xfrm>
          <a:prstGeom prst="rect">
            <a:avLst/>
          </a:prstGeom>
          <a:noFill/>
          <a:ln>
            <a:noFill/>
          </a:ln>
        </p:spPr>
        <p:txBody>
          <a:bodyPr wrap="square" rtlCol="0">
            <a:spAutoFit/>
          </a:bodyPr>
          <a:lstStyle/>
          <a:p>
            <a:r>
              <a:rPr lang="en-US" sz="2800" b="1" dirty="0">
                <a:solidFill>
                  <a:schemeClr val="tx2"/>
                </a:solidFill>
                <a:latin typeface="Arial" panose="020B0604020202020204" pitchFamily="34" charset="0"/>
                <a:cs typeface="Arial" panose="020B0604020202020204" pitchFamily="34" charset="0"/>
              </a:rPr>
              <a:t>Energy Efficiency &amp; Clean Technology Training (PON 3981)</a:t>
            </a:r>
            <a:endParaRPr lang="en-US" sz="3000" b="1" dirty="0">
              <a:solidFill>
                <a:srgbClr val="002D7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48315C-E0E2-42A8-A1DA-F77C4D153D17}"/>
              </a:ext>
            </a:extLst>
          </p:cNvPr>
          <p:cNvSpPr txBox="1"/>
          <p:nvPr/>
        </p:nvSpPr>
        <p:spPr>
          <a:xfrm>
            <a:off x="280783" y="1581150"/>
            <a:ext cx="8430033" cy="3154710"/>
          </a:xfrm>
          <a:prstGeom prst="rect">
            <a:avLst/>
          </a:prstGeom>
          <a:noFill/>
        </p:spPr>
        <p:txBody>
          <a:bodyPr wrap="square" rtlCol="0" anchor="t">
            <a:spAutoFit/>
          </a:bodyPr>
          <a:lstStyle/>
          <a:p>
            <a:pPr marL="182880" indent="-182880">
              <a:spcBef>
                <a:spcPts val="600"/>
              </a:spcBef>
              <a:buFont typeface="Arial" panose="020B0604020202020204" pitchFamily="34" charset="0"/>
              <a:buChar char="•"/>
            </a:pPr>
            <a:r>
              <a:rPr lang="en-US" sz="1300" dirty="0">
                <a:solidFill>
                  <a:srgbClr val="646569"/>
                </a:solidFill>
                <a:latin typeface="Arial" panose="020B0604020202020204" pitchFamily="34" charset="0"/>
                <a:cs typeface="Arial" panose="020B0604020202020204" pitchFamily="34" charset="0"/>
              </a:rPr>
              <a:t>Projects to develop and deliver training, provide hands-on experience and job placement assistance to ensure that new and existing clean energy workers have the skills businesses need</a:t>
            </a:r>
          </a:p>
          <a:p>
            <a:pPr marL="182880" indent="-182880">
              <a:spcBef>
                <a:spcPts val="600"/>
              </a:spcBef>
              <a:buFont typeface="Arial" panose="020B0604020202020204" pitchFamily="34" charset="0"/>
              <a:buChar char="•"/>
            </a:pPr>
            <a:r>
              <a:rPr lang="en-US" sz="1300" dirty="0">
                <a:solidFill>
                  <a:srgbClr val="646569"/>
                </a:solidFill>
                <a:latin typeface="Arial" panose="020B0604020202020204" pitchFamily="34" charset="0"/>
                <a:cs typeface="Arial" panose="020B0604020202020204" pitchFamily="34" charset="0"/>
              </a:rPr>
              <a:t>Training activities eligible for funding include: developing, modifying or implementing curriculum; delivering training (on-line, classroom, on-site, etc.); equipment purchase for hands-on training; hiring and training trainers; marketing; internships; job placement services; pre-apprenticeships; and apprenticeships </a:t>
            </a:r>
          </a:p>
          <a:p>
            <a:pPr marL="182880" indent="-182880">
              <a:spcBef>
                <a:spcPts val="600"/>
              </a:spcBef>
              <a:buFont typeface="Arial" panose="020B0604020202020204" pitchFamily="34" charset="0"/>
              <a:buChar char="•"/>
            </a:pPr>
            <a:r>
              <a:rPr lang="en-US" sz="1300" dirty="0">
                <a:solidFill>
                  <a:srgbClr val="646569"/>
                </a:solidFill>
                <a:latin typeface="Arial" panose="020B0604020202020204" pitchFamily="34" charset="0"/>
                <a:cs typeface="Arial" panose="020B0604020202020204" pitchFamily="34" charset="0"/>
              </a:rPr>
              <a:t>Proposers can include unions, colleges and universities, manufacturers, distributors, trade associations, community-based organizations, technical high schools, training and job placement intermediaries, etc. </a:t>
            </a:r>
          </a:p>
          <a:p>
            <a:pPr marL="182880" indent="-182880">
              <a:spcBef>
                <a:spcPts val="600"/>
              </a:spcBef>
              <a:buFont typeface="Arial" panose="020B0604020202020204" pitchFamily="34" charset="0"/>
              <a:buChar char="•"/>
            </a:pPr>
            <a:r>
              <a:rPr lang="en-US" sz="1300" dirty="0">
                <a:solidFill>
                  <a:srgbClr val="646569"/>
                </a:solidFill>
                <a:latin typeface="Arial" panose="020B0604020202020204" pitchFamily="34" charset="0"/>
                <a:cs typeface="Arial" panose="020B0604020202020204" pitchFamily="34" charset="0"/>
              </a:rPr>
              <a:t>Maximum proposal $250,000, 30% cost share required</a:t>
            </a:r>
          </a:p>
          <a:p>
            <a:pPr marL="182880" indent="-182880">
              <a:spcBef>
                <a:spcPts val="600"/>
              </a:spcBef>
              <a:buFont typeface="Arial" panose="020B0604020202020204" pitchFamily="34" charset="0"/>
              <a:buChar char="•"/>
            </a:pPr>
            <a:r>
              <a:rPr lang="en-US" sz="1300" dirty="0">
                <a:solidFill>
                  <a:srgbClr val="646569"/>
                </a:solidFill>
                <a:latin typeface="Arial" panose="020B0604020202020204" pitchFamily="34" charset="0"/>
                <a:cs typeface="Arial" panose="020B0604020202020204" pitchFamily="34" charset="0"/>
              </a:rPr>
              <a:t>Preference for proposals to support Priority Populations </a:t>
            </a:r>
          </a:p>
          <a:p>
            <a:pPr marL="182880" indent="-182880">
              <a:spcBef>
                <a:spcPts val="600"/>
              </a:spcBef>
              <a:buFont typeface="Arial" panose="020B0604020202020204" pitchFamily="34" charset="0"/>
              <a:buChar char="•"/>
            </a:pPr>
            <a:r>
              <a:rPr lang="en-US" sz="1300" dirty="0">
                <a:solidFill>
                  <a:srgbClr val="646569"/>
                </a:solidFill>
                <a:latin typeface="Arial" panose="020B0604020202020204" pitchFamily="34" charset="0"/>
                <a:cs typeface="Arial" panose="020B0604020202020204" pitchFamily="34" charset="0"/>
              </a:rPr>
              <a:t>Example: Green City Force with its partners will deliver an energy boot camp, a pre-apprenticeship training model with career support, peer mentorship, and job placement coordination for up to 45 graduates of their AmeriCorps program</a:t>
            </a:r>
          </a:p>
          <a:p>
            <a:pPr marL="182880" indent="-182880">
              <a:spcBef>
                <a:spcPts val="600"/>
              </a:spcBef>
              <a:buFont typeface="Arial" panose="020B0604020202020204" pitchFamily="34" charset="0"/>
              <a:buChar char="•"/>
            </a:pPr>
            <a:endParaRPr lang="en-US" sz="1300" dirty="0">
              <a:solidFill>
                <a:srgbClr val="64656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E15DBD-830F-4675-B0D3-9087D8F85F64}"/>
              </a:ext>
            </a:extLst>
          </p:cNvPr>
          <p:cNvSpPr txBox="1"/>
          <p:nvPr/>
        </p:nvSpPr>
        <p:spPr>
          <a:xfrm>
            <a:off x="-15455" y="21193"/>
            <a:ext cx="1059906" cy="323165"/>
          </a:xfrm>
          <a:prstGeom prst="rect">
            <a:avLst/>
          </a:prstGeom>
          <a:noFill/>
        </p:spPr>
        <p:txBody>
          <a:bodyPr wrap="none" rtlCol="0">
            <a:spAutoFit/>
          </a:bodyPr>
          <a:lstStyle/>
          <a:p>
            <a:r>
              <a:rPr lang="en-US" sz="1500" b="1"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813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14A64D-5837-4F22-9A78-8B03A9D3BE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8367" y="666750"/>
            <a:ext cx="7367265"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8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4CE3C8-08F8-41C4-8258-A42AFDD83A57}"/>
              </a:ext>
            </a:extLst>
          </p:cNvPr>
          <p:cNvSpPr txBox="1"/>
          <p:nvPr/>
        </p:nvSpPr>
        <p:spPr>
          <a:xfrm>
            <a:off x="152400" y="438150"/>
            <a:ext cx="8686800" cy="523220"/>
          </a:xfrm>
          <a:prstGeom prst="rect">
            <a:avLst/>
          </a:prstGeom>
          <a:noFill/>
          <a:ln>
            <a:noFill/>
          </a:ln>
        </p:spPr>
        <p:txBody>
          <a:bodyPr wrap="square" rtlCol="0">
            <a:spAutoFit/>
          </a:bodyPr>
          <a:lstStyle/>
          <a:p>
            <a:r>
              <a:rPr lang="en-US" sz="2800" b="1" dirty="0">
                <a:solidFill>
                  <a:schemeClr val="tx2"/>
                </a:solidFill>
                <a:latin typeface="Arial" panose="020B0604020202020204" pitchFamily="34" charset="0"/>
                <a:cs typeface="Arial" panose="020B0604020202020204" pitchFamily="34" charset="0"/>
              </a:rPr>
              <a:t>Clean Energy Internship Program (PON 4000)</a:t>
            </a:r>
            <a:endParaRPr lang="en-US" sz="3000" b="1" dirty="0">
              <a:solidFill>
                <a:srgbClr val="002D7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48315C-E0E2-42A8-A1DA-F77C4D153D17}"/>
              </a:ext>
            </a:extLst>
          </p:cNvPr>
          <p:cNvSpPr txBox="1"/>
          <p:nvPr/>
        </p:nvSpPr>
        <p:spPr>
          <a:xfrm>
            <a:off x="304800" y="1050503"/>
            <a:ext cx="8506233" cy="3885679"/>
          </a:xfrm>
          <a:prstGeom prst="rect">
            <a:avLst/>
          </a:prstGeom>
          <a:noFill/>
        </p:spPr>
        <p:txBody>
          <a:bodyPr wrap="square" rtlCol="0" anchor="t">
            <a:spAutoFit/>
          </a:bodyPr>
          <a:lstStyle/>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$10.5 million available to eligible businesses on a first-come, first-served basis; </a:t>
            </a:r>
          </a:p>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Creating a talent pipeline for clean energy businesses by reimbursing employers who offer paid internship opportunities to college students or 18- to 24-year-olds that have completed or are enrolled in technical high schools, energy training or certificate programs</a:t>
            </a:r>
          </a:p>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NYSERDA will reimburse interns’ salaries based on the size of the business:</a:t>
            </a:r>
          </a:p>
          <a:p>
            <a:pPr lvl="1" indent="-182880">
              <a:spcBef>
                <a:spcPts val="300"/>
              </a:spcBef>
              <a:buFont typeface="Arial" panose="020B0604020202020204" pitchFamily="34" charset="0"/>
              <a:buChar char="-"/>
            </a:pPr>
            <a:r>
              <a:rPr lang="en-US" sz="1200" dirty="0">
                <a:solidFill>
                  <a:srgbClr val="646569"/>
                </a:solidFill>
                <a:latin typeface="Arial" panose="020B0604020202020204" pitchFamily="34" charset="0"/>
                <a:cs typeface="Arial" panose="020B0604020202020204" pitchFamily="34" charset="0"/>
              </a:rPr>
              <a:t>For businesses with 20 or fewer employees, reimbursement of 90% of intern wages</a:t>
            </a:r>
          </a:p>
          <a:p>
            <a:pPr lvl="1" indent="-182880">
              <a:spcBef>
                <a:spcPts val="300"/>
              </a:spcBef>
              <a:buFont typeface="Arial" panose="020B0604020202020204" pitchFamily="34" charset="0"/>
              <a:buChar char="-"/>
            </a:pPr>
            <a:r>
              <a:rPr lang="en-US" sz="1200" dirty="0">
                <a:solidFill>
                  <a:srgbClr val="646569"/>
                </a:solidFill>
                <a:latin typeface="Arial" panose="020B0604020202020204" pitchFamily="34" charset="0"/>
                <a:cs typeface="Arial" panose="020B0604020202020204" pitchFamily="34" charset="0"/>
              </a:rPr>
              <a:t>21 to 100 employees, reimbursement of 75% of intern wages</a:t>
            </a:r>
          </a:p>
          <a:p>
            <a:pPr lvl="1" indent="-182880">
              <a:spcBef>
                <a:spcPts val="300"/>
              </a:spcBef>
              <a:buFont typeface="Arial" panose="020B0604020202020204" pitchFamily="34" charset="0"/>
              <a:buChar char="-"/>
            </a:pPr>
            <a:r>
              <a:rPr lang="en-US" sz="1200" dirty="0">
                <a:solidFill>
                  <a:srgbClr val="646569"/>
                </a:solidFill>
                <a:latin typeface="Arial" panose="020B0604020202020204" pitchFamily="34" charset="0"/>
                <a:cs typeface="Arial" panose="020B0604020202020204" pitchFamily="34" charset="0"/>
              </a:rPr>
              <a:t>100 or more employees, reimbursement of 50% of intern wages</a:t>
            </a:r>
          </a:p>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Internships funded for a maximum of 12 weeks, business can apply for a maximum of five interns per session and a maximum of 12 interns over the course of the program </a:t>
            </a:r>
          </a:p>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Example: Kinetic Communities Consulting – hired two interns for Summer 2019 to assist with NYCHA energy efficiency project. Interns also job-shadowed clean energy leaders weekly. </a:t>
            </a:r>
          </a:p>
          <a:p>
            <a:pPr marL="171450" indent="-171450">
              <a:spcBef>
                <a:spcPts val="600"/>
              </a:spcBef>
              <a:buFont typeface="Arial" panose="020B0604020202020204" pitchFamily="34" charset="0"/>
              <a:buChar char="•"/>
            </a:pPr>
            <a:endParaRPr lang="en-US" sz="1400" dirty="0">
              <a:solidFill>
                <a:srgbClr val="646569"/>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US" sz="1400" dirty="0">
              <a:solidFill>
                <a:srgbClr val="646569"/>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US" sz="1400" dirty="0">
              <a:solidFill>
                <a:srgbClr val="64656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082C9FC-0E8D-4CCD-AAED-3E74D70E35D6}"/>
              </a:ext>
            </a:extLst>
          </p:cNvPr>
          <p:cNvSpPr txBox="1"/>
          <p:nvPr/>
        </p:nvSpPr>
        <p:spPr>
          <a:xfrm>
            <a:off x="-15455" y="21193"/>
            <a:ext cx="1059906" cy="323165"/>
          </a:xfrm>
          <a:prstGeom prst="rect">
            <a:avLst/>
          </a:prstGeom>
          <a:noFill/>
        </p:spPr>
        <p:txBody>
          <a:bodyPr wrap="none" rtlCol="0">
            <a:spAutoFit/>
          </a:bodyPr>
          <a:lstStyle/>
          <a:p>
            <a:r>
              <a:rPr lang="en-US" sz="1500" b="1"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623838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4CE3C8-08F8-41C4-8258-A42AFDD83A57}"/>
              </a:ext>
            </a:extLst>
          </p:cNvPr>
          <p:cNvSpPr txBox="1"/>
          <p:nvPr/>
        </p:nvSpPr>
        <p:spPr>
          <a:xfrm>
            <a:off x="152400" y="438150"/>
            <a:ext cx="8686800" cy="523220"/>
          </a:xfrm>
          <a:prstGeom prst="rect">
            <a:avLst/>
          </a:prstGeom>
          <a:noFill/>
          <a:ln>
            <a:noFill/>
          </a:ln>
        </p:spPr>
        <p:txBody>
          <a:bodyPr wrap="square" rtlCol="0">
            <a:spAutoFit/>
          </a:bodyPr>
          <a:lstStyle/>
          <a:p>
            <a:r>
              <a:rPr lang="en-US" sz="2800" b="1" dirty="0">
                <a:solidFill>
                  <a:schemeClr val="tx2"/>
                </a:solidFill>
                <a:latin typeface="Arial" panose="020B0604020202020204" pitchFamily="34" charset="0"/>
                <a:cs typeface="Arial" panose="020B0604020202020204" pitchFamily="34" charset="0"/>
              </a:rPr>
              <a:t>Building Operations and Maintenance (PON 3715)</a:t>
            </a:r>
            <a:endParaRPr lang="en-US" sz="3000" b="1" dirty="0">
              <a:solidFill>
                <a:srgbClr val="002D7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48315C-E0E2-42A8-A1DA-F77C4D153D17}"/>
              </a:ext>
            </a:extLst>
          </p:cNvPr>
          <p:cNvSpPr txBox="1"/>
          <p:nvPr/>
        </p:nvSpPr>
        <p:spPr>
          <a:xfrm>
            <a:off x="318883" y="1352550"/>
            <a:ext cx="8506233" cy="2985433"/>
          </a:xfrm>
          <a:prstGeom prst="rect">
            <a:avLst/>
          </a:prstGeom>
          <a:noFill/>
        </p:spPr>
        <p:txBody>
          <a:bodyPr wrap="square" rtlCol="0" anchor="t">
            <a:spAutoFit/>
          </a:bodyPr>
          <a:lstStyle/>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$10 million available, up to 50% of the cost for eligible projects, with a cap of $400,000 per application</a:t>
            </a:r>
          </a:p>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This program is designed to help employers and building owners develop training projects that create the educational strategy, on-site training framework, and tools needed to advance the skills of building operations and maintenance workers and prepare new workers beyond conventional classroom training. </a:t>
            </a:r>
          </a:p>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Proposals must be for buildings or groups of buildings—including partnerships between businesses with common training needs—with annual energy expenditures of $1 million or more. </a:t>
            </a:r>
          </a:p>
          <a:p>
            <a:pPr marL="171450" indent="-171450">
              <a:spcBef>
                <a:spcPts val="600"/>
              </a:spcBef>
              <a:buFont typeface="Arial" panose="020B0604020202020204" pitchFamily="34" charset="0"/>
              <a:buChar char="•"/>
            </a:pPr>
            <a:r>
              <a:rPr lang="en-US" sz="1400" dirty="0">
                <a:solidFill>
                  <a:srgbClr val="646569"/>
                </a:solidFill>
                <a:latin typeface="Arial" panose="020B0604020202020204" pitchFamily="34" charset="0"/>
                <a:cs typeface="Arial" panose="020B0604020202020204" pitchFamily="34" charset="0"/>
              </a:rPr>
              <a:t>Example Partners: FS Energy, LLC, Memorial Sloan, Kettering Cancer Center, Ridgewood Bushwick Senior Citizens Council, NYS School Facilities Association, Association for Energy Affordability (AEA), New York University, Robert E. Hill, Inc. , Steve Winters Associates, Inc.,  Smith Engineering, Housing Works, NYU Medical Center, SUNY Brockport, Urban Green Council and SUNY ESF, </a:t>
            </a:r>
          </a:p>
          <a:p>
            <a:pPr marL="171450" indent="-171450">
              <a:spcBef>
                <a:spcPts val="600"/>
              </a:spcBef>
              <a:buFont typeface="Arial" panose="020B0604020202020204" pitchFamily="34" charset="0"/>
              <a:buChar char="•"/>
            </a:pPr>
            <a:endParaRPr lang="en-US" sz="1400" dirty="0">
              <a:solidFill>
                <a:srgbClr val="64656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082C9FC-0E8D-4CCD-AAED-3E74D70E35D6}"/>
              </a:ext>
            </a:extLst>
          </p:cNvPr>
          <p:cNvSpPr txBox="1"/>
          <p:nvPr/>
        </p:nvSpPr>
        <p:spPr>
          <a:xfrm>
            <a:off x="-15455" y="21193"/>
            <a:ext cx="1059906" cy="323165"/>
          </a:xfrm>
          <a:prstGeom prst="rect">
            <a:avLst/>
          </a:prstGeom>
          <a:noFill/>
        </p:spPr>
        <p:txBody>
          <a:bodyPr wrap="none" rtlCol="0">
            <a:spAutoFit/>
          </a:bodyPr>
          <a:lstStyle/>
          <a:p>
            <a:r>
              <a:rPr lang="en-US" sz="1500" b="1"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704327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877C3-8D8C-4019-B33B-C0DC560830AE}"/>
              </a:ext>
            </a:extLst>
          </p:cNvPr>
          <p:cNvSpPr>
            <a:spLocks noGrp="1"/>
          </p:cNvSpPr>
          <p:nvPr>
            <p:ph idx="1"/>
          </p:nvPr>
        </p:nvSpPr>
        <p:spPr>
          <a:xfrm>
            <a:off x="0" y="1809750"/>
            <a:ext cx="5334000" cy="2743200"/>
          </a:xfrm>
        </p:spPr>
        <p:txBody>
          <a:bodyPr/>
          <a:lstStyle/>
          <a:p>
            <a:pPr marL="0" indent="0">
              <a:buNone/>
            </a:pPr>
            <a:r>
              <a:rPr lang="en-US" sz="3600" dirty="0">
                <a:solidFill>
                  <a:schemeClr val="bg1"/>
                </a:solidFill>
              </a:rPr>
              <a:t>Review of GJGNY Loan Portfolio Attributes and Performance History</a:t>
            </a:r>
          </a:p>
        </p:txBody>
      </p:sp>
    </p:spTree>
    <p:extLst>
      <p:ext uri="{BB962C8B-B14F-4D97-AF65-F5344CB8AC3E}">
        <p14:creationId xmlns:p14="http://schemas.microsoft.com/office/powerpoint/2010/main" val="2399335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Accessing the Data – Two Methods</a:t>
            </a:r>
          </a:p>
        </p:txBody>
      </p:sp>
      <p:sp>
        <p:nvSpPr>
          <p:cNvPr id="12" name="TextBox 11"/>
          <p:cNvSpPr txBox="1"/>
          <p:nvPr/>
        </p:nvSpPr>
        <p:spPr>
          <a:xfrm>
            <a:off x="152400" y="1352550"/>
            <a:ext cx="7924800" cy="1569660"/>
          </a:xfrm>
          <a:prstGeom prst="rect">
            <a:avLst/>
          </a:prstGeom>
          <a:noFill/>
          <a:ln>
            <a:noFill/>
          </a:ln>
        </p:spPr>
        <p:txBody>
          <a:bodyPr wrap="square" rtlCol="0">
            <a:spAutoFit/>
          </a:bodyPr>
          <a:lstStyle/>
          <a:p>
            <a:pPr marL="342900" indent="-342900">
              <a:buAutoNum type="arabicPeriod"/>
            </a:pPr>
            <a:r>
              <a:rPr lang="en-US" sz="1400" b="1" dirty="0">
                <a:solidFill>
                  <a:srgbClr val="646569"/>
                </a:solidFill>
                <a:latin typeface="Arial" panose="020B0604020202020204" pitchFamily="34" charset="0"/>
                <a:cs typeface="Arial" panose="020B0604020202020204" pitchFamily="34" charset="0"/>
              </a:rPr>
              <a:t>NYSERDA Website</a:t>
            </a:r>
          </a:p>
          <a:p>
            <a:pPr lvl="1"/>
            <a:r>
              <a:rPr lang="en-US" sz="1200" dirty="0">
                <a:hlinkClick r:id="rId2"/>
              </a:rPr>
              <a:t>https://www.nyserda.ny.gov/Researchers-and-Policymakers/Green-Jobs-Green-New-York/Data-and-Trends</a:t>
            </a:r>
            <a:endParaRPr lang="en-US" sz="1200" dirty="0">
              <a:solidFill>
                <a:srgbClr val="646569"/>
              </a:solidFill>
              <a:latin typeface="Arial" panose="020B0604020202020204" pitchFamily="34" charset="0"/>
              <a:cs typeface="Arial" panose="020B0604020202020204" pitchFamily="34" charset="0"/>
            </a:endParaRPr>
          </a:p>
          <a:p>
            <a:endParaRPr lang="en-US" sz="1400" dirty="0">
              <a:solidFill>
                <a:srgbClr val="646569"/>
              </a:solidFill>
              <a:latin typeface="Arial" panose="020B0604020202020204" pitchFamily="34" charset="0"/>
              <a:cs typeface="Arial" panose="020B0604020202020204" pitchFamily="34" charset="0"/>
            </a:endParaRPr>
          </a:p>
          <a:p>
            <a:r>
              <a:rPr lang="en-US" sz="1400" b="1" dirty="0">
                <a:solidFill>
                  <a:srgbClr val="646569"/>
                </a:solidFill>
                <a:latin typeface="Arial" panose="020B0604020202020204" pitchFamily="34" charset="0"/>
                <a:cs typeface="Arial" panose="020B0604020202020204" pitchFamily="34" charset="0"/>
              </a:rPr>
              <a:t>2.   NYS </a:t>
            </a:r>
            <a:r>
              <a:rPr lang="en-US" sz="1400" b="1" dirty="0" err="1">
                <a:solidFill>
                  <a:srgbClr val="646569"/>
                </a:solidFill>
                <a:latin typeface="Arial" panose="020B0604020202020204" pitchFamily="34" charset="0"/>
                <a:cs typeface="Arial" panose="020B0604020202020204" pitchFamily="34" charset="0"/>
              </a:rPr>
              <a:t>OpenNY</a:t>
            </a:r>
            <a:r>
              <a:rPr lang="en-US" sz="1400" b="1" dirty="0">
                <a:solidFill>
                  <a:srgbClr val="646569"/>
                </a:solidFill>
                <a:latin typeface="Arial" panose="020B0604020202020204" pitchFamily="34" charset="0"/>
                <a:cs typeface="Arial" panose="020B0604020202020204" pitchFamily="34" charset="0"/>
              </a:rPr>
              <a:t> Platform (</a:t>
            </a:r>
            <a:r>
              <a:rPr lang="en-US" sz="1200" dirty="0">
                <a:solidFill>
                  <a:srgbClr val="646569"/>
                </a:solidFill>
                <a:latin typeface="Arial" panose="020B0604020202020204" pitchFamily="34" charset="0"/>
                <a:cs typeface="Arial" panose="020B0604020202020204" pitchFamily="34" charset="0"/>
                <a:hlinkClick r:id="rId3"/>
              </a:rPr>
              <a:t>data.ny.gov</a:t>
            </a:r>
            <a:r>
              <a:rPr lang="en-US" sz="1400" b="1" dirty="0">
                <a:solidFill>
                  <a:srgbClr val="646569"/>
                </a:solidFill>
                <a:latin typeface="Arial" panose="020B0604020202020204" pitchFamily="34" charset="0"/>
                <a:cs typeface="Arial" panose="020B0604020202020204" pitchFamily="34" charset="0"/>
              </a:rPr>
              <a:t>)</a:t>
            </a:r>
          </a:p>
          <a:p>
            <a:pPr lvl="1"/>
            <a:r>
              <a:rPr lang="en-US" sz="1400" dirty="0">
                <a:solidFill>
                  <a:srgbClr val="646569"/>
                </a:solidFill>
                <a:latin typeface="Arial" panose="020B0604020202020204" pitchFamily="34" charset="0"/>
                <a:cs typeface="Arial" panose="020B0604020202020204" pitchFamily="34" charset="0"/>
              </a:rPr>
              <a:t>Select “GJGNY” in Search</a:t>
            </a:r>
          </a:p>
          <a:p>
            <a:pPr lvl="1"/>
            <a:r>
              <a:rPr lang="en-US" sz="1400" dirty="0">
                <a:solidFill>
                  <a:srgbClr val="646569"/>
                </a:solidFill>
                <a:latin typeface="Arial" panose="020B0604020202020204" pitchFamily="34" charset="0"/>
                <a:cs typeface="Arial" panose="020B0604020202020204" pitchFamily="34" charset="0"/>
              </a:rPr>
              <a:t>Or navigation through Agencies &amp; Authorities “Energy Research and Development Authority” </a:t>
            </a:r>
          </a:p>
          <a:p>
            <a:pPr lvl="1"/>
            <a:r>
              <a:rPr lang="en-US" sz="1400" dirty="0">
                <a:solidFill>
                  <a:srgbClr val="646569"/>
                </a:solidFill>
                <a:latin typeface="Arial" panose="020B0604020202020204" pitchFamily="34" charset="0"/>
                <a:cs typeface="Arial" panose="020B0604020202020204" pitchFamily="34" charset="0"/>
              </a:rPr>
              <a:t>Or through Categories “Energy &amp; Environment</a:t>
            </a: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311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214" y="430703"/>
            <a:ext cx="8571786"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Chart View </a:t>
            </a:r>
            <a:r>
              <a:rPr lang="en-US" sz="1400" b="1" dirty="0">
                <a:solidFill>
                  <a:srgbClr val="002D73"/>
                </a:solidFill>
                <a:latin typeface="Arial" panose="020B0604020202020204" pitchFamily="34" charset="0"/>
                <a:cs typeface="Arial" panose="020B0604020202020204" pitchFamily="34" charset="0"/>
              </a:rPr>
              <a:t>(NYSERDA Website page)</a:t>
            </a:r>
            <a:endParaRPr lang="en-US" sz="3200" b="1" dirty="0">
              <a:solidFill>
                <a:srgbClr val="002D7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153087D-2D57-4C42-AB5B-47D115B35D58}"/>
              </a:ext>
            </a:extLst>
          </p:cNvPr>
          <p:cNvSpPr txBox="1"/>
          <p:nvPr/>
        </p:nvSpPr>
        <p:spPr>
          <a:xfrm>
            <a:off x="4572000" y="2571750"/>
            <a:ext cx="430588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Sliders allow changes to filter loan data</a:t>
            </a:r>
          </a:p>
        </p:txBody>
      </p:sp>
      <p:sp>
        <p:nvSpPr>
          <p:cNvPr id="8" name="TextBox 7">
            <a:extLst>
              <a:ext uri="{FF2B5EF4-FFF2-40B4-BE49-F238E27FC236}">
                <a16:creationId xmlns:a16="http://schemas.microsoft.com/office/drawing/2014/main" id="{A38E7C02-8653-46E9-87E0-92CC8E49BB6A}"/>
              </a:ext>
            </a:extLst>
          </p:cNvPr>
          <p:cNvSpPr txBox="1"/>
          <p:nvPr/>
        </p:nvSpPr>
        <p:spPr>
          <a:xfrm>
            <a:off x="5105400" y="3176809"/>
            <a:ext cx="1449949"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Dropdown list filters</a:t>
            </a:r>
          </a:p>
        </p:txBody>
      </p:sp>
      <p:sp>
        <p:nvSpPr>
          <p:cNvPr id="11" name="TextBox 10">
            <a:extLst>
              <a:ext uri="{FF2B5EF4-FFF2-40B4-BE49-F238E27FC236}">
                <a16:creationId xmlns:a16="http://schemas.microsoft.com/office/drawing/2014/main" id="{47BC24E6-5099-4492-92B4-1279D49EAE82}"/>
              </a:ext>
            </a:extLst>
          </p:cNvPr>
          <p:cNvSpPr txBox="1"/>
          <p:nvPr/>
        </p:nvSpPr>
        <p:spPr>
          <a:xfrm>
            <a:off x="4800602" y="3751090"/>
            <a:ext cx="196880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Click on a county</a:t>
            </a:r>
          </a:p>
          <a:p>
            <a:r>
              <a:rPr lang="en-US" sz="1200" dirty="0"/>
              <a:t>Or select multiple - Ctrl-Click</a:t>
            </a:r>
          </a:p>
        </p:txBody>
      </p:sp>
      <p:sp>
        <p:nvSpPr>
          <p:cNvPr id="15" name="TextBox 14">
            <a:extLst>
              <a:ext uri="{FF2B5EF4-FFF2-40B4-BE49-F238E27FC236}">
                <a16:creationId xmlns:a16="http://schemas.microsoft.com/office/drawing/2014/main" id="{626F3393-D993-433C-A003-2DF31B708E30}"/>
              </a:ext>
            </a:extLst>
          </p:cNvPr>
          <p:cNvSpPr txBox="1"/>
          <p:nvPr/>
        </p:nvSpPr>
        <p:spPr>
          <a:xfrm>
            <a:off x="2362199" y="4628274"/>
            <a:ext cx="450924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Annualized loss rate (loans &gt; 120 days past due as  % of original loan principal) based on average age of loan portfolio (Avg Months Since Loan Origination)</a:t>
            </a:r>
          </a:p>
        </p:txBody>
      </p:sp>
      <p:pic>
        <p:nvPicPr>
          <p:cNvPr id="16" name="Picture 15">
            <a:extLst>
              <a:ext uri="{FF2B5EF4-FFF2-40B4-BE49-F238E27FC236}">
                <a16:creationId xmlns:a16="http://schemas.microsoft.com/office/drawing/2014/main" id="{BBE03BB7-87A4-4D1E-B78A-413587257870}"/>
              </a:ext>
            </a:extLst>
          </p:cNvPr>
          <p:cNvPicPr>
            <a:picLocks noChangeAspect="1"/>
          </p:cNvPicPr>
          <p:nvPr/>
        </p:nvPicPr>
        <p:blipFill rotWithShape="1">
          <a:blip r:embed="rId2"/>
          <a:srcRect l="61667" t="14445" r="11347" b="6745"/>
          <a:stretch/>
        </p:blipFill>
        <p:spPr>
          <a:xfrm>
            <a:off x="191214" y="1139002"/>
            <a:ext cx="4152186" cy="3410443"/>
          </a:xfrm>
          <a:prstGeom prst="rect">
            <a:avLst/>
          </a:prstGeom>
          <a:ln>
            <a:solidFill>
              <a:schemeClr val="tx1"/>
            </a:solidFill>
          </a:ln>
        </p:spPr>
      </p:pic>
      <p:cxnSp>
        <p:nvCxnSpPr>
          <p:cNvPr id="20" name="Straight Arrow Connector 19">
            <a:extLst>
              <a:ext uri="{FF2B5EF4-FFF2-40B4-BE49-F238E27FC236}">
                <a16:creationId xmlns:a16="http://schemas.microsoft.com/office/drawing/2014/main" id="{0F60C55B-47C5-4408-8FEB-3CC6B8B4A435}"/>
              </a:ext>
            </a:extLst>
          </p:cNvPr>
          <p:cNvCxnSpPr>
            <a:stCxn id="3" idx="1"/>
          </p:cNvCxnSpPr>
          <p:nvPr/>
        </p:nvCxnSpPr>
        <p:spPr>
          <a:xfrm flipH="1">
            <a:off x="3733800" y="2725639"/>
            <a:ext cx="838200" cy="227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859535B-7D6F-4B6C-9361-DCE8C7CDF9E5}"/>
              </a:ext>
            </a:extLst>
          </p:cNvPr>
          <p:cNvCxnSpPr>
            <a:stCxn id="8" idx="1"/>
          </p:cNvCxnSpPr>
          <p:nvPr/>
        </p:nvCxnSpPr>
        <p:spPr>
          <a:xfrm flipH="1">
            <a:off x="3962400" y="3315309"/>
            <a:ext cx="1143000" cy="247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443EBA1C-60D4-4D93-B488-1C9704876ACE}"/>
              </a:ext>
            </a:extLst>
          </p:cNvPr>
          <p:cNvCxnSpPr>
            <a:stCxn id="11" idx="1"/>
          </p:cNvCxnSpPr>
          <p:nvPr/>
        </p:nvCxnSpPr>
        <p:spPr>
          <a:xfrm flipH="1" flipV="1">
            <a:off x="3200400" y="3523069"/>
            <a:ext cx="1600202" cy="45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D6C8C8A6-763E-449E-935B-FE42004DECBC}"/>
              </a:ext>
            </a:extLst>
          </p:cNvPr>
          <p:cNvCxnSpPr/>
          <p:nvPr/>
        </p:nvCxnSpPr>
        <p:spPr>
          <a:xfrm flipH="1" flipV="1">
            <a:off x="1752600" y="3924909"/>
            <a:ext cx="759851" cy="703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AC99832A-3636-459E-82EB-3600A4B7B231}"/>
              </a:ext>
            </a:extLst>
          </p:cNvPr>
          <p:cNvSpPr txBox="1"/>
          <p:nvPr/>
        </p:nvSpPr>
        <p:spPr>
          <a:xfrm>
            <a:off x="191214" y="4620529"/>
            <a:ext cx="191116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Click to see supporting data</a:t>
            </a:r>
          </a:p>
        </p:txBody>
      </p:sp>
      <p:cxnSp>
        <p:nvCxnSpPr>
          <p:cNvPr id="29" name="Straight Arrow Connector 28">
            <a:extLst>
              <a:ext uri="{FF2B5EF4-FFF2-40B4-BE49-F238E27FC236}">
                <a16:creationId xmlns:a16="http://schemas.microsoft.com/office/drawing/2014/main" id="{03E07FE7-8CBE-4184-B19F-3D35B5FC445C}"/>
              </a:ext>
            </a:extLst>
          </p:cNvPr>
          <p:cNvCxnSpPr/>
          <p:nvPr/>
        </p:nvCxnSpPr>
        <p:spPr>
          <a:xfrm flipV="1">
            <a:off x="531250" y="4324350"/>
            <a:ext cx="0" cy="286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0" name="Ink 29">
                <a:extLst>
                  <a:ext uri="{FF2B5EF4-FFF2-40B4-BE49-F238E27FC236}">
                    <a16:creationId xmlns:a16="http://schemas.microsoft.com/office/drawing/2014/main" id="{DB80204A-D6E7-404E-A99B-F15AD8A671B6}"/>
                  </a:ext>
                </a:extLst>
              </p14:cNvPr>
              <p14:cNvContentPartPr/>
              <p14:nvPr/>
            </p14:nvContentPartPr>
            <p14:xfrm>
              <a:off x="358699" y="1195194"/>
              <a:ext cx="388440" cy="159840"/>
            </p14:xfrm>
          </p:contentPart>
        </mc:Choice>
        <mc:Fallback xmlns="">
          <p:pic>
            <p:nvPicPr>
              <p:cNvPr id="30" name="Ink 29">
                <a:extLst>
                  <a:ext uri="{FF2B5EF4-FFF2-40B4-BE49-F238E27FC236}">
                    <a16:creationId xmlns:a16="http://schemas.microsoft.com/office/drawing/2014/main" id="{DB80204A-D6E7-404E-A99B-F15AD8A671B6}"/>
                  </a:ext>
                </a:extLst>
              </p:cNvPr>
              <p:cNvPicPr/>
              <p:nvPr/>
            </p:nvPicPr>
            <p:blipFill>
              <a:blip r:embed="rId4"/>
              <a:stretch>
                <a:fillRect/>
              </a:stretch>
            </p:blipFill>
            <p:spPr>
              <a:xfrm>
                <a:off x="341059" y="1177554"/>
                <a:ext cx="424080" cy="195480"/>
              </a:xfrm>
              <a:prstGeom prst="rect">
                <a:avLst/>
              </a:prstGeom>
            </p:spPr>
          </p:pic>
        </mc:Fallback>
      </mc:AlternateContent>
    </p:spTree>
    <p:extLst>
      <p:ext uri="{BB962C8B-B14F-4D97-AF65-F5344CB8AC3E}">
        <p14:creationId xmlns:p14="http://schemas.microsoft.com/office/powerpoint/2010/main" val="3950729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 Spreadsheet View </a:t>
            </a:r>
            <a:r>
              <a:rPr lang="en-US" sz="1400" b="1" dirty="0">
                <a:solidFill>
                  <a:srgbClr val="002D73"/>
                </a:solidFill>
                <a:latin typeface="Arial" panose="020B0604020202020204" pitchFamily="34" charset="0"/>
                <a:cs typeface="Arial" panose="020B0604020202020204" pitchFamily="34" charset="0"/>
              </a:rPr>
              <a:t>(NYSERDA Website Page)</a:t>
            </a:r>
            <a:endParaRPr lang="en-US" sz="3200" b="1" dirty="0">
              <a:solidFill>
                <a:srgbClr val="002D73"/>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53B93D7-671F-4CC8-AC15-C9BF5F855F98}"/>
              </a:ext>
            </a:extLst>
          </p:cNvPr>
          <p:cNvPicPr>
            <a:picLocks noChangeAspect="1"/>
          </p:cNvPicPr>
          <p:nvPr/>
        </p:nvPicPr>
        <p:blipFill rotWithShape="1">
          <a:blip r:embed="rId2"/>
          <a:srcRect l="60834" t="8518" r="11667" b="14445"/>
          <a:stretch/>
        </p:blipFill>
        <p:spPr>
          <a:xfrm>
            <a:off x="228600" y="1276350"/>
            <a:ext cx="4158760" cy="3276600"/>
          </a:xfrm>
          <a:prstGeom prst="rect">
            <a:avLst/>
          </a:prstGeom>
          <a:ln>
            <a:solidFill>
              <a:schemeClr val="tx1"/>
            </a:solidFill>
          </a:ln>
        </p:spPr>
      </p:pic>
      <p:sp>
        <p:nvSpPr>
          <p:cNvPr id="13" name="TextBox 12">
            <a:extLst>
              <a:ext uri="{FF2B5EF4-FFF2-40B4-BE49-F238E27FC236}">
                <a16:creationId xmlns:a16="http://schemas.microsoft.com/office/drawing/2014/main" id="{E2B5A93B-E415-4263-B454-2CF6EE9D6BDF}"/>
              </a:ext>
            </a:extLst>
          </p:cNvPr>
          <p:cNvSpPr txBox="1"/>
          <p:nvPr/>
        </p:nvSpPr>
        <p:spPr>
          <a:xfrm>
            <a:off x="5029200" y="1504950"/>
            <a:ext cx="3276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Select Spreadsheet Summary to summarize the</a:t>
            </a:r>
          </a:p>
          <a:p>
            <a:r>
              <a:rPr lang="en-US" sz="1200" dirty="0"/>
              <a:t>portfolio by different attributes</a:t>
            </a:r>
          </a:p>
        </p:txBody>
      </p:sp>
      <p:sp>
        <p:nvSpPr>
          <p:cNvPr id="18" name="TextBox 17">
            <a:extLst>
              <a:ext uri="{FF2B5EF4-FFF2-40B4-BE49-F238E27FC236}">
                <a16:creationId xmlns:a16="http://schemas.microsoft.com/office/drawing/2014/main" id="{B8C92970-350D-4A7D-A1E2-76103847CEA6}"/>
              </a:ext>
            </a:extLst>
          </p:cNvPr>
          <p:cNvSpPr txBox="1"/>
          <p:nvPr/>
        </p:nvSpPr>
        <p:spPr>
          <a:xfrm>
            <a:off x="4953000" y="2495550"/>
            <a:ext cx="97546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Select Filters</a:t>
            </a:r>
          </a:p>
        </p:txBody>
      </p:sp>
      <p:cxnSp>
        <p:nvCxnSpPr>
          <p:cNvPr id="24" name="Straight Arrow Connector 23">
            <a:extLst>
              <a:ext uri="{FF2B5EF4-FFF2-40B4-BE49-F238E27FC236}">
                <a16:creationId xmlns:a16="http://schemas.microsoft.com/office/drawing/2014/main" id="{80013C9B-25A1-42F4-9D1D-D57D938CA0C3}"/>
              </a:ext>
            </a:extLst>
          </p:cNvPr>
          <p:cNvCxnSpPr>
            <a:cxnSpLocks/>
            <a:stCxn id="13" idx="1"/>
          </p:cNvCxnSpPr>
          <p:nvPr/>
        </p:nvCxnSpPr>
        <p:spPr>
          <a:xfrm flipH="1" flipV="1">
            <a:off x="3886200" y="1733550"/>
            <a:ext cx="1143000" cy="22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880E8F1C-BFD0-45B3-8D99-BB15C5015B0F}"/>
              </a:ext>
            </a:extLst>
          </p:cNvPr>
          <p:cNvCxnSpPr>
            <a:stCxn id="18" idx="1"/>
          </p:cNvCxnSpPr>
          <p:nvPr/>
        </p:nvCxnSpPr>
        <p:spPr>
          <a:xfrm flipH="1">
            <a:off x="4038600" y="2634050"/>
            <a:ext cx="914400" cy="90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D320115D-BBF7-4253-B700-EA0C6E4A65A9}"/>
              </a:ext>
            </a:extLst>
          </p:cNvPr>
          <p:cNvSpPr txBox="1"/>
          <p:nvPr/>
        </p:nvSpPr>
        <p:spPr>
          <a:xfrm>
            <a:off x="5440730" y="3028950"/>
            <a:ext cx="2900025"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Scroll to see additional columns to the right</a:t>
            </a:r>
          </a:p>
        </p:txBody>
      </p:sp>
      <p:sp>
        <p:nvSpPr>
          <p:cNvPr id="28" name="TextBox 27">
            <a:extLst>
              <a:ext uri="{FF2B5EF4-FFF2-40B4-BE49-F238E27FC236}">
                <a16:creationId xmlns:a16="http://schemas.microsoft.com/office/drawing/2014/main" id="{69217559-66CD-4151-9552-1EF8714E0540}"/>
              </a:ext>
            </a:extLst>
          </p:cNvPr>
          <p:cNvSpPr txBox="1"/>
          <p:nvPr/>
        </p:nvSpPr>
        <p:spPr>
          <a:xfrm>
            <a:off x="5257800" y="3638550"/>
            <a:ext cx="280903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Download table to Excel or PDF</a:t>
            </a:r>
          </a:p>
          <a:p>
            <a:r>
              <a:rPr lang="en-US" sz="1200" dirty="0"/>
              <a:t>Then select file format (Crosstab for Excel)</a:t>
            </a:r>
          </a:p>
        </p:txBody>
      </p:sp>
      <p:cxnSp>
        <p:nvCxnSpPr>
          <p:cNvPr id="30" name="Straight Arrow Connector 29">
            <a:extLst>
              <a:ext uri="{FF2B5EF4-FFF2-40B4-BE49-F238E27FC236}">
                <a16:creationId xmlns:a16="http://schemas.microsoft.com/office/drawing/2014/main" id="{328F688F-638D-482C-8993-315D7AD9FDD9}"/>
              </a:ext>
            </a:extLst>
          </p:cNvPr>
          <p:cNvCxnSpPr>
            <a:stCxn id="28" idx="1"/>
          </p:cNvCxnSpPr>
          <p:nvPr/>
        </p:nvCxnSpPr>
        <p:spPr>
          <a:xfrm flipH="1">
            <a:off x="3485798" y="3869383"/>
            <a:ext cx="1772002" cy="3025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FA6889ED-170F-4635-BD81-6CD15AB7E811}"/>
              </a:ext>
            </a:extLst>
          </p:cNvPr>
          <p:cNvCxnSpPr>
            <a:stCxn id="27" idx="1"/>
          </p:cNvCxnSpPr>
          <p:nvPr/>
        </p:nvCxnSpPr>
        <p:spPr>
          <a:xfrm flipH="1" flipV="1">
            <a:off x="1752600" y="2634050"/>
            <a:ext cx="368813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55B6EF7-BC97-4654-86A8-73120C159CD0}"/>
                  </a:ext>
                </a:extLst>
              </p14:cNvPr>
              <p14:cNvContentPartPr/>
              <p14:nvPr/>
            </p14:nvContentPartPr>
            <p14:xfrm>
              <a:off x="882139" y="1257474"/>
              <a:ext cx="611280" cy="172440"/>
            </p14:xfrm>
          </p:contentPart>
        </mc:Choice>
        <mc:Fallback xmlns="">
          <p:pic>
            <p:nvPicPr>
              <p:cNvPr id="2" name="Ink 1">
                <a:extLst>
                  <a:ext uri="{FF2B5EF4-FFF2-40B4-BE49-F238E27FC236}">
                    <a16:creationId xmlns:a16="http://schemas.microsoft.com/office/drawing/2014/main" id="{E55B6EF7-BC97-4654-86A8-73120C159CD0}"/>
                  </a:ext>
                </a:extLst>
              </p:cNvPr>
              <p:cNvPicPr/>
              <p:nvPr/>
            </p:nvPicPr>
            <p:blipFill>
              <a:blip r:embed="rId4"/>
              <a:stretch>
                <a:fillRect/>
              </a:stretch>
            </p:blipFill>
            <p:spPr>
              <a:xfrm>
                <a:off x="864499" y="1239474"/>
                <a:ext cx="646920" cy="208080"/>
              </a:xfrm>
              <a:prstGeom prst="rect">
                <a:avLst/>
              </a:prstGeom>
            </p:spPr>
          </p:pic>
        </mc:Fallback>
      </mc:AlternateContent>
    </p:spTree>
    <p:extLst>
      <p:ext uri="{BB962C8B-B14F-4D97-AF65-F5344CB8AC3E}">
        <p14:creationId xmlns:p14="http://schemas.microsoft.com/office/powerpoint/2010/main" val="2502997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 Example of Data Use</a:t>
            </a:r>
          </a:p>
        </p:txBody>
      </p:sp>
      <p:sp>
        <p:nvSpPr>
          <p:cNvPr id="3" name="TextBox 2">
            <a:extLst>
              <a:ext uri="{FF2B5EF4-FFF2-40B4-BE49-F238E27FC236}">
                <a16:creationId xmlns:a16="http://schemas.microsoft.com/office/drawing/2014/main" id="{33EEB71F-EB00-4C50-B8F7-F0A2B5B753DD}"/>
              </a:ext>
            </a:extLst>
          </p:cNvPr>
          <p:cNvSpPr txBox="1"/>
          <p:nvPr/>
        </p:nvSpPr>
        <p:spPr>
          <a:xfrm>
            <a:off x="381001" y="1123950"/>
            <a:ext cx="4191000" cy="3785652"/>
          </a:xfrm>
          <a:prstGeom prst="rect">
            <a:avLst/>
          </a:prstGeom>
          <a:noFill/>
        </p:spPr>
        <p:txBody>
          <a:bodyPr wrap="square" rtlCol="0">
            <a:spAutoFit/>
          </a:bodyPr>
          <a:lstStyle/>
          <a:p>
            <a:r>
              <a:rPr lang="en-US" sz="1200" dirty="0"/>
              <a:t>A lender serves the Long Island market and is considering offering a consumer loan product for energy efficiency loans and is interested in NYSERDA’s historical experience.  </a:t>
            </a:r>
          </a:p>
          <a:p>
            <a:r>
              <a:rPr lang="en-US" sz="1200" dirty="0"/>
              <a:t>Here’s the steps:</a:t>
            </a:r>
          </a:p>
          <a:p>
            <a:pPr marL="228600" indent="-228600">
              <a:buAutoNum type="arabicPeriod"/>
            </a:pPr>
            <a:r>
              <a:rPr lang="en-US" sz="1200" dirty="0"/>
              <a:t>Click Ctrl-click on Nassau and Suffolk County on the Statewide map</a:t>
            </a:r>
          </a:p>
          <a:p>
            <a:pPr marL="228600" indent="-228600">
              <a:buAutoNum type="arabicPeriod"/>
            </a:pPr>
            <a:r>
              <a:rPr lang="en-US" sz="1200" dirty="0"/>
              <a:t>Select Loan Purpose of Energy Efficiency and click Apply</a:t>
            </a:r>
          </a:p>
          <a:p>
            <a:pPr marL="228600" indent="-228600">
              <a:buAutoNum type="arabicPeriod"/>
            </a:pPr>
            <a:r>
              <a:rPr lang="en-US" sz="1200" dirty="0"/>
              <a:t>Select Loan Type and unselects On-Bill Recovery Loans (the lender can’t access the repayment method) and click Apply</a:t>
            </a:r>
          </a:p>
          <a:p>
            <a:pPr marL="228600" indent="-228600">
              <a:buAutoNum type="arabicPeriod"/>
            </a:pPr>
            <a:r>
              <a:rPr lang="en-US" sz="1200" dirty="0"/>
              <a:t>The Lender sees that NYSERDA has issued loans with credit scores as low as 512, but its internal credit committee would require a minimum 640 credit score for unsecured consumer loans.  The Lender adjusts the low side of the FICO score slider bar (or clicks on the low value) to 640.</a:t>
            </a:r>
          </a:p>
          <a:p>
            <a:pPr marL="228600" indent="-228600">
              <a:buAutoNum type="arabicPeriod"/>
            </a:pPr>
            <a:endParaRPr lang="en-US" sz="1200" dirty="0"/>
          </a:p>
          <a:p>
            <a:r>
              <a:rPr lang="en-US" sz="1200" u="sng" dirty="0"/>
              <a:t>Result:</a:t>
            </a:r>
          </a:p>
          <a:p>
            <a:r>
              <a:rPr lang="en-US" sz="1200" dirty="0"/>
              <a:t>Lender sees the result of NYSERDA 1,923 loans with 39 months of history.  It shows that 2.57% of loans are delinquent, and that annualized cumulative losses/</a:t>
            </a:r>
            <a:r>
              <a:rPr lang="en-US" sz="1200" dirty="0" err="1"/>
              <a:t>chargeoffs</a:t>
            </a:r>
            <a:r>
              <a:rPr lang="en-US" sz="1200" dirty="0"/>
              <a:t> are .90% (cumulative losses = .90% * 39/12 = 2.93%)</a:t>
            </a:r>
          </a:p>
        </p:txBody>
      </p:sp>
      <p:pic>
        <p:nvPicPr>
          <p:cNvPr id="6" name="Picture 5">
            <a:extLst>
              <a:ext uri="{FF2B5EF4-FFF2-40B4-BE49-F238E27FC236}">
                <a16:creationId xmlns:a16="http://schemas.microsoft.com/office/drawing/2014/main" id="{9015E5A6-23BC-4459-AA6C-06731D8DD07A}"/>
              </a:ext>
            </a:extLst>
          </p:cNvPr>
          <p:cNvPicPr>
            <a:picLocks noChangeAspect="1"/>
          </p:cNvPicPr>
          <p:nvPr/>
        </p:nvPicPr>
        <p:blipFill rotWithShape="1">
          <a:blip r:embed="rId2"/>
          <a:srcRect l="62500" t="5929" r="11667" b="25428"/>
          <a:stretch/>
        </p:blipFill>
        <p:spPr>
          <a:xfrm>
            <a:off x="4785281" y="1200150"/>
            <a:ext cx="4282519" cy="3200400"/>
          </a:xfrm>
          <a:prstGeom prst="rect">
            <a:avLst/>
          </a:prstGeom>
          <a:ln>
            <a:solidFill>
              <a:schemeClr val="tx1"/>
            </a:solidFill>
          </a:ln>
        </p:spPr>
      </p:pic>
      <p:sp>
        <p:nvSpPr>
          <p:cNvPr id="10" name="TextBox 9">
            <a:extLst>
              <a:ext uri="{FF2B5EF4-FFF2-40B4-BE49-F238E27FC236}">
                <a16:creationId xmlns:a16="http://schemas.microsoft.com/office/drawing/2014/main" id="{6A0D0A79-3035-43D2-9590-F96A1556DF34}"/>
              </a:ext>
            </a:extLst>
          </p:cNvPr>
          <p:cNvSpPr txBox="1"/>
          <p:nvPr/>
        </p:nvSpPr>
        <p:spPr>
          <a:xfrm>
            <a:off x="7848600" y="4183985"/>
            <a:ext cx="152400" cy="21544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1</a:t>
            </a:r>
          </a:p>
        </p:txBody>
      </p:sp>
      <p:sp>
        <p:nvSpPr>
          <p:cNvPr id="19" name="TextBox 18">
            <a:extLst>
              <a:ext uri="{FF2B5EF4-FFF2-40B4-BE49-F238E27FC236}">
                <a16:creationId xmlns:a16="http://schemas.microsoft.com/office/drawing/2014/main" id="{E4BD101A-4754-4276-9623-19A75AE212F9}"/>
              </a:ext>
            </a:extLst>
          </p:cNvPr>
          <p:cNvSpPr txBox="1"/>
          <p:nvPr/>
        </p:nvSpPr>
        <p:spPr>
          <a:xfrm>
            <a:off x="8715935" y="3977796"/>
            <a:ext cx="152400" cy="2154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2</a:t>
            </a:r>
          </a:p>
        </p:txBody>
      </p:sp>
      <p:sp>
        <p:nvSpPr>
          <p:cNvPr id="20" name="TextBox 19">
            <a:extLst>
              <a:ext uri="{FF2B5EF4-FFF2-40B4-BE49-F238E27FC236}">
                <a16:creationId xmlns:a16="http://schemas.microsoft.com/office/drawing/2014/main" id="{92FD1D68-F19E-45B4-9F0F-3346BB6245D5}"/>
              </a:ext>
            </a:extLst>
          </p:cNvPr>
          <p:cNvSpPr txBox="1"/>
          <p:nvPr/>
        </p:nvSpPr>
        <p:spPr>
          <a:xfrm>
            <a:off x="8686799" y="3727906"/>
            <a:ext cx="152400" cy="2154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3</a:t>
            </a:r>
          </a:p>
        </p:txBody>
      </p:sp>
      <p:sp>
        <p:nvSpPr>
          <p:cNvPr id="21" name="TextBox 20">
            <a:extLst>
              <a:ext uri="{FF2B5EF4-FFF2-40B4-BE49-F238E27FC236}">
                <a16:creationId xmlns:a16="http://schemas.microsoft.com/office/drawing/2014/main" id="{3B84D445-D9CB-4529-AC64-F7AC56B4360B}"/>
              </a:ext>
            </a:extLst>
          </p:cNvPr>
          <p:cNvSpPr txBox="1"/>
          <p:nvPr/>
        </p:nvSpPr>
        <p:spPr>
          <a:xfrm>
            <a:off x="6926540" y="3118364"/>
            <a:ext cx="152400" cy="2154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4</a:t>
            </a:r>
          </a:p>
        </p:txBody>
      </p:sp>
    </p:spTree>
    <p:extLst>
      <p:ext uri="{BB962C8B-B14F-4D97-AF65-F5344CB8AC3E}">
        <p14:creationId xmlns:p14="http://schemas.microsoft.com/office/powerpoint/2010/main" val="3521405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Exporting Loan-Level Data</a:t>
            </a:r>
          </a:p>
        </p:txBody>
      </p:sp>
      <p:pic>
        <p:nvPicPr>
          <p:cNvPr id="3" name="Picture 2">
            <a:extLst>
              <a:ext uri="{FF2B5EF4-FFF2-40B4-BE49-F238E27FC236}">
                <a16:creationId xmlns:a16="http://schemas.microsoft.com/office/drawing/2014/main" id="{4F436551-6B62-4C60-AFA2-E9189DF99ECD}"/>
              </a:ext>
            </a:extLst>
          </p:cNvPr>
          <p:cNvPicPr>
            <a:picLocks noChangeAspect="1"/>
          </p:cNvPicPr>
          <p:nvPr/>
        </p:nvPicPr>
        <p:blipFill rotWithShape="1">
          <a:blip r:embed="rId2"/>
          <a:srcRect l="50000"/>
          <a:stretch/>
        </p:blipFill>
        <p:spPr>
          <a:xfrm>
            <a:off x="533400" y="1022925"/>
            <a:ext cx="3733801" cy="2100263"/>
          </a:xfrm>
          <a:prstGeom prst="rect">
            <a:avLst/>
          </a:prstGeom>
        </p:spPr>
      </p:pic>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84A111FA-7D1C-4B8D-8FB9-17E10E5B91D6}"/>
                  </a:ext>
                </a:extLst>
              </p14:cNvPr>
              <p14:cNvContentPartPr/>
              <p14:nvPr/>
            </p14:nvContentPartPr>
            <p14:xfrm>
              <a:off x="6716668" y="1297249"/>
              <a:ext cx="360" cy="360"/>
            </p14:xfrm>
          </p:contentPart>
        </mc:Choice>
        <mc:Fallback xmlns="">
          <p:pic>
            <p:nvPicPr>
              <p:cNvPr id="20" name="Ink 19">
                <a:extLst>
                  <a:ext uri="{FF2B5EF4-FFF2-40B4-BE49-F238E27FC236}">
                    <a16:creationId xmlns:a16="http://schemas.microsoft.com/office/drawing/2014/main" id="{84A111FA-7D1C-4B8D-8FB9-17E10E5B91D6}"/>
                  </a:ext>
                </a:extLst>
              </p:cNvPr>
              <p:cNvPicPr/>
              <p:nvPr/>
            </p:nvPicPr>
            <p:blipFill>
              <a:blip r:embed="rId10"/>
              <a:stretch>
                <a:fillRect/>
              </a:stretch>
            </p:blipFill>
            <p:spPr>
              <a:xfrm>
                <a:off x="6707668" y="1288609"/>
                <a:ext cx="18000" cy="18000"/>
              </a:xfrm>
              <a:prstGeom prst="rect">
                <a:avLst/>
              </a:prstGeom>
            </p:spPr>
          </p:pic>
        </mc:Fallback>
      </mc:AlternateContent>
      <p:sp>
        <p:nvSpPr>
          <p:cNvPr id="2" name="TextBox 1">
            <a:extLst>
              <a:ext uri="{FF2B5EF4-FFF2-40B4-BE49-F238E27FC236}">
                <a16:creationId xmlns:a16="http://schemas.microsoft.com/office/drawing/2014/main" id="{A341051A-134C-4F4C-A423-5C79EDDFFF2A}"/>
              </a:ext>
            </a:extLst>
          </p:cNvPr>
          <p:cNvSpPr txBox="1"/>
          <p:nvPr/>
        </p:nvSpPr>
        <p:spPr>
          <a:xfrm>
            <a:off x="4829188" y="1066416"/>
            <a:ext cx="3040961"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From NYSERDA Website Page</a:t>
            </a:r>
          </a:p>
          <a:p>
            <a:r>
              <a:rPr lang="en-US" sz="1200" dirty="0"/>
              <a:t>Select “Full dataset can be found on </a:t>
            </a:r>
            <a:r>
              <a:rPr lang="en-US" sz="1200" dirty="0" err="1"/>
              <a:t>OpenNY</a:t>
            </a:r>
            <a:r>
              <a:rPr lang="en-US" sz="1200" dirty="0"/>
              <a:t>”</a:t>
            </a:r>
          </a:p>
        </p:txBody>
      </p:sp>
      <p:cxnSp>
        <p:nvCxnSpPr>
          <p:cNvPr id="15" name="Straight Arrow Connector 14">
            <a:extLst>
              <a:ext uri="{FF2B5EF4-FFF2-40B4-BE49-F238E27FC236}">
                <a16:creationId xmlns:a16="http://schemas.microsoft.com/office/drawing/2014/main" id="{9B086150-C29A-431C-8384-C50503165BF8}"/>
              </a:ext>
            </a:extLst>
          </p:cNvPr>
          <p:cNvCxnSpPr>
            <a:cxnSpLocks/>
            <a:stCxn id="2" idx="1"/>
          </p:cNvCxnSpPr>
          <p:nvPr/>
        </p:nvCxnSpPr>
        <p:spPr>
          <a:xfrm flipH="1">
            <a:off x="3352800" y="1297249"/>
            <a:ext cx="1476388" cy="640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309B822F-2C9D-4FDB-88AE-8F916ADF564A}"/>
              </a:ext>
            </a:extLst>
          </p:cNvPr>
          <p:cNvPicPr>
            <a:picLocks noChangeAspect="1"/>
          </p:cNvPicPr>
          <p:nvPr/>
        </p:nvPicPr>
        <p:blipFill rotWithShape="1">
          <a:blip r:embed="rId11"/>
          <a:srcRect l="50000" r="8333"/>
          <a:stretch/>
        </p:blipFill>
        <p:spPr>
          <a:xfrm>
            <a:off x="4540625" y="2190750"/>
            <a:ext cx="3810000" cy="2571750"/>
          </a:xfrm>
          <a:prstGeom prst="rect">
            <a:avLst/>
          </a:prstGeom>
        </p:spPr>
      </p:pic>
      <p:sp>
        <p:nvSpPr>
          <p:cNvPr id="17" name="TextBox 16">
            <a:extLst>
              <a:ext uri="{FF2B5EF4-FFF2-40B4-BE49-F238E27FC236}">
                <a16:creationId xmlns:a16="http://schemas.microsoft.com/office/drawing/2014/main" id="{E8A92F3F-64D7-4D6B-B977-1CBA9C36D6CB}"/>
              </a:ext>
            </a:extLst>
          </p:cNvPr>
          <p:cNvSpPr txBox="1"/>
          <p:nvPr/>
        </p:nvSpPr>
        <p:spPr>
          <a:xfrm>
            <a:off x="4829188" y="1660952"/>
            <a:ext cx="3627211"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On </a:t>
            </a:r>
            <a:r>
              <a:rPr lang="en-US" sz="1200" dirty="0" err="1"/>
              <a:t>OpenNY</a:t>
            </a:r>
            <a:r>
              <a:rPr lang="en-US" sz="1200" dirty="0"/>
              <a:t> Page click “Export” and  then select format</a:t>
            </a:r>
          </a:p>
        </p:txBody>
      </p:sp>
      <p:cxnSp>
        <p:nvCxnSpPr>
          <p:cNvPr id="21" name="Straight Arrow Connector 20">
            <a:extLst>
              <a:ext uri="{FF2B5EF4-FFF2-40B4-BE49-F238E27FC236}">
                <a16:creationId xmlns:a16="http://schemas.microsoft.com/office/drawing/2014/main" id="{E3462791-5F4E-4A1F-8B7E-38F9F538A03E}"/>
              </a:ext>
            </a:extLst>
          </p:cNvPr>
          <p:cNvCxnSpPr/>
          <p:nvPr/>
        </p:nvCxnSpPr>
        <p:spPr>
          <a:xfrm>
            <a:off x="6553200" y="1962150"/>
            <a:ext cx="1069918"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0801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Datafile Descriptions </a:t>
            </a:r>
            <a:r>
              <a:rPr lang="en-US" sz="1400" b="1" dirty="0">
                <a:solidFill>
                  <a:srgbClr val="002D73"/>
                </a:solidFill>
                <a:latin typeface="Arial" panose="020B0604020202020204" pitchFamily="34" charset="0"/>
                <a:cs typeface="Arial" panose="020B0604020202020204" pitchFamily="34" charset="0"/>
              </a:rPr>
              <a:t>(</a:t>
            </a:r>
            <a:r>
              <a:rPr lang="en-US" sz="1400" b="1" dirty="0" err="1">
                <a:solidFill>
                  <a:srgbClr val="002D73"/>
                </a:solidFill>
                <a:latin typeface="Arial" panose="020B0604020202020204" pitchFamily="34" charset="0"/>
                <a:cs typeface="Arial" panose="020B0604020202020204" pitchFamily="34" charset="0"/>
              </a:rPr>
              <a:t>OpenNY</a:t>
            </a:r>
            <a:r>
              <a:rPr lang="en-US" sz="1400" b="1" dirty="0">
                <a:solidFill>
                  <a:srgbClr val="002D73"/>
                </a:solidFill>
                <a:latin typeface="Arial" panose="020B0604020202020204" pitchFamily="34" charset="0"/>
                <a:cs typeface="Arial" panose="020B0604020202020204" pitchFamily="34" charset="0"/>
              </a:rPr>
              <a:t> Page)</a:t>
            </a:r>
          </a:p>
        </p:txBody>
      </p:sp>
      <p:pic>
        <p:nvPicPr>
          <p:cNvPr id="3" name="Picture 2">
            <a:extLst>
              <a:ext uri="{FF2B5EF4-FFF2-40B4-BE49-F238E27FC236}">
                <a16:creationId xmlns:a16="http://schemas.microsoft.com/office/drawing/2014/main" id="{CE5D78EC-7CF8-47C8-B8F0-5FB63C9AA8DC}"/>
              </a:ext>
            </a:extLst>
          </p:cNvPr>
          <p:cNvPicPr>
            <a:picLocks noChangeAspect="1"/>
          </p:cNvPicPr>
          <p:nvPr/>
        </p:nvPicPr>
        <p:blipFill rotWithShape="1">
          <a:blip r:embed="rId2"/>
          <a:srcRect l="65662" t="4323" r="16838" b="11866"/>
          <a:stretch/>
        </p:blipFill>
        <p:spPr>
          <a:xfrm>
            <a:off x="473788" y="1022925"/>
            <a:ext cx="2667000" cy="3592346"/>
          </a:xfrm>
          <a:prstGeom prst="rect">
            <a:avLst/>
          </a:prstGeom>
          <a:ln>
            <a:solidFill>
              <a:schemeClr val="tx1"/>
            </a:solidFill>
          </a:ln>
        </p:spPr>
      </p:pic>
      <p:pic>
        <p:nvPicPr>
          <p:cNvPr id="5" name="Picture 4">
            <a:extLst>
              <a:ext uri="{FF2B5EF4-FFF2-40B4-BE49-F238E27FC236}">
                <a16:creationId xmlns:a16="http://schemas.microsoft.com/office/drawing/2014/main" id="{DE9F88B9-919C-4E1E-AFE7-89B7C12B06B7}"/>
              </a:ext>
            </a:extLst>
          </p:cNvPr>
          <p:cNvPicPr>
            <a:picLocks noChangeAspect="1"/>
          </p:cNvPicPr>
          <p:nvPr/>
        </p:nvPicPr>
        <p:blipFill rotWithShape="1">
          <a:blip r:embed="rId3"/>
          <a:srcRect l="63333" t="16189" r="11667" b="4429"/>
          <a:stretch/>
        </p:blipFill>
        <p:spPr>
          <a:xfrm>
            <a:off x="3352800" y="1123950"/>
            <a:ext cx="3909442" cy="3491321"/>
          </a:xfrm>
          <a:prstGeom prst="rect">
            <a:avLst/>
          </a:prstGeom>
          <a:ln>
            <a:solidFill>
              <a:schemeClr val="tx1"/>
            </a:solidFill>
          </a:ln>
        </p:spPr>
      </p:pic>
      <p:sp>
        <p:nvSpPr>
          <p:cNvPr id="2" name="TextBox 1">
            <a:extLst>
              <a:ext uri="{FF2B5EF4-FFF2-40B4-BE49-F238E27FC236}">
                <a16:creationId xmlns:a16="http://schemas.microsoft.com/office/drawing/2014/main" id="{A3575BBF-2D35-41B3-964F-847804A9858F}"/>
              </a:ext>
            </a:extLst>
          </p:cNvPr>
          <p:cNvSpPr txBox="1"/>
          <p:nvPr/>
        </p:nvSpPr>
        <p:spPr>
          <a:xfrm>
            <a:off x="7560388" y="2038350"/>
            <a:ext cx="1278812" cy="276999"/>
          </a:xfrm>
          <a:prstGeom prst="rect">
            <a:avLst/>
          </a:prstGeom>
          <a:noFill/>
        </p:spPr>
        <p:txBody>
          <a:bodyPr wrap="none" rtlCol="0">
            <a:spAutoFit/>
          </a:bodyPr>
          <a:lstStyle/>
          <a:p>
            <a:r>
              <a:rPr lang="en-US" sz="1200" dirty="0"/>
              <a:t>Field descriptions</a:t>
            </a:r>
          </a:p>
        </p:txBody>
      </p:sp>
      <p:sp>
        <p:nvSpPr>
          <p:cNvPr id="8" name="Right Brace 7">
            <a:extLst>
              <a:ext uri="{FF2B5EF4-FFF2-40B4-BE49-F238E27FC236}">
                <a16:creationId xmlns:a16="http://schemas.microsoft.com/office/drawing/2014/main" id="{F6141485-E6B5-4A56-BBE7-4EC0BFB26526}"/>
              </a:ext>
            </a:extLst>
          </p:cNvPr>
          <p:cNvSpPr/>
          <p:nvPr/>
        </p:nvSpPr>
        <p:spPr>
          <a:xfrm>
            <a:off x="7292758" y="1574199"/>
            <a:ext cx="152400" cy="120529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2292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158A57-17EE-4D2A-92E7-7DF5360B037D}"/>
              </a:ext>
            </a:extLst>
          </p:cNvPr>
          <p:cNvSpPr/>
          <p:nvPr/>
        </p:nvSpPr>
        <p:spPr>
          <a:xfrm>
            <a:off x="152400" y="2038350"/>
            <a:ext cx="5105400" cy="1938992"/>
          </a:xfrm>
          <a:prstGeom prst="rect">
            <a:avLst/>
          </a:prstGeom>
        </p:spPr>
        <p:txBody>
          <a:bodyPr wrap="square">
            <a:spAutoFit/>
          </a:bodyPr>
          <a:lstStyle/>
          <a:p>
            <a:r>
              <a:rPr lang="en-US" sz="4000" dirty="0">
                <a:solidFill>
                  <a:schemeClr val="bg1"/>
                </a:solidFill>
                <a:latin typeface="Arial" panose="020B0604020202020204" pitchFamily="34" charset="0"/>
                <a:cs typeface="Arial" panose="020B0604020202020204" pitchFamily="34" charset="0"/>
              </a:rPr>
              <a:t>Legislation to amend On-Bill Loan Recording</a:t>
            </a:r>
            <a:endParaRPr lang="en-US" sz="4000" dirty="0">
              <a:solidFill>
                <a:schemeClr val="bg1"/>
              </a:solidFill>
            </a:endParaRPr>
          </a:p>
        </p:txBody>
      </p:sp>
    </p:spTree>
    <p:extLst>
      <p:ext uri="{BB962C8B-B14F-4D97-AF65-F5344CB8AC3E}">
        <p14:creationId xmlns:p14="http://schemas.microsoft.com/office/powerpoint/2010/main" val="221196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37866A0-BE41-4A03-B587-976AE63371B2}"/>
              </a:ext>
            </a:extLst>
          </p:cNvPr>
          <p:cNvPicPr>
            <a:picLocks noGrp="1" noChangeAspect="1"/>
          </p:cNvPicPr>
          <p:nvPr>
            <p:ph idx="1"/>
          </p:nvPr>
        </p:nvPicPr>
        <p:blipFill>
          <a:blip r:embed="rId3"/>
          <a:stretch>
            <a:fillRect/>
          </a:stretch>
        </p:blipFill>
        <p:spPr>
          <a:xfrm>
            <a:off x="304800" y="590551"/>
            <a:ext cx="8381999" cy="3962400"/>
          </a:xfrm>
          <a:prstGeom prst="rect">
            <a:avLst/>
          </a:prstGeom>
        </p:spPr>
      </p:pic>
    </p:spTree>
    <p:extLst>
      <p:ext uri="{BB962C8B-B14F-4D97-AF65-F5344CB8AC3E}">
        <p14:creationId xmlns:p14="http://schemas.microsoft.com/office/powerpoint/2010/main" val="2090659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DE35-DE0F-43D4-9770-323C9B1D6B69}"/>
              </a:ext>
            </a:extLst>
          </p:cNvPr>
          <p:cNvSpPr>
            <a:spLocks noGrp="1"/>
          </p:cNvSpPr>
          <p:nvPr>
            <p:ph type="title"/>
          </p:nvPr>
        </p:nvSpPr>
        <p:spPr>
          <a:xfrm>
            <a:off x="457200" y="393700"/>
            <a:ext cx="8229600" cy="501650"/>
          </a:xfrm>
        </p:spPr>
        <p:txBody>
          <a:bodyPr/>
          <a:lstStyle/>
          <a:p>
            <a:r>
              <a:rPr lang="en-US" sz="2800" dirty="0"/>
              <a:t>Status Update</a:t>
            </a:r>
          </a:p>
        </p:txBody>
      </p:sp>
      <p:sp>
        <p:nvSpPr>
          <p:cNvPr id="3" name="Content Placeholder 2">
            <a:extLst>
              <a:ext uri="{FF2B5EF4-FFF2-40B4-BE49-F238E27FC236}">
                <a16:creationId xmlns:a16="http://schemas.microsoft.com/office/drawing/2014/main" id="{0F715B0A-2740-417B-B7EE-EFB26D698E0C}"/>
              </a:ext>
            </a:extLst>
          </p:cNvPr>
          <p:cNvSpPr>
            <a:spLocks noGrp="1"/>
          </p:cNvSpPr>
          <p:nvPr>
            <p:ph idx="1"/>
          </p:nvPr>
        </p:nvSpPr>
        <p:spPr>
          <a:xfrm>
            <a:off x="457200" y="1047751"/>
            <a:ext cx="8229600" cy="3505200"/>
          </a:xfrm>
        </p:spPr>
        <p:txBody>
          <a:bodyPr/>
          <a:lstStyle/>
          <a:p>
            <a:r>
              <a:rPr lang="en-US" sz="2000" dirty="0"/>
              <a:t>Aug 2018 meeting discussion</a:t>
            </a:r>
          </a:p>
          <a:p>
            <a:pPr lvl="1"/>
            <a:r>
              <a:rPr lang="en-US" sz="1400" dirty="0"/>
              <a:t>Current OBR loan transferability causes confusion and is not effective</a:t>
            </a:r>
          </a:p>
          <a:p>
            <a:pPr lvl="1"/>
            <a:r>
              <a:rPr lang="en-US" sz="1400" dirty="0"/>
              <a:t>Title search/recording fees unsustainable (~$1,555/loan, $456,000/</a:t>
            </a:r>
            <a:r>
              <a:rPr lang="en-US" sz="1400" dirty="0" err="1"/>
              <a:t>yr</a:t>
            </a:r>
            <a:r>
              <a:rPr lang="en-US" sz="1400" dirty="0"/>
              <a:t>, $3.5 million to date)</a:t>
            </a:r>
          </a:p>
          <a:p>
            <a:pPr lvl="1"/>
            <a:r>
              <a:rPr lang="en-US" sz="1400" dirty="0"/>
              <a:t>Amend legislation to replace with voluntary assignment, eliminating the need for recording </a:t>
            </a:r>
          </a:p>
          <a:p>
            <a:pPr lvl="1"/>
            <a:r>
              <a:rPr lang="en-US" sz="1400" dirty="0"/>
              <a:t>If unsuccessful in 2019 Legislative session, we will begin charging fees to borrowers </a:t>
            </a:r>
            <a:endParaRPr lang="en-US" sz="2000" dirty="0"/>
          </a:p>
          <a:p>
            <a:r>
              <a:rPr lang="en-US" sz="2000" dirty="0"/>
              <a:t>S6331/A8277 passed Senate, but not Assembly </a:t>
            </a:r>
          </a:p>
          <a:p>
            <a:r>
              <a:rPr lang="en-US" sz="2000" dirty="0"/>
              <a:t>Charging fees to borrowers could be regressive and detrimental</a:t>
            </a:r>
          </a:p>
          <a:p>
            <a:pPr lvl="1"/>
            <a:r>
              <a:rPr lang="en-US" sz="1600" dirty="0"/>
              <a:t>Fees vary by county $226-$1,590; avg $304; weighted avg $536</a:t>
            </a:r>
          </a:p>
          <a:p>
            <a:pPr lvl="1"/>
            <a:r>
              <a:rPr lang="en-US" sz="1600" dirty="0"/>
              <a:t>Charging $300 fee:</a:t>
            </a:r>
          </a:p>
          <a:p>
            <a:pPr lvl="2"/>
            <a:r>
              <a:rPr lang="en-US" sz="1200" dirty="0"/>
              <a:t>Would increase APR .16%-2.5% (depending on loan amount), causing OBR to be less attractive</a:t>
            </a:r>
          </a:p>
          <a:p>
            <a:pPr lvl="2"/>
            <a:r>
              <a:rPr lang="en-US" sz="1200" dirty="0"/>
              <a:t>Would increase monthly payment ~$2/month (minor impact on bill neutrality)</a:t>
            </a:r>
          </a:p>
        </p:txBody>
      </p:sp>
    </p:spTree>
    <p:extLst>
      <p:ext uri="{BB962C8B-B14F-4D97-AF65-F5344CB8AC3E}">
        <p14:creationId xmlns:p14="http://schemas.microsoft.com/office/powerpoint/2010/main" val="436479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DE7F-591D-43AC-9BCB-EF8ABA142CD5}"/>
              </a:ext>
            </a:extLst>
          </p:cNvPr>
          <p:cNvSpPr>
            <a:spLocks noGrp="1"/>
          </p:cNvSpPr>
          <p:nvPr>
            <p:ph type="title"/>
          </p:nvPr>
        </p:nvSpPr>
        <p:spPr>
          <a:xfrm>
            <a:off x="457200" y="393700"/>
            <a:ext cx="8229600" cy="577850"/>
          </a:xfrm>
        </p:spPr>
        <p:txBody>
          <a:bodyPr/>
          <a:lstStyle/>
          <a:p>
            <a:r>
              <a:rPr lang="en-US" sz="2800" dirty="0"/>
              <a:t>Recommendation</a:t>
            </a:r>
          </a:p>
        </p:txBody>
      </p:sp>
      <p:sp>
        <p:nvSpPr>
          <p:cNvPr id="3" name="Content Placeholder 2">
            <a:extLst>
              <a:ext uri="{FF2B5EF4-FFF2-40B4-BE49-F238E27FC236}">
                <a16:creationId xmlns:a16="http://schemas.microsoft.com/office/drawing/2014/main" id="{B262F73A-5672-4126-AE00-5220E9287521}"/>
              </a:ext>
            </a:extLst>
          </p:cNvPr>
          <p:cNvSpPr>
            <a:spLocks noGrp="1"/>
          </p:cNvSpPr>
          <p:nvPr>
            <p:ph idx="1"/>
          </p:nvPr>
        </p:nvSpPr>
        <p:spPr/>
        <p:txBody>
          <a:bodyPr/>
          <a:lstStyle/>
          <a:p>
            <a:r>
              <a:rPr lang="en-US" sz="2000" dirty="0"/>
              <a:t>Defer passing fees onto consumer until after 2020 Legislative session if amendment not enacted</a:t>
            </a:r>
          </a:p>
          <a:p>
            <a:r>
              <a:rPr lang="en-US" sz="2000" dirty="0"/>
              <a:t>Will re-submit 2019 departmental legislative amendment and re-engage with Legislative staff early in 2020 session</a:t>
            </a:r>
          </a:p>
          <a:p>
            <a:r>
              <a:rPr lang="en-US" sz="2000" dirty="0"/>
              <a:t>Support from Advisory Council members could be helpful</a:t>
            </a:r>
          </a:p>
          <a:p>
            <a:r>
              <a:rPr lang="en-US" sz="2000" dirty="0"/>
              <a:t>Discussion?</a:t>
            </a:r>
          </a:p>
        </p:txBody>
      </p:sp>
    </p:spTree>
    <p:extLst>
      <p:ext uri="{BB962C8B-B14F-4D97-AF65-F5344CB8AC3E}">
        <p14:creationId xmlns:p14="http://schemas.microsoft.com/office/powerpoint/2010/main" val="2356983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158A57-17EE-4D2A-92E7-7DF5360B037D}"/>
              </a:ext>
            </a:extLst>
          </p:cNvPr>
          <p:cNvSpPr/>
          <p:nvPr/>
        </p:nvSpPr>
        <p:spPr>
          <a:xfrm>
            <a:off x="152400" y="2038350"/>
            <a:ext cx="5105400" cy="707886"/>
          </a:xfrm>
          <a:prstGeom prst="rect">
            <a:avLst/>
          </a:prstGeom>
        </p:spPr>
        <p:txBody>
          <a:bodyPr wrap="square">
            <a:spAutoFit/>
          </a:bodyPr>
          <a:lstStyle/>
          <a:p>
            <a:r>
              <a:rPr lang="en-US" sz="4000" dirty="0">
                <a:solidFill>
                  <a:schemeClr val="bg1"/>
                </a:solidFill>
                <a:latin typeface="Arial" panose="020B0604020202020204" pitchFamily="34" charset="0"/>
                <a:cs typeface="Arial" panose="020B0604020202020204" pitchFamily="34" charset="0"/>
              </a:rPr>
              <a:t>2019 Annual Report</a:t>
            </a:r>
            <a:endParaRPr lang="en-US" sz="4000" dirty="0">
              <a:solidFill>
                <a:schemeClr val="bg1"/>
              </a:solidFill>
            </a:endParaRPr>
          </a:p>
        </p:txBody>
      </p:sp>
    </p:spTree>
    <p:extLst>
      <p:ext uri="{BB962C8B-B14F-4D97-AF65-F5344CB8AC3E}">
        <p14:creationId xmlns:p14="http://schemas.microsoft.com/office/powerpoint/2010/main" val="328565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6AF32-9216-46AB-9DA6-A22AB25B2C98}"/>
              </a:ext>
            </a:extLst>
          </p:cNvPr>
          <p:cNvSpPr>
            <a:spLocks noGrp="1"/>
          </p:cNvSpPr>
          <p:nvPr>
            <p:ph idx="1"/>
          </p:nvPr>
        </p:nvSpPr>
        <p:spPr>
          <a:xfrm>
            <a:off x="457200" y="2266950"/>
            <a:ext cx="4419600" cy="1219200"/>
          </a:xfrm>
        </p:spPr>
        <p:txBody>
          <a:bodyPr/>
          <a:lstStyle/>
          <a:p>
            <a:pPr marL="0" indent="0">
              <a:buNone/>
            </a:pPr>
            <a:r>
              <a:rPr lang="en-US" sz="4000" dirty="0">
                <a:solidFill>
                  <a:schemeClr val="bg1"/>
                </a:solidFill>
              </a:rPr>
              <a:t>Wrap up/Discussion</a:t>
            </a:r>
          </a:p>
        </p:txBody>
      </p:sp>
    </p:spTree>
    <p:extLst>
      <p:ext uri="{BB962C8B-B14F-4D97-AF65-F5344CB8AC3E}">
        <p14:creationId xmlns:p14="http://schemas.microsoft.com/office/powerpoint/2010/main" val="350014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3D2B-DB1C-4F2E-94C3-5E4CF70194A8}"/>
              </a:ext>
            </a:extLst>
          </p:cNvPr>
          <p:cNvSpPr>
            <a:spLocks noGrp="1"/>
          </p:cNvSpPr>
          <p:nvPr>
            <p:ph type="title"/>
          </p:nvPr>
        </p:nvSpPr>
        <p:spPr/>
        <p:txBody>
          <a:bodyPr/>
          <a:lstStyle/>
          <a:p>
            <a:r>
              <a:rPr lang="en-US" dirty="0"/>
              <a:t>Portfolio Performance</a:t>
            </a:r>
          </a:p>
        </p:txBody>
      </p:sp>
      <p:pic>
        <p:nvPicPr>
          <p:cNvPr id="9" name="Picture 8">
            <a:extLst>
              <a:ext uri="{FF2B5EF4-FFF2-40B4-BE49-F238E27FC236}">
                <a16:creationId xmlns:a16="http://schemas.microsoft.com/office/drawing/2014/main" id="{1FFC97BC-2C9B-46CF-9B5B-6ADAE50159C2}"/>
              </a:ext>
            </a:extLst>
          </p:cNvPr>
          <p:cNvPicPr>
            <a:picLocks noChangeAspect="1"/>
          </p:cNvPicPr>
          <p:nvPr/>
        </p:nvPicPr>
        <p:blipFill>
          <a:blip r:embed="rId3"/>
          <a:stretch>
            <a:fillRect/>
          </a:stretch>
        </p:blipFill>
        <p:spPr>
          <a:xfrm>
            <a:off x="465083" y="1250950"/>
            <a:ext cx="7408417" cy="3149600"/>
          </a:xfrm>
          <a:prstGeom prst="rect">
            <a:avLst/>
          </a:prstGeom>
        </p:spPr>
      </p:pic>
    </p:spTree>
    <p:extLst>
      <p:ext uri="{BB962C8B-B14F-4D97-AF65-F5344CB8AC3E}">
        <p14:creationId xmlns:p14="http://schemas.microsoft.com/office/powerpoint/2010/main" val="128403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190750"/>
            <a:ext cx="4572000"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Loan Fund Changes</a:t>
            </a:r>
          </a:p>
        </p:txBody>
      </p:sp>
    </p:spTree>
    <p:extLst>
      <p:ext uri="{BB962C8B-B14F-4D97-AF65-F5344CB8AC3E}">
        <p14:creationId xmlns:p14="http://schemas.microsoft.com/office/powerpoint/2010/main" val="412876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F95F-496C-44F3-9881-F012E900F1E8}"/>
              </a:ext>
            </a:extLst>
          </p:cNvPr>
          <p:cNvSpPr>
            <a:spLocks noGrp="1"/>
          </p:cNvSpPr>
          <p:nvPr>
            <p:ph type="title"/>
          </p:nvPr>
        </p:nvSpPr>
        <p:spPr/>
        <p:txBody>
          <a:bodyPr/>
          <a:lstStyle/>
          <a:p>
            <a:r>
              <a:rPr lang="en-US" sz="3600" dirty="0"/>
              <a:t>2019 Loan Fund Changes</a:t>
            </a:r>
          </a:p>
        </p:txBody>
      </p:sp>
      <p:sp>
        <p:nvSpPr>
          <p:cNvPr id="3" name="Content Placeholder 2">
            <a:extLst>
              <a:ext uri="{FF2B5EF4-FFF2-40B4-BE49-F238E27FC236}">
                <a16:creationId xmlns:a16="http://schemas.microsoft.com/office/drawing/2014/main" id="{7AF308C3-B84D-44FD-959F-9E54CCBDFD91}"/>
              </a:ext>
            </a:extLst>
          </p:cNvPr>
          <p:cNvSpPr>
            <a:spLocks noGrp="1"/>
          </p:cNvSpPr>
          <p:nvPr>
            <p:ph idx="1"/>
          </p:nvPr>
        </p:nvSpPr>
        <p:spPr/>
        <p:txBody>
          <a:bodyPr/>
          <a:lstStyle/>
          <a:p>
            <a:pPr marL="457200" indent="-457200">
              <a:buFont typeface="Arial" panose="020B0604020202020204" pitchFamily="34" charset="0"/>
              <a:buAutoNum type="arabicParenR"/>
            </a:pPr>
            <a:r>
              <a:rPr lang="en-US" sz="2400" dirty="0">
                <a:latin typeface="+mj-lt"/>
              </a:rPr>
              <a:t>Geo-based eligibility</a:t>
            </a:r>
          </a:p>
          <a:p>
            <a:pPr marL="457200" indent="-457200">
              <a:buAutoNum type="arabicParenR"/>
            </a:pPr>
            <a:r>
              <a:rPr lang="en-US" sz="2400" dirty="0">
                <a:latin typeface="+mj-lt"/>
              </a:rPr>
              <a:t>Further simplify underwriting and income documentation for applicants not seeking reduced interest rates or subsidies</a:t>
            </a:r>
          </a:p>
          <a:p>
            <a:pPr marL="457200" indent="-457200">
              <a:buAutoNum type="arabicParenR"/>
            </a:pPr>
            <a:r>
              <a:rPr lang="en-US" sz="2400" dirty="0">
                <a:latin typeface="+mj-lt"/>
              </a:rPr>
              <a:t>Eliminate Credit Affirmation form</a:t>
            </a:r>
          </a:p>
          <a:p>
            <a:pPr marL="457200" indent="-457200">
              <a:buAutoNum type="arabicParenR"/>
            </a:pPr>
            <a:r>
              <a:rPr lang="en-US" sz="2400" dirty="0">
                <a:latin typeface="+mj-lt"/>
              </a:rPr>
              <a:t>Mailing of documents - Business Reply Envelopes </a:t>
            </a:r>
          </a:p>
          <a:p>
            <a:pPr marL="457200" indent="-457200">
              <a:buAutoNum type="arabicParenR"/>
            </a:pPr>
            <a:r>
              <a:rPr lang="en-US" sz="2400" dirty="0">
                <a:latin typeface="+mj-lt"/>
              </a:rPr>
              <a:t>Contractor advance payments</a:t>
            </a:r>
          </a:p>
          <a:p>
            <a:pPr marL="457200" indent="-457200">
              <a:buAutoNum type="arabicParenR"/>
            </a:pPr>
            <a:endParaRPr lang="en-US" sz="2000" dirty="0">
              <a:latin typeface="+mj-lt"/>
            </a:endParaRPr>
          </a:p>
          <a:p>
            <a:pPr marL="457200" indent="-457200">
              <a:buAutoNum type="arabicParenR"/>
            </a:pPr>
            <a:endParaRPr lang="en-US" sz="2000" dirty="0">
              <a:latin typeface="+mj-lt"/>
            </a:endParaRPr>
          </a:p>
          <a:p>
            <a:pPr marL="0" indent="0">
              <a:buNone/>
            </a:pPr>
            <a:endParaRPr lang="en-US" sz="2000" dirty="0">
              <a:latin typeface="+mj-lt"/>
            </a:endParaRPr>
          </a:p>
        </p:txBody>
      </p:sp>
    </p:spTree>
    <p:extLst>
      <p:ext uri="{BB962C8B-B14F-4D97-AF65-F5344CB8AC3E}">
        <p14:creationId xmlns:p14="http://schemas.microsoft.com/office/powerpoint/2010/main" val="120732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DAAE-6EAE-449A-9CDC-BC7AD96C358F}"/>
              </a:ext>
            </a:extLst>
          </p:cNvPr>
          <p:cNvSpPr>
            <a:spLocks noGrp="1"/>
          </p:cNvSpPr>
          <p:nvPr>
            <p:ph type="title"/>
          </p:nvPr>
        </p:nvSpPr>
        <p:spPr>
          <a:xfrm>
            <a:off x="217396" y="450131"/>
            <a:ext cx="8709208" cy="958850"/>
          </a:xfrm>
        </p:spPr>
        <p:txBody>
          <a:bodyPr/>
          <a:lstStyle/>
          <a:p>
            <a:r>
              <a:rPr lang="en-US" sz="3600" dirty="0">
                <a:cs typeface="Arial" panose="020B0604020202020204" pitchFamily="34" charset="0"/>
              </a:rPr>
              <a:t>1. Geographic Based Eligibility</a:t>
            </a:r>
          </a:p>
        </p:txBody>
      </p:sp>
      <p:sp>
        <p:nvSpPr>
          <p:cNvPr id="3" name="Content Placeholder 2">
            <a:extLst>
              <a:ext uri="{FF2B5EF4-FFF2-40B4-BE49-F238E27FC236}">
                <a16:creationId xmlns:a16="http://schemas.microsoft.com/office/drawing/2014/main" id="{8304D8A0-BAF5-48F7-900F-B1F96F774E73}"/>
              </a:ext>
            </a:extLst>
          </p:cNvPr>
          <p:cNvSpPr>
            <a:spLocks noGrp="1"/>
          </p:cNvSpPr>
          <p:nvPr>
            <p:ph idx="1"/>
          </p:nvPr>
        </p:nvSpPr>
        <p:spPr>
          <a:xfrm>
            <a:off x="457200" y="1200150"/>
            <a:ext cx="8229600" cy="3200400"/>
          </a:xfrm>
        </p:spPr>
        <p:txBody>
          <a:bodyPr/>
          <a:lstStyle/>
          <a:p>
            <a:pPr>
              <a:spcBef>
                <a:spcPts val="600"/>
              </a:spcBef>
            </a:pPr>
            <a:r>
              <a:rPr lang="en-US" sz="2400" dirty="0">
                <a:latin typeface="+mj-lt"/>
              </a:rPr>
              <a:t>No documentation of household income</a:t>
            </a:r>
          </a:p>
          <a:p>
            <a:pPr>
              <a:spcBef>
                <a:spcPts val="600"/>
              </a:spcBef>
            </a:pPr>
            <a:r>
              <a:rPr lang="en-US" sz="2400" dirty="0">
                <a:latin typeface="+mj-lt"/>
              </a:rPr>
              <a:t>Housing and Urban Development Median Income Block Data </a:t>
            </a:r>
          </a:p>
          <a:p>
            <a:pPr lvl="1">
              <a:spcBef>
                <a:spcPts val="600"/>
              </a:spcBef>
              <a:buFont typeface="Courier New" panose="02070309020205020404" pitchFamily="49" charset="0"/>
              <a:buChar char="o"/>
            </a:pPr>
            <a:r>
              <a:rPr lang="en-US" sz="2000" dirty="0">
                <a:latin typeface="+mj-lt"/>
              </a:rPr>
              <a:t>&lt;=120% AMI for reduced interest rate (</a:t>
            </a:r>
            <a:r>
              <a:rPr lang="en-US" sz="1600" dirty="0">
                <a:latin typeface="+mj-lt"/>
              </a:rPr>
              <a:t>3.49%/3.99%)</a:t>
            </a:r>
            <a:endParaRPr lang="en-US" sz="2000" dirty="0">
              <a:latin typeface="+mj-lt"/>
            </a:endParaRPr>
          </a:p>
          <a:p>
            <a:pPr lvl="1">
              <a:spcBef>
                <a:spcPts val="600"/>
              </a:spcBef>
              <a:buFont typeface="Courier New" panose="02070309020205020404" pitchFamily="49" charset="0"/>
              <a:buChar char="o"/>
            </a:pPr>
            <a:r>
              <a:rPr lang="en-US" sz="2000" dirty="0">
                <a:latin typeface="+mj-lt"/>
              </a:rPr>
              <a:t>&lt;= 80% AMI for </a:t>
            </a:r>
            <a:r>
              <a:rPr lang="en-US" sz="2000" dirty="0" err="1">
                <a:latin typeface="+mj-lt"/>
              </a:rPr>
              <a:t>AHPwES</a:t>
            </a:r>
            <a:r>
              <a:rPr lang="en-US" sz="2000" dirty="0">
                <a:latin typeface="+mj-lt"/>
              </a:rPr>
              <a:t> incentive (</a:t>
            </a:r>
            <a:r>
              <a:rPr lang="en-US" sz="1600" dirty="0">
                <a:latin typeface="+mj-lt"/>
              </a:rPr>
              <a:t>up to $4,000/50% of project costs)</a:t>
            </a:r>
            <a:endParaRPr lang="en-US" sz="2000" dirty="0">
              <a:latin typeface="+mj-lt"/>
            </a:endParaRPr>
          </a:p>
          <a:p>
            <a:r>
              <a:rPr lang="en-US" sz="2400" dirty="0">
                <a:latin typeface="+mj-lt"/>
              </a:rPr>
              <a:t>Pilot Market</a:t>
            </a:r>
          </a:p>
          <a:p>
            <a:r>
              <a:rPr lang="en-US" sz="2400" dirty="0">
                <a:latin typeface="+mj-lt"/>
              </a:rPr>
              <a:t>Interactive tool on NYSERDA website</a:t>
            </a:r>
          </a:p>
          <a:p>
            <a:r>
              <a:rPr lang="en-US" sz="2400" dirty="0">
                <a:latin typeface="+mj-lt"/>
              </a:rPr>
              <a:t>Income documentation basis for customers outside designated areas</a:t>
            </a:r>
          </a:p>
        </p:txBody>
      </p:sp>
    </p:spTree>
    <p:extLst>
      <p:ext uri="{BB962C8B-B14F-4D97-AF65-F5344CB8AC3E}">
        <p14:creationId xmlns:p14="http://schemas.microsoft.com/office/powerpoint/2010/main" val="586542092"/>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C8BE364F35254ABCDA2CE23EE59FA1" ma:contentTypeVersion="3" ma:contentTypeDescription="Create a new document." ma:contentTypeScope="" ma:versionID="95d6fdd541c541d38cedad4f6d23f1de">
  <xsd:schema xmlns:xsd="http://www.w3.org/2001/XMLSchema" xmlns:xs="http://www.w3.org/2001/XMLSchema" xmlns:p="http://schemas.microsoft.com/office/2006/metadata/properties" xmlns:ns2="a41925d7-6666-40fe-98b0-0e624a738239" targetNamespace="http://schemas.microsoft.com/office/2006/metadata/properties" ma:root="true" ma:fieldsID="405f3edb059214306ad417e43bb5172d" ns2:_="">
    <xsd:import namespace="a41925d7-6666-40fe-98b0-0e624a738239"/>
    <xsd:element name="properties">
      <xsd:complexType>
        <xsd:sequence>
          <xsd:element name="documentManagement">
            <xsd:complexType>
              <xsd:all>
                <xsd:element ref="ns2:Category" minOccurs="0"/>
                <xsd:element ref="ns2:Sub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925d7-6666-40fe-98b0-0e624a738239"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Marketing Templates"/>
          <xsd:enumeration value="Marketing Forms"/>
          <xsd:enumeration value="Marketing Resources"/>
          <xsd:enumeration value="Blank PowerPoint Templates"/>
          <xsd:enumeration value="Pre-built PowerPoint Presentation Library"/>
          <xsd:enumeration value="Foundational Documents"/>
        </xsd:restriction>
      </xsd:simpleType>
    </xsd:element>
    <xsd:element name="SubCategory" ma:index="9" nillable="true" ma:displayName="SubCategory" ma:format="Dropdown" ma:internalName="SubCategory">
      <xsd:simpleType>
        <xsd:restriction base="dms:Choice">
          <xsd:enumeration value="Project Success Highlights"/>
          <xsd:enumeration value="Logo Release"/>
          <xsd:enumeration value="Photo Release"/>
          <xsd:enumeration value="Website"/>
          <xsd:enumeration value="Information Relea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Category xmlns="a41925d7-6666-40fe-98b0-0e624a738239" xsi:nil="true"/>
    <Category xmlns="a41925d7-6666-40fe-98b0-0e624a738239">Marketing Templates</Category>
  </documentManagement>
</p:properties>
</file>

<file path=customXml/itemProps1.xml><?xml version="1.0" encoding="utf-8"?>
<ds:datastoreItem xmlns:ds="http://schemas.openxmlformats.org/officeDocument/2006/customXml" ds:itemID="{25C27B02-6290-450D-9BB6-10579A773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925d7-6666-40fe-98b0-0e624a738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E09270-68C1-4C64-B21D-2AA5BF5E378B}">
  <ds:schemaRefs>
    <ds:schemaRef ds:uri="http://schemas.microsoft.com/sharepoint/v3/contenttype/forms"/>
  </ds:schemaRefs>
</ds:datastoreItem>
</file>

<file path=customXml/itemProps3.xml><?xml version="1.0" encoding="utf-8"?>
<ds:datastoreItem xmlns:ds="http://schemas.openxmlformats.org/officeDocument/2006/customXml" ds:itemID="{604861CA-5DD2-44F8-8780-9628548221F3}">
  <ds:schemaRefs>
    <ds:schemaRef ds:uri="http://purl.org/dc/dcmitype/"/>
    <ds:schemaRef ds:uri="http://schemas.microsoft.com/office/infopath/2007/PartnerControls"/>
    <ds:schemaRef ds:uri="http://purl.org/dc/terms/"/>
    <ds:schemaRef ds:uri="http://schemas.microsoft.com/office/2006/documentManagement/types"/>
    <ds:schemaRef ds:uri="a41925d7-6666-40fe-98b0-0e624a738239"/>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8162</TotalTime>
  <Words>4911</Words>
  <Application>Microsoft Office PowerPoint</Application>
  <PresentationFormat>On-screen Show (16:9)</PresentationFormat>
  <Paragraphs>548</Paragraphs>
  <Slides>53</Slides>
  <Notes>37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53</vt:i4>
      </vt:variant>
    </vt:vector>
  </HeadingPairs>
  <TitlesOfParts>
    <vt:vector size="61" baseType="lpstr">
      <vt:lpstr>Arial</vt:lpstr>
      <vt:lpstr>Calibri</vt:lpstr>
      <vt:lpstr>Courier New</vt:lpstr>
      <vt:lpstr>Wingdings</vt:lpstr>
      <vt:lpstr>Cover Master</vt:lpstr>
      <vt:lpstr>Section Master</vt:lpstr>
      <vt:lpstr>Content Master</vt:lpstr>
      <vt:lpstr>2_Custom Design</vt:lpstr>
      <vt:lpstr>PowerPoint Presentation</vt:lpstr>
      <vt:lpstr>Agenda</vt:lpstr>
      <vt:lpstr>PowerPoint Presentation</vt:lpstr>
      <vt:lpstr>PowerPoint Presentation</vt:lpstr>
      <vt:lpstr>PowerPoint Presentation</vt:lpstr>
      <vt:lpstr>Portfolio Performance</vt:lpstr>
      <vt:lpstr>PowerPoint Presentation</vt:lpstr>
      <vt:lpstr>2019 Loan Fund Changes</vt:lpstr>
      <vt:lpstr>1. Geographic Based Eligibility</vt:lpstr>
      <vt:lpstr>Median Income =&lt; 120% Geo Based Eligibility for Reduced Interest Rate </vt:lpstr>
      <vt:lpstr>Median Income =&lt;80% Geo Based Eligibility for Project Incentives</vt:lpstr>
      <vt:lpstr>2. Underwriting and Income Documentation Changes  (Applicants not Seeking Lower Interest Rate or Subsidies)</vt:lpstr>
      <vt:lpstr>3. Eliminate Credit Affirmation Form</vt:lpstr>
      <vt:lpstr>4. Mailing of Applications and Documentation</vt:lpstr>
      <vt:lpstr>5.  Contractor Advance Payments</vt:lpstr>
      <vt:lpstr>Next Steps</vt:lpstr>
      <vt:lpstr>PowerPoint Presentation</vt:lpstr>
      <vt:lpstr>Loan Loss Reserves (“LLR”)</vt:lpstr>
      <vt:lpstr>Loan Loss Reserves Impacts</vt:lpstr>
      <vt:lpstr>New York has set ambitious climate change  goals</vt:lpstr>
      <vt:lpstr>Loan Loss Reserve Process Overview</vt:lpstr>
      <vt:lpstr>Loan Loss Reserves Terms</vt:lpstr>
      <vt:lpstr>GEO Based Open Enrollment for LLR ( AMI &lt; 80)</vt:lpstr>
      <vt:lpstr>PowerPoint Presentation</vt:lpstr>
      <vt:lpstr>Modifications to GJGNY Audit Standard</vt:lpstr>
      <vt:lpstr>Creating a Stand-alone Audit Program</vt:lpstr>
      <vt:lpstr>GJGNY Audit Requirements</vt:lpstr>
      <vt:lpstr>Types of Audits</vt:lpstr>
      <vt:lpstr>Summary of Whole Home Audit Changes</vt:lpstr>
      <vt:lpstr>Next Steps</vt:lpstr>
      <vt:lpstr>PowerPoint Presentation</vt:lpstr>
      <vt:lpstr>PowerPoint Presentation</vt:lpstr>
      <vt:lpstr>PowerPoint Presentation</vt:lpstr>
      <vt:lpstr>PowerPoint Presentation</vt:lpstr>
      <vt:lpstr>CEEP Progress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Update</vt:lpstr>
      <vt:lpstr>Recommendation</vt:lpstr>
      <vt:lpstr>PowerPoint Presentation</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NYSERDA - White Background</dc:title>
  <dc:creator>Warner, Jennifer</dc:creator>
  <cp:lastModifiedBy>Dean, Emily (NYSERDA)</cp:lastModifiedBy>
  <cp:revision>360</cp:revision>
  <cp:lastPrinted>2019-09-11T20:36:24Z</cp:lastPrinted>
  <dcterms:created xsi:type="dcterms:W3CDTF">2014-12-09T18:34:34Z</dcterms:created>
  <dcterms:modified xsi:type="dcterms:W3CDTF">2019-09-16T12:48:29Z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0x010100E5C8BE364F35254ABCDA2CE23EE59FA1</vt:lpwstr>
  </property>
</Properties>
</file>