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charts/chart3.xml" ContentType="application/vnd.openxmlformats-officedocument.drawingml.char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4"/>
    <p:sldMasterId id="2147483660" r:id="rId5"/>
    <p:sldMasterId id="2147483674" r:id="rId6"/>
    <p:sldMasterId id="2147483687" r:id="rId7"/>
  </p:sldMasterIdLst>
  <p:notesMasterIdLst>
    <p:notesMasterId r:id="rId31"/>
  </p:notesMasterIdLst>
  <p:sldIdLst>
    <p:sldId id="256" r:id="rId8"/>
    <p:sldId id="373" r:id="rId9"/>
    <p:sldId id="356" r:id="rId10"/>
    <p:sldId id="357" r:id="rId11"/>
    <p:sldId id="358" r:id="rId12"/>
    <p:sldId id="359" r:id="rId13"/>
    <p:sldId id="360" r:id="rId14"/>
    <p:sldId id="371" r:id="rId15"/>
    <p:sldId id="362" r:id="rId16"/>
    <p:sldId id="361" r:id="rId17"/>
    <p:sldId id="379" r:id="rId18"/>
    <p:sldId id="363" r:id="rId19"/>
    <p:sldId id="364" r:id="rId20"/>
    <p:sldId id="365" r:id="rId21"/>
    <p:sldId id="381" r:id="rId22"/>
    <p:sldId id="380" r:id="rId23"/>
    <p:sldId id="374" r:id="rId24"/>
    <p:sldId id="375" r:id="rId25"/>
    <p:sldId id="376" r:id="rId26"/>
    <p:sldId id="377" r:id="rId27"/>
    <p:sldId id="378" r:id="rId28"/>
    <p:sldId id="369" r:id="rId29"/>
    <p:sldId id="370" r:id="rId30"/>
  </p:sldIdLst>
  <p:sldSz cx="9144000" cy="5143500" type="screen16x9"/>
  <p:notesSz cx="6900863" cy="9291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ff Pitkin" initials="JJP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2D73"/>
    <a:srgbClr val="0069A6"/>
    <a:srgbClr val="646569"/>
    <a:srgbClr val="007681"/>
    <a:srgbClr val="1F3261"/>
    <a:srgbClr val="45899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38" autoAdjust="0"/>
  </p:normalViewPr>
  <p:slideViewPr>
    <p:cSldViewPr>
      <p:cViewPr>
        <p:scale>
          <a:sx n="100" d="100"/>
          <a:sy n="100" d="100"/>
        </p:scale>
        <p:origin x="-504" y="-33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342"/>
    </p:cViewPr>
  </p:sorterViewPr>
  <p:notesViewPr>
    <p:cSldViewPr>
      <p:cViewPr varScale="1">
        <p:scale>
          <a:sx n="99" d="100"/>
          <a:sy n="99" d="100"/>
        </p:scale>
        <p:origin x="-3540" y="-96"/>
      </p:cViewPr>
      <p:guideLst>
        <p:guide orient="horz" pos="2927"/>
        <p:guide pos="217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34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4\users\JJP\GJGNY\GJGNY%20Loan%20Rates%20Analysi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4\users\JJP\GJGNY\GJGNY%20Loan%20Rates%20Analysi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4\users\rjj\GJGNY\SlidesBizOption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Cost Per Loan</a:t>
            </a:r>
          </a:p>
        </c:rich>
      </c:tx>
      <c:layout/>
      <c:overlay val="1"/>
    </c:title>
    <c:plotArea>
      <c:layout/>
      <c:barChart>
        <c:barDir val="col"/>
        <c:grouping val="stacked"/>
        <c:ser>
          <c:idx val="0"/>
          <c:order val="0"/>
          <c:tx>
            <c:strRef>
              <c:f>'Cost per Loan'!$A$22</c:f>
              <c:strCache>
                <c:ptCount val="1"/>
                <c:pt idx="0">
                  <c:v>Origination</c:v>
                </c:pt>
              </c:strCache>
            </c:strRef>
          </c:tx>
          <c:cat>
            <c:strRef>
              <c:f>'Cost per Loan'!$B$21:$G$21</c:f>
              <c:strCache>
                <c:ptCount val="6"/>
                <c:pt idx="0">
                  <c:v>EE-MR</c:v>
                </c:pt>
                <c:pt idx="1">
                  <c:v>EE-LMI</c:v>
                </c:pt>
                <c:pt idx="2">
                  <c:v>EE-Total</c:v>
                </c:pt>
                <c:pt idx="3">
                  <c:v>PV-MR</c:v>
                </c:pt>
                <c:pt idx="4">
                  <c:v>PV-LMI</c:v>
                </c:pt>
                <c:pt idx="5">
                  <c:v>PV-Total</c:v>
                </c:pt>
              </c:strCache>
            </c:strRef>
          </c:cat>
          <c:val>
            <c:numRef>
              <c:f>'Cost per Loan'!$B$22:$G$22</c:f>
              <c:numCache>
                <c:formatCode>"$"#,##0</c:formatCode>
                <c:ptCount val="6"/>
                <c:pt idx="0">
                  <c:v>207.58396533044422</c:v>
                </c:pt>
                <c:pt idx="1">
                  <c:v>211.11111111111092</c:v>
                </c:pt>
                <c:pt idx="2">
                  <c:v>208.64291129643658</c:v>
                </c:pt>
                <c:pt idx="3">
                  <c:v>200.82914572864323</c:v>
                </c:pt>
                <c:pt idx="4">
                  <c:v>200</c:v>
                </c:pt>
                <c:pt idx="5">
                  <c:v>200.72304995617878</c:v>
                </c:pt>
              </c:numCache>
            </c:numRef>
          </c:val>
        </c:ser>
        <c:ser>
          <c:idx val="1"/>
          <c:order val="1"/>
          <c:tx>
            <c:strRef>
              <c:f>'Cost per Loan'!$A$23</c:f>
              <c:strCache>
                <c:ptCount val="1"/>
                <c:pt idx="0">
                  <c:v>Servicing</c:v>
                </c:pt>
              </c:strCache>
            </c:strRef>
          </c:tx>
          <c:cat>
            <c:strRef>
              <c:f>'Cost per Loan'!$B$21:$G$21</c:f>
              <c:strCache>
                <c:ptCount val="6"/>
                <c:pt idx="0">
                  <c:v>EE-MR</c:v>
                </c:pt>
                <c:pt idx="1">
                  <c:v>EE-LMI</c:v>
                </c:pt>
                <c:pt idx="2">
                  <c:v>EE-Total</c:v>
                </c:pt>
                <c:pt idx="3">
                  <c:v>PV-MR</c:v>
                </c:pt>
                <c:pt idx="4">
                  <c:v>PV-LMI</c:v>
                </c:pt>
                <c:pt idx="5">
                  <c:v>PV-Total</c:v>
                </c:pt>
              </c:strCache>
            </c:strRef>
          </c:cat>
          <c:val>
            <c:numRef>
              <c:f>'Cost per Loan'!$B$23:$G$23</c:f>
              <c:numCache>
                <c:formatCode>"$"#,##0</c:formatCode>
                <c:ptCount val="6"/>
                <c:pt idx="0">
                  <c:v>1160.0999404117008</c:v>
                </c:pt>
                <c:pt idx="1">
                  <c:v>1142.1379545454545</c:v>
                </c:pt>
                <c:pt idx="2">
                  <c:v>1154.7072592873401</c:v>
                </c:pt>
                <c:pt idx="3">
                  <c:v>1250.655527638191</c:v>
                </c:pt>
                <c:pt idx="4">
                  <c:v>1271.5</c:v>
                </c:pt>
                <c:pt idx="5">
                  <c:v>1253.3227432077126</c:v>
                </c:pt>
              </c:numCache>
            </c:numRef>
          </c:val>
        </c:ser>
        <c:ser>
          <c:idx val="2"/>
          <c:order val="2"/>
          <c:tx>
            <c:strRef>
              <c:f>'Cost per Loan'!$A$24</c:f>
              <c:strCache>
                <c:ptCount val="1"/>
                <c:pt idx="0">
                  <c:v>Defaults</c:v>
                </c:pt>
              </c:strCache>
            </c:strRef>
          </c:tx>
          <c:cat>
            <c:strRef>
              <c:f>'Cost per Loan'!$B$21:$G$21</c:f>
              <c:strCache>
                <c:ptCount val="6"/>
                <c:pt idx="0">
                  <c:v>EE-MR</c:v>
                </c:pt>
                <c:pt idx="1">
                  <c:v>EE-LMI</c:v>
                </c:pt>
                <c:pt idx="2">
                  <c:v>EE-Total</c:v>
                </c:pt>
                <c:pt idx="3">
                  <c:v>PV-MR</c:v>
                </c:pt>
                <c:pt idx="4">
                  <c:v>PV-LMI</c:v>
                </c:pt>
                <c:pt idx="5">
                  <c:v>PV-Total</c:v>
                </c:pt>
              </c:strCache>
            </c:strRef>
          </c:cat>
          <c:val>
            <c:numRef>
              <c:f>'Cost per Loan'!$B$24:$G$24</c:f>
              <c:numCache>
                <c:formatCode>"$"#,##0</c:formatCode>
                <c:ptCount val="6"/>
                <c:pt idx="0">
                  <c:v>953.68591729866375</c:v>
                </c:pt>
                <c:pt idx="1">
                  <c:v>728.21119318181798</c:v>
                </c:pt>
                <c:pt idx="2">
                  <c:v>885.99221695729091</c:v>
                </c:pt>
                <c:pt idx="3">
                  <c:v>1226.4796867671721</c:v>
                </c:pt>
                <c:pt idx="4">
                  <c:v>2553.8633333333428</c:v>
                </c:pt>
                <c:pt idx="5">
                  <c:v>1396.3289526730939</c:v>
                </c:pt>
              </c:numCache>
            </c:numRef>
          </c:val>
        </c:ser>
        <c:ser>
          <c:idx val="3"/>
          <c:order val="3"/>
          <c:tx>
            <c:strRef>
              <c:f>'Cost per Loan'!$A$25</c:f>
              <c:strCache>
                <c:ptCount val="1"/>
                <c:pt idx="0">
                  <c:v>Financing</c:v>
                </c:pt>
              </c:strCache>
            </c:strRef>
          </c:tx>
          <c:cat>
            <c:strRef>
              <c:f>'Cost per Loan'!$B$21:$G$21</c:f>
              <c:strCache>
                <c:ptCount val="6"/>
                <c:pt idx="0">
                  <c:v>EE-MR</c:v>
                </c:pt>
                <c:pt idx="1">
                  <c:v>EE-LMI</c:v>
                </c:pt>
                <c:pt idx="2">
                  <c:v>EE-Total</c:v>
                </c:pt>
                <c:pt idx="3">
                  <c:v>PV-MR</c:v>
                </c:pt>
                <c:pt idx="4">
                  <c:v>PV-LMI</c:v>
                </c:pt>
                <c:pt idx="5">
                  <c:v>PV-Total</c:v>
                </c:pt>
              </c:strCache>
            </c:strRef>
          </c:cat>
          <c:val>
            <c:numRef>
              <c:f>'Cost per Loan'!$B$25:$G$25</c:f>
              <c:numCache>
                <c:formatCode>"$"#,##0</c:formatCode>
                <c:ptCount val="6"/>
                <c:pt idx="0">
                  <c:v>1933.5013969699908</c:v>
                </c:pt>
                <c:pt idx="1">
                  <c:v>1108.3355654314062</c:v>
                </c:pt>
                <c:pt idx="2">
                  <c:v>1685.7639676377091</c:v>
                </c:pt>
                <c:pt idx="3">
                  <c:v>4297.7723267812644</c:v>
                </c:pt>
                <c:pt idx="4">
                  <c:v>2878.3137574023081</c:v>
                </c:pt>
                <c:pt idx="5">
                  <c:v>4116.1413441963959</c:v>
                </c:pt>
              </c:numCache>
            </c:numRef>
          </c:val>
        </c:ser>
        <c:overlap val="100"/>
        <c:axId val="87789568"/>
        <c:axId val="87791104"/>
      </c:barChart>
      <c:catAx>
        <c:axId val="87789568"/>
        <c:scaling>
          <c:orientation val="minMax"/>
        </c:scaling>
        <c:axPos val="b"/>
        <c:tickLblPos val="nextTo"/>
        <c:crossAx val="87791104"/>
        <c:crosses val="autoZero"/>
        <c:auto val="1"/>
        <c:lblAlgn val="ctr"/>
        <c:lblOffset val="100"/>
      </c:catAx>
      <c:valAx>
        <c:axId val="87791104"/>
        <c:scaling>
          <c:orientation val="minMax"/>
        </c:scaling>
        <c:axPos val="l"/>
        <c:majorGridlines/>
        <c:numFmt formatCode="&quot;$&quot;#,##0" sourceLinked="1"/>
        <c:tickLblPos val="nextTo"/>
        <c:crossAx val="8778956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en-US"/>
          </a:p>
        </c:txPr>
      </c:dTable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Cost as % of Average Loan Amount</a:t>
            </a:r>
          </a:p>
        </c:rich>
      </c:tx>
      <c:layout/>
      <c:overlay val="1"/>
    </c:title>
    <c:plotArea>
      <c:layout/>
      <c:barChart>
        <c:barDir val="col"/>
        <c:grouping val="stacked"/>
        <c:ser>
          <c:idx val="0"/>
          <c:order val="0"/>
          <c:tx>
            <c:strRef>
              <c:f>'Cost per Loan'!$A$28</c:f>
              <c:strCache>
                <c:ptCount val="1"/>
                <c:pt idx="0">
                  <c:v>Origination</c:v>
                </c:pt>
              </c:strCache>
            </c:strRef>
          </c:tx>
          <c:cat>
            <c:strRef>
              <c:f>'Cost per Loan'!$B$27:$G$27</c:f>
              <c:strCache>
                <c:ptCount val="6"/>
                <c:pt idx="0">
                  <c:v>EE-MR</c:v>
                </c:pt>
                <c:pt idx="1">
                  <c:v>EE-LMI</c:v>
                </c:pt>
                <c:pt idx="2">
                  <c:v>EE-Total</c:v>
                </c:pt>
                <c:pt idx="3">
                  <c:v>PV-MR</c:v>
                </c:pt>
                <c:pt idx="4">
                  <c:v>PV-LMI</c:v>
                </c:pt>
                <c:pt idx="5">
                  <c:v>PV-Total</c:v>
                </c:pt>
              </c:strCache>
            </c:strRef>
          </c:cat>
          <c:val>
            <c:numRef>
              <c:f>'Cost per Loan'!$B$28:$G$28</c:f>
              <c:numCache>
                <c:formatCode>0.0%</c:formatCode>
                <c:ptCount val="6"/>
                <c:pt idx="0">
                  <c:v>1.7252251195361633E-2</c:v>
                </c:pt>
                <c:pt idx="1">
                  <c:v>2.7356800915596786E-2</c:v>
                </c:pt>
                <c:pt idx="2">
                  <c:v>1.9432681649351115E-2</c:v>
                </c:pt>
                <c:pt idx="3">
                  <c:v>1.1828814913095505E-2</c:v>
                </c:pt>
                <c:pt idx="4">
                  <c:v>1.1485516529619082E-2</c:v>
                </c:pt>
                <c:pt idx="5">
                  <c:v>1.1783908275299021E-2</c:v>
                </c:pt>
              </c:numCache>
            </c:numRef>
          </c:val>
        </c:ser>
        <c:ser>
          <c:idx val="1"/>
          <c:order val="1"/>
          <c:tx>
            <c:strRef>
              <c:f>'Cost per Loan'!$A$29</c:f>
              <c:strCache>
                <c:ptCount val="1"/>
                <c:pt idx="0">
                  <c:v>Servicing</c:v>
                </c:pt>
              </c:strCache>
            </c:strRef>
          </c:tx>
          <c:cat>
            <c:strRef>
              <c:f>'Cost per Loan'!$B$27:$G$27</c:f>
              <c:strCache>
                <c:ptCount val="6"/>
                <c:pt idx="0">
                  <c:v>EE-MR</c:v>
                </c:pt>
                <c:pt idx="1">
                  <c:v>EE-LMI</c:v>
                </c:pt>
                <c:pt idx="2">
                  <c:v>EE-Total</c:v>
                </c:pt>
                <c:pt idx="3">
                  <c:v>PV-MR</c:v>
                </c:pt>
                <c:pt idx="4">
                  <c:v>PV-LMI</c:v>
                </c:pt>
                <c:pt idx="5">
                  <c:v>PV-Total</c:v>
                </c:pt>
              </c:strCache>
            </c:strRef>
          </c:cat>
          <c:val>
            <c:numRef>
              <c:f>'Cost per Loan'!$B$29:$G$29</c:f>
              <c:numCache>
                <c:formatCode>0.0%</c:formatCode>
                <c:ptCount val="6"/>
                <c:pt idx="0">
                  <c:v>9.6415614529025459E-2</c:v>
                </c:pt>
                <c:pt idx="1">
                  <c:v>0.14800377145569599</c:v>
                </c:pt>
                <c:pt idx="2">
                  <c:v>0.1075476680635675</c:v>
                </c:pt>
                <c:pt idx="3">
                  <c:v>7.3663475004076481E-2</c:v>
                </c:pt>
                <c:pt idx="4">
                  <c:v>7.3019171337053324E-2</c:v>
                </c:pt>
                <c:pt idx="5">
                  <c:v>7.3579194061320588E-2</c:v>
                </c:pt>
              </c:numCache>
            </c:numRef>
          </c:val>
        </c:ser>
        <c:ser>
          <c:idx val="2"/>
          <c:order val="2"/>
          <c:tx>
            <c:strRef>
              <c:f>'Cost per Loan'!$A$30</c:f>
              <c:strCache>
                <c:ptCount val="1"/>
                <c:pt idx="0">
                  <c:v>Defaults</c:v>
                </c:pt>
              </c:strCache>
            </c:strRef>
          </c:tx>
          <c:cat>
            <c:strRef>
              <c:f>'Cost per Loan'!$B$27:$G$27</c:f>
              <c:strCache>
                <c:ptCount val="6"/>
                <c:pt idx="0">
                  <c:v>EE-MR</c:v>
                </c:pt>
                <c:pt idx="1">
                  <c:v>EE-LMI</c:v>
                </c:pt>
                <c:pt idx="2">
                  <c:v>EE-Total</c:v>
                </c:pt>
                <c:pt idx="3">
                  <c:v>PV-MR</c:v>
                </c:pt>
                <c:pt idx="4">
                  <c:v>PV-LMI</c:v>
                </c:pt>
                <c:pt idx="5">
                  <c:v>PV-Total</c:v>
                </c:pt>
              </c:strCache>
            </c:strRef>
          </c:cat>
          <c:val>
            <c:numRef>
              <c:f>'Cost per Loan'!$B$30:$G$30</c:f>
              <c:numCache>
                <c:formatCode>0.0%</c:formatCode>
                <c:ptCount val="6"/>
                <c:pt idx="0">
                  <c:v>7.9260596937360983E-2</c:v>
                </c:pt>
                <c:pt idx="1">
                  <c:v>9.4365135646030565E-2</c:v>
                </c:pt>
                <c:pt idx="2">
                  <c:v>8.2519960007037527E-2</c:v>
                </c:pt>
                <c:pt idx="3">
                  <c:v>7.2239520597487644E-2</c:v>
                </c:pt>
                <c:pt idx="4">
                  <c:v>0.14666219764694044</c:v>
                </c:pt>
                <c:pt idx="5">
                  <c:v>8.1974702477051395E-2</c:v>
                </c:pt>
              </c:numCache>
            </c:numRef>
          </c:val>
        </c:ser>
        <c:ser>
          <c:idx val="3"/>
          <c:order val="3"/>
          <c:tx>
            <c:strRef>
              <c:f>'Cost per Loan'!$A$31</c:f>
              <c:strCache>
                <c:ptCount val="1"/>
                <c:pt idx="0">
                  <c:v>Financing</c:v>
                </c:pt>
              </c:strCache>
            </c:strRef>
          </c:tx>
          <c:cat>
            <c:strRef>
              <c:f>'Cost per Loan'!$B$27:$G$27</c:f>
              <c:strCache>
                <c:ptCount val="6"/>
                <c:pt idx="0">
                  <c:v>EE-MR</c:v>
                </c:pt>
                <c:pt idx="1">
                  <c:v>EE-LMI</c:v>
                </c:pt>
                <c:pt idx="2">
                  <c:v>EE-Total</c:v>
                </c:pt>
                <c:pt idx="3">
                  <c:v>PV-MR</c:v>
                </c:pt>
                <c:pt idx="4">
                  <c:v>PV-LMI</c:v>
                </c:pt>
                <c:pt idx="5">
                  <c:v>PV-Total</c:v>
                </c:pt>
              </c:strCache>
            </c:strRef>
          </c:cat>
          <c:val>
            <c:numRef>
              <c:f>'Cost per Loan'!$B$31:$G$31</c:f>
              <c:numCache>
                <c:formatCode>0.0%</c:formatCode>
                <c:ptCount val="6"/>
                <c:pt idx="0">
                  <c:v>0.16069281523748188</c:v>
                </c:pt>
                <c:pt idx="1">
                  <c:v>0.14362349405296912</c:v>
                </c:pt>
                <c:pt idx="2">
                  <c:v>0.15700947765489742</c:v>
                </c:pt>
                <c:pt idx="3">
                  <c:v>0.2531383241594326</c:v>
                </c:pt>
                <c:pt idx="4">
                  <c:v>0.16529460119037101</c:v>
                </c:pt>
                <c:pt idx="5">
                  <c:v>0.24164754401034474</c:v>
                </c:pt>
              </c:numCache>
            </c:numRef>
          </c:val>
        </c:ser>
        <c:overlap val="100"/>
        <c:axId val="87827200"/>
        <c:axId val="87828736"/>
      </c:barChart>
      <c:catAx>
        <c:axId val="87827200"/>
        <c:scaling>
          <c:orientation val="minMax"/>
        </c:scaling>
        <c:axPos val="b"/>
        <c:tickLblPos val="nextTo"/>
        <c:crossAx val="87828736"/>
        <c:crosses val="autoZero"/>
        <c:auto val="1"/>
        <c:lblAlgn val="ctr"/>
        <c:lblOffset val="100"/>
      </c:catAx>
      <c:valAx>
        <c:axId val="87828736"/>
        <c:scaling>
          <c:orientation val="minMax"/>
        </c:scaling>
        <c:axPos val="l"/>
        <c:majorGridlines/>
        <c:numFmt formatCode="0.0%" sourceLinked="1"/>
        <c:tickLblPos val="nextTo"/>
        <c:crossAx val="8782720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en-US"/>
          </a:p>
        </c:txPr>
      </c:dTable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pivotSource>
    <c:name>[SlidesBizOptions2.xlsx]Sheet3!PivotTable1</c:name>
    <c:fmtId val="5"/>
  </c:pivotSource>
  <c:chart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  <c:pivotFmt>
        <c:idx val="10"/>
        <c:marker>
          <c:symbol val="none"/>
        </c:marker>
      </c:pivotFmt>
      <c:pivotFmt>
        <c:idx val="11"/>
        <c:marker>
          <c:symbol val="none"/>
        </c:marker>
      </c:pivotFmt>
      <c:pivotFmt>
        <c:idx val="12"/>
        <c:marker>
          <c:symbol val="none"/>
        </c:marker>
      </c:pivotFmt>
      <c:pivotFmt>
        <c:idx val="13"/>
        <c:marker>
          <c:symbol val="none"/>
        </c:marker>
      </c:pivotFmt>
      <c:pivotFmt>
        <c:idx val="14"/>
        <c:marker>
          <c:symbol val="none"/>
        </c:marker>
      </c:pivotFmt>
      <c:pivotFmt>
        <c:idx val="15"/>
        <c:marker>
          <c:symbol val="none"/>
        </c:marker>
      </c:pivotFmt>
      <c:pivotFmt>
        <c:idx val="16"/>
        <c:marker>
          <c:symbol val="none"/>
        </c:marker>
      </c:pivotFmt>
      <c:pivotFmt>
        <c:idx val="17"/>
        <c:marker>
          <c:symbol val="none"/>
        </c:marker>
      </c:pivotFmt>
      <c:pivotFmt>
        <c:idx val="18"/>
        <c:marker>
          <c:symbol val="none"/>
        </c:marker>
      </c:pivotFmt>
      <c:pivotFmt>
        <c:idx val="19"/>
        <c:marker>
          <c:symbol val="none"/>
        </c:marker>
      </c:pivotFmt>
      <c:pivotFmt>
        <c:idx val="20"/>
        <c:marker>
          <c:symbol val="none"/>
        </c:marker>
      </c:pivotFmt>
      <c:pivotFmt>
        <c:idx val="21"/>
        <c:marker>
          <c:symbol val="none"/>
        </c:marker>
      </c:pivotFmt>
      <c:pivotFmt>
        <c:idx val="22"/>
        <c:marker>
          <c:symbol val="none"/>
        </c:marker>
      </c:pivotFmt>
      <c:pivotFmt>
        <c:idx val="23"/>
        <c:marker>
          <c:symbol val="none"/>
        </c:marker>
      </c:pivotFmt>
      <c:pivotFmt>
        <c:idx val="24"/>
        <c:marker>
          <c:symbol val="none"/>
        </c:marker>
      </c:pivotFmt>
      <c:pivotFmt>
        <c:idx val="25"/>
        <c:marker>
          <c:symbol val="none"/>
        </c:marker>
      </c:pivotFmt>
      <c:pivotFmt>
        <c:idx val="26"/>
        <c:marker>
          <c:symbol val="none"/>
        </c:marker>
      </c:pivotFmt>
      <c:pivotFmt>
        <c:idx val="27"/>
        <c:marker>
          <c:symbol val="none"/>
        </c:marker>
      </c:pivotFmt>
      <c:pivotFmt>
        <c:idx val="28"/>
        <c:marker>
          <c:symbol val="none"/>
        </c:marker>
      </c:pivotFmt>
      <c:pivotFmt>
        <c:idx val="29"/>
        <c:marker>
          <c:symbol val="none"/>
        </c:marker>
      </c:pivotFmt>
      <c:pivotFmt>
        <c:idx val="30"/>
        <c:marker>
          <c:symbol val="none"/>
        </c:marker>
      </c:pivotFmt>
      <c:pivotFmt>
        <c:idx val="31"/>
        <c:marker>
          <c:symbol val="none"/>
        </c:marker>
      </c:pivotFmt>
      <c:pivotFmt>
        <c:idx val="32"/>
        <c:marker>
          <c:symbol val="none"/>
        </c:marker>
      </c:pivotFmt>
      <c:pivotFmt>
        <c:idx val="33"/>
        <c:marker>
          <c:symbol val="none"/>
        </c:marker>
      </c:pivotFmt>
      <c:pivotFmt>
        <c:idx val="34"/>
        <c:marker>
          <c:symbol val="none"/>
        </c:marker>
      </c:pivotFmt>
      <c:pivotFmt>
        <c:idx val="35"/>
        <c:marker>
          <c:symbol val="none"/>
        </c:marker>
      </c:pivotFmt>
      <c:pivotFmt>
        <c:idx val="36"/>
        <c:marker>
          <c:symbol val="none"/>
        </c:marker>
      </c:pivotFmt>
      <c:pivotFmt>
        <c:idx val="37"/>
        <c:marker>
          <c:symbol val="none"/>
        </c:marker>
      </c:pivotFmt>
      <c:pivotFmt>
        <c:idx val="38"/>
        <c:marker>
          <c:symbol val="none"/>
        </c:marker>
      </c:pivotFmt>
      <c:pivotFmt>
        <c:idx val="39"/>
        <c:marker>
          <c:symbol val="none"/>
        </c:marker>
      </c:pivotFmt>
      <c:pivotFmt>
        <c:idx val="40"/>
        <c:marker>
          <c:symbol val="none"/>
        </c:marker>
      </c:pivotFmt>
      <c:pivotFmt>
        <c:idx val="41"/>
        <c:marker>
          <c:symbol val="none"/>
        </c:marker>
      </c:pivotFmt>
      <c:pivotFmt>
        <c:idx val="42"/>
        <c:marker>
          <c:symbol val="none"/>
        </c:marker>
      </c:pivotFmt>
      <c:pivotFmt>
        <c:idx val="43"/>
        <c:marker>
          <c:symbol val="none"/>
        </c:marker>
      </c:pivotFmt>
      <c:pivotFmt>
        <c:idx val="44"/>
        <c:marker>
          <c:symbol val="none"/>
        </c:marker>
      </c:pivotFmt>
      <c:pivotFmt>
        <c:idx val="45"/>
        <c:marker>
          <c:symbol val="none"/>
        </c:marker>
      </c:pivotFmt>
      <c:pivotFmt>
        <c:idx val="46"/>
        <c:marker>
          <c:symbol val="none"/>
        </c:marker>
      </c:pivotFmt>
      <c:pivotFmt>
        <c:idx val="47"/>
        <c:marker>
          <c:symbol val="none"/>
        </c:marker>
      </c:pivotFmt>
      <c:pivotFmt>
        <c:idx val="48"/>
        <c:marker>
          <c:symbol val="none"/>
        </c:marker>
      </c:pivotFmt>
      <c:pivotFmt>
        <c:idx val="49"/>
        <c:marker>
          <c:symbol val="none"/>
        </c:marker>
      </c:pivotFmt>
      <c:pivotFmt>
        <c:idx val="50"/>
        <c:marker>
          <c:symbol val="none"/>
        </c:marker>
      </c:pivotFmt>
      <c:pivotFmt>
        <c:idx val="51"/>
        <c:marker>
          <c:symbol val="none"/>
        </c:marker>
      </c:pivotFmt>
      <c:pivotFmt>
        <c:idx val="52"/>
        <c:marker>
          <c:symbol val="none"/>
        </c:marker>
      </c:pivotFmt>
      <c:pivotFmt>
        <c:idx val="53"/>
        <c:marker>
          <c:symbol val="none"/>
        </c:marker>
      </c:pivotFmt>
      <c:pivotFmt>
        <c:idx val="54"/>
        <c:marker>
          <c:symbol val="none"/>
        </c:marker>
      </c:pivotFmt>
      <c:pivotFmt>
        <c:idx val="55"/>
        <c:marker>
          <c:symbol val="none"/>
        </c:marker>
      </c:pivotFmt>
      <c:pivotFmt>
        <c:idx val="56"/>
        <c:marker>
          <c:symbol val="none"/>
        </c:marker>
      </c:pivotFmt>
      <c:pivotFmt>
        <c:idx val="57"/>
        <c:marker>
          <c:symbol val="none"/>
        </c:marker>
      </c:pivotFmt>
      <c:pivotFmt>
        <c:idx val="58"/>
        <c:marker>
          <c:symbol val="none"/>
        </c:marker>
      </c:pivotFmt>
      <c:pivotFmt>
        <c:idx val="59"/>
        <c:marker>
          <c:symbol val="none"/>
        </c:marker>
      </c:pivotFmt>
      <c:pivotFmt>
        <c:idx val="60"/>
        <c:marker>
          <c:symbol val="none"/>
        </c:marker>
      </c:pivotFmt>
      <c:pivotFmt>
        <c:idx val="61"/>
        <c:marker>
          <c:symbol val="none"/>
        </c:marker>
      </c:pivotFmt>
      <c:pivotFmt>
        <c:idx val="62"/>
        <c:marker>
          <c:symbol val="none"/>
        </c:marker>
      </c:pivotFmt>
      <c:pivotFmt>
        <c:idx val="63"/>
        <c:marker>
          <c:symbol val="none"/>
        </c:marker>
      </c:pivotFmt>
      <c:pivotFmt>
        <c:idx val="64"/>
        <c:marker>
          <c:symbol val="none"/>
        </c:marker>
      </c:pivotFmt>
      <c:pivotFmt>
        <c:idx val="65"/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8.0202541054049711E-2"/>
          <c:y val="2.8252405949256338E-2"/>
          <c:w val="0.90091840289875269"/>
          <c:h val="0.7211245990084576"/>
        </c:manualLayout>
      </c:layout>
      <c:barChart>
        <c:barDir val="col"/>
        <c:grouping val="clustered"/>
        <c:ser>
          <c:idx val="0"/>
          <c:order val="0"/>
          <c:tx>
            <c:strRef>
              <c:f>Sheet3!$B$17:$B$18</c:f>
              <c:strCache>
                <c:ptCount val="1"/>
                <c:pt idx="0">
                  <c:v>Sum of Loans</c:v>
                </c:pt>
              </c:strCache>
            </c:strRef>
          </c:tx>
          <c:cat>
            <c:strRef>
              <c:f>Sheet3!$A$19:$A$28</c:f>
              <c:strCach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strCache>
            </c:strRef>
          </c:cat>
          <c:val>
            <c:numRef>
              <c:f>Sheet3!$B$19:$B$28</c:f>
              <c:numCache>
                <c:formatCode>_("$"* #,##0_);_("$"* \(#,##0\);_("$"* "-"??_);_(@_)</c:formatCode>
                <c:ptCount val="10"/>
                <c:pt idx="0">
                  <c:v>70</c:v>
                </c:pt>
                <c:pt idx="1">
                  <c:v>140</c:v>
                </c:pt>
                <c:pt idx="2">
                  <c:v>210</c:v>
                </c:pt>
                <c:pt idx="3">
                  <c:v>280</c:v>
                </c:pt>
                <c:pt idx="4">
                  <c:v>350</c:v>
                </c:pt>
                <c:pt idx="5">
                  <c:v>420</c:v>
                </c:pt>
                <c:pt idx="6">
                  <c:v>490</c:v>
                </c:pt>
                <c:pt idx="7">
                  <c:v>560</c:v>
                </c:pt>
                <c:pt idx="8">
                  <c:v>630</c:v>
                </c:pt>
                <c:pt idx="9">
                  <c:v>700</c:v>
                </c:pt>
              </c:numCache>
            </c:numRef>
          </c:val>
        </c:ser>
        <c:ser>
          <c:idx val="1"/>
          <c:order val="1"/>
          <c:tx>
            <c:strRef>
              <c:f>Sheet3!$C$17:$C$18</c:f>
              <c:strCache>
                <c:ptCount val="1"/>
                <c:pt idx="0">
                  <c:v>Sum of Costs</c:v>
                </c:pt>
              </c:strCache>
            </c:strRef>
          </c:tx>
          <c:cat>
            <c:strRef>
              <c:f>Sheet3!$A$19:$A$28</c:f>
              <c:strCach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strCache>
            </c:strRef>
          </c:cat>
          <c:val>
            <c:numRef>
              <c:f>Sheet3!$C$19:$C$28</c:f>
              <c:numCache>
                <c:formatCode>_("$"* #,##0_);_("$"* \(#,##0\);_("$"* "-"??_);_(@_)</c:formatCode>
                <c:ptCount val="10"/>
                <c:pt idx="0">
                  <c:v>8.5</c:v>
                </c:pt>
                <c:pt idx="1">
                  <c:v>17</c:v>
                </c:pt>
                <c:pt idx="2">
                  <c:v>25.5</c:v>
                </c:pt>
                <c:pt idx="3">
                  <c:v>34</c:v>
                </c:pt>
                <c:pt idx="4">
                  <c:v>42.5</c:v>
                </c:pt>
                <c:pt idx="5">
                  <c:v>51</c:v>
                </c:pt>
                <c:pt idx="6">
                  <c:v>59.5</c:v>
                </c:pt>
                <c:pt idx="7">
                  <c:v>68</c:v>
                </c:pt>
                <c:pt idx="8">
                  <c:v>76.5</c:v>
                </c:pt>
                <c:pt idx="9">
                  <c:v>85</c:v>
                </c:pt>
              </c:numCache>
            </c:numRef>
          </c:val>
        </c:ser>
        <c:ser>
          <c:idx val="2"/>
          <c:order val="2"/>
          <c:tx>
            <c:strRef>
              <c:f>Sheet3!$D$17:$D$18</c:f>
              <c:strCache>
                <c:ptCount val="1"/>
                <c:pt idx="0">
                  <c:v>Sum of O/C</c:v>
                </c:pt>
              </c:strCache>
            </c:strRef>
          </c:tx>
          <c:cat>
            <c:strRef>
              <c:f>Sheet3!$A$19:$A$28</c:f>
              <c:strCach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strCache>
            </c:strRef>
          </c:cat>
          <c:val>
            <c:numRef>
              <c:f>Sheet3!$D$19:$D$28</c:f>
              <c:numCache>
                <c:formatCode>_("$"* #,##0_);_("$"* \(#,##0\);_("$"* "-"??_);_(@_)</c:formatCode>
                <c:ptCount val="10"/>
                <c:pt idx="0">
                  <c:v>16.899999999999999</c:v>
                </c:pt>
                <c:pt idx="1">
                  <c:v>33.800000000000011</c:v>
                </c:pt>
                <c:pt idx="2">
                  <c:v>50.70000000000001</c:v>
                </c:pt>
                <c:pt idx="3">
                  <c:v>67.599999999999994</c:v>
                </c:pt>
                <c:pt idx="4">
                  <c:v>84.5</c:v>
                </c:pt>
                <c:pt idx="5">
                  <c:v>101.4</c:v>
                </c:pt>
                <c:pt idx="6">
                  <c:v>118.30000000000001</c:v>
                </c:pt>
                <c:pt idx="7">
                  <c:v>135.20000000000002</c:v>
                </c:pt>
                <c:pt idx="8">
                  <c:v>152.10000000000002</c:v>
                </c:pt>
                <c:pt idx="9">
                  <c:v>169.00000000000003</c:v>
                </c:pt>
              </c:numCache>
            </c:numRef>
          </c:val>
        </c:ser>
        <c:axId val="87900160"/>
        <c:axId val="87901696"/>
      </c:barChart>
      <c:catAx>
        <c:axId val="87900160"/>
        <c:scaling>
          <c:orientation val="minMax"/>
        </c:scaling>
        <c:axPos val="b"/>
        <c:tickLblPos val="nextTo"/>
        <c:crossAx val="87901696"/>
        <c:crosses val="autoZero"/>
        <c:auto val="1"/>
        <c:lblAlgn val="ctr"/>
        <c:lblOffset val="100"/>
      </c:catAx>
      <c:valAx>
        <c:axId val="87901696"/>
        <c:scaling>
          <c:orientation val="minMax"/>
        </c:scaling>
        <c:axPos val="l"/>
        <c:majorGridlines/>
        <c:numFmt formatCode="_(&quot;$&quot;* #,##0_);_(&quot;$&quot;* \(#,##0\);_(&quot;$&quot;* &quot;-&quot;??_);_(@_)" sourceLinked="1"/>
        <c:tickLblPos val="nextTo"/>
        <c:crossAx val="87900160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90374" cy="464582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8892" y="0"/>
            <a:ext cx="2990374" cy="464582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F2C164A-7038-42D0-953C-2EB4816D4C81}" type="datetimeFigureOut">
              <a:rPr lang="en-US" smtClean="0"/>
              <a:pPr/>
              <a:t>8/6/2015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4013" y="696913"/>
            <a:ext cx="6192837" cy="3484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5443"/>
            <a:ext cx="2990374" cy="464582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8892" y="8825443"/>
            <a:ext cx="2990374" cy="464582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F6DA9C80-B631-4EC4-8253-F63CFD0157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43357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97628134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2113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92113"/>
            <a:ext cx="5111750" cy="41608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3289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506954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798157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98520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3700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7475"/>
            <a:ext cx="8229600" cy="31654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30013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3700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87475"/>
            <a:ext cx="4038600" cy="3165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87475"/>
            <a:ext cx="4038600" cy="3165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3597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3700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66863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47875"/>
            <a:ext cx="4040188" cy="2505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66863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47875"/>
            <a:ext cx="4041775" cy="2505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45502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9100"/>
            <a:ext cx="8229600" cy="85725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487227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1160181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2113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92113"/>
            <a:ext cx="5111750" cy="41608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3289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5069545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798157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tion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679627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3700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7475"/>
            <a:ext cx="8229600" cy="31654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43001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49852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3700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7475"/>
            <a:ext cx="8229600" cy="31654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43001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3700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87475"/>
            <a:ext cx="4038600" cy="3165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87475"/>
            <a:ext cx="4038600" cy="3165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8359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3700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66863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47875"/>
            <a:ext cx="4040188" cy="2505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66863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47875"/>
            <a:ext cx="4041775" cy="2505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4550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9100"/>
            <a:ext cx="8229600" cy="85725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48722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116018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7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5E22D-F131-4D0D-8179-386C8885B195}" type="datetime1">
              <a:rPr lang="en-US" smtClean="0"/>
              <a:pPr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CAC6D-BD82-4571-9E34-C1EFF11A94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3714750"/>
            <a:ext cx="9144000" cy="14859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3714750"/>
            <a:ext cx="9144000" cy="76200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NYSERDA Logo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33400" y="285750"/>
            <a:ext cx="3405540" cy="82296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23744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1581150"/>
            <a:ext cx="5334000" cy="27432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1540453"/>
            <a:ext cx="5334000" cy="81394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lide Number Placeholder 3"/>
          <p:cNvSpPr txBox="1">
            <a:spLocks/>
          </p:cNvSpPr>
          <p:nvPr userDrawn="1"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DF52EC2-2C0B-4C03-9888-0B25156ED88D}" type="slidenum">
              <a:rPr lang="en-US" sz="1200" smtClean="0">
                <a:solidFill>
                  <a:srgbClr val="002D73"/>
                </a:solidFill>
              </a:rPr>
              <a:pPr algn="r"/>
              <a:t>‹#›</a:t>
            </a:fld>
            <a:endParaRPr lang="en-US" sz="1200" dirty="0">
              <a:solidFill>
                <a:srgbClr val="002D73"/>
              </a:solidFill>
            </a:endParaRPr>
          </a:p>
        </p:txBody>
      </p:sp>
      <p:pic>
        <p:nvPicPr>
          <p:cNvPr id="8" name="Picture 7" descr="NYSERDA Logo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391400" y="4552950"/>
            <a:ext cx="1513584" cy="36576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05248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96" r:id="rId2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9370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87475"/>
            <a:ext cx="8229600" cy="3165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2344"/>
            <a:ext cx="9144000" cy="299605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3"/>
          <p:cNvSpPr txBox="1">
            <a:spLocks/>
          </p:cNvSpPr>
          <p:nvPr userDrawn="1"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DF52EC2-2C0B-4C03-9888-0B25156ED88D}" type="slidenum">
              <a:rPr lang="en-US" sz="1200" smtClean="0"/>
              <a:pPr algn="r"/>
              <a:t>‹#›</a:t>
            </a:fld>
            <a:endParaRPr lang="en-US" sz="1200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-19050"/>
            <a:ext cx="9144000" cy="81394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NYSERDA Logo.png"/>
          <p:cNvPicPr>
            <a:picLocks noChangeAspect="1"/>
          </p:cNvPicPr>
          <p:nvPr userDrawn="1"/>
        </p:nvPicPr>
        <p:blipFill>
          <a:blip r:embed="rId10" cstate="print"/>
          <a:stretch>
            <a:fillRect/>
          </a:stretch>
        </p:blipFill>
        <p:spPr>
          <a:xfrm>
            <a:off x="7391400" y="4552950"/>
            <a:ext cx="1513584" cy="36576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43379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</p:sldLayoutIdLst>
  <p:hf sldNum="0" hdr="0" ftr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9370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87475"/>
            <a:ext cx="8229600" cy="3165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2344"/>
            <a:ext cx="9144000" cy="299605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3"/>
          <p:cNvSpPr txBox="1">
            <a:spLocks/>
          </p:cNvSpPr>
          <p:nvPr userDrawn="1"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DF52EC2-2C0B-4C03-9888-0B25156ED88D}" type="slidenum">
              <a:rPr lang="en-US" sz="1200" smtClean="0">
                <a:solidFill>
                  <a:prstClr val="white"/>
                </a:solidFill>
              </a:rPr>
              <a:pPr algn="r"/>
              <a:t>‹#›</a:t>
            </a:fld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-19050"/>
            <a:ext cx="9144000" cy="81394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3" name="Picture 12" descr="NYSERDA Logo.png"/>
          <p:cNvPicPr>
            <a:picLocks noChangeAspect="1"/>
          </p:cNvPicPr>
          <p:nvPr userDrawn="1"/>
        </p:nvPicPr>
        <p:blipFill>
          <a:blip r:embed="rId10" cstate="print"/>
          <a:stretch>
            <a:fillRect/>
          </a:stretch>
        </p:blipFill>
        <p:spPr>
          <a:xfrm>
            <a:off x="7391400" y="4552950"/>
            <a:ext cx="1513584" cy="365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43379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</p:sldLayoutIdLst>
  <p:hf sldNum="0" hdr="0" ftr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1.xlsx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28600" y="1733550"/>
            <a:ext cx="86868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GJGNY Residential Loan Interest Rates for Sustainability</a:t>
            </a:r>
            <a:endParaRPr lang="en-US" sz="3000" b="1" dirty="0">
              <a:solidFill>
                <a:srgbClr val="002D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4019550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Green Jobs – Green New York Advisory Council</a:t>
            </a:r>
          </a:p>
          <a:p>
            <a:r>
              <a:rPr lang="en-US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August 7, 2015</a:t>
            </a:r>
            <a:endParaRPr 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678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Cash Flow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Holding Period</a:t>
            </a:r>
          </a:p>
          <a:p>
            <a:pPr lvl="1"/>
            <a:r>
              <a:rPr lang="en-US" sz="1600" dirty="0" smtClean="0"/>
              <a:t>Loans initially funded through GJGNY Revolving Loan Fund – aggregated until they are financed</a:t>
            </a:r>
          </a:p>
          <a:p>
            <a:pPr lvl="1"/>
            <a:r>
              <a:rPr lang="en-US" sz="1600" dirty="0" smtClean="0"/>
              <a:t>Assume Tier 1 EE and PV loans held for </a:t>
            </a:r>
            <a:r>
              <a:rPr lang="en-US" sz="1600" dirty="0" err="1" smtClean="0"/>
              <a:t>avg</a:t>
            </a:r>
            <a:r>
              <a:rPr lang="en-US" sz="1600" dirty="0" smtClean="0"/>
              <a:t> of 12 months before financing</a:t>
            </a:r>
          </a:p>
          <a:p>
            <a:pPr lvl="1"/>
            <a:r>
              <a:rPr lang="en-US" sz="1600" dirty="0" smtClean="0"/>
              <a:t>Assume Tier 2 loans held for </a:t>
            </a:r>
            <a:r>
              <a:rPr lang="en-US" sz="1600" dirty="0" err="1" smtClean="0"/>
              <a:t>avg</a:t>
            </a:r>
            <a:r>
              <a:rPr lang="en-US" sz="1600" dirty="0" smtClean="0"/>
              <a:t> of 4yrs before financing</a:t>
            </a:r>
          </a:p>
          <a:p>
            <a:pPr lvl="1"/>
            <a:r>
              <a:rPr lang="en-US" sz="1600" dirty="0" smtClean="0"/>
              <a:t>P&amp;I repaid during holding period reduces amount financed and offsets costs</a:t>
            </a:r>
          </a:p>
          <a:p>
            <a:r>
              <a:rPr lang="en-US" sz="2000" dirty="0" smtClean="0"/>
              <a:t>Overcollateralization </a:t>
            </a:r>
          </a:p>
          <a:p>
            <a:pPr lvl="1"/>
            <a:r>
              <a:rPr lang="en-US" sz="1600" dirty="0" smtClean="0"/>
              <a:t>Depending upon interest rates, in order to meet debt service requirements, pledge loans may be &gt; proceeds from financing, so RLF not fully replenished</a:t>
            </a:r>
          </a:p>
          <a:p>
            <a:pPr lvl="1"/>
            <a:r>
              <a:rPr lang="en-US" sz="1600" dirty="0" smtClean="0"/>
              <a:t>Requires cash, but recovered over term of financing (e.g. 15 yrs)</a:t>
            </a:r>
          </a:p>
          <a:p>
            <a:pPr lvl="1"/>
            <a:r>
              <a:rPr lang="en-US" sz="1600" dirty="0" smtClean="0"/>
              <a:t>Assume coverage ratio of 125%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Cash Flow Effects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Holding period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Overcollateralization</a:t>
            </a:r>
          </a:p>
          <a:p>
            <a:pPr>
              <a:buNone/>
            </a:pPr>
            <a:endParaRPr lang="en-US" sz="20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0" y="1809749"/>
          <a:ext cx="7772401" cy="1103839"/>
        </p:xfrm>
        <a:graphic>
          <a:graphicData uri="http://schemas.openxmlformats.org/drawingml/2006/table">
            <a:tbl>
              <a:tblPr/>
              <a:tblGrid>
                <a:gridCol w="2971800"/>
                <a:gridCol w="838200"/>
                <a:gridCol w="609600"/>
                <a:gridCol w="609600"/>
                <a:gridCol w="685800"/>
                <a:gridCol w="762000"/>
                <a:gridCol w="685800"/>
                <a:gridCol w="609601"/>
              </a:tblGrid>
              <a:tr h="158906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Energy Efficiency</a:t>
                      </a: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76250" algn="l"/>
                        </a:tabLs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PV</a:t>
                      </a: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76250" algn="l"/>
                        </a:tabLs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MR</a:t>
                      </a: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LMI</a:t>
                      </a: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MR/Tier1</a:t>
                      </a: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LMI/Tier2</a:t>
                      </a: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62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Revolving fund needed for holding </a:t>
                      </a:r>
                      <a:r>
                        <a:rPr lang="en-US" sz="1200" dirty="0" smtClean="0">
                          <a:latin typeface="Calibri"/>
                          <a:ea typeface="Calibri"/>
                          <a:cs typeface="Times New Roman"/>
                        </a:rPr>
                        <a:t>period: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- Loan </a:t>
                      </a:r>
                      <a:r>
                        <a:rPr lang="en-US" sz="1200" dirty="0" smtClean="0">
                          <a:latin typeface="Calibri"/>
                          <a:ea typeface="Calibri"/>
                          <a:cs typeface="Times New Roman"/>
                        </a:rPr>
                        <a:t>issuance *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-Tier 2 </a:t>
                      </a:r>
                      <a:r>
                        <a:rPr lang="en-US" sz="1200" dirty="0" smtClean="0">
                          <a:latin typeface="Calibri"/>
                          <a:ea typeface="Calibri"/>
                          <a:cs typeface="Times New Roman"/>
                        </a:rPr>
                        <a:t>(+3yr</a:t>
                      </a:r>
                      <a:r>
                        <a:rPr lang="en-US" sz="1200" baseline="0" dirty="0" smtClean="0">
                          <a:latin typeface="Calibri"/>
                          <a:ea typeface="Calibri"/>
                          <a:cs typeface="Times New Roman"/>
                        </a:rPr>
                        <a:t> hold period</a:t>
                      </a:r>
                      <a:r>
                        <a:rPr lang="en-US" sz="1200" dirty="0" smtClean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$22.2</a:t>
                      </a: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 smtClean="0">
                          <a:latin typeface="Calibri"/>
                          <a:ea typeface="Calibri"/>
                          <a:cs typeface="Times New Roman"/>
                        </a:rPr>
                        <a:t>$8.4</a:t>
                      </a:r>
                      <a:endParaRPr lang="en-US" sz="1200" u="sng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$</a:t>
                      </a:r>
                      <a:r>
                        <a:rPr lang="en-US" sz="1200" dirty="0" smtClean="0">
                          <a:latin typeface="Calibri"/>
                          <a:ea typeface="Calibri"/>
                          <a:cs typeface="Times New Roman"/>
                        </a:rPr>
                        <a:t>30.6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$6.1</a:t>
                      </a: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 smtClean="0">
                          <a:latin typeface="Calibri"/>
                          <a:ea typeface="Calibri"/>
                          <a:cs typeface="Times New Roman"/>
                        </a:rPr>
                        <a:t>$5.7</a:t>
                      </a:r>
                      <a:endParaRPr lang="en-US" sz="1200" u="sng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Times New Roman"/>
                        </a:rPr>
                        <a:t>$11.8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$28.3</a:t>
                      </a: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 smtClean="0">
                          <a:latin typeface="Calibri"/>
                          <a:ea typeface="Calibri"/>
                          <a:cs typeface="Times New Roman"/>
                        </a:rPr>
                        <a:t>$14.1</a:t>
                      </a:r>
                      <a:endParaRPr lang="en-US" sz="1200" u="sng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$</a:t>
                      </a:r>
                      <a:r>
                        <a:rPr lang="en-US" sz="1200" dirty="0" smtClean="0">
                          <a:latin typeface="Calibri"/>
                          <a:ea typeface="Calibri"/>
                          <a:cs typeface="Times New Roman"/>
                        </a:rPr>
                        <a:t>42.4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Times New Roman"/>
                        </a:rPr>
                        <a:t>$37.4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Times New Roman"/>
                        </a:rPr>
                        <a:t>$37.4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Times New Roman"/>
                        </a:rPr>
                        <a:t>$5.6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 smtClean="0">
                          <a:latin typeface="Calibri"/>
                          <a:ea typeface="Calibri"/>
                          <a:cs typeface="Times New Roman"/>
                        </a:rPr>
                        <a:t>$16.8</a:t>
                      </a:r>
                      <a:endParaRPr lang="en-US" sz="1200" u="sng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Times New Roman"/>
                        </a:rPr>
                        <a:t>$22.4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Times New Roman"/>
                        </a:rPr>
                        <a:t>$43.0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 smtClean="0">
                          <a:latin typeface="Calibri"/>
                          <a:ea typeface="Calibri"/>
                          <a:cs typeface="Times New Roman"/>
                        </a:rPr>
                        <a:t>$16.8</a:t>
                      </a:r>
                      <a:endParaRPr lang="en-US" sz="1200" u="sng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Times New Roman"/>
                        </a:rPr>
                        <a:t>$59.8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Times New Roman"/>
                        </a:rPr>
                        <a:t>$71.3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 smtClean="0">
                          <a:latin typeface="Calibri"/>
                          <a:ea typeface="Calibri"/>
                          <a:cs typeface="Times New Roman"/>
                        </a:rPr>
                        <a:t>$30.9</a:t>
                      </a:r>
                      <a:endParaRPr lang="en-US" sz="1200" u="sng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Times New Roman"/>
                        </a:rPr>
                        <a:t>$102.2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9600" y="3181351"/>
          <a:ext cx="7772401" cy="931918"/>
        </p:xfrm>
        <a:graphic>
          <a:graphicData uri="http://schemas.openxmlformats.org/drawingml/2006/table">
            <a:tbl>
              <a:tblPr/>
              <a:tblGrid>
                <a:gridCol w="2971800"/>
                <a:gridCol w="838200"/>
                <a:gridCol w="609600"/>
                <a:gridCol w="609600"/>
                <a:gridCol w="685800"/>
                <a:gridCol w="762000"/>
                <a:gridCol w="685800"/>
                <a:gridCol w="609601"/>
              </a:tblGrid>
              <a:tr h="166501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Energy Efficiency</a:t>
                      </a: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76250" algn="l"/>
                        </a:tabLs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PV</a:t>
                      </a: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76250" algn="l"/>
                        </a:tabLs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5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MR</a:t>
                      </a: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LMI</a:t>
                      </a: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MR/Tier1</a:t>
                      </a: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LMI/Tier2</a:t>
                      </a: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39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Loan</a:t>
                      </a:r>
                      <a:r>
                        <a:rPr lang="en-US" sz="1200" dirty="0" smtClean="0">
                          <a:latin typeface="Calibri"/>
                          <a:ea typeface="Calibri"/>
                          <a:cs typeface="Times New Roman"/>
                        </a:rPr>
                        <a:t>$ Issued Per</a:t>
                      </a:r>
                      <a:r>
                        <a:rPr lang="en-US" sz="1200" baseline="0" dirty="0" smtClean="0">
                          <a:latin typeface="Calibri"/>
                          <a:ea typeface="Calibri"/>
                          <a:cs typeface="Times New Roman"/>
                        </a:rPr>
                        <a:t> Year *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$22.2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$6.1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$28.3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Times New Roman"/>
                        </a:rPr>
                        <a:t>$37.4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Times New Roman"/>
                        </a:rPr>
                        <a:t>$5.6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Times New Roman"/>
                        </a:rPr>
                        <a:t>$43.0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Times New Roman"/>
                        </a:rPr>
                        <a:t>$71.3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00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Times New Roman"/>
                        </a:rPr>
                        <a:t>Cash </a:t>
                      </a: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deficit at Financing (overcollateralization</a:t>
                      </a:r>
                      <a:r>
                        <a:rPr lang="en-US" sz="1200" dirty="0" smtClean="0">
                          <a:latin typeface="Calibri"/>
                          <a:ea typeface="Calibri"/>
                          <a:cs typeface="Times New Roman"/>
                        </a:rPr>
                        <a:t>) based on current rates 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$4.6</a:t>
                      </a: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$1.4</a:t>
                      </a: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$6.0</a:t>
                      </a: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Times New Roman"/>
                        </a:rPr>
                        <a:t>$10.2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Times New Roman"/>
                        </a:rPr>
                        <a:t>$.7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Times New Roman"/>
                        </a:rPr>
                        <a:t>$10.9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$</a:t>
                      </a:r>
                      <a:r>
                        <a:rPr lang="en-US" sz="1200" dirty="0" smtClean="0">
                          <a:latin typeface="Calibri"/>
                          <a:ea typeface="Calibri"/>
                          <a:cs typeface="Times New Roman"/>
                        </a:rPr>
                        <a:t>16.9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609600" y="4552950"/>
            <a:ext cx="58674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/>
              <a:t>*  Based on 12 months ended Jun 2015 for EE; projected future annual loan issuance for PV.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Interest Rate Strategies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By consumer segment (MR </a:t>
            </a:r>
            <a:r>
              <a:rPr lang="en-US" sz="2000" dirty="0" err="1" smtClean="0"/>
              <a:t>vs</a:t>
            </a:r>
            <a:r>
              <a:rPr lang="en-US" sz="2000" dirty="0" smtClean="0"/>
              <a:t> LMI) and by purpose (EE </a:t>
            </a:r>
            <a:r>
              <a:rPr lang="en-US" sz="2000" dirty="0" err="1" smtClean="0"/>
              <a:t>vs</a:t>
            </a:r>
            <a:r>
              <a:rPr lang="en-US" sz="2000" dirty="0" smtClean="0"/>
              <a:t> PV)</a:t>
            </a:r>
          </a:p>
          <a:p>
            <a:r>
              <a:rPr lang="en-US" sz="2000" dirty="0" smtClean="0"/>
              <a:t>Portfolio rate recovery with continuation of subsidized rate for LMI</a:t>
            </a:r>
          </a:p>
          <a:p>
            <a:r>
              <a:rPr lang="en-US" sz="2000" dirty="0" smtClean="0"/>
              <a:t>Tiered pricing by term </a:t>
            </a:r>
          </a:p>
          <a:p>
            <a:r>
              <a:rPr lang="en-US" sz="2000" dirty="0" smtClean="0"/>
              <a:t>Pricing by utility territory (takes into consideration project economics and differences in utility rates)</a:t>
            </a:r>
          </a:p>
          <a:p>
            <a:pPr lvl="1"/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Hypothetical Loan Rate to Address Costs</a:t>
            </a:r>
            <a:endParaRPr lang="en-US" sz="28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0" y="1276349"/>
          <a:ext cx="8153399" cy="2865678"/>
        </p:xfrm>
        <a:graphic>
          <a:graphicData uri="http://schemas.openxmlformats.org/drawingml/2006/table">
            <a:tbl>
              <a:tblPr/>
              <a:tblGrid>
                <a:gridCol w="2986889"/>
                <a:gridCol w="887994"/>
                <a:gridCol w="807267"/>
                <a:gridCol w="807267"/>
                <a:gridCol w="968720"/>
                <a:gridCol w="968720"/>
                <a:gridCol w="726542"/>
              </a:tblGrid>
              <a:tr h="222245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/>
                          <a:ea typeface="Calibri"/>
                          <a:cs typeface="Times New Roman"/>
                        </a:rPr>
                        <a:t>($ in millions)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Energy Efficiency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76250" algn="l"/>
                        </a:tabLs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PV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22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MR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LMI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MR/Tier1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LMI/Tier2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222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Loan</a:t>
                      </a:r>
                      <a:r>
                        <a:rPr lang="en-US" sz="1400" dirty="0" smtClean="0">
                          <a:latin typeface="Calibri"/>
                          <a:ea typeface="Calibri"/>
                          <a:cs typeface="Times New Roman"/>
                        </a:rPr>
                        <a:t>$ Issued Per</a:t>
                      </a:r>
                      <a:r>
                        <a:rPr lang="en-US" sz="1400" baseline="0" dirty="0" smtClean="0">
                          <a:latin typeface="Calibri"/>
                          <a:ea typeface="Calibri"/>
                          <a:cs typeface="Times New Roman"/>
                        </a:rPr>
                        <a:t> Year *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$22.2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$6.1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$28.3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/>
                          <a:ea typeface="Calibri"/>
                          <a:cs typeface="Times New Roman"/>
                        </a:rPr>
                        <a:t>$37.4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/>
                          <a:ea typeface="Calibri"/>
                          <a:cs typeface="Times New Roman"/>
                        </a:rPr>
                        <a:t>$5.6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/>
                          <a:ea typeface="Calibri"/>
                          <a:cs typeface="Times New Roman"/>
                        </a:rPr>
                        <a:t>$43.0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156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/>
                          <a:ea typeface="Calibri"/>
                          <a:cs typeface="Times New Roman"/>
                        </a:rPr>
                        <a:t>Cost </a:t>
                      </a: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deficit </a:t>
                      </a:r>
                      <a:r>
                        <a:rPr lang="en-US" sz="1400" dirty="0" smtClean="0">
                          <a:latin typeface="Calibri"/>
                          <a:ea typeface="Calibri"/>
                          <a:cs typeface="Times New Roman"/>
                        </a:rPr>
                        <a:t>(over</a:t>
                      </a:r>
                      <a:r>
                        <a:rPr lang="en-US" sz="1400" baseline="0" dirty="0" smtClean="0">
                          <a:latin typeface="Calibri"/>
                          <a:ea typeface="Calibri"/>
                          <a:cs typeface="Times New Roman"/>
                        </a:rPr>
                        <a:t> loan term) </a:t>
                      </a:r>
                      <a:r>
                        <a:rPr lang="en-US" sz="1400" dirty="0" smtClean="0">
                          <a:latin typeface="Calibri"/>
                          <a:ea typeface="Calibri"/>
                          <a:cs typeface="Times New Roman"/>
                        </a:rPr>
                        <a:t>based </a:t>
                      </a: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on current Interest Rate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$1.9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$.9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$2.8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/>
                          <a:ea typeface="Calibri"/>
                          <a:cs typeface="Times New Roman"/>
                        </a:rPr>
                        <a:t>$5.0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/>
                          <a:ea typeface="Calibri"/>
                          <a:cs typeface="Times New Roman"/>
                        </a:rPr>
                        <a:t>$.7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/>
                          <a:ea typeface="Calibri"/>
                          <a:cs typeface="Times New Roman"/>
                        </a:rPr>
                        <a:t>$5.7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156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Interest rate required to eliminate cost deficit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4.75%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5.50%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4.90%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Calibri"/>
                          <a:cs typeface="Times New Roman"/>
                        </a:rPr>
                        <a:t>5.45%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5.00%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5.40%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610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latin typeface="+mn-lt"/>
                          <a:ea typeface="Calibri"/>
                          <a:cs typeface="Times New Roman"/>
                        </a:rPr>
                        <a:t>Cash</a:t>
                      </a:r>
                      <a:r>
                        <a:rPr lang="en-US" sz="1400" b="0" baseline="0" dirty="0" smtClean="0">
                          <a:latin typeface="+mn-lt"/>
                          <a:ea typeface="Calibri"/>
                          <a:cs typeface="Times New Roman"/>
                        </a:rPr>
                        <a:t> deficit (overcollateralization)that still results if above rates were used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Calibri"/>
                          <a:ea typeface="Calibri"/>
                          <a:cs typeface="Times New Roman"/>
                        </a:rPr>
                        <a:t>$3.0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Calibri"/>
                          <a:ea typeface="Calibri"/>
                          <a:cs typeface="Times New Roman"/>
                        </a:rPr>
                        <a:t>$.7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Calibri"/>
                          <a:ea typeface="Calibri"/>
                          <a:cs typeface="Times New Roman"/>
                        </a:rPr>
                        <a:t>$3.7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Calibri"/>
                          <a:ea typeface="Calibri"/>
                          <a:cs typeface="Times New Roman"/>
                        </a:rPr>
                        <a:t>$6.3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Calibri"/>
                          <a:ea typeface="Calibri"/>
                          <a:cs typeface="Times New Roman"/>
                        </a:rPr>
                        <a:t>$.2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Calibri"/>
                          <a:ea typeface="Calibri"/>
                          <a:cs typeface="Times New Roman"/>
                        </a:rPr>
                        <a:t>$6.5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156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Interest rate to eliminate cost deficit, but maintain current </a:t>
                      </a:r>
                      <a:r>
                        <a:rPr lang="en-US" sz="1400" b="1" dirty="0" smtClean="0">
                          <a:latin typeface="Calibri"/>
                          <a:ea typeface="Calibri"/>
                          <a:cs typeface="Times New Roman"/>
                        </a:rPr>
                        <a:t>LMI rate 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Calibri"/>
                          <a:ea typeface="Calibri"/>
                          <a:cs typeface="Times New Roman"/>
                        </a:rPr>
                        <a:t>5.30%**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3.49%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4.90%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5.70</a:t>
                      </a:r>
                      <a:r>
                        <a:rPr lang="en-US" sz="1400" b="1" dirty="0" smtClean="0">
                          <a:latin typeface="Calibri"/>
                          <a:ea typeface="Calibri"/>
                          <a:cs typeface="Times New Roman"/>
                        </a:rPr>
                        <a:t>%**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3.49%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5.40%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577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Calibri"/>
                          <a:ea typeface="Calibri"/>
                          <a:cs typeface="Times New Roman"/>
                        </a:rPr>
                        <a:t>Cash</a:t>
                      </a:r>
                      <a:r>
                        <a:rPr lang="en-US" sz="1400" b="0" baseline="0" dirty="0" smtClean="0">
                          <a:latin typeface="Calibri"/>
                          <a:ea typeface="Calibri"/>
                          <a:cs typeface="Times New Roman"/>
                        </a:rPr>
                        <a:t> deficit (overcollateralization)that still results if above rates were used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Calibri"/>
                          <a:ea typeface="Calibri"/>
                          <a:cs typeface="Times New Roman"/>
                        </a:rPr>
                        <a:t>$2.3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Calibri"/>
                          <a:ea typeface="Calibri"/>
                          <a:cs typeface="Times New Roman"/>
                        </a:rPr>
                        <a:t>$1.4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Calibri"/>
                          <a:ea typeface="Calibri"/>
                          <a:cs typeface="Times New Roman"/>
                        </a:rPr>
                        <a:t>$3.7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Calibri"/>
                          <a:ea typeface="Calibri"/>
                          <a:cs typeface="Times New Roman"/>
                        </a:rPr>
                        <a:t>$5.8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Calibri"/>
                          <a:ea typeface="Calibri"/>
                          <a:cs typeface="Times New Roman"/>
                        </a:rPr>
                        <a:t>$.7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Calibri"/>
                          <a:ea typeface="Calibri"/>
                          <a:cs typeface="Times New Roman"/>
                        </a:rPr>
                        <a:t>$6.5</a:t>
                      </a:r>
                      <a:endParaRPr lang="en-US" sz="14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38200" y="4400550"/>
            <a:ext cx="6116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* 12 months ended Jun 2015 for EE; projected future annual loan issuance for PV.</a:t>
            </a:r>
          </a:p>
          <a:p>
            <a:r>
              <a:rPr lang="en-US" sz="1200" dirty="0" smtClean="0"/>
              <a:t>** Assumes MR loans would stay at current levels of loan issuance to make up for LMI shortfall. </a:t>
            </a:r>
          </a:p>
          <a:p>
            <a:r>
              <a:rPr lang="en-US" sz="1200" dirty="0" smtClean="0"/>
              <a:t>If MR loan issuances decreased, would require a higher rate.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Hypothetical Loan Rate to Address Overcollateralization</a:t>
            </a:r>
            <a:endParaRPr lang="en-US" sz="2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9600" y="1428749"/>
          <a:ext cx="7772401" cy="1981199"/>
        </p:xfrm>
        <a:graphic>
          <a:graphicData uri="http://schemas.openxmlformats.org/drawingml/2006/table">
            <a:tbl>
              <a:tblPr/>
              <a:tblGrid>
                <a:gridCol w="2971800"/>
                <a:gridCol w="838200"/>
                <a:gridCol w="609600"/>
                <a:gridCol w="609600"/>
                <a:gridCol w="685800"/>
                <a:gridCol w="762000"/>
                <a:gridCol w="685800"/>
                <a:gridCol w="609601"/>
              </a:tblGrid>
              <a:tr h="186095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Energy Efficiency</a:t>
                      </a: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76250" algn="l"/>
                        </a:tabLs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PV</a:t>
                      </a: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76250" algn="l"/>
                        </a:tabLs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1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MR</a:t>
                      </a: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LMI</a:t>
                      </a: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MR/Tier1</a:t>
                      </a: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LMI/Tier2</a:t>
                      </a: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0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Loan</a:t>
                      </a:r>
                      <a:r>
                        <a:rPr lang="en-US" sz="1200" dirty="0" smtClean="0">
                          <a:latin typeface="Calibri"/>
                          <a:ea typeface="Calibri"/>
                          <a:cs typeface="Times New Roman"/>
                        </a:rPr>
                        <a:t>$ Issued Per</a:t>
                      </a:r>
                      <a:r>
                        <a:rPr lang="en-US" sz="1200" baseline="0" dirty="0" smtClean="0">
                          <a:latin typeface="Calibri"/>
                          <a:ea typeface="Calibri"/>
                          <a:cs typeface="Times New Roman"/>
                        </a:rPr>
                        <a:t> Year *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$22.2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$6.1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$28.3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Times New Roman"/>
                        </a:rPr>
                        <a:t>$37.4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Times New Roman"/>
                        </a:rPr>
                        <a:t>$5.6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Times New Roman"/>
                        </a:rPr>
                        <a:t>$43.0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Times New Roman"/>
                        </a:rPr>
                        <a:t>$71.3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8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Calibri"/>
                          <a:cs typeface="Times New Roman"/>
                        </a:rPr>
                        <a:t>Cash deficit at Financing (overcollateralization) based on current rates </a:t>
                      </a:r>
                      <a:endParaRPr lang="en-US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$4.6</a:t>
                      </a: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$1.4</a:t>
                      </a: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$6.0</a:t>
                      </a: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Times New Roman"/>
                        </a:rPr>
                        <a:t>$10.2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Times New Roman"/>
                        </a:rPr>
                        <a:t>$.7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Calibri"/>
                          <a:ea typeface="Calibri"/>
                          <a:cs typeface="Times New Roman"/>
                        </a:rPr>
                        <a:t>$10.9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Times New Roman"/>
                        </a:rPr>
                        <a:t>$</a:t>
                      </a:r>
                      <a:r>
                        <a:rPr lang="en-US" sz="1200" dirty="0" smtClean="0">
                          <a:latin typeface="Calibri"/>
                          <a:ea typeface="Calibri"/>
                          <a:cs typeface="Times New Roman"/>
                        </a:rPr>
                        <a:t>16.9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71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Calibri"/>
                          <a:ea typeface="Calibri"/>
                          <a:cs typeface="Times New Roman"/>
                        </a:rPr>
                        <a:t>Interest rate required to eliminate cash overcollateralization</a:t>
                      </a: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Calibri"/>
                          <a:ea typeface="Calibri"/>
                          <a:cs typeface="Times New Roman"/>
                        </a:rPr>
                        <a:t>7.00%</a:t>
                      </a: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Calibri"/>
                          <a:ea typeface="Calibri"/>
                          <a:cs typeface="Times New Roman"/>
                        </a:rPr>
                        <a:t>7.25%</a:t>
                      </a: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Calibri"/>
                          <a:ea typeface="Calibri"/>
                          <a:cs typeface="Times New Roman"/>
                        </a:rPr>
                        <a:t>7.10%</a:t>
                      </a: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Calibri"/>
                          <a:ea typeface="Calibri"/>
                          <a:cs typeface="Times New Roman"/>
                        </a:rPr>
                        <a:t>8.40%</a:t>
                      </a: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Calibri"/>
                          <a:ea typeface="Calibri"/>
                          <a:cs typeface="Times New Roman"/>
                        </a:rPr>
                        <a:t>5.60%</a:t>
                      </a: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Calibri"/>
                          <a:ea typeface="Calibri"/>
                          <a:cs typeface="Times New Roman"/>
                        </a:rPr>
                        <a:t>8.00%</a:t>
                      </a: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2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Calibri"/>
                          <a:ea typeface="Calibri"/>
                          <a:cs typeface="Times New Roman"/>
                        </a:rPr>
                        <a:t>Interest rate required to eliminate cash overcollateralization, but maintain current rate for LMI</a:t>
                      </a: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Calibri"/>
                          <a:ea typeface="Calibri"/>
                          <a:cs typeface="Times New Roman"/>
                        </a:rPr>
                        <a:t>7.95</a:t>
                      </a:r>
                      <a:r>
                        <a:rPr lang="en-US" sz="1200" b="1" dirty="0" smtClean="0">
                          <a:latin typeface="Calibri"/>
                          <a:ea typeface="Calibri"/>
                          <a:cs typeface="Times New Roman"/>
                        </a:rPr>
                        <a:t>%**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Calibri"/>
                          <a:ea typeface="Calibri"/>
                          <a:cs typeface="Times New Roman"/>
                        </a:rPr>
                        <a:t>3.49%</a:t>
                      </a: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Calibri"/>
                          <a:ea typeface="Calibri"/>
                          <a:cs typeface="Times New Roman"/>
                        </a:rPr>
                        <a:t>7.10</a:t>
                      </a:r>
                      <a:r>
                        <a:rPr lang="en-US" sz="1200" b="1" dirty="0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Calibri"/>
                          <a:ea typeface="Calibri"/>
                          <a:cs typeface="Times New Roman"/>
                        </a:rPr>
                        <a:t>8.70</a:t>
                      </a:r>
                      <a:r>
                        <a:rPr lang="en-US" sz="1200" b="1" dirty="0" smtClean="0">
                          <a:latin typeface="Calibri"/>
                          <a:ea typeface="Calibri"/>
                          <a:cs typeface="Times New Roman"/>
                        </a:rPr>
                        <a:t>%**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Calibri"/>
                          <a:ea typeface="Calibri"/>
                          <a:cs typeface="Times New Roman"/>
                        </a:rPr>
                        <a:t>3.49%</a:t>
                      </a: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Calibri"/>
                          <a:ea typeface="Calibri"/>
                          <a:cs typeface="Times New Roman"/>
                        </a:rPr>
                        <a:t>8.00%</a:t>
                      </a: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166" marR="281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33400" y="4324350"/>
            <a:ext cx="6116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* 12 months ended Jun 2015 for EE; projected future annual loan issuance for PV.</a:t>
            </a:r>
          </a:p>
          <a:p>
            <a:r>
              <a:rPr lang="en-US" sz="1200" dirty="0" smtClean="0"/>
              <a:t>** Assumes MR loans would stay at current levels of loan issuance to make up for LMI shortfall. </a:t>
            </a:r>
          </a:p>
          <a:p>
            <a:r>
              <a:rPr lang="en-US" sz="1200" dirty="0" smtClean="0"/>
              <a:t>If MR loan issuances decreased, would require a higher rate.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3700"/>
            <a:ext cx="8229600" cy="654050"/>
          </a:xfrm>
        </p:spPr>
        <p:txBody>
          <a:bodyPr/>
          <a:lstStyle/>
          <a:p>
            <a:r>
              <a:rPr lang="en-US" dirty="0" smtClean="0"/>
              <a:t>Summary Capital Magnitude	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953000" y="1428750"/>
          <a:ext cx="3689350" cy="2011680"/>
        </p:xfrm>
        <a:graphic>
          <a:graphicData uri="http://schemas.openxmlformats.org/drawingml/2006/table">
            <a:tbl>
              <a:tblPr/>
              <a:tblGrid>
                <a:gridCol w="571642"/>
                <a:gridCol w="992853"/>
                <a:gridCol w="1252348"/>
                <a:gridCol w="872507"/>
              </a:tblGrid>
              <a:tr h="91362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9136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Year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Loans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Costs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O/C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6079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       70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                 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    17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079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     140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               17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    34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79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     210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               26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    51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79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     280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               34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    68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79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     350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               43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    85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79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     420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               51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 101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79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     490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               60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 118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79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     560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               68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 135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79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     630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               77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 152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79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     700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$                          85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$            169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228600" y="1428750"/>
          <a:ext cx="4267200" cy="220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93700"/>
            <a:ext cx="8382000" cy="501650"/>
          </a:xfrm>
        </p:spPr>
        <p:txBody>
          <a:bodyPr/>
          <a:lstStyle/>
          <a:p>
            <a:r>
              <a:rPr lang="en-US" sz="2800" dirty="0" smtClean="0"/>
              <a:t>Strategic Business Options </a:t>
            </a:r>
            <a:endParaRPr lang="en-US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8600" y="971550"/>
          <a:ext cx="8763001" cy="3981170"/>
        </p:xfrm>
        <a:graphic>
          <a:graphicData uri="http://schemas.openxmlformats.org/drawingml/2006/table">
            <a:tbl>
              <a:tblPr/>
              <a:tblGrid>
                <a:gridCol w="696456"/>
                <a:gridCol w="4184611"/>
                <a:gridCol w="837511"/>
                <a:gridCol w="749352"/>
                <a:gridCol w="117546"/>
                <a:gridCol w="775799"/>
                <a:gridCol w="731719"/>
                <a:gridCol w="670007"/>
              </a:tblGrid>
              <a:tr h="20202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Segoe U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Segoe U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800" b="1" i="0" u="sng" strike="noStrike">
                          <a:solidFill>
                            <a:srgbClr val="000000"/>
                          </a:solidFill>
                          <a:latin typeface="Segoe UI"/>
                        </a:rPr>
                        <a:t>EE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sng" strike="noStrike">
                        <a:solidFill>
                          <a:srgbClr val="000000"/>
                        </a:solidFill>
                        <a:latin typeface="Segoe U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800" b="1" i="0" u="sng" strike="noStrike">
                          <a:solidFill>
                            <a:srgbClr val="000000"/>
                          </a:solidFill>
                          <a:latin typeface="Segoe UI"/>
                        </a:rPr>
                        <a:t>PV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sng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</a:tr>
              <a:tr h="202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MR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LMI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sng" strike="noStrike">
                        <a:solidFill>
                          <a:srgbClr val="000000"/>
                        </a:solidFill>
                        <a:latin typeface="Segoe UI Semibold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MR/Tier1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LMI/Tier2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</a:tr>
              <a:tr h="202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Option 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Business as Usual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Segoe UI Semibold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</a:tr>
              <a:tr h="202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Current Rates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3.49%-3.99%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3.49%-3.99%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</a:tr>
              <a:tr h="202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Cost deficit resulting from each year's loan issuances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$1.9mm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$.9MM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Segoe UI Semibold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$5.0mm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$.7mm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$8.5mm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</a:tr>
              <a:tr h="202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Overcollateralization cash shortfall from each year's loan issuances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$4.6mm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$1.4mm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Segoe UI Semibold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$10.2mm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$.7mm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$16.9mm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</a:tr>
              <a:tr h="202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Segoe UI Semibold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</a:tr>
              <a:tr h="202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Option 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Origination Cost Recovery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Segoe UI Semibold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</a:tr>
              <a:tr h="202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Hypothetical Rates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4.75-5.3%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3.49-5.5%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latin typeface="Segoe UI Semibold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5.45-5.70%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3.49-5%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</a:tr>
              <a:tr h="202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Cost deficit resulting from each year's loan issuances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$0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$0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Segoe UI Semibold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$0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$0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</a:tr>
              <a:tr h="202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Overcollateralization cash shortfall from each year's loan issuances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$2.3-3.0mm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$.7-1.4mm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Segoe UI Semibold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$5.8-6.3mm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$.2-.7mm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$10.2mm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</a:tr>
              <a:tr h="202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Segoe UI Semibold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</a:tr>
              <a:tr h="202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Option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Segoe UI Semibold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Origination Cost Recovery and Overcollateralization Reserves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Segoe UI Semibold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</a:tr>
              <a:tr h="34900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Hypothetical Rates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7-7.95%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3.49-7.25%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Segoe UI Semibold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8.4-8.7%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3.49-5.60%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</a:tr>
              <a:tr h="202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Cost deficit resulting from each year's loan issuances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$0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$0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Segoe UI Semibold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$0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$0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</a:tr>
              <a:tr h="202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Overcollateralization cash shortfall from each year's loan issuances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$0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$0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Segoe UI Semibold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$0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$0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$0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</a:tr>
              <a:tr h="202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Segoe UI Semibold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Segoe UI Semibold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9B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3700"/>
            <a:ext cx="8382000" cy="577850"/>
          </a:xfrm>
        </p:spPr>
        <p:txBody>
          <a:bodyPr/>
          <a:lstStyle/>
          <a:p>
            <a:r>
              <a:rPr lang="en-US" sz="2800" dirty="0" smtClean="0"/>
              <a:t>Impact of Hypothetical Rate Change on EE Project Savings</a:t>
            </a:r>
            <a:endParaRPr lang="en-US" sz="28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28600" y="1428750"/>
          <a:ext cx="8534395" cy="269981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762000"/>
                <a:gridCol w="595745"/>
                <a:gridCol w="595745"/>
                <a:gridCol w="595745"/>
                <a:gridCol w="595745"/>
                <a:gridCol w="595745"/>
                <a:gridCol w="595745"/>
                <a:gridCol w="595745"/>
                <a:gridCol w="595745"/>
                <a:gridCol w="595745"/>
                <a:gridCol w="595745"/>
                <a:gridCol w="595745"/>
              </a:tblGrid>
              <a:tr h="53190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Segment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#Loans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Loans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Avg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</a:t>
                      </a:r>
                      <a:r>
                        <a:rPr lang="en-US" sz="1000" b="1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Yr Energy Savings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Avg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Annual Loan Pmt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Avg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</a:t>
                      </a:r>
                      <a:r>
                        <a:rPr lang="en-US" sz="1000" b="1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Yr Net Savings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Avg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</a:t>
                      </a:r>
                      <a:r>
                        <a:rPr lang="en-US" sz="1000" b="1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Yr Net Savings @4.0%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Avg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</a:t>
                      </a:r>
                      <a:r>
                        <a:rPr lang="en-US" sz="1000" b="1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Yr Net Savings @4.5%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Avg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</a:t>
                      </a:r>
                      <a:r>
                        <a:rPr lang="en-US" sz="1000" b="1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Yr Net Savings @5.0%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Avg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</a:t>
                      </a:r>
                      <a:r>
                        <a:rPr lang="en-US" sz="1000" b="1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Yr Net Savings @5.5%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Avg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</a:t>
                      </a:r>
                      <a:r>
                        <a:rPr lang="en-US" sz="1000" b="1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Yr Net Savings @6.0%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Avg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</a:t>
                      </a:r>
                      <a:r>
                        <a:rPr lang="en-US" sz="1000" b="1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Yr Net Savings @6.5%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Avg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</a:t>
                      </a:r>
                      <a:r>
                        <a:rPr lang="en-US" sz="1000" b="1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Yr Net Savings @7.0%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Avg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</a:t>
                      </a:r>
                      <a:r>
                        <a:rPr lang="en-US" sz="1000" b="1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Yr Net Savings @7.5%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1276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Tier 1</a:t>
                      </a:r>
                    </a:p>
                  </a:txBody>
                  <a:tcPr marL="47188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64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LMI/</a:t>
                      </a:r>
                    </a:p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Assisted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376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1779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$13,240,144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$1,010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$725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$284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$263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$241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$218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$195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$172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$148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$123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$99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3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Market</a:t>
                      </a:r>
                    </a:p>
                  </a:txBody>
                  <a:tcPr marL="94376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5373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$58,718,785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$1,179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$1,074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$105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$71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$38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($29)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($64)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($99)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($135)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($171)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39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188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7152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$71,958,930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$1,137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$988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$149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$118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$88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$58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($5)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($38)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($71)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($104)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76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Tier 2</a:t>
                      </a:r>
                    </a:p>
                  </a:txBody>
                  <a:tcPr marL="47188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64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LMI/</a:t>
                      </a:r>
                    </a:p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Assisted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376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$4,598,742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$1,059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$728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$331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$309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$285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$261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$237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$212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$186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$161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$134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3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Market</a:t>
                      </a:r>
                    </a:p>
                  </a:txBody>
                  <a:tcPr marL="94376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471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$5,590,615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$1,306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$1,102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$204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$168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$132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$96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$59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($17)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($57)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($96)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39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376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1058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$10,189,357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$1,169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$895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$275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$246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$217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$188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$158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$127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$96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$64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$32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3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$82,148,287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$1,141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$976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$165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$135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$105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$74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($21)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($53)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($86)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3700"/>
            <a:ext cx="8229600" cy="425450"/>
          </a:xfrm>
        </p:spPr>
        <p:txBody>
          <a:bodyPr/>
          <a:lstStyle/>
          <a:p>
            <a:r>
              <a:rPr lang="en-US" sz="1800" dirty="0" smtClean="0"/>
              <a:t>Impact of Hypothetical Rate Change on EE Savings – Utility Territory</a:t>
            </a:r>
            <a:endParaRPr lang="en-US" sz="1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52401" y="819151"/>
          <a:ext cx="8381999" cy="3789034"/>
        </p:xfrm>
        <a:graphic>
          <a:graphicData uri="http://schemas.openxmlformats.org/drawingml/2006/table">
            <a:tbl>
              <a:tblPr/>
              <a:tblGrid>
                <a:gridCol w="519239"/>
                <a:gridCol w="623760"/>
                <a:gridCol w="457200"/>
                <a:gridCol w="6858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5274"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Utility Territory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#Loans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Loans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Avg</a:t>
                      </a: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</a:t>
                      </a:r>
                      <a:r>
                        <a:rPr lang="en-US" sz="800" b="1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</a:t>
                      </a: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Yr Energy Savings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Avg</a:t>
                      </a: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Annual Loan Pmt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Avg</a:t>
                      </a: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</a:t>
                      </a:r>
                      <a:r>
                        <a:rPr lang="en-US" sz="800" b="1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</a:t>
                      </a: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Yr Net Savings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Avg</a:t>
                      </a: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</a:t>
                      </a:r>
                      <a:r>
                        <a:rPr lang="en-US" sz="800" b="1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</a:t>
                      </a: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Yr Net Savings @4.0%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Avg</a:t>
                      </a: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</a:t>
                      </a:r>
                      <a:r>
                        <a:rPr lang="en-US" sz="800" b="1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</a:t>
                      </a: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Yr Net Savings @4.5%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Avg</a:t>
                      </a: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</a:t>
                      </a:r>
                      <a:r>
                        <a:rPr lang="en-US" sz="800" b="1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</a:t>
                      </a: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Yr Net Savings @5.0%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Avg</a:t>
                      </a: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</a:t>
                      </a:r>
                      <a:r>
                        <a:rPr lang="en-US" sz="800" b="1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</a:t>
                      </a: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Yr Net Savings @5.5%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Avg</a:t>
                      </a: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</a:t>
                      </a:r>
                      <a:r>
                        <a:rPr lang="en-US" sz="800" b="1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</a:t>
                      </a: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Yr Net Savings @6.0%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Avg</a:t>
                      </a: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</a:t>
                      </a:r>
                      <a:r>
                        <a:rPr lang="en-US" sz="800" b="1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</a:t>
                      </a: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Yr Net Savings @6.5%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Avg</a:t>
                      </a: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</a:t>
                      </a:r>
                      <a:r>
                        <a:rPr lang="en-US" sz="800" b="1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</a:t>
                      </a: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Yr Net Savings @7.0%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17226">
                <a:tc rowSpan="7"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Tier 1 LMI</a:t>
                      </a:r>
                    </a:p>
                    <a:p>
                      <a:pPr algn="l" fontAlgn="b"/>
                      <a:endParaRPr lang="en-US" sz="8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en-US" sz="8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CHGE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$553,956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$1,265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$438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$827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$412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$385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$358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$331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$303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$274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$245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226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ConEd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$606,945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$1,364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$484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$880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$455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$427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$398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$369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$339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$309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$278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226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LIPA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$2,323,825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$1,662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$786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$877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$758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$730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$702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$673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$644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$614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$584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226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NatGrid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$6,107,294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$878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$197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$680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$180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$159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$138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$117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$95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$73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$51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226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NYS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EG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$1,942,505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$925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$211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$714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$189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$167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$145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$122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$76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$53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226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O&amp;R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$322,979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$1,123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$296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$826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$266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$240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$214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$188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$161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$134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$106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226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RG&amp;E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$1,285,808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$658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$12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$646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($4)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($24)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($45)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($66)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($87)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($109)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($131)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226">
                <a:tc rowSpan="7"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Tier 1</a:t>
                      </a:r>
                    </a:p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MR</a:t>
                      </a:r>
                    </a:p>
                    <a:p>
                      <a:pPr algn="l" fontAlgn="b"/>
                      <a:endParaRPr lang="en-US" sz="8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en-US" sz="8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CHGE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$3,073,036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$1,348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$230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$1,118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$190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$154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$117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$80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$42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($35)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226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ConEd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$6,100,080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$1,612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$290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$1,322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$245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$204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$163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$121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$78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$34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($10)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226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LIPA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1059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$13,080,784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$1,601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$477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$1,124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$436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$399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$361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$322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$283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$243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$202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226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NatGrid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$20,696,002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$954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($51)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$1,005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($79)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($108)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($138)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($168)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($199)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($230)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($261)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226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NYSEG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$9,210,275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$1,179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$53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$1,126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$17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($17)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($52)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($87)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($123)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($160)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($197)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226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O&amp;R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$1,480,301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$1,183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$141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$1,042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$102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$69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$35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($35)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($71)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($108)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226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RG&amp;E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$4,570,883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$738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($193)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$931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($218)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($245)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($273)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($302)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($331)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($360)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($390)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226">
                <a:tc rowSpan="7"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Tier 2 LMI</a:t>
                      </a:r>
                    </a:p>
                    <a:p>
                      <a:pPr algn="l" fontAlgn="b"/>
                      <a:endParaRPr lang="en-US" sz="8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en-US" sz="8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CHGE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$257,543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$1,499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$588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$911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$556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$527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$496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$465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$433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$401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$369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226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ConEd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$228,237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$1,649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$540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$1,109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$500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$465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$430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$395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$359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$322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$285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226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LIPA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$921,537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$1,656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$839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$817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$809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$781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$753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$724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$694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$664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$634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226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NatGrid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$1,813,423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$876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$195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$681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$178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$157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$135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$113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$90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$67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$44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226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NYSEG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$607,223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$1,004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$286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$718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$262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$238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$213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$188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$163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$137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$110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226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O&amp;R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$121,160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$934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$229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$705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$177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$154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$130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$106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$81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$56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226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RG&amp;E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$609,785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$707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$59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$648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$41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($1)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($23)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($45)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($67)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($90)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226">
                <a:tc rowSpan="7"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Tier 2 </a:t>
                      </a:r>
                    </a:p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MR</a:t>
                      </a:r>
                    </a:p>
                    <a:p>
                      <a:pPr algn="l" fontAlgn="b"/>
                      <a:endParaRPr lang="en-US" sz="8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en-US" sz="8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CHGE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$358,726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$1,563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$332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$1,231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$283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$241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$199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$155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$111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$66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226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ConEd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$308,720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$1,718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$523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$1,195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$485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$446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$407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$366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$325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$284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$241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226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LIPA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$1,715,306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$1,749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$560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$1,189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$517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$477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$436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$395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$353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$310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$266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226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NatGrid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$1,564,751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$1,012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$29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$983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($31)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($62)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($94)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($127)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($160)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($194)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226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NYSEG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$765,746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$1,263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$103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$1,160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$66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$28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($10)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($49)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($89)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($130)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($171)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226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O&amp;R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$217,874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$1,393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$95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$1,299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$54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$16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($23)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($63)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($103)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($145)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($186)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226">
                <a:tc v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RG&amp;E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2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$590,149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$827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($174)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$1,001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($201)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($234)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($267)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($300)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($335)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($369)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($405)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3700"/>
            <a:ext cx="8229600" cy="501650"/>
          </a:xfrm>
        </p:spPr>
        <p:txBody>
          <a:bodyPr/>
          <a:lstStyle/>
          <a:p>
            <a:r>
              <a:rPr lang="en-US" sz="2000" dirty="0" smtClean="0"/>
              <a:t>Impact of Hypothetical Rate Change on EE Savings – By Income Level</a:t>
            </a:r>
            <a:endParaRPr lang="en-US" sz="2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8600" y="1047751"/>
          <a:ext cx="8610599" cy="3124207"/>
        </p:xfrm>
        <a:graphic>
          <a:graphicData uri="http://schemas.openxmlformats.org/drawingml/2006/table">
            <a:tbl>
              <a:tblPr/>
              <a:tblGrid>
                <a:gridCol w="685800"/>
                <a:gridCol w="381000"/>
                <a:gridCol w="807804"/>
                <a:gridCol w="589498"/>
                <a:gridCol w="630763"/>
                <a:gridCol w="560022"/>
                <a:gridCol w="542338"/>
                <a:gridCol w="628798"/>
                <a:gridCol w="677922"/>
                <a:gridCol w="628798"/>
                <a:gridCol w="628798"/>
                <a:gridCol w="628798"/>
                <a:gridCol w="677922"/>
                <a:gridCol w="542338"/>
              </a:tblGrid>
              <a:tr h="6942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Borrower/</a:t>
                      </a:r>
                    </a:p>
                    <a:p>
                      <a:pPr algn="l" fontAlgn="b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Coborrower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Income as % of AMI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#Loans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Loans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Avg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</a:t>
                      </a:r>
                      <a:r>
                        <a:rPr lang="en-US" sz="1000" b="1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Yr Energy Savings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Avg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Annual Loan Pmt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Avg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</a:t>
                      </a:r>
                      <a:r>
                        <a:rPr lang="en-US" sz="1000" b="1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Yr Net Savings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Avg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</a:t>
                      </a:r>
                      <a:r>
                        <a:rPr lang="en-US" sz="1000" b="1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Yr Net Savings @4.0%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Avg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</a:t>
                      </a:r>
                      <a:r>
                        <a:rPr lang="en-US" sz="1000" b="1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Yr Net Savings @4.5%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Avg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</a:t>
                      </a:r>
                      <a:r>
                        <a:rPr lang="en-US" sz="1000" b="1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Yr Net Savings @5.0%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Avg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</a:t>
                      </a:r>
                      <a:r>
                        <a:rPr lang="en-US" sz="1000" b="1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Yr Net Savings @5.5%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Avg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</a:t>
                      </a:r>
                      <a:r>
                        <a:rPr lang="en-US" sz="1000" b="1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Yr Net Savings @6.0%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Avg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</a:t>
                      </a:r>
                      <a:r>
                        <a:rPr lang="en-US" sz="1000" b="1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Yr Net Savings @6.5%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Avg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</a:t>
                      </a:r>
                      <a:r>
                        <a:rPr lang="en-US" sz="1000" b="1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Yr Net Savings @7.0%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Avg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</a:t>
                      </a:r>
                      <a:r>
                        <a:rPr lang="en-US" sz="1000" b="1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Yr Net Savings @7.5%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735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8210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$82,148,287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$1,141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$976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$165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$135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$105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$74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($21)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($53)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($86)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Tier 1</a:t>
                      </a:r>
                    </a:p>
                  </a:txBody>
                  <a:tcPr marL="37612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7152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$71,958,930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$1,137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$988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$149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$119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$88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$58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($5)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($38)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($71)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($104)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35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0-60%</a:t>
                      </a:r>
                    </a:p>
                  </a:txBody>
                  <a:tcPr marL="75225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$8,149,919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$1,072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$834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$238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$211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$186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$159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$133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$106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$78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$50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5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61-80%</a:t>
                      </a:r>
                    </a:p>
                  </a:txBody>
                  <a:tcPr marL="75225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$5,029,512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$958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$797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$160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$137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$113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$88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$63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($16)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($43)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5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81-100%</a:t>
                      </a:r>
                    </a:p>
                  </a:txBody>
                  <a:tcPr marL="75225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$7,049,998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$1,039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$899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$140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$114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$88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$61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($23)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($51)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($81)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5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101-120%</a:t>
                      </a:r>
                    </a:p>
                  </a:txBody>
                  <a:tcPr marL="75225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$7,004,628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$1,006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$890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$116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$88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$61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($24)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($54)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($83)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($114)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5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121%+</a:t>
                      </a:r>
                    </a:p>
                  </a:txBody>
                  <a:tcPr marL="75225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$44,724,872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$1,225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$1,090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$135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$67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($2)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($37)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($73)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($109)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($146)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5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Tier 2</a:t>
                      </a:r>
                    </a:p>
                  </a:txBody>
                  <a:tcPr marL="37612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1058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$10,189,357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$1,169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$895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$275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$246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$217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$188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$158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$127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$96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$64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5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0-60%</a:t>
                      </a:r>
                    </a:p>
                  </a:txBody>
                  <a:tcPr marL="75225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$2,089,479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$1,185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$757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$427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$404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$379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$355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$330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$304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$278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$251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$224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5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61-80%</a:t>
                      </a:r>
                    </a:p>
                  </a:txBody>
                  <a:tcPr marL="75225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$1,298,781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$927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$738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$188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$167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$144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$120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$95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$70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($7)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5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81-100%</a:t>
                      </a:r>
                    </a:p>
                  </a:txBody>
                  <a:tcPr marL="75225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$1,717,711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$1,108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$870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$238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$211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$182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$153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$124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$94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$63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5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101-120%</a:t>
                      </a:r>
                    </a:p>
                  </a:txBody>
                  <a:tcPr marL="75225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$1,174,142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$958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$846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$112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$87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$60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($27)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($56)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($87)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($117)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5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121%+</a:t>
                      </a:r>
                    </a:p>
                  </a:txBody>
                  <a:tcPr marL="75225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$3,909,245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$1,399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$1,118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$281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$244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$207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$170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$132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$94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$54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($26)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6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$82,148,287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$1,141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$976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$165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$135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$105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$74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$43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$12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($21)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($53)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($86)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 smtClean="0"/>
          </a:p>
          <a:p>
            <a:r>
              <a:rPr lang="en-US" sz="2400" dirty="0" smtClean="0">
                <a:solidFill>
                  <a:schemeClr val="bg1"/>
                </a:solidFill>
              </a:rPr>
              <a:t>Cost Components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Loan Portfolio Mix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Cash Flow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Implications for Sustainability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Options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Impact of Hypothetical Rate Change on PV Loan Payment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8600" y="1581150"/>
          <a:ext cx="8610596" cy="1447798"/>
        </p:xfrm>
        <a:graphic>
          <a:graphicData uri="http://schemas.openxmlformats.org/drawingml/2006/table">
            <a:tbl>
              <a:tblPr/>
              <a:tblGrid>
                <a:gridCol w="533399"/>
                <a:gridCol w="381000"/>
                <a:gridCol w="838200"/>
                <a:gridCol w="990600"/>
                <a:gridCol w="651933"/>
                <a:gridCol w="651933"/>
                <a:gridCol w="651933"/>
                <a:gridCol w="651933"/>
                <a:gridCol w="651933"/>
                <a:gridCol w="651933"/>
                <a:gridCol w="651933"/>
                <a:gridCol w="651933"/>
                <a:gridCol w="651933"/>
              </a:tblGrid>
              <a:tr h="4666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Segment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#Loans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Total Loans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Total Loans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Current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000" b="1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Avg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Monthly Payment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Avg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Mo Pmt @ 4%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Avg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Mo Pmt @ 4.5%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Avg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Mo Pmt @ 5.0%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Avg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Mo Pmt @ 5.5%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Avg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Mo Pmt @ 6.0%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Avg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Mo Pmt @ 6.5%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Avg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Mo Pmt @7.0%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Avg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Mo Pmt @ 7.5%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4528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PV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1147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$19,539,905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$19,539,905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$128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$133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$137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$141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$146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$150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$155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$160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$164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28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Tier 1</a:t>
                      </a:r>
                    </a:p>
                  </a:txBody>
                  <a:tcPr marL="4746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1001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$16,997,573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$16,997,573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$128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$132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$137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$141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$146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$150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$155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$159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$164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528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Tier 2</a:t>
                      </a:r>
                    </a:p>
                  </a:txBody>
                  <a:tcPr marL="4746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146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$2,542,332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$2,542,332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$129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$134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$138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$143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$147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$152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$157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$161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$166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28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Total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1147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$19,539,905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$19,539,905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$128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$133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$137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$141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$146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$150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$155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$160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$164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Considerations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Market players standing ready for Market Rate financing</a:t>
            </a:r>
          </a:p>
          <a:p>
            <a:pPr lvl="1"/>
            <a:r>
              <a:rPr lang="en-US" sz="1600" dirty="0" smtClean="0"/>
              <a:t>These organizations have greater capital resources than GJGNY Fund</a:t>
            </a:r>
          </a:p>
          <a:p>
            <a:pPr lvl="1"/>
            <a:r>
              <a:rPr lang="en-US" sz="1600" dirty="0" smtClean="0"/>
              <a:t>Existence of subsidized GJGNY </a:t>
            </a:r>
            <a:r>
              <a:rPr lang="en-US" sz="1600" dirty="0" smtClean="0"/>
              <a:t>financing is currently delaying market entry</a:t>
            </a:r>
          </a:p>
          <a:p>
            <a:r>
              <a:rPr lang="en-US" sz="2000" dirty="0" smtClean="0"/>
              <a:t>Market providers not as well poised to serve LMI consumer market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Market-based Financing Products - EE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31620" y="1146810"/>
          <a:ext cx="6080760" cy="2849880"/>
        </p:xfrm>
        <a:graphic>
          <a:graphicData uri="http://schemas.openxmlformats.org/drawingml/2006/table">
            <a:tbl>
              <a:tblPr/>
              <a:tblGrid>
                <a:gridCol w="1520190"/>
                <a:gridCol w="1520190"/>
                <a:gridCol w="1520190"/>
                <a:gridCol w="1520190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Admirals Bank, No Dealer Fee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Admirals Bank, Deferred Loan, No Dealer Fee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GreenSky Credit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Max Loan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$45,000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$45,000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$55,000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FICO, Min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700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700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Mid-600s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Debt:Income, Max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45%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45%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Avgs 40%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Term/Interest Rate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7 yrs: 5.99%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10 yrs: 6.99%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12 yrs: 7.99%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7 yrs:  6.49%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10 yrs:  7.49%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12 yrs:  8.49%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Up to 12 years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Interest Rate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3.99%, 5.99%, 7.99%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Secured/Unsecured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Unsecured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Unsecured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Developer Fee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No.  Homeowner pays a 5% loan origination fee + a 1% annual maintenance fee, paid monthly (funds Admirals’ loan loss reserve)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No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Notes: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For the homeowner to incur no origination fee, the Contractor can pay a developer fee on a graduating scale. 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Contractors have the option to buy down the interest rate to 3.99%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Market-based Financing Products - PV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2" y="1062991"/>
          <a:ext cx="7467595" cy="3948589"/>
        </p:xfrm>
        <a:graphic>
          <a:graphicData uri="http://schemas.openxmlformats.org/drawingml/2006/table">
            <a:tbl>
              <a:tblPr/>
              <a:tblGrid>
                <a:gridCol w="775431"/>
                <a:gridCol w="756347"/>
                <a:gridCol w="784275"/>
                <a:gridCol w="897376"/>
                <a:gridCol w="802893"/>
                <a:gridCol w="896570"/>
                <a:gridCol w="1146342"/>
                <a:gridCol w="32752"/>
                <a:gridCol w="1277353"/>
                <a:gridCol w="98256"/>
              </a:tblGrid>
              <a:tr h="3414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035" marR="4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err="1">
                          <a:latin typeface="Times New Roman"/>
                          <a:ea typeface="Calibri"/>
                          <a:cs typeface="Times New Roman"/>
                        </a:rPr>
                        <a:t>Sungage</a:t>
                      </a:r>
                      <a:r>
                        <a:rPr lang="en-US" sz="900" dirty="0">
                          <a:latin typeface="Times New Roman"/>
                          <a:ea typeface="Calibri"/>
                          <a:cs typeface="Times New Roman"/>
                        </a:rPr>
                        <a:t> Financial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35" marR="4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Calibri"/>
                          <a:cs typeface="Times New Roman"/>
                        </a:rPr>
                        <a:t>Kilowatt Financial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35" marR="4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Calibri"/>
                          <a:cs typeface="Times New Roman"/>
                        </a:rPr>
                        <a:t>Hudson Clean Energy 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35" marR="4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Calibri"/>
                          <a:cs typeface="Times New Roman"/>
                        </a:rPr>
                        <a:t>Admirals Bank, Unsecured Loan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Calibri"/>
                          <a:cs typeface="Times New Roman"/>
                        </a:rPr>
                        <a:t>Admirals Bank, Secured Loan (</a:t>
                      </a:r>
                      <a:r>
                        <a:rPr lang="en-US" sz="900" i="1">
                          <a:latin typeface="Times New Roman"/>
                          <a:ea typeface="Calibri"/>
                          <a:cs typeface="Times New Roman"/>
                        </a:rPr>
                        <a:t>FHA Backed</a:t>
                      </a:r>
                      <a:r>
                        <a:rPr lang="en-US" sz="900"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Calibri"/>
                          <a:cs typeface="Times New Roman"/>
                        </a:rPr>
                        <a:t>GreenSky Credit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Calibri"/>
                          <a:cs typeface="Times New Roman"/>
                        </a:rPr>
                        <a:t>Dividend Solar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8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Calibri"/>
                          <a:cs typeface="Times New Roman"/>
                        </a:rPr>
                        <a:t>Max Loan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35" marR="4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Calibri"/>
                          <a:cs typeface="Times New Roman"/>
                        </a:rPr>
                        <a:t>$50,000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35" marR="4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Calibri"/>
                          <a:cs typeface="Times New Roman"/>
                        </a:rPr>
                        <a:t>$60,000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35" marR="4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Calibri"/>
                          <a:cs typeface="Times New Roman"/>
                        </a:rPr>
                        <a:t>$70,000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35" marR="4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Calibri"/>
                          <a:cs typeface="Times New Roman"/>
                        </a:rPr>
                        <a:t>$45,000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Calibri"/>
                          <a:cs typeface="Times New Roman"/>
                        </a:rPr>
                        <a:t>$40,000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Calibri"/>
                          <a:cs typeface="Times New Roman"/>
                        </a:rPr>
                        <a:t>$55,000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latin typeface="Times New Roman"/>
                          <a:ea typeface="Calibri"/>
                          <a:cs typeface="Times New Roman"/>
                        </a:rPr>
                        <a:t>$</a:t>
                      </a:r>
                      <a:r>
                        <a:rPr lang="en-US" sz="900" dirty="0">
                          <a:latin typeface="Times New Roman"/>
                          <a:ea typeface="Calibri"/>
                          <a:cs typeface="Times New Roman"/>
                        </a:rPr>
                        <a:t>50,000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8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Calibri"/>
                          <a:cs typeface="Times New Roman"/>
                        </a:rPr>
                        <a:t>FICO, Min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35" marR="4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Calibri"/>
                          <a:cs typeface="Times New Roman"/>
                        </a:rPr>
                        <a:t>680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35" marR="4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Calibri"/>
                          <a:cs typeface="Times New Roman"/>
                        </a:rPr>
                        <a:t>660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35" marR="4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Calibri"/>
                          <a:cs typeface="Times New Roman"/>
                        </a:rPr>
                        <a:t>680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35" marR="4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Calibri"/>
                          <a:cs typeface="Times New Roman"/>
                        </a:rPr>
                        <a:t>700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Calibri"/>
                          <a:cs typeface="Times New Roman"/>
                        </a:rPr>
                        <a:t>650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Calibri"/>
                          <a:cs typeface="Times New Roman"/>
                        </a:rPr>
                        <a:t>640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Calibri"/>
                          <a:cs typeface="Times New Roman"/>
                        </a:rPr>
                        <a:t>680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2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Calibri"/>
                          <a:cs typeface="Times New Roman"/>
                        </a:rPr>
                        <a:t>Debt:Income, Max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35" marR="4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Calibri"/>
                          <a:cs typeface="Times New Roman"/>
                        </a:rPr>
                        <a:t>50%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35" marR="4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Calibri"/>
                          <a:cs typeface="Times New Roman"/>
                        </a:rPr>
                        <a:t>NA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35" marR="4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Calibri"/>
                          <a:cs typeface="Times New Roman"/>
                        </a:rPr>
                        <a:t>TBD for NYS.  Needed with FICO is below 700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35" marR="4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Calibri"/>
                          <a:cs typeface="Times New Roman"/>
                        </a:rPr>
                        <a:t>45%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Calibri"/>
                          <a:cs typeface="Times New Roman"/>
                        </a:rPr>
                        <a:t>45%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Calibri"/>
                          <a:cs typeface="Times New Roman"/>
                        </a:rPr>
                        <a:t>Avg 40%, but depends on credit score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Calibri"/>
                          <a:cs typeface="Times New Roman"/>
                        </a:rPr>
                        <a:t>55%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6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Calibri"/>
                          <a:cs typeface="Times New Roman"/>
                        </a:rPr>
                        <a:t>Terms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35" marR="4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Calibri"/>
                          <a:cs typeface="Times New Roman"/>
                        </a:rPr>
                        <a:t>5, 10, 15, 20 yrs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35" marR="4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Calibri"/>
                          <a:cs typeface="Times New Roman"/>
                        </a:rPr>
                        <a:t>15 and 20 yrs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35" marR="4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Calibri"/>
                          <a:cs typeface="Times New Roman"/>
                        </a:rPr>
                        <a:t>20 yrs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35" marR="4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Calibri"/>
                          <a:cs typeface="Times New Roman"/>
                        </a:rPr>
                        <a:t>5, 7, 10, 15 and 20 yrs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Calibri"/>
                          <a:cs typeface="Times New Roman"/>
                        </a:rPr>
                        <a:t>5, 7, 10, 15 and 20 yrs 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Calibri"/>
                          <a:cs typeface="Times New Roman"/>
                        </a:rPr>
                        <a:t>Up to 12 yrs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Calibri"/>
                          <a:cs typeface="Times New Roman"/>
                        </a:rPr>
                        <a:t>20 years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4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Calibri"/>
                          <a:cs typeface="Times New Roman"/>
                        </a:rPr>
                        <a:t>Interest Rates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35" marR="4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Calibri"/>
                          <a:cs typeface="Times New Roman"/>
                        </a:rPr>
                        <a:t>4.5-7.25%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35" marR="4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latin typeface="Times New Roman"/>
                          <a:ea typeface="Calibri"/>
                          <a:cs typeface="Times New Roman"/>
                        </a:rPr>
                        <a:t>4.99-9.99</a:t>
                      </a:r>
                      <a:r>
                        <a:rPr lang="en-US" sz="900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Calibri"/>
                          <a:cs typeface="Times New Roman"/>
                        </a:rPr>
                        <a:t>20 yrs: 5.99-10.99%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35" marR="4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Calibri"/>
                          <a:cs typeface="Times New Roman"/>
                        </a:rPr>
                        <a:t>5.99% (APR)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35" marR="4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Calibri"/>
                          <a:cs typeface="Times New Roman"/>
                        </a:rPr>
                        <a:t>4.99-9.99%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Calibri"/>
                          <a:cs typeface="Times New Roman"/>
                        </a:rPr>
                        <a:t>4.99-9.99%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Calibri"/>
                          <a:cs typeface="Times New Roman"/>
                        </a:rPr>
                        <a:t>0%-9.99%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Calibri"/>
                          <a:cs typeface="Times New Roman"/>
                        </a:rPr>
                        <a:t>6.5%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6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Calibri"/>
                          <a:cs typeface="Times New Roman"/>
                        </a:rPr>
                        <a:t>(Un)Secured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35" marR="4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Calibri"/>
                          <a:cs typeface="Times New Roman"/>
                        </a:rPr>
                        <a:t>Unsecured; UCC-1 filing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35" marR="4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Calibri"/>
                          <a:cs typeface="Times New Roman"/>
                        </a:rPr>
                        <a:t>Unsecured; UCC-1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35" marR="4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Calibri"/>
                          <a:cs typeface="Times New Roman"/>
                        </a:rPr>
                        <a:t>Unsecured; UCC-1 filing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35" marR="4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Calibri"/>
                          <a:cs typeface="Times New Roman"/>
                        </a:rPr>
                        <a:t>UCC-1 filing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Calibri"/>
                          <a:cs typeface="Times New Roman"/>
                        </a:rPr>
                        <a:t>Secured with a 2</a:t>
                      </a:r>
                      <a:r>
                        <a:rPr lang="en-US" sz="900" baseline="30000">
                          <a:latin typeface="Times New Roman"/>
                          <a:ea typeface="Calibri"/>
                          <a:cs typeface="Times New Roman"/>
                        </a:rPr>
                        <a:t>nd</a:t>
                      </a:r>
                      <a:r>
                        <a:rPr lang="en-US" sz="900">
                          <a:latin typeface="Times New Roman"/>
                          <a:ea typeface="Calibri"/>
                          <a:cs typeface="Times New Roman"/>
                        </a:rPr>
                        <a:t> mtg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Calibri"/>
                          <a:cs typeface="Times New Roman"/>
                        </a:rPr>
                        <a:t>UCC-1 filing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Calibri"/>
                          <a:cs typeface="Times New Roman"/>
                        </a:rPr>
                        <a:t>Ucc-1 filing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1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Calibri"/>
                          <a:cs typeface="Times New Roman"/>
                        </a:rPr>
                        <a:t>Deferred Payment Option?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35" marR="4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Calibri"/>
                          <a:cs typeface="Times New Roman"/>
                        </a:rPr>
                        <a:t>12, 15 and 18 mos, interest free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35" marR="4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Calibri"/>
                          <a:cs typeface="Times New Roman"/>
                        </a:rPr>
                        <a:t>12 mos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35" marR="4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Calibri"/>
                          <a:cs typeface="Times New Roman"/>
                        </a:rPr>
                        <a:t>12-18 months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35" marR="4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Calibri"/>
                          <a:cs typeface="Times New Roman"/>
                        </a:rPr>
                        <a:t>Up to 16 </a:t>
                      </a:r>
                      <a:r>
                        <a:rPr lang="en-US" sz="900" dirty="0" err="1">
                          <a:latin typeface="Times New Roman"/>
                          <a:ea typeface="Calibri"/>
                          <a:cs typeface="Times New Roman"/>
                        </a:rPr>
                        <a:t>mos</a:t>
                      </a:r>
                      <a:r>
                        <a:rPr lang="en-US" sz="900" dirty="0">
                          <a:latin typeface="Times New Roman"/>
                          <a:ea typeface="Calibri"/>
                          <a:cs typeface="Times New Roman"/>
                        </a:rPr>
                        <a:t> (4 </a:t>
                      </a:r>
                      <a:r>
                        <a:rPr lang="en-US" sz="900" dirty="0" err="1">
                          <a:latin typeface="Times New Roman"/>
                          <a:ea typeface="Calibri"/>
                          <a:cs typeface="Times New Roman"/>
                        </a:rPr>
                        <a:t>mos</a:t>
                      </a:r>
                      <a:r>
                        <a:rPr lang="en-US" sz="900" dirty="0">
                          <a:latin typeface="Times New Roman"/>
                          <a:ea typeface="Calibri"/>
                          <a:cs typeface="Times New Roman"/>
                        </a:rPr>
                        <a:t> construction + 12 </a:t>
                      </a:r>
                      <a:r>
                        <a:rPr lang="en-US" sz="900" dirty="0" err="1">
                          <a:latin typeface="Times New Roman"/>
                          <a:ea typeface="Calibri"/>
                          <a:cs typeface="Times New Roman"/>
                        </a:rPr>
                        <a:t>mos</a:t>
                      </a:r>
                      <a:r>
                        <a:rPr lang="en-US" sz="900" dirty="0">
                          <a:latin typeface="Times New Roman"/>
                          <a:ea typeface="Calibri"/>
                          <a:cs typeface="Times New Roman"/>
                        </a:rPr>
                        <a:t>), interest free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Calibri"/>
                          <a:cs typeface="Times New Roman"/>
                        </a:rPr>
                        <a:t>30% (tax credit portion) only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Calibri"/>
                          <a:cs typeface="Times New Roman"/>
                        </a:rPr>
                        <a:t>18 months, 0% interest.  Balance re-amortized over (up to) 12 years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Calibri"/>
                          <a:cs typeface="Times New Roman"/>
                        </a:rPr>
                        <a:t>0%, 12 months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05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Calibri"/>
                          <a:cs typeface="Times New Roman"/>
                        </a:rPr>
                        <a:t>Developer Buy-Down?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35" marR="4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Calibri"/>
                          <a:cs typeface="Times New Roman"/>
                        </a:rPr>
                        <a:t>No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35" marR="4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Calibri"/>
                          <a:cs typeface="Times New Roman"/>
                        </a:rPr>
                        <a:t>Yes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35" marR="4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035" marR="4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Calibri"/>
                          <a:cs typeface="Times New Roman"/>
                        </a:rPr>
                        <a:t>6% Fee = 9.99% 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Calibri"/>
                          <a:cs typeface="Times New Roman"/>
                        </a:rPr>
                        <a:t>7% Fee = 8.99% 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Calibri"/>
                          <a:cs typeface="Times New Roman"/>
                        </a:rPr>
                        <a:t>8% Fee = 7.99% 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Calibri"/>
                          <a:cs typeface="Times New Roman"/>
                        </a:rPr>
                        <a:t>9% Fee = 6.99% 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Calibri"/>
                          <a:cs typeface="Times New Roman"/>
                        </a:rPr>
                        <a:t>No buy-down permitted.  Developer fee built into the loan; no out-of-pocket cost to the borrower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Calibri"/>
                          <a:cs typeface="Times New Roman"/>
                        </a:rPr>
                        <a:t>Yes.  Amount depends on which of the 24 programs is selected.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Calibri"/>
                          <a:cs typeface="Times New Roman"/>
                        </a:rPr>
                        <a:t>5% developer fee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6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Calibri"/>
                          <a:cs typeface="Times New Roman"/>
                        </a:rPr>
                        <a:t>Developer Fee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35" marR="4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Calibri"/>
                          <a:cs typeface="Times New Roman"/>
                        </a:rPr>
                        <a:t>5-7% 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35" marR="4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Calibri"/>
                          <a:cs typeface="Times New Roman"/>
                        </a:rPr>
                        <a:t>Yes; competitive</a:t>
                      </a: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035" marR="4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035" marR="41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Calibri"/>
                          <a:cs typeface="Times New Roman"/>
                        </a:rPr>
                        <a:t>Available for PV and HP projects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Cost Components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Origination</a:t>
            </a:r>
          </a:p>
          <a:p>
            <a:r>
              <a:rPr lang="en-US" sz="2000" dirty="0" smtClean="0"/>
              <a:t>Servicing</a:t>
            </a:r>
          </a:p>
          <a:p>
            <a:r>
              <a:rPr lang="en-US" sz="2000" dirty="0" smtClean="0"/>
              <a:t>Loan defaults</a:t>
            </a:r>
          </a:p>
          <a:p>
            <a:r>
              <a:rPr lang="en-US" sz="2000" dirty="0" smtClean="0"/>
              <a:t>Financing costs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Origination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Fixed costs by loan </a:t>
            </a:r>
          </a:p>
          <a:p>
            <a:r>
              <a:rPr lang="en-US" sz="2000" dirty="0" smtClean="0"/>
              <a:t>Fees paid to loan originator (Energy Finance Solutions - EFS) for loan underwriting (incl. credit report) and loan disbursement</a:t>
            </a:r>
          </a:p>
          <a:p>
            <a:pPr lvl="1"/>
            <a:r>
              <a:rPr lang="en-US" sz="2000" dirty="0" smtClean="0"/>
              <a:t>$175 for each Smart Energy loan issued</a:t>
            </a:r>
          </a:p>
          <a:p>
            <a:pPr lvl="1"/>
            <a:r>
              <a:rPr lang="en-US" sz="2000" dirty="0" smtClean="0"/>
              <a:t>$225 for each On-Bill Recovery loan issued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Servicing Costs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 smtClean="0"/>
              <a:t>Includes:</a:t>
            </a:r>
          </a:p>
          <a:p>
            <a:r>
              <a:rPr lang="en-US" sz="2000" dirty="0" smtClean="0"/>
              <a:t>Fees paid to loan servicer (Concord) for servicing loans</a:t>
            </a:r>
          </a:p>
          <a:p>
            <a:pPr lvl="1"/>
            <a:r>
              <a:rPr lang="en-US" sz="2000" dirty="0" smtClean="0"/>
              <a:t>Payment processing, billing and collections </a:t>
            </a:r>
          </a:p>
          <a:p>
            <a:pPr lvl="1"/>
            <a:r>
              <a:rPr lang="en-US" sz="2000" dirty="0" smtClean="0"/>
              <a:t>Generally average about $5/acct/month</a:t>
            </a:r>
          </a:p>
          <a:p>
            <a:r>
              <a:rPr lang="en-US" sz="2000" dirty="0" smtClean="0"/>
              <a:t>Utility fees for OBR loans - $100/loan and 1% of loan amt</a:t>
            </a:r>
          </a:p>
          <a:p>
            <a:r>
              <a:rPr lang="en-US" sz="2000" dirty="0" smtClean="0"/>
              <a:t>Title company fees for last owner search for OBR loans ($76 </a:t>
            </a:r>
            <a:r>
              <a:rPr lang="en-US" sz="2000" dirty="0" err="1" smtClean="0"/>
              <a:t>avg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Fees paid to title company and municipalities to file OBR Declaration and file satisfaction for OBR loans  ($310 </a:t>
            </a:r>
            <a:r>
              <a:rPr lang="en-US" sz="2000" dirty="0" err="1" smtClean="0"/>
              <a:t>avg</a:t>
            </a:r>
            <a:r>
              <a:rPr lang="en-US" sz="2000" dirty="0" smtClean="0"/>
              <a:t>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Loan Defaults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Assume continuation of current loan defaults</a:t>
            </a:r>
          </a:p>
          <a:p>
            <a:pPr lvl="1"/>
            <a:r>
              <a:rPr lang="en-US" sz="1600" dirty="0" smtClean="0"/>
              <a:t>About .5% per year for Tier 1 loans (~7% cumulative for </a:t>
            </a:r>
            <a:r>
              <a:rPr lang="en-US" sz="1600" dirty="0" err="1" smtClean="0"/>
              <a:t>avg</a:t>
            </a:r>
            <a:r>
              <a:rPr lang="en-US" sz="1600" dirty="0" smtClean="0"/>
              <a:t> 14-yr term) </a:t>
            </a:r>
          </a:p>
          <a:p>
            <a:pPr lvl="1"/>
            <a:r>
              <a:rPr lang="en-US" sz="1600" dirty="0" smtClean="0"/>
              <a:t>About 1% per year for Tier 2 loans  (~14% cumulative for </a:t>
            </a:r>
            <a:r>
              <a:rPr lang="en-US" sz="1600" dirty="0" err="1" smtClean="0"/>
              <a:t>avg</a:t>
            </a:r>
            <a:r>
              <a:rPr lang="en-US" sz="1600" dirty="0" smtClean="0"/>
              <a:t> 14-yr term)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Financing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Tier 1 EE loans financed with support through EFC Clean Water State Revolving Fund</a:t>
            </a:r>
          </a:p>
          <a:p>
            <a:pPr lvl="1"/>
            <a:r>
              <a:rPr lang="en-US" sz="1600" dirty="0" smtClean="0"/>
              <a:t>2013 Bonds issued at net interest cost of .5% with use of QECB subsidies</a:t>
            </a:r>
          </a:p>
          <a:p>
            <a:pPr lvl="1"/>
            <a:r>
              <a:rPr lang="en-US" sz="1600" dirty="0" smtClean="0"/>
              <a:t>2015 Bonds issued at net interest cost of 2.4% - partially subsidized</a:t>
            </a:r>
          </a:p>
          <a:p>
            <a:pPr lvl="1"/>
            <a:r>
              <a:rPr lang="en-US" sz="1600" dirty="0" smtClean="0"/>
              <a:t>EFC advises that interest subsidies not likely available in the future.  \</a:t>
            </a:r>
          </a:p>
          <a:p>
            <a:pPr lvl="1"/>
            <a:r>
              <a:rPr lang="en-US" sz="1600" dirty="0" smtClean="0"/>
              <a:t>Assume future bond interest cost about 3.3% without subsidy</a:t>
            </a:r>
          </a:p>
          <a:p>
            <a:r>
              <a:rPr lang="en-US" sz="2000" dirty="0" smtClean="0"/>
              <a:t>Tier 1 PV loans not financeable through EFC</a:t>
            </a:r>
          </a:p>
          <a:p>
            <a:pPr lvl="1"/>
            <a:r>
              <a:rPr lang="en-US" sz="1600" dirty="0" smtClean="0"/>
              <a:t>NYSERDA exploring private placement financing – anticipate rate of about 5%</a:t>
            </a:r>
          </a:p>
          <a:p>
            <a:r>
              <a:rPr lang="en-US" sz="2000" dirty="0" smtClean="0"/>
              <a:t>Tier 2 EE and PV loans not immediately financeable – held until performance allows financing – assume 4 yr hold period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Cost Summary</a:t>
            </a:r>
            <a:endParaRPr lang="en-US" sz="2800" dirty="0"/>
          </a:p>
        </p:txBody>
      </p:sp>
      <p:graphicFrame>
        <p:nvGraphicFramePr>
          <p:cNvPr id="8" name="Chart 7"/>
          <p:cNvGraphicFramePr/>
          <p:nvPr/>
        </p:nvGraphicFramePr>
        <p:xfrm>
          <a:off x="609600" y="1200150"/>
          <a:ext cx="388620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4572000" y="1200150"/>
          <a:ext cx="4038599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Loan Segmentation </a:t>
            </a:r>
            <a:r>
              <a:rPr lang="en-US" sz="2400" dirty="0" smtClean="0"/>
              <a:t>– 12 Months Ended 6/30/15</a:t>
            </a:r>
            <a:endParaRPr lang="en-US" sz="2400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990600" y="1123950"/>
          <a:ext cx="5819775" cy="3619500"/>
        </p:xfrm>
        <a:graphic>
          <a:graphicData uri="http://schemas.openxmlformats.org/presentationml/2006/ole">
            <p:oleObj spid="_x0000_s1026" name="Worksheet" r:id="rId3" imgW="5819850" imgH="3619590" progId="Excel.Sheet.12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934200" y="3257550"/>
            <a:ext cx="211307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Monthly PV loan issuances have </a:t>
            </a:r>
          </a:p>
          <a:p>
            <a:r>
              <a:rPr lang="en-US" sz="1100" dirty="0" smtClean="0"/>
              <a:t>increased  over last year.  Current</a:t>
            </a:r>
          </a:p>
          <a:p>
            <a:r>
              <a:rPr lang="en-US" sz="1100" dirty="0" smtClean="0"/>
              <a:t>annual  future forecast of $43M</a:t>
            </a:r>
          </a:p>
          <a:p>
            <a:r>
              <a:rPr lang="en-US" sz="1100" dirty="0" smtClean="0"/>
              <a:t>used for analysis.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ver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ection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C8BE364F35254ABCDA2CE23EE59FA1" ma:contentTypeVersion="3" ma:contentTypeDescription="Create a new document." ma:contentTypeScope="" ma:versionID="178091b6f26c3991f829d5e2a726ccbe">
  <xsd:schema xmlns:xsd="http://www.w3.org/2001/XMLSchema" xmlns:p="http://schemas.microsoft.com/office/2006/metadata/properties" xmlns:ns2="a41925d7-6666-40fe-98b0-0e624a738239" targetNamespace="http://schemas.microsoft.com/office/2006/metadata/properties" ma:root="true" ma:fieldsID="89ebab91e3e63f5e8553e64a7cdf70cf" ns2:_="">
    <xsd:import namespace="a41925d7-6666-40fe-98b0-0e624a738239"/>
    <xsd:element name="properties">
      <xsd:complexType>
        <xsd:sequence>
          <xsd:element name="documentManagement">
            <xsd:complexType>
              <xsd:all>
                <xsd:element ref="ns2:Category" minOccurs="0"/>
                <xsd:element ref="ns2:SubCategory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a41925d7-6666-40fe-98b0-0e624a738239" elementFormDefault="qualified">
    <xsd:import namespace="http://schemas.microsoft.com/office/2006/documentManagement/types"/>
    <xsd:element name="Category" ma:index="8" nillable="true" ma:displayName="Category" ma:format="Dropdown" ma:internalName="Category">
      <xsd:simpleType>
        <xsd:restriction base="dms:Choice">
          <xsd:enumeration value="Marketing Templates"/>
          <xsd:enumeration value="Marketing Forms"/>
          <xsd:enumeration value="Marketing Resources"/>
          <xsd:enumeration value="Blank PowerPoint Templates"/>
          <xsd:enumeration value="Pre-built PowerPoint Presentation Library"/>
          <xsd:enumeration value="Foundational Documents"/>
        </xsd:restriction>
      </xsd:simpleType>
    </xsd:element>
    <xsd:element name="SubCategory" ma:index="9" nillable="true" ma:displayName="SubCategory" ma:format="Dropdown" ma:internalName="SubCategory">
      <xsd:simpleType>
        <xsd:restriction base="dms:Choice">
          <xsd:enumeration value="Project Success Highlight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ubCategory xmlns="a41925d7-6666-40fe-98b0-0e624a738239" xsi:nil="true"/>
    <Category xmlns="a41925d7-6666-40fe-98b0-0e624a738239">Marketing Templates</Category>
  </documentManagement>
</p:properties>
</file>

<file path=customXml/itemProps1.xml><?xml version="1.0" encoding="utf-8"?>
<ds:datastoreItem xmlns:ds="http://schemas.openxmlformats.org/officeDocument/2006/customXml" ds:itemID="{9EE09270-68C1-4C64-B21D-2AA5BF5E378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ECE64E1-E1B1-4064-800F-25B231D8C5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1925d7-6666-40fe-98b0-0e624a738239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604861CA-5DD2-44F8-8780-9628548221F3}">
  <ds:schemaRefs>
    <ds:schemaRef ds:uri="http://purl.org/dc/elements/1.1/"/>
    <ds:schemaRef ds:uri="http://schemas.microsoft.com/office/2006/metadata/properties"/>
    <ds:schemaRef ds:uri="a41925d7-6666-40fe-98b0-0e624a73823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8814</TotalTime>
  <Words>3523</Words>
  <Application>Microsoft Office PowerPoint</Application>
  <PresentationFormat>On-screen Show (16:9)</PresentationFormat>
  <Paragraphs>1297</Paragraphs>
  <Slides>23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Cover Master</vt:lpstr>
      <vt:lpstr>Section Master</vt:lpstr>
      <vt:lpstr>2_Custom Design</vt:lpstr>
      <vt:lpstr>3_Custom Design</vt:lpstr>
      <vt:lpstr>Worksheet</vt:lpstr>
      <vt:lpstr>Slide 1</vt:lpstr>
      <vt:lpstr>Agenda</vt:lpstr>
      <vt:lpstr>Cost Components</vt:lpstr>
      <vt:lpstr>Origination</vt:lpstr>
      <vt:lpstr>Servicing Costs</vt:lpstr>
      <vt:lpstr>Loan Defaults</vt:lpstr>
      <vt:lpstr>Financing</vt:lpstr>
      <vt:lpstr>Cost Summary</vt:lpstr>
      <vt:lpstr>Loan Segmentation – 12 Months Ended 6/30/15</vt:lpstr>
      <vt:lpstr>Cash Flow</vt:lpstr>
      <vt:lpstr>Cash Flow Effects</vt:lpstr>
      <vt:lpstr>Interest Rate Strategies</vt:lpstr>
      <vt:lpstr>Hypothetical Loan Rate to Address Costs</vt:lpstr>
      <vt:lpstr>Hypothetical Loan Rate to Address Overcollateralization</vt:lpstr>
      <vt:lpstr>Summary Capital Magnitude </vt:lpstr>
      <vt:lpstr>Strategic Business Options </vt:lpstr>
      <vt:lpstr>Impact of Hypothetical Rate Change on EE Project Savings</vt:lpstr>
      <vt:lpstr>Impact of Hypothetical Rate Change on EE Savings – Utility Territory</vt:lpstr>
      <vt:lpstr>Impact of Hypothetical Rate Change on EE Savings – By Income Level</vt:lpstr>
      <vt:lpstr>Impact of Hypothetical Rate Change on PV Loan Payment</vt:lpstr>
      <vt:lpstr>Considerations</vt:lpstr>
      <vt:lpstr>Market-based Financing Products - EE</vt:lpstr>
      <vt:lpstr>Market-based Financing Products - PV</vt:lpstr>
    </vt:vector>
  </TitlesOfParts>
  <Company>New York State - Office of General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NYSERDA - White Background</dc:title>
  <dc:creator>Warner, Jennifer</dc:creator>
  <cp:lastModifiedBy>Jeff Pitkin</cp:lastModifiedBy>
  <cp:revision>357</cp:revision>
  <dcterms:created xsi:type="dcterms:W3CDTF">2014-12-09T18:34:34Z</dcterms:created>
  <dcterms:modified xsi:type="dcterms:W3CDTF">2015-08-06T15:15:48Z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0x010100E5C8BE364F35254ABCDA2CE23EE59FA1</vt:lpwstr>
  </property>
</Properties>
</file>