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374" r:id="rId3"/>
    <p:sldId id="3403" r:id="rId4"/>
    <p:sldId id="3405" r:id="rId5"/>
    <p:sldId id="3418" r:id="rId6"/>
    <p:sldId id="3406" r:id="rId7"/>
    <p:sldId id="3407" r:id="rId8"/>
    <p:sldId id="3395" r:id="rId9"/>
    <p:sldId id="342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F8659-6258-4908-A87D-0ACFA19FE113}" v="6" dt="2021-10-04T15:32:20.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tani, Macy E (NYSERDA)" userId="4fc98610-53f3-4506-bc03-591357eb774d" providerId="ADAL" clId="{A9DF8659-6258-4908-A87D-0ACFA19FE113}"/>
    <pc:docChg chg="undo custSel modSld">
      <pc:chgData name="Testani, Macy E (NYSERDA)" userId="4fc98610-53f3-4506-bc03-591357eb774d" providerId="ADAL" clId="{A9DF8659-6258-4908-A87D-0ACFA19FE113}" dt="2021-10-12T13:51:36.942" v="986" actId="948"/>
      <pc:docMkLst>
        <pc:docMk/>
      </pc:docMkLst>
      <pc:sldChg chg="modSp mod">
        <pc:chgData name="Testani, Macy E (NYSERDA)" userId="4fc98610-53f3-4506-bc03-591357eb774d" providerId="ADAL" clId="{A9DF8659-6258-4908-A87D-0ACFA19FE113}" dt="2021-10-12T13:51:36.942" v="986" actId="948"/>
        <pc:sldMkLst>
          <pc:docMk/>
          <pc:sldMk cId="3305716631" sldId="256"/>
        </pc:sldMkLst>
        <pc:spChg chg="mod">
          <ac:chgData name="Testani, Macy E (NYSERDA)" userId="4fc98610-53f3-4506-bc03-591357eb774d" providerId="ADAL" clId="{A9DF8659-6258-4908-A87D-0ACFA19FE113}" dt="2021-10-12T13:51:36.942" v="986" actId="948"/>
          <ac:spMkLst>
            <pc:docMk/>
            <pc:sldMk cId="3305716631" sldId="256"/>
            <ac:spMk id="5" creationId="{67F1344D-924D-4BE1-AEED-7A0AFBDEA7B9}"/>
          </ac:spMkLst>
        </pc:spChg>
        <pc:picChg chg="mod">
          <ac:chgData name="Testani, Macy E (NYSERDA)" userId="4fc98610-53f3-4506-bc03-591357eb774d" providerId="ADAL" clId="{A9DF8659-6258-4908-A87D-0ACFA19FE113}" dt="2021-10-04T15:29:59.927" v="565" actId="14100"/>
          <ac:picMkLst>
            <pc:docMk/>
            <pc:sldMk cId="3305716631" sldId="256"/>
            <ac:picMk id="7" creationId="{AFD92D0C-72B5-4748-A335-A1D8194CE2D4}"/>
          </ac:picMkLst>
        </pc:picChg>
      </pc:sldChg>
      <pc:sldChg chg="addSp modSp mod">
        <pc:chgData name="Testani, Macy E (NYSERDA)" userId="4fc98610-53f3-4506-bc03-591357eb774d" providerId="ADAL" clId="{A9DF8659-6258-4908-A87D-0ACFA19FE113}" dt="2021-10-04T15:32:27.065" v="607" actId="167"/>
        <pc:sldMkLst>
          <pc:docMk/>
          <pc:sldMk cId="211669223" sldId="3395"/>
        </pc:sldMkLst>
        <pc:picChg chg="add mod ord">
          <ac:chgData name="Testani, Macy E (NYSERDA)" userId="4fc98610-53f3-4506-bc03-591357eb774d" providerId="ADAL" clId="{A9DF8659-6258-4908-A87D-0ACFA19FE113}" dt="2021-10-04T15:32:27.065" v="607" actId="167"/>
          <ac:picMkLst>
            <pc:docMk/>
            <pc:sldMk cId="211669223" sldId="3395"/>
            <ac:picMk id="10" creationId="{00212DE4-0DC8-4287-A055-7B0D4CEB099F}"/>
          </ac:picMkLst>
        </pc:picChg>
      </pc:sldChg>
      <pc:sldChg chg="addSp modSp mod">
        <pc:chgData name="Testani, Macy E (NYSERDA)" userId="4fc98610-53f3-4506-bc03-591357eb774d" providerId="ADAL" clId="{A9DF8659-6258-4908-A87D-0ACFA19FE113}" dt="2021-10-04T15:32:02.468" v="600" actId="1076"/>
        <pc:sldMkLst>
          <pc:docMk/>
          <pc:sldMk cId="849916098" sldId="3403"/>
        </pc:sldMkLst>
        <pc:picChg chg="add mod">
          <ac:chgData name="Testani, Macy E (NYSERDA)" userId="4fc98610-53f3-4506-bc03-591357eb774d" providerId="ADAL" clId="{A9DF8659-6258-4908-A87D-0ACFA19FE113}" dt="2021-10-04T15:32:02.468" v="600" actId="1076"/>
          <ac:picMkLst>
            <pc:docMk/>
            <pc:sldMk cId="849916098" sldId="3403"/>
            <ac:picMk id="4" creationId="{17C9F45A-3056-4B77-952E-BA0EACC8633F}"/>
          </ac:picMkLst>
        </pc:picChg>
      </pc:sldChg>
      <pc:sldChg chg="addSp modSp">
        <pc:chgData name="Testani, Macy E (NYSERDA)" userId="4fc98610-53f3-4506-bc03-591357eb774d" providerId="ADAL" clId="{A9DF8659-6258-4908-A87D-0ACFA19FE113}" dt="2021-10-04T15:32:06.861" v="601"/>
        <pc:sldMkLst>
          <pc:docMk/>
          <pc:sldMk cId="351528803" sldId="3405"/>
        </pc:sldMkLst>
        <pc:picChg chg="add mod">
          <ac:chgData name="Testani, Macy E (NYSERDA)" userId="4fc98610-53f3-4506-bc03-591357eb774d" providerId="ADAL" clId="{A9DF8659-6258-4908-A87D-0ACFA19FE113}" dt="2021-10-04T15:32:06.861" v="601"/>
          <ac:picMkLst>
            <pc:docMk/>
            <pc:sldMk cId="351528803" sldId="3405"/>
            <ac:picMk id="12" creationId="{CAD25FD1-1EC4-4C0C-84BB-088E859A0ED6}"/>
          </ac:picMkLst>
        </pc:picChg>
      </pc:sldChg>
      <pc:sldChg chg="addSp modSp mod">
        <pc:chgData name="Testani, Macy E (NYSERDA)" userId="4fc98610-53f3-4506-bc03-591357eb774d" providerId="ADAL" clId="{A9DF8659-6258-4908-A87D-0ACFA19FE113}" dt="2021-10-04T15:46:59.018" v="948" actId="20577"/>
        <pc:sldMkLst>
          <pc:docMk/>
          <pc:sldMk cId="1624294615" sldId="3406"/>
        </pc:sldMkLst>
        <pc:spChg chg="mod">
          <ac:chgData name="Testani, Macy E (NYSERDA)" userId="4fc98610-53f3-4506-bc03-591357eb774d" providerId="ADAL" clId="{A9DF8659-6258-4908-A87D-0ACFA19FE113}" dt="2021-10-04T15:38:43.908" v="646" actId="1076"/>
          <ac:spMkLst>
            <pc:docMk/>
            <pc:sldMk cId="1624294615" sldId="3406"/>
            <ac:spMk id="4" creationId="{95351864-8D18-43AC-B143-FB64363ABE6F}"/>
          </ac:spMkLst>
        </pc:spChg>
        <pc:spChg chg="mod">
          <ac:chgData name="Testani, Macy E (NYSERDA)" userId="4fc98610-53f3-4506-bc03-591357eb774d" providerId="ADAL" clId="{A9DF8659-6258-4908-A87D-0ACFA19FE113}" dt="2021-10-04T15:45:29.123" v="869" actId="20577"/>
          <ac:spMkLst>
            <pc:docMk/>
            <pc:sldMk cId="1624294615" sldId="3406"/>
            <ac:spMk id="5" creationId="{09848BF7-2302-43C1-B8F9-78D58756E6C0}"/>
          </ac:spMkLst>
        </pc:spChg>
        <pc:spChg chg="mod">
          <ac:chgData name="Testani, Macy E (NYSERDA)" userId="4fc98610-53f3-4506-bc03-591357eb774d" providerId="ADAL" clId="{A9DF8659-6258-4908-A87D-0ACFA19FE113}" dt="2021-10-04T15:46:59.018" v="948" actId="20577"/>
          <ac:spMkLst>
            <pc:docMk/>
            <pc:sldMk cId="1624294615" sldId="3406"/>
            <ac:spMk id="9" creationId="{113366AF-85FF-4479-A41C-A7B154D3BC6C}"/>
          </ac:spMkLst>
        </pc:spChg>
        <pc:graphicFrameChg chg="mod">
          <ac:chgData name="Testani, Macy E (NYSERDA)" userId="4fc98610-53f3-4506-bc03-591357eb774d" providerId="ADAL" clId="{A9DF8659-6258-4908-A87D-0ACFA19FE113}" dt="2021-10-04T15:38:43.908" v="646" actId="1076"/>
          <ac:graphicFrameMkLst>
            <pc:docMk/>
            <pc:sldMk cId="1624294615" sldId="3406"/>
            <ac:graphicFrameMk id="3" creationId="{E2D7B285-56ED-4254-A6EB-81BCD523E61E}"/>
          </ac:graphicFrameMkLst>
        </pc:graphicFrameChg>
        <pc:picChg chg="mod">
          <ac:chgData name="Testani, Macy E (NYSERDA)" userId="4fc98610-53f3-4506-bc03-591357eb774d" providerId="ADAL" clId="{A9DF8659-6258-4908-A87D-0ACFA19FE113}" dt="2021-10-04T15:38:43.908" v="646" actId="1076"/>
          <ac:picMkLst>
            <pc:docMk/>
            <pc:sldMk cId="1624294615" sldId="3406"/>
            <ac:picMk id="6" creationId="{0ABAC9CC-89A1-4944-95E2-B3F790BA50A4}"/>
          </ac:picMkLst>
        </pc:picChg>
        <pc:picChg chg="add mod">
          <ac:chgData name="Testani, Macy E (NYSERDA)" userId="4fc98610-53f3-4506-bc03-591357eb774d" providerId="ADAL" clId="{A9DF8659-6258-4908-A87D-0ACFA19FE113}" dt="2021-10-04T15:32:10.750" v="603"/>
          <ac:picMkLst>
            <pc:docMk/>
            <pc:sldMk cId="1624294615" sldId="3406"/>
            <ac:picMk id="12" creationId="{4E2C9789-C0C9-4892-8C24-234CA72C801A}"/>
          </ac:picMkLst>
        </pc:picChg>
      </pc:sldChg>
      <pc:sldChg chg="addSp modSp mod">
        <pc:chgData name="Testani, Macy E (NYSERDA)" userId="4fc98610-53f3-4506-bc03-591357eb774d" providerId="ADAL" clId="{A9DF8659-6258-4908-A87D-0ACFA19FE113}" dt="2021-10-04T15:32:32.953" v="608" actId="167"/>
        <pc:sldMkLst>
          <pc:docMk/>
          <pc:sldMk cId="2384225578" sldId="3407"/>
        </pc:sldMkLst>
        <pc:picChg chg="add mod ord">
          <ac:chgData name="Testani, Macy E (NYSERDA)" userId="4fc98610-53f3-4506-bc03-591357eb774d" providerId="ADAL" clId="{A9DF8659-6258-4908-A87D-0ACFA19FE113}" dt="2021-10-04T15:32:32.953" v="608" actId="167"/>
          <ac:picMkLst>
            <pc:docMk/>
            <pc:sldMk cId="2384225578" sldId="3407"/>
            <ac:picMk id="8" creationId="{C7FE5536-B09C-4E60-A0E4-216D9869C9C6}"/>
          </ac:picMkLst>
        </pc:picChg>
      </pc:sldChg>
      <pc:sldChg chg="addSp modSp">
        <pc:chgData name="Testani, Macy E (NYSERDA)" userId="4fc98610-53f3-4506-bc03-591357eb774d" providerId="ADAL" clId="{A9DF8659-6258-4908-A87D-0ACFA19FE113}" dt="2021-10-04T15:32:08.964" v="602"/>
        <pc:sldMkLst>
          <pc:docMk/>
          <pc:sldMk cId="1936318113" sldId="3418"/>
        </pc:sldMkLst>
        <pc:picChg chg="add mod">
          <ac:chgData name="Testani, Macy E (NYSERDA)" userId="4fc98610-53f3-4506-bc03-591357eb774d" providerId="ADAL" clId="{A9DF8659-6258-4908-A87D-0ACFA19FE113}" dt="2021-10-04T15:32:08.964" v="602"/>
          <ac:picMkLst>
            <pc:docMk/>
            <pc:sldMk cId="1936318113" sldId="3418"/>
            <ac:picMk id="9" creationId="{CA8519F4-4CD9-45F4-87E9-8A043FFF6E26}"/>
          </ac:picMkLst>
        </pc:picChg>
      </pc:sldChg>
      <pc:sldChg chg="addSp modSp">
        <pc:chgData name="Testani, Macy E (NYSERDA)" userId="4fc98610-53f3-4506-bc03-591357eb774d" providerId="ADAL" clId="{A9DF8659-6258-4908-A87D-0ACFA19FE113}" dt="2021-10-04T15:32:20.261" v="606"/>
        <pc:sldMkLst>
          <pc:docMk/>
          <pc:sldMk cId="1134674453" sldId="3425"/>
        </pc:sldMkLst>
        <pc:picChg chg="add mod">
          <ac:chgData name="Testani, Macy E (NYSERDA)" userId="4fc98610-53f3-4506-bc03-591357eb774d" providerId="ADAL" clId="{A9DF8659-6258-4908-A87D-0ACFA19FE113}" dt="2021-10-04T15:32:20.261" v="606"/>
          <ac:picMkLst>
            <pc:docMk/>
            <pc:sldMk cId="1134674453" sldId="3425"/>
            <ac:picMk id="9" creationId="{B26E51C4-C7C1-41BC-BF83-49B230EF07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D9599-F324-4E26-AB76-717C19B61A5C}" type="datetimeFigureOut">
              <a:rPr lang="en-US" smtClean="0"/>
              <a:t>10/12/2021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D19E9-4C7E-4848-B3A5-29C882C831C7}" type="slidenum">
              <a:rPr lang="en-US" smtClean="0"/>
              <a:t>‹#›</a:t>
            </a:fld>
            <a:endParaRPr lang="en-US"/>
          </a:p>
        </p:txBody>
      </p:sp>
    </p:spTree>
    <p:extLst>
      <p:ext uri="{BB962C8B-B14F-4D97-AF65-F5344CB8AC3E}">
        <p14:creationId xmlns:p14="http://schemas.microsoft.com/office/powerpoint/2010/main" val="60406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69C54-6C66-4702-BC73-3B4613D1C870}" type="slidenum">
              <a:rPr lang="en-US" smtClean="0"/>
              <a:t>2</a:t>
            </a:fld>
            <a:endParaRPr lang="en-US"/>
          </a:p>
        </p:txBody>
      </p:sp>
    </p:spTree>
    <p:extLst>
      <p:ext uri="{BB962C8B-B14F-4D97-AF65-F5344CB8AC3E}">
        <p14:creationId xmlns:p14="http://schemas.microsoft.com/office/powerpoint/2010/main" val="187626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289096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4</a:t>
            </a:fld>
            <a:endParaRPr lang="en-US"/>
          </a:p>
        </p:txBody>
      </p:sp>
    </p:spTree>
    <p:extLst>
      <p:ext uri="{BB962C8B-B14F-4D97-AF65-F5344CB8AC3E}">
        <p14:creationId xmlns:p14="http://schemas.microsoft.com/office/powerpoint/2010/main" val="4093495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869C54-6C66-4702-BC73-3B4613D1C870}" type="slidenum">
              <a:rPr lang="en-US" smtClean="0"/>
              <a:t>5</a:t>
            </a:fld>
            <a:endParaRPr lang="en-US"/>
          </a:p>
        </p:txBody>
      </p:sp>
    </p:spTree>
    <p:extLst>
      <p:ext uri="{BB962C8B-B14F-4D97-AF65-F5344CB8AC3E}">
        <p14:creationId xmlns:p14="http://schemas.microsoft.com/office/powerpoint/2010/main" val="294526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6</a:t>
            </a:fld>
            <a:endParaRPr lang="en-US"/>
          </a:p>
        </p:txBody>
      </p:sp>
    </p:spTree>
    <p:extLst>
      <p:ext uri="{BB962C8B-B14F-4D97-AF65-F5344CB8AC3E}">
        <p14:creationId xmlns:p14="http://schemas.microsoft.com/office/powerpoint/2010/main" val="182381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aseline="0" dirty="0"/>
          </a:p>
        </p:txBody>
      </p:sp>
      <p:sp>
        <p:nvSpPr>
          <p:cNvPr id="4" name="Slide Number Placeholder 3"/>
          <p:cNvSpPr>
            <a:spLocks noGrp="1"/>
          </p:cNvSpPr>
          <p:nvPr>
            <p:ph type="sldNum" sz="quarter" idx="10"/>
          </p:nvPr>
        </p:nvSpPr>
        <p:spPr/>
        <p:txBody>
          <a:bodyPr/>
          <a:lstStyle/>
          <a:p>
            <a:fld id="{825291B8-0E70-468B-9438-CC62F3849AEF}" type="slidenum">
              <a:rPr lang="en-US" smtClean="0"/>
              <a:pPr/>
              <a:t>7</a:t>
            </a:fld>
            <a:endParaRPr lang="en-US"/>
          </a:p>
        </p:txBody>
      </p:sp>
    </p:spTree>
    <p:extLst>
      <p:ext uri="{BB962C8B-B14F-4D97-AF65-F5344CB8AC3E}">
        <p14:creationId xmlns:p14="http://schemas.microsoft.com/office/powerpoint/2010/main" val="58675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869C54-6C66-4702-BC73-3B4613D1C870}" type="slidenum">
              <a:rPr lang="en-US" smtClean="0"/>
              <a:t>8</a:t>
            </a:fld>
            <a:endParaRPr lang="en-US"/>
          </a:p>
        </p:txBody>
      </p:sp>
    </p:spTree>
    <p:extLst>
      <p:ext uri="{BB962C8B-B14F-4D97-AF65-F5344CB8AC3E}">
        <p14:creationId xmlns:p14="http://schemas.microsoft.com/office/powerpoint/2010/main" val="356732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1869C54-6C66-4702-BC73-3B4613D1C870}" type="slidenum">
              <a:rPr lang="en-US" smtClean="0"/>
              <a:t>9</a:t>
            </a:fld>
            <a:endParaRPr lang="en-US"/>
          </a:p>
        </p:txBody>
      </p:sp>
    </p:spTree>
    <p:extLst>
      <p:ext uri="{BB962C8B-B14F-4D97-AF65-F5344CB8AC3E}">
        <p14:creationId xmlns:p14="http://schemas.microsoft.com/office/powerpoint/2010/main" val="1043582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E701-1802-47CD-B0DD-08F675CBB4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FED57B-B69A-47D1-A318-2395C1B6E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FAC60B-86A8-44D2-A534-E822A249AE6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1482A075-5AF6-416C-94A9-1E041298D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DD53BA-FA94-4E81-88A6-F87A0F1A4B80}"/>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80477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AA00-9C26-4185-BB68-A3C507999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5C1D96-CA2F-40F0-99F3-960313189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18E24D-E586-46F3-960F-F9A2CD1EA0A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73797431-EA0E-44F1-9100-1481C6803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F3484-2A22-47EF-8DB4-CCB1DAB59597}"/>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18999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35F1D7-25E0-41A1-856F-6A9278391B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7AC47-54DF-403A-A443-EDBE901B55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9438C-687C-4B52-8BD4-205DEB1277ED}"/>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57E5A87C-FCDB-4119-8FE4-C96597D79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102D6-0658-4A0F-9C51-48C68B9886A0}"/>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240315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A cow is standing in the grass&#10;&#10;Description automatically generated">
            <a:extLst>
              <a:ext uri="{FF2B5EF4-FFF2-40B4-BE49-F238E27FC236}">
                <a16:creationId xmlns:a16="http://schemas.microsoft.com/office/drawing/2014/main" id="{5AE7190F-9883-42C8-8D62-5A92F6FC885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7439" t="16336" b="16336"/>
          <a:stretch/>
        </p:blipFill>
        <p:spPr>
          <a:xfrm>
            <a:off x="3450889" y="846387"/>
            <a:ext cx="8738208" cy="2717664"/>
          </a:xfrm>
          <a:prstGeom prst="rect">
            <a:avLst/>
          </a:prstGeom>
        </p:spPr>
      </p:pic>
      <p:sp>
        <p:nvSpPr>
          <p:cNvPr id="13" name="Rectangle 12"/>
          <p:cNvSpPr/>
          <p:nvPr userDrawn="1"/>
        </p:nvSpPr>
        <p:spPr>
          <a:xfrm rot="16200000">
            <a:off x="871956" y="2087431"/>
            <a:ext cx="2717663" cy="235574"/>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4" name="Rectangle 13"/>
          <p:cNvSpPr/>
          <p:nvPr userDrawn="1"/>
        </p:nvSpPr>
        <p:spPr>
          <a:xfrm rot="16200000">
            <a:off x="-7359" y="2018529"/>
            <a:ext cx="2717665" cy="373380"/>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5" name="Rectangle 14"/>
          <p:cNvSpPr/>
          <p:nvPr userDrawn="1"/>
        </p:nvSpPr>
        <p:spPr>
          <a:xfrm rot="16200000">
            <a:off x="-1164322" y="2010708"/>
            <a:ext cx="2717665" cy="389022"/>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6" name="Rectangle 15"/>
          <p:cNvSpPr/>
          <p:nvPr/>
        </p:nvSpPr>
        <p:spPr>
          <a:xfrm rot="16200000">
            <a:off x="1259224" y="2071742"/>
            <a:ext cx="2717663" cy="266952"/>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7" name="Rectangle 16"/>
          <p:cNvSpPr/>
          <p:nvPr/>
        </p:nvSpPr>
        <p:spPr>
          <a:xfrm rot="16200000">
            <a:off x="1998155" y="2111316"/>
            <a:ext cx="2717663" cy="187804"/>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8" name="Rectangle 17"/>
          <p:cNvSpPr/>
          <p:nvPr/>
        </p:nvSpPr>
        <p:spPr>
          <a:xfrm rot="16200000">
            <a:off x="2860922" y="2125899"/>
            <a:ext cx="2717663" cy="158638"/>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19" name="Rectangle 18"/>
          <p:cNvSpPr/>
          <p:nvPr/>
        </p:nvSpPr>
        <p:spPr>
          <a:xfrm rot="16200000">
            <a:off x="3117166" y="2163308"/>
            <a:ext cx="2717663" cy="83820"/>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160">
              <a:solidFill>
                <a:schemeClr val="bg1"/>
              </a:solidFill>
            </a:endParaRPr>
          </a:p>
        </p:txBody>
      </p:sp>
      <p:sp>
        <p:nvSpPr>
          <p:cNvPr id="21" name="Text Placeholder 7">
            <a:extLst>
              <a:ext uri="{FF2B5EF4-FFF2-40B4-BE49-F238E27FC236}">
                <a16:creationId xmlns:a16="http://schemas.microsoft.com/office/drawing/2014/main" id="{66BE58E0-52B4-A142-81C1-5DD92FD1D635}"/>
              </a:ext>
            </a:extLst>
          </p:cNvPr>
          <p:cNvSpPr>
            <a:spLocks noGrp="1"/>
          </p:cNvSpPr>
          <p:nvPr>
            <p:ph type="body" sz="quarter" idx="11" hasCustomPrompt="1"/>
          </p:nvPr>
        </p:nvSpPr>
        <p:spPr>
          <a:xfrm>
            <a:off x="3468474" y="6129451"/>
            <a:ext cx="8302610" cy="257442"/>
          </a:xfrm>
          <a:prstGeom prst="rect">
            <a:avLst/>
          </a:prstGeom>
        </p:spPr>
        <p:txBody>
          <a:bodyPr lIns="0" tIns="0" rIns="0" bIns="0"/>
          <a:lstStyle>
            <a:lvl1pPr marL="0" indent="0">
              <a:lnSpc>
                <a:spcPct val="100000"/>
              </a:lnSpc>
              <a:spcBef>
                <a:spcPts val="0"/>
              </a:spcBef>
              <a:spcAft>
                <a:spcPts val="0"/>
              </a:spcAft>
              <a:buNone/>
              <a:defRPr sz="1500" b="0" i="0" spc="500">
                <a:solidFill>
                  <a:srgbClr val="768591"/>
                </a:solidFill>
                <a:latin typeface="Avenir Book" panose="02000503020000020003" pitchFamily="2" charset="0"/>
              </a:defRPr>
            </a:lvl1pPr>
          </a:lstStyle>
          <a:p>
            <a:pPr lvl="0"/>
            <a:r>
              <a:rPr lang="en-US"/>
              <a:t>Date</a:t>
            </a:r>
          </a:p>
        </p:txBody>
      </p:sp>
      <p:sp>
        <p:nvSpPr>
          <p:cNvPr id="22" name="Title 1">
            <a:extLst>
              <a:ext uri="{FF2B5EF4-FFF2-40B4-BE49-F238E27FC236}">
                <a16:creationId xmlns:a16="http://schemas.microsoft.com/office/drawing/2014/main" id="{AC309700-AFBF-624D-9AF6-4648585F149D}"/>
              </a:ext>
            </a:extLst>
          </p:cNvPr>
          <p:cNvSpPr>
            <a:spLocks noGrp="1"/>
          </p:cNvSpPr>
          <p:nvPr>
            <p:ph type="title"/>
          </p:nvPr>
        </p:nvSpPr>
        <p:spPr>
          <a:xfrm>
            <a:off x="3468475" y="3994870"/>
            <a:ext cx="8302612" cy="1076355"/>
          </a:xfrm>
          <a:prstGeom prst="rect">
            <a:avLst/>
          </a:prstGeom>
        </p:spPr>
        <p:txBody>
          <a:bodyPr lIns="0" tIns="0" rIns="0" anchor="t"/>
          <a:lstStyle>
            <a:lvl1pPr>
              <a:defRPr sz="3333" b="1" i="0">
                <a:solidFill>
                  <a:srgbClr val="00538B"/>
                </a:solidFill>
                <a:latin typeface="Avenir Heavy" panose="02000503020000020003" pitchFamily="2" charset="0"/>
              </a:defRPr>
            </a:lvl1pPr>
          </a:lstStyle>
          <a:p>
            <a:r>
              <a:rPr lang="en-US"/>
              <a:t>Click to edit Master title style</a:t>
            </a:r>
          </a:p>
        </p:txBody>
      </p:sp>
      <p:sp>
        <p:nvSpPr>
          <p:cNvPr id="24" name="Text Placeholder 6">
            <a:extLst>
              <a:ext uri="{FF2B5EF4-FFF2-40B4-BE49-F238E27FC236}">
                <a16:creationId xmlns:a16="http://schemas.microsoft.com/office/drawing/2014/main" id="{A2B96E6F-CD7E-5E47-AD9F-1152E5D92EBF}"/>
              </a:ext>
            </a:extLst>
          </p:cNvPr>
          <p:cNvSpPr>
            <a:spLocks noGrp="1"/>
          </p:cNvSpPr>
          <p:nvPr>
            <p:ph type="body" sz="quarter" idx="12" hasCustomPrompt="1"/>
          </p:nvPr>
        </p:nvSpPr>
        <p:spPr>
          <a:xfrm>
            <a:off x="3468473" y="5206275"/>
            <a:ext cx="8302611" cy="788126"/>
          </a:xfrm>
          <a:prstGeom prst="rect">
            <a:avLst/>
          </a:prstGeom>
        </p:spPr>
        <p:txBody>
          <a:bodyPr lIns="0" tIns="0" rIns="0" bIns="0"/>
          <a:lstStyle>
            <a:lvl1pPr marL="0" indent="0">
              <a:lnSpc>
                <a:spcPct val="100000"/>
              </a:lnSpc>
              <a:spcBef>
                <a:spcPts val="0"/>
              </a:spcBef>
              <a:spcAft>
                <a:spcPts val="0"/>
              </a:spcAft>
              <a:buNone/>
              <a:defRPr sz="1500" b="1" i="0">
                <a:solidFill>
                  <a:srgbClr val="00538B"/>
                </a:solidFill>
                <a:latin typeface="Avenir Heavy" panose="02000503020000020003" pitchFamily="2" charset="0"/>
              </a:defRPr>
            </a:lvl1pPr>
          </a:lstStyle>
          <a:p>
            <a:pPr lvl="0"/>
            <a:r>
              <a:rPr lang="en-US"/>
              <a:t>Presenter Name</a:t>
            </a:r>
          </a:p>
        </p:txBody>
      </p:sp>
      <p:sp>
        <p:nvSpPr>
          <p:cNvPr id="27" name="Rectangle 26">
            <a:extLst>
              <a:ext uri="{FF2B5EF4-FFF2-40B4-BE49-F238E27FC236}">
                <a16:creationId xmlns:a16="http://schemas.microsoft.com/office/drawing/2014/main" id="{17AEA880-94B6-A34A-AEF7-9088DF407D6A}"/>
              </a:ext>
            </a:extLst>
          </p:cNvPr>
          <p:cNvSpPr/>
          <p:nvPr userDrawn="1"/>
        </p:nvSpPr>
        <p:spPr>
          <a:xfrm>
            <a:off x="10720977" y="286520"/>
            <a:ext cx="811441" cy="307777"/>
          </a:xfrm>
          <a:prstGeom prst="rect">
            <a:avLst/>
          </a:prstGeom>
        </p:spPr>
        <p:txBody>
          <a:bodyPr wrap="none">
            <a:spAutoFit/>
          </a:bodyPr>
          <a:lstStyle/>
          <a:p>
            <a:pPr lvl="0"/>
            <a:r>
              <a:rPr lang="en-US" sz="1400" b="1">
                <a:solidFill>
                  <a:srgbClr val="768591"/>
                </a:solidFill>
                <a:latin typeface="Arial" charset="0"/>
                <a:ea typeface="Arial" charset="0"/>
                <a:cs typeface="Arial" charset="0"/>
              </a:rPr>
              <a:t>icf.com</a:t>
            </a:r>
          </a:p>
        </p:txBody>
      </p:sp>
      <p:pic>
        <p:nvPicPr>
          <p:cNvPr id="20" name="Picture 19" descr="A picture containing object, clock&#10;&#10;Description automatically generated">
            <a:extLst>
              <a:ext uri="{FF2B5EF4-FFF2-40B4-BE49-F238E27FC236}">
                <a16:creationId xmlns:a16="http://schemas.microsoft.com/office/drawing/2014/main" id="{679EB99A-38EE-F744-A698-C81AACFD5127}"/>
              </a:ext>
            </a:extLst>
          </p:cNvPr>
          <p:cNvPicPr>
            <a:picLocks noChangeAspect="1"/>
          </p:cNvPicPr>
          <p:nvPr userDrawn="1"/>
        </p:nvPicPr>
        <p:blipFill>
          <a:blip r:embed="rId4"/>
          <a:stretch>
            <a:fillRect/>
          </a:stretch>
        </p:blipFill>
        <p:spPr>
          <a:xfrm>
            <a:off x="1164784" y="3994870"/>
            <a:ext cx="1298739" cy="1051560"/>
          </a:xfrm>
          <a:prstGeom prst="rect">
            <a:avLst/>
          </a:prstGeom>
        </p:spPr>
      </p:pic>
    </p:spTree>
    <p:extLst>
      <p:ext uri="{BB962C8B-B14F-4D97-AF65-F5344CB8AC3E}">
        <p14:creationId xmlns:p14="http://schemas.microsoft.com/office/powerpoint/2010/main" val="97659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6" name="Title Placeholder 3">
            <a:extLst>
              <a:ext uri="{FF2B5EF4-FFF2-40B4-BE49-F238E27FC236}">
                <a16:creationId xmlns:a16="http://schemas.microsoft.com/office/drawing/2014/main" id="{FD5ED1D7-CBFC-0E4A-93B1-C2EE1C41ADEF}"/>
              </a:ext>
            </a:extLst>
          </p:cNvPr>
          <p:cNvSpPr>
            <a:spLocks noGrp="1"/>
          </p:cNvSpPr>
          <p:nvPr>
            <p:ph type="title"/>
          </p:nvPr>
        </p:nvSpPr>
        <p:spPr>
          <a:xfrm>
            <a:off x="245056" y="262328"/>
            <a:ext cx="11800800" cy="782701"/>
          </a:xfrm>
          <a:prstGeom prst="rect">
            <a:avLst/>
          </a:prstGeom>
        </p:spPr>
        <p:txBody>
          <a:bodyPr vert="horz" lIns="91440" tIns="45720" rIns="91440" bIns="45720" rtlCol="0" anchor="t">
            <a:noAutofit/>
          </a:bodyPr>
          <a:lstStyle>
            <a:lvl1pPr>
              <a:defRPr>
                <a:solidFill>
                  <a:srgbClr val="00538B"/>
                </a:solidFill>
              </a:defRPr>
            </a:lvl1pPr>
          </a:lstStyle>
          <a:p>
            <a:r>
              <a:rPr lang="en-US"/>
              <a:t>Click to edit Master title style</a:t>
            </a:r>
          </a:p>
        </p:txBody>
      </p:sp>
      <p:sp>
        <p:nvSpPr>
          <p:cNvPr id="8" name="Text Placeholder 5">
            <a:extLst>
              <a:ext uri="{FF2B5EF4-FFF2-40B4-BE49-F238E27FC236}">
                <a16:creationId xmlns:a16="http://schemas.microsoft.com/office/drawing/2014/main" id="{74B94E36-7322-CD4A-89DC-B8F037DD9300}"/>
              </a:ext>
            </a:extLst>
          </p:cNvPr>
          <p:cNvSpPr>
            <a:spLocks noGrp="1"/>
          </p:cNvSpPr>
          <p:nvPr>
            <p:ph idx="1"/>
          </p:nvPr>
        </p:nvSpPr>
        <p:spPr>
          <a:xfrm>
            <a:off x="249382" y="1197429"/>
            <a:ext cx="11800800" cy="4898571"/>
          </a:xfrm>
          <a:prstGeom prst="rect">
            <a:avLst/>
          </a:prstGeom>
        </p:spPr>
        <p:txBody>
          <a:bodyPr vert="horz" lIns="91440" tIns="45720" rIns="91440" bIns="45720" rtlCol="0">
            <a:noAutofit/>
          </a:bodyPr>
          <a:lstStyle>
            <a:lvl2pPr>
              <a:buClr>
                <a:srgbClr val="00538B"/>
              </a:buClr>
              <a:defRPr/>
            </a:lvl2pPr>
            <a:lvl3pPr marL="571477" indent="-190492">
              <a:buClr>
                <a:srgbClr val="00A2E0"/>
              </a:buClr>
              <a:buFont typeface="Wingdings" pitchFamily="2" charset="2"/>
              <a:buChar char="§"/>
              <a:defRPr/>
            </a:lvl3pPr>
            <a:lvl4pPr marL="761970" indent="-190492">
              <a:buFont typeface="Wingdings" pitchFamily="2" charset="2"/>
              <a:buChar char="§"/>
              <a:defRPr/>
            </a:lvl4pPr>
            <a:lvl5pPr marL="952462" indent="-190492">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
            <a:extLst>
              <a:ext uri="{FF2B5EF4-FFF2-40B4-BE49-F238E27FC236}">
                <a16:creationId xmlns:a16="http://schemas.microsoft.com/office/drawing/2014/main" id="{A98A16CC-5FAC-8842-BB7D-59C5DD0CD7E1}"/>
              </a:ext>
            </a:extLst>
          </p:cNvPr>
          <p:cNvSpPr>
            <a:spLocks noGrp="1"/>
          </p:cNvSpPr>
          <p:nvPr>
            <p:ph type="sldNum" sz="quarter" idx="4"/>
          </p:nvPr>
        </p:nvSpPr>
        <p:spPr>
          <a:xfrm>
            <a:off x="11317818" y="6352802"/>
            <a:ext cx="732364" cy="298823"/>
          </a:xfrm>
          <a:prstGeom prst="rect">
            <a:avLst/>
          </a:prstGeom>
        </p:spPr>
        <p:txBody>
          <a:bodyPr vert="horz" lIns="91440" tIns="45720" rIns="91440" bIns="45720" rtlCol="0" anchor="b"/>
          <a:lstStyle>
            <a:lvl1pPr algn="r">
              <a:defRPr sz="833">
                <a:solidFill>
                  <a:schemeClr val="tx1">
                    <a:tint val="75000"/>
                  </a:schemeClr>
                </a:solidFill>
                <a:latin typeface="Avenir Book" panose="02000503020000020003" pitchFamily="2" charset="0"/>
              </a:defRPr>
            </a:lvl1pPr>
          </a:lstStyle>
          <a:p>
            <a:fld id="{11EC18AE-5831-5845-B137-5B56E031790C}" type="slidenum">
              <a:rPr lang="en-US" smtClean="0"/>
              <a:pPr/>
              <a:t>‹#›</a:t>
            </a:fld>
            <a:endParaRPr lang="en-US"/>
          </a:p>
        </p:txBody>
      </p:sp>
    </p:spTree>
    <p:extLst>
      <p:ext uri="{BB962C8B-B14F-4D97-AF65-F5344CB8AC3E}">
        <p14:creationId xmlns:p14="http://schemas.microsoft.com/office/powerpoint/2010/main" val="2503438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E8DE-564D-46CE-9330-0D97174BC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DECD3-44A8-40BC-9301-937296302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6F443-55CD-4B73-B8C6-2749B64ABE0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0FE8E21B-E0AC-4123-A8C8-1DDDC5CF1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754C6-8293-491C-8711-7F0C5F4DF983}"/>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273136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09543-DBDD-4ABB-A2DF-28FE41B1BD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F9CE53-7813-456F-BB6A-763F001DA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40DE2A-B5EF-4671-B6A7-9F9B5EFBB8C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2A7C0763-47C5-4F6C-983D-DD5815E99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37D0BD-A150-4C64-8D6A-D82253D5903D}"/>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62326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291B-2C04-49B4-8EF9-FD0797FFF8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081D6-BF53-4C4E-ABE6-CA9ECDEEF7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E05A8E-4020-49FE-A0D7-B2CED7EF22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2079CE-6E9E-4FCF-8583-E7B701E3F15D}"/>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6" name="Footer Placeholder 5">
            <a:extLst>
              <a:ext uri="{FF2B5EF4-FFF2-40B4-BE49-F238E27FC236}">
                <a16:creationId xmlns:a16="http://schemas.microsoft.com/office/drawing/2014/main" id="{2D2BEFDD-7AA7-4712-A446-34EAA4C17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78CC4-BA1A-453D-9331-215E0B7A52F0}"/>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64723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1C40-BFE7-4388-8C10-8A638FEE9C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41C85-F880-49F4-8ED9-38E4ED338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9050C2-5661-4C9B-8E95-81F524E641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385197-EFE9-48E2-8A53-E10599E34F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D8F131-F8ED-4B55-B218-82A941D41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43B6D2-D8CF-4FFA-9AA5-21F2CF01D03D}"/>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8" name="Footer Placeholder 7">
            <a:extLst>
              <a:ext uri="{FF2B5EF4-FFF2-40B4-BE49-F238E27FC236}">
                <a16:creationId xmlns:a16="http://schemas.microsoft.com/office/drawing/2014/main" id="{8EA8F47F-A089-4BE3-A211-89E2B5F276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91AAFC-9F9C-4C47-8D21-5767E27787D2}"/>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391638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9874-5858-4859-9970-28453016DE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374556-3D09-47B9-AB8E-703778E5723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4" name="Footer Placeholder 3">
            <a:extLst>
              <a:ext uri="{FF2B5EF4-FFF2-40B4-BE49-F238E27FC236}">
                <a16:creationId xmlns:a16="http://schemas.microsoft.com/office/drawing/2014/main" id="{96494350-E69E-4436-8C5C-FD93CB7D09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7E4728-6C0D-4AB7-B7D4-E0BC5B917B8F}"/>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197137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55044-FAF0-4131-B13C-7BD8FAB8F142}"/>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3" name="Footer Placeholder 2">
            <a:extLst>
              <a:ext uri="{FF2B5EF4-FFF2-40B4-BE49-F238E27FC236}">
                <a16:creationId xmlns:a16="http://schemas.microsoft.com/office/drawing/2014/main" id="{C76E5819-7534-4B32-A99D-1509739ADB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3A5A9F-68DB-4ACA-BC5F-C3D9D8C5B4A5}"/>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31014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4E40-E467-4708-B4E1-4439C9AE6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137F50-C42E-4614-9D68-8714F1E139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E6D950-135C-42DF-AA31-68F1F26D9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84CFE-838B-400B-9923-1A58A17E062A}"/>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6" name="Footer Placeholder 5">
            <a:extLst>
              <a:ext uri="{FF2B5EF4-FFF2-40B4-BE49-F238E27FC236}">
                <a16:creationId xmlns:a16="http://schemas.microsoft.com/office/drawing/2014/main" id="{E5EBEBAB-1F9A-4897-B241-BBD78CD86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58F2B-5409-4E91-A12D-4182A09C1802}"/>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2683597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A0257-5EA6-4221-954F-AB3F14211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089A7F-A045-4108-B4D3-40C10E7DF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9705EF-8793-4FD6-BC83-4FF170900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01C4A-975F-4D26-8DD9-2ADD829EA541}"/>
              </a:ext>
            </a:extLst>
          </p:cNvPr>
          <p:cNvSpPr>
            <a:spLocks noGrp="1"/>
          </p:cNvSpPr>
          <p:nvPr>
            <p:ph type="dt" sz="half" idx="10"/>
          </p:nvPr>
        </p:nvSpPr>
        <p:spPr/>
        <p:txBody>
          <a:bodyPr/>
          <a:lstStyle/>
          <a:p>
            <a:fld id="{8D37CE26-593F-42DC-AB36-AFFE12A1924F}" type="datetimeFigureOut">
              <a:rPr lang="en-US" smtClean="0"/>
              <a:t>10/12/2021</a:t>
            </a:fld>
            <a:endParaRPr lang="en-US"/>
          </a:p>
        </p:txBody>
      </p:sp>
      <p:sp>
        <p:nvSpPr>
          <p:cNvPr id="6" name="Footer Placeholder 5">
            <a:extLst>
              <a:ext uri="{FF2B5EF4-FFF2-40B4-BE49-F238E27FC236}">
                <a16:creationId xmlns:a16="http://schemas.microsoft.com/office/drawing/2014/main" id="{5131527B-53C6-4EFE-B43A-795464543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86F889-7E74-453A-93B1-ED1C06803A50}"/>
              </a:ext>
            </a:extLst>
          </p:cNvPr>
          <p:cNvSpPr>
            <a:spLocks noGrp="1"/>
          </p:cNvSpPr>
          <p:nvPr>
            <p:ph type="sldNum" sz="quarter" idx="12"/>
          </p:nvPr>
        </p:nvSpPr>
        <p:spPr/>
        <p:txBody>
          <a:bodyPr/>
          <a:lstStyle/>
          <a:p>
            <a:fld id="{4CEB971B-921D-448F-9CD9-57A4948F6452}" type="slidenum">
              <a:rPr lang="en-US" smtClean="0"/>
              <a:t>‹#›</a:t>
            </a:fld>
            <a:endParaRPr lang="en-US"/>
          </a:p>
        </p:txBody>
      </p:sp>
    </p:spTree>
    <p:extLst>
      <p:ext uri="{BB962C8B-B14F-4D97-AF65-F5344CB8AC3E}">
        <p14:creationId xmlns:p14="http://schemas.microsoft.com/office/powerpoint/2010/main" val="290646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4B1BAA-314D-45D4-88B7-0A9B0BF16A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9B3F32-9EB6-4863-8DC6-984DC3E7A7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F0463-FF72-4F72-AFBB-CE89A04B3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7CE26-593F-42DC-AB36-AFFE12A1924F}" type="datetimeFigureOut">
              <a:rPr lang="en-US" smtClean="0"/>
              <a:t>10/12/2021</a:t>
            </a:fld>
            <a:endParaRPr lang="en-US"/>
          </a:p>
        </p:txBody>
      </p:sp>
      <p:sp>
        <p:nvSpPr>
          <p:cNvPr id="5" name="Footer Placeholder 4">
            <a:extLst>
              <a:ext uri="{FF2B5EF4-FFF2-40B4-BE49-F238E27FC236}">
                <a16:creationId xmlns:a16="http://schemas.microsoft.com/office/drawing/2014/main" id="{2B49A3FB-1414-494D-83AE-5E13FC299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01C8B-3209-4B2A-B3A1-1287DDE4F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B971B-921D-448F-9CD9-57A4948F6452}" type="slidenum">
              <a:rPr lang="en-US" smtClean="0"/>
              <a:t>‹#›</a:t>
            </a:fld>
            <a:endParaRPr lang="en-US"/>
          </a:p>
        </p:txBody>
      </p:sp>
    </p:spTree>
    <p:extLst>
      <p:ext uri="{BB962C8B-B14F-4D97-AF65-F5344CB8AC3E}">
        <p14:creationId xmlns:p14="http://schemas.microsoft.com/office/powerpoint/2010/main" val="14159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F1344D-924D-4BE1-AEED-7A0AFBDEA7B9}"/>
              </a:ext>
            </a:extLst>
          </p:cNvPr>
          <p:cNvSpPr>
            <a:spLocks noGrp="1"/>
          </p:cNvSpPr>
          <p:nvPr>
            <p:ph idx="1"/>
          </p:nvPr>
        </p:nvSpPr>
        <p:spPr>
          <a:xfrm>
            <a:off x="838200" y="545432"/>
            <a:ext cx="10515600" cy="5631531"/>
          </a:xfrm>
        </p:spPr>
        <p:txBody>
          <a:bodyPr>
            <a:normAutofit fontScale="85000" lnSpcReduction="10000"/>
          </a:bodyPr>
          <a:lstStyle/>
          <a:p>
            <a:pPr>
              <a:lnSpc>
                <a:spcPct val="120000"/>
              </a:lnSpc>
              <a:spcBef>
                <a:spcPts val="0"/>
              </a:spcBef>
              <a:spcAft>
                <a:spcPts val="600"/>
              </a:spcAft>
            </a:pPr>
            <a:r>
              <a:rPr lang="en-US" dirty="0">
                <a:latin typeface="Roboto" pitchFamily="2" charset="0"/>
                <a:ea typeface="Roboto" pitchFamily="2" charset="0"/>
              </a:rPr>
              <a:t>The following slides are a summary of the assumptions and results from The Renewable Natural Gas Potential Study, completed by ICF, Inc.</a:t>
            </a:r>
          </a:p>
          <a:p>
            <a:pPr>
              <a:lnSpc>
                <a:spcPct val="120000"/>
              </a:lnSpc>
              <a:spcBef>
                <a:spcPts val="0"/>
              </a:spcBef>
              <a:spcAft>
                <a:spcPts val="600"/>
              </a:spcAft>
            </a:pPr>
            <a:r>
              <a:rPr lang="en-US" dirty="0">
                <a:latin typeface="Roboto" pitchFamily="2" charset="0"/>
                <a:ea typeface="Roboto" pitchFamily="2" charset="0"/>
              </a:rPr>
              <a:t>The results from this study were used to inform the Integration Analysis, though the exact inputs and resulting RNG potential or use may vary based on the scenarios developed within the Integration Analysis. </a:t>
            </a:r>
          </a:p>
          <a:p>
            <a:pPr>
              <a:lnSpc>
                <a:spcPct val="120000"/>
              </a:lnSpc>
              <a:spcBef>
                <a:spcPts val="0"/>
              </a:spcBef>
              <a:spcAft>
                <a:spcPts val="600"/>
              </a:spcAft>
            </a:pPr>
            <a:r>
              <a:rPr lang="en-US" dirty="0">
                <a:latin typeface="Roboto" pitchFamily="2" charset="0"/>
                <a:ea typeface="Roboto" pitchFamily="2" charset="0"/>
              </a:rPr>
              <a:t>The CAC may consider the data provided, along with other relevant information, in developing the Scoping Plan. </a:t>
            </a:r>
          </a:p>
          <a:p>
            <a:pPr>
              <a:lnSpc>
                <a:spcPct val="120000"/>
              </a:lnSpc>
              <a:spcBef>
                <a:spcPts val="0"/>
              </a:spcBef>
              <a:spcAft>
                <a:spcPts val="600"/>
              </a:spcAft>
            </a:pPr>
            <a:r>
              <a:rPr lang="en-US" dirty="0">
                <a:latin typeface="Roboto" pitchFamily="2" charset="0"/>
                <a:ea typeface="Roboto" pitchFamily="2" charset="0"/>
              </a:rPr>
              <a:t>The information herein does not constitute NYSERDA’s endorsement or recommendation regarding any policy measures relating to RNG, including the inclusion of certain feedstocks or technologies. The purpose of this work was only to provide an inventory of available potential. </a:t>
            </a:r>
          </a:p>
          <a:p>
            <a:pPr>
              <a:lnSpc>
                <a:spcPct val="120000"/>
              </a:lnSpc>
              <a:spcBef>
                <a:spcPts val="0"/>
              </a:spcBef>
              <a:spcAft>
                <a:spcPts val="600"/>
              </a:spcAft>
            </a:pPr>
            <a:r>
              <a:rPr lang="en-US" dirty="0">
                <a:latin typeface="Roboto" pitchFamily="2" charset="0"/>
                <a:ea typeface="Roboto" pitchFamily="2" charset="0"/>
              </a:rPr>
              <a:t>A full written report with further description of the assumptions and results will follow shortly. </a:t>
            </a:r>
          </a:p>
        </p:txBody>
      </p:sp>
      <p:pic>
        <p:nvPicPr>
          <p:cNvPr id="7" name="Picture 6">
            <a:extLst>
              <a:ext uri="{FF2B5EF4-FFF2-40B4-BE49-F238E27FC236}">
                <a16:creationId xmlns:a16="http://schemas.microsoft.com/office/drawing/2014/main" id="{AFD92D0C-72B5-4748-A335-A1D8194CE2D4}"/>
              </a:ext>
            </a:extLst>
          </p:cNvPr>
          <p:cNvPicPr>
            <a:picLocks noChangeAspect="1"/>
          </p:cNvPicPr>
          <p:nvPr/>
        </p:nvPicPr>
        <p:blipFill>
          <a:blip r:embed="rId2"/>
          <a:stretch>
            <a:fillRect/>
          </a:stretch>
        </p:blipFill>
        <p:spPr>
          <a:xfrm>
            <a:off x="9240252" y="5852460"/>
            <a:ext cx="2951747" cy="1005540"/>
          </a:xfrm>
          <a:prstGeom prst="rect">
            <a:avLst/>
          </a:prstGeom>
        </p:spPr>
      </p:pic>
    </p:spTree>
    <p:extLst>
      <p:ext uri="{BB962C8B-B14F-4D97-AF65-F5344CB8AC3E}">
        <p14:creationId xmlns:p14="http://schemas.microsoft.com/office/powerpoint/2010/main" val="3305716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CAD6F1-E441-7E46-96FA-A05FE7300E39}"/>
              </a:ext>
            </a:extLst>
          </p:cNvPr>
          <p:cNvSpPr txBox="1"/>
          <p:nvPr/>
        </p:nvSpPr>
        <p:spPr>
          <a:xfrm>
            <a:off x="2631989" y="4757351"/>
            <a:ext cx="0" cy="0"/>
          </a:xfrm>
          <a:prstGeom prst="rect">
            <a:avLst/>
          </a:prstGeom>
        </p:spPr>
        <p:txBody>
          <a:bodyPr wrap="none" lIns="0" tIns="0" rIns="0" bIns="0" rtlCol="0">
            <a:noAutofit/>
          </a:bodyPr>
          <a:lstStyle/>
          <a:p>
            <a:pPr marL="0" indent="0" algn="ctr">
              <a:spcBef>
                <a:spcPts val="1200"/>
              </a:spcBef>
              <a:spcAft>
                <a:spcPts val="0"/>
              </a:spcAft>
              <a:buNone/>
            </a:pPr>
            <a:endParaRPr lang="en-US" sz="2200">
              <a:solidFill>
                <a:srgbClr val="768591"/>
              </a:solidFill>
            </a:endParaRPr>
          </a:p>
        </p:txBody>
      </p:sp>
      <p:sp>
        <p:nvSpPr>
          <p:cNvPr id="9" name="Title 3">
            <a:extLst>
              <a:ext uri="{FF2B5EF4-FFF2-40B4-BE49-F238E27FC236}">
                <a16:creationId xmlns:a16="http://schemas.microsoft.com/office/drawing/2014/main" id="{80EEC173-5F08-DD4C-B866-A770BA06BC2E}"/>
              </a:ext>
            </a:extLst>
          </p:cNvPr>
          <p:cNvSpPr>
            <a:spLocks noGrp="1"/>
          </p:cNvSpPr>
          <p:nvPr>
            <p:ph type="title"/>
          </p:nvPr>
        </p:nvSpPr>
        <p:spPr>
          <a:xfrm>
            <a:off x="4532243" y="4027011"/>
            <a:ext cx="6927143" cy="1236651"/>
          </a:xfrm>
        </p:spPr>
        <p:txBody>
          <a:bodyPr/>
          <a:lstStyle/>
          <a:p>
            <a:pPr>
              <a:lnSpc>
                <a:spcPct val="100000"/>
              </a:lnSpc>
            </a:pPr>
            <a:r>
              <a:rPr lang="en-US" sz="3600"/>
              <a:t>Potential of Renewable Natural Gas in New York State</a:t>
            </a:r>
          </a:p>
        </p:txBody>
      </p:sp>
      <p:sp>
        <p:nvSpPr>
          <p:cNvPr id="5" name="Text Placeholder 4">
            <a:extLst>
              <a:ext uri="{FF2B5EF4-FFF2-40B4-BE49-F238E27FC236}">
                <a16:creationId xmlns:a16="http://schemas.microsoft.com/office/drawing/2014/main" id="{0FC7F2EF-6B7A-4149-80B1-44B66B61B2BF}"/>
              </a:ext>
            </a:extLst>
          </p:cNvPr>
          <p:cNvSpPr>
            <a:spLocks noGrp="1"/>
          </p:cNvSpPr>
          <p:nvPr>
            <p:ph type="body" sz="quarter" idx="11"/>
          </p:nvPr>
        </p:nvSpPr>
        <p:spPr>
          <a:xfrm>
            <a:off x="0" y="6600558"/>
            <a:ext cx="8302610" cy="257442"/>
          </a:xfrm>
        </p:spPr>
        <p:txBody>
          <a:bodyPr/>
          <a:lstStyle/>
          <a:p>
            <a:r>
              <a:rPr lang="en-US" dirty="0"/>
              <a:t>Draft Material</a:t>
            </a:r>
          </a:p>
        </p:txBody>
      </p:sp>
    </p:spTree>
    <p:extLst>
      <p:ext uri="{BB962C8B-B14F-4D97-AF65-F5344CB8AC3E}">
        <p14:creationId xmlns:p14="http://schemas.microsoft.com/office/powerpoint/2010/main" val="37153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solidFill>
                  <a:srgbClr val="00538B"/>
                </a:solidFill>
              </a:rPr>
              <a:t>Projec</a:t>
            </a:r>
            <a:r>
              <a:rPr lang="en-US"/>
              <a:t>t Overview</a:t>
            </a:r>
            <a:endParaRPr lang="en-US">
              <a:solidFill>
                <a:srgbClr val="00538B"/>
              </a:solidFill>
            </a:endParaRPr>
          </a:p>
        </p:txBody>
      </p:sp>
      <p:sp>
        <p:nvSpPr>
          <p:cNvPr id="11" name="Slide Number Placeholder 4">
            <a:extLst>
              <a:ext uri="{FF2B5EF4-FFF2-40B4-BE49-F238E27FC236}">
                <a16:creationId xmlns:a16="http://schemas.microsoft.com/office/drawing/2014/main" id="{1F5B47F5-BD50-1047-BFC9-68F52D288287}"/>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3</a:t>
            </a:fld>
            <a:endParaRPr lang="en-US" sz="833">
              <a:solidFill>
                <a:schemeClr val="tx1">
                  <a:tint val="75000"/>
                </a:schemeClr>
              </a:solidFill>
            </a:endParaRPr>
          </a:p>
        </p:txBody>
      </p:sp>
      <p:sp>
        <p:nvSpPr>
          <p:cNvPr id="7" name="Content Placeholder 1">
            <a:extLst>
              <a:ext uri="{FF2B5EF4-FFF2-40B4-BE49-F238E27FC236}">
                <a16:creationId xmlns:a16="http://schemas.microsoft.com/office/drawing/2014/main" id="{94D1F7FD-E236-42EB-9284-CD9949E89B62}"/>
              </a:ext>
            </a:extLst>
          </p:cNvPr>
          <p:cNvSpPr txBox="1">
            <a:spLocks/>
          </p:cNvSpPr>
          <p:nvPr/>
        </p:nvSpPr>
        <p:spPr>
          <a:xfrm>
            <a:off x="249381" y="1197429"/>
            <a:ext cx="11356465" cy="1475433"/>
          </a:xfrm>
          <a:prstGeom prst="rect">
            <a:avLst/>
          </a:prstGeom>
        </p:spPr>
        <p:txBody>
          <a:bodyPr vert="horz" lIns="91440" tIns="45720" rIns="91440" bIns="45720" rtlCol="0">
            <a:noAutofit/>
          </a:bodyPr>
          <a:lstStyle>
            <a:lvl1pPr marL="190492" indent="-190492" algn="l" defTabSz="457182" rtl="0" eaLnBrk="1" latinLnBrk="0" hangingPunct="1">
              <a:lnSpc>
                <a:spcPct val="100000"/>
              </a:lnSpc>
              <a:spcBef>
                <a:spcPts val="167"/>
              </a:spcBef>
              <a:spcAft>
                <a:spcPts val="167"/>
              </a:spcAft>
              <a:buClr>
                <a:srgbClr val="00A2E0"/>
              </a:buClr>
              <a:buFont typeface="Wingdings" charset="2"/>
              <a:buChar char="§"/>
              <a:tabLst/>
              <a:defRPr lang="en-US" sz="2333" b="0" kern="1200" baseline="0" dirty="0">
                <a:solidFill>
                  <a:schemeClr val="tx1"/>
                </a:solidFill>
                <a:latin typeface="Avenir Book" panose="02000503020000020003" pitchFamily="2" charset="0"/>
                <a:ea typeface="+mn-ea"/>
                <a:cs typeface="+mn-cs"/>
              </a:defRPr>
            </a:lvl1pPr>
            <a:lvl2pPr marL="380985" indent="-190492" algn="l" defTabSz="457182" rtl="0" eaLnBrk="1" latinLnBrk="0" hangingPunct="1">
              <a:lnSpc>
                <a:spcPct val="100000"/>
              </a:lnSpc>
              <a:spcBef>
                <a:spcPts val="167"/>
              </a:spcBef>
              <a:spcAft>
                <a:spcPts val="167"/>
              </a:spcAft>
              <a:buClr>
                <a:srgbClr val="00538B"/>
              </a:buClr>
              <a:buFont typeface="Wingdings" charset="2"/>
              <a:buChar char="§"/>
              <a:tabLst/>
              <a:defRPr lang="en-US" sz="1667" kern="1200" baseline="0">
                <a:solidFill>
                  <a:schemeClr val="tx1"/>
                </a:solidFill>
                <a:latin typeface="Avenir Book" panose="02000503020000020003" pitchFamily="2" charset="0"/>
                <a:ea typeface="+mn-ea"/>
                <a:cs typeface="+mn-cs"/>
              </a:defRPr>
            </a:lvl2pPr>
            <a:lvl3pPr marL="571477" indent="-190492" algn="l" defTabSz="458770" rtl="0" eaLnBrk="1" latinLnBrk="0" hangingPunct="1">
              <a:lnSpc>
                <a:spcPct val="100000"/>
              </a:lnSpc>
              <a:spcBef>
                <a:spcPts val="167"/>
              </a:spcBef>
              <a:spcAft>
                <a:spcPts val="167"/>
              </a:spcAft>
              <a:buClr>
                <a:srgbClr val="00A2E0"/>
              </a:buClr>
              <a:buFont typeface="Wingdings" pitchFamily="2" charset="2"/>
              <a:buChar char="§"/>
              <a:defRPr lang="en-US" sz="1667" kern="1200" baseline="0">
                <a:solidFill>
                  <a:schemeClr val="tx1"/>
                </a:solidFill>
                <a:latin typeface="Avenir Book" panose="02000503020000020003" pitchFamily="2" charset="0"/>
                <a:ea typeface="+mn-ea"/>
                <a:cs typeface="+mn-cs"/>
              </a:defRPr>
            </a:lvl3pPr>
            <a:lvl4pPr marL="761970" indent="-190492" algn="l" defTabSz="457182" rtl="0" eaLnBrk="1" latinLnBrk="0" hangingPunct="1">
              <a:lnSpc>
                <a:spcPct val="100000"/>
              </a:lnSpc>
              <a:spcBef>
                <a:spcPts val="167"/>
              </a:spcBef>
              <a:spcAft>
                <a:spcPts val="167"/>
              </a:spcAft>
              <a:buClr>
                <a:schemeClr val="tx2"/>
              </a:buClr>
              <a:buFont typeface="Wingdings" pitchFamily="2" charset="2"/>
              <a:buChar char="§"/>
              <a:tabLst/>
              <a:defRPr lang="en-US" sz="1500" kern="1200">
                <a:solidFill>
                  <a:schemeClr val="tx1"/>
                </a:solidFill>
                <a:latin typeface="Avenir Book" panose="02000503020000020003" pitchFamily="2" charset="0"/>
                <a:ea typeface="+mn-ea"/>
                <a:cs typeface="+mn-cs"/>
              </a:defRPr>
            </a:lvl4pPr>
            <a:lvl5pPr marL="952462" indent="-190492" algn="l" defTabSz="457182" rtl="0" eaLnBrk="1" latinLnBrk="0" hangingPunct="1">
              <a:lnSpc>
                <a:spcPct val="100000"/>
              </a:lnSpc>
              <a:spcBef>
                <a:spcPts val="167"/>
              </a:spcBef>
              <a:spcAft>
                <a:spcPts val="167"/>
              </a:spcAft>
              <a:buClr>
                <a:schemeClr val="tx2"/>
              </a:buClr>
              <a:buFont typeface="Wingdings" pitchFamily="2" charset="2"/>
              <a:buChar char="§"/>
              <a:defRPr lang="en-US" sz="1500" kern="1200" baseline="0">
                <a:solidFill>
                  <a:schemeClr val="tx1"/>
                </a:solidFill>
                <a:latin typeface="Avenir Book" panose="02000503020000020003" pitchFamily="2" charset="0"/>
                <a:ea typeface="+mn-ea"/>
                <a:cs typeface="+mn-cs"/>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a:latin typeface="Avenir Heavy" panose="02000503020000020003" pitchFamily="2" charset="0"/>
              </a:rPr>
              <a:t>Project objectives: </a:t>
            </a:r>
          </a:p>
          <a:p>
            <a:pPr lvl="1"/>
            <a:endParaRPr lang="en-US" sz="1400" dirty="0">
              <a:latin typeface="Avenir Heavy" panose="02000503020000020003" pitchFamily="2" charset="0"/>
            </a:endParaRPr>
          </a:p>
          <a:p>
            <a:r>
              <a:rPr lang="en-US" sz="2066" dirty="0">
                <a:latin typeface="Avenir Heavy" panose="02000503020000020003" pitchFamily="2" charset="0"/>
              </a:rPr>
              <a:t>Determine the in-state energy potential of RNG and biogas from anaerobic digestion of the organic waste sector.</a:t>
            </a:r>
          </a:p>
          <a:p>
            <a:endParaRPr lang="en-US" sz="2066" dirty="0">
              <a:latin typeface="Avenir Heavy" panose="02000503020000020003" pitchFamily="2" charset="0"/>
            </a:endParaRPr>
          </a:p>
          <a:p>
            <a:r>
              <a:rPr lang="en-US" sz="2066" dirty="0">
                <a:latin typeface="Avenir Heavy" panose="02000503020000020003" pitchFamily="2" charset="0"/>
              </a:rPr>
              <a:t>Determine the estimated costs in $/MMBtu of producing RNG from different feedstock sources in NYS from present until 2040.</a:t>
            </a:r>
          </a:p>
          <a:p>
            <a:endParaRPr lang="en-US" sz="2066" dirty="0">
              <a:latin typeface="Avenir Heavy" panose="02000503020000020003" pitchFamily="2" charset="0"/>
            </a:endParaRPr>
          </a:p>
          <a:p>
            <a:pPr lvl="1"/>
            <a:endParaRPr lang="en-US" dirty="0"/>
          </a:p>
        </p:txBody>
      </p:sp>
      <p:sp>
        <p:nvSpPr>
          <p:cNvPr id="5" name="Text Placeholder 4">
            <a:extLst>
              <a:ext uri="{FF2B5EF4-FFF2-40B4-BE49-F238E27FC236}">
                <a16:creationId xmlns:a16="http://schemas.microsoft.com/office/drawing/2014/main" id="{4D0FAA4F-DD73-4E19-8FC2-C04B6B311D10}"/>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pic>
        <p:nvPicPr>
          <p:cNvPr id="4" name="Picture 3">
            <a:extLst>
              <a:ext uri="{FF2B5EF4-FFF2-40B4-BE49-F238E27FC236}">
                <a16:creationId xmlns:a16="http://schemas.microsoft.com/office/drawing/2014/main" id="{17C9F45A-3056-4B77-952E-BA0EACC8633F}"/>
              </a:ext>
            </a:extLst>
          </p:cNvPr>
          <p:cNvPicPr>
            <a:picLocks noChangeAspect="1"/>
          </p:cNvPicPr>
          <p:nvPr/>
        </p:nvPicPr>
        <p:blipFill>
          <a:blip r:embed="rId3"/>
          <a:stretch>
            <a:fillRect/>
          </a:stretch>
        </p:blipFill>
        <p:spPr>
          <a:xfrm>
            <a:off x="10873541" y="6067425"/>
            <a:ext cx="885825" cy="790575"/>
          </a:xfrm>
          <a:prstGeom prst="rect">
            <a:avLst/>
          </a:prstGeom>
        </p:spPr>
      </p:pic>
    </p:spTree>
    <p:extLst>
      <p:ext uri="{BB962C8B-B14F-4D97-AF65-F5344CB8AC3E}">
        <p14:creationId xmlns:p14="http://schemas.microsoft.com/office/powerpoint/2010/main" val="84991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ECAA60A2-07DB-42E0-B934-6F0CFB6DB83D}"/>
              </a:ext>
            </a:extLst>
          </p:cNvPr>
          <p:cNvSpPr>
            <a:spLocks noGrp="1"/>
          </p:cNvSpPr>
          <p:nvPr>
            <p:ph idx="1"/>
          </p:nvPr>
        </p:nvSpPr>
        <p:spPr>
          <a:xfrm>
            <a:off x="245056" y="913597"/>
            <a:ext cx="11067071" cy="1475434"/>
          </a:xfrm>
        </p:spPr>
        <p:txBody>
          <a:bodyPr/>
          <a:lstStyle/>
          <a:p>
            <a:r>
              <a:rPr lang="en-US" sz="2000" dirty="0">
                <a:latin typeface="Avenir Heavy" panose="02000503020000020003" pitchFamily="2" charset="0"/>
              </a:rPr>
              <a:t>Inventory focused on eight feedstocks, two production technologies and ten sub-state regions.</a:t>
            </a:r>
          </a:p>
          <a:p>
            <a:pPr lvl="1"/>
            <a:endParaRPr lang="en-US" sz="1400" dirty="0">
              <a:solidFill>
                <a:srgbClr val="FF0000"/>
              </a:solidFill>
            </a:endParaRPr>
          </a:p>
        </p:txBody>
      </p:sp>
      <p:sp>
        <p:nvSpPr>
          <p:cNvPr id="2" name="Title 1"/>
          <p:cNvSpPr>
            <a:spLocks noGrp="1"/>
          </p:cNvSpPr>
          <p:nvPr>
            <p:ph type="title"/>
          </p:nvPr>
        </p:nvSpPr>
        <p:spPr/>
        <p:txBody>
          <a:bodyPr anchor="t"/>
          <a:lstStyle/>
          <a:p>
            <a:r>
              <a:rPr lang="en-US">
                <a:solidFill>
                  <a:srgbClr val="00538B"/>
                </a:solidFill>
              </a:rPr>
              <a:t>RNG Inventory Overview</a:t>
            </a:r>
          </a:p>
        </p:txBody>
      </p:sp>
      <p:sp>
        <p:nvSpPr>
          <p:cNvPr id="11" name="Slide Number Placeholder 4">
            <a:extLst>
              <a:ext uri="{FF2B5EF4-FFF2-40B4-BE49-F238E27FC236}">
                <a16:creationId xmlns:a16="http://schemas.microsoft.com/office/drawing/2014/main" id="{1F5B47F5-BD50-1047-BFC9-68F52D288287}"/>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4</a:t>
            </a:fld>
            <a:endParaRPr lang="en-US" sz="833">
              <a:solidFill>
                <a:schemeClr val="tx1">
                  <a:tint val="75000"/>
                </a:schemeClr>
              </a:solidFill>
            </a:endParaRPr>
          </a:p>
        </p:txBody>
      </p:sp>
      <p:sp>
        <p:nvSpPr>
          <p:cNvPr id="7" name="Content Placeholder 1">
            <a:extLst>
              <a:ext uri="{FF2B5EF4-FFF2-40B4-BE49-F238E27FC236}">
                <a16:creationId xmlns:a16="http://schemas.microsoft.com/office/drawing/2014/main" id="{94D1F7FD-E236-42EB-9284-CD9949E89B62}"/>
              </a:ext>
            </a:extLst>
          </p:cNvPr>
          <p:cNvSpPr txBox="1">
            <a:spLocks/>
          </p:cNvSpPr>
          <p:nvPr/>
        </p:nvSpPr>
        <p:spPr>
          <a:xfrm>
            <a:off x="249381" y="1197429"/>
            <a:ext cx="11356465" cy="1475433"/>
          </a:xfrm>
          <a:prstGeom prst="rect">
            <a:avLst/>
          </a:prstGeom>
        </p:spPr>
        <p:txBody>
          <a:bodyPr vert="horz" lIns="91440" tIns="45720" rIns="91440" bIns="45720" rtlCol="0">
            <a:noAutofit/>
          </a:bodyPr>
          <a:lstStyle>
            <a:lvl1pPr marL="190492" indent="-190492" algn="l" defTabSz="457182" rtl="0" eaLnBrk="1" latinLnBrk="0" hangingPunct="1">
              <a:lnSpc>
                <a:spcPct val="100000"/>
              </a:lnSpc>
              <a:spcBef>
                <a:spcPts val="167"/>
              </a:spcBef>
              <a:spcAft>
                <a:spcPts val="167"/>
              </a:spcAft>
              <a:buClr>
                <a:srgbClr val="00A2E0"/>
              </a:buClr>
              <a:buFont typeface="Wingdings" charset="2"/>
              <a:buChar char="§"/>
              <a:tabLst/>
              <a:defRPr lang="en-US" sz="2333" b="0" kern="1200" baseline="0" dirty="0">
                <a:solidFill>
                  <a:schemeClr val="tx1"/>
                </a:solidFill>
                <a:latin typeface="Avenir Book" panose="02000503020000020003" pitchFamily="2" charset="0"/>
                <a:ea typeface="+mn-ea"/>
                <a:cs typeface="+mn-cs"/>
              </a:defRPr>
            </a:lvl1pPr>
            <a:lvl2pPr marL="380985" indent="-190492" algn="l" defTabSz="457182" rtl="0" eaLnBrk="1" latinLnBrk="0" hangingPunct="1">
              <a:lnSpc>
                <a:spcPct val="100000"/>
              </a:lnSpc>
              <a:spcBef>
                <a:spcPts val="167"/>
              </a:spcBef>
              <a:spcAft>
                <a:spcPts val="167"/>
              </a:spcAft>
              <a:buClr>
                <a:srgbClr val="00538B"/>
              </a:buClr>
              <a:buFont typeface="Wingdings" charset="2"/>
              <a:buChar char="§"/>
              <a:tabLst/>
              <a:defRPr lang="en-US" sz="1667" kern="1200" baseline="0">
                <a:solidFill>
                  <a:schemeClr val="tx1"/>
                </a:solidFill>
                <a:latin typeface="Avenir Book" panose="02000503020000020003" pitchFamily="2" charset="0"/>
                <a:ea typeface="+mn-ea"/>
                <a:cs typeface="+mn-cs"/>
              </a:defRPr>
            </a:lvl2pPr>
            <a:lvl3pPr marL="571477" indent="-190492" algn="l" defTabSz="458770" rtl="0" eaLnBrk="1" latinLnBrk="0" hangingPunct="1">
              <a:lnSpc>
                <a:spcPct val="100000"/>
              </a:lnSpc>
              <a:spcBef>
                <a:spcPts val="167"/>
              </a:spcBef>
              <a:spcAft>
                <a:spcPts val="167"/>
              </a:spcAft>
              <a:buClr>
                <a:srgbClr val="00A2E0"/>
              </a:buClr>
              <a:buFont typeface="Wingdings" pitchFamily="2" charset="2"/>
              <a:buChar char="§"/>
              <a:defRPr lang="en-US" sz="1667" kern="1200" baseline="0">
                <a:solidFill>
                  <a:schemeClr val="tx1"/>
                </a:solidFill>
                <a:latin typeface="Avenir Book" panose="02000503020000020003" pitchFamily="2" charset="0"/>
                <a:ea typeface="+mn-ea"/>
                <a:cs typeface="+mn-cs"/>
              </a:defRPr>
            </a:lvl3pPr>
            <a:lvl4pPr marL="761970" indent="-190492" algn="l" defTabSz="457182" rtl="0" eaLnBrk="1" latinLnBrk="0" hangingPunct="1">
              <a:lnSpc>
                <a:spcPct val="100000"/>
              </a:lnSpc>
              <a:spcBef>
                <a:spcPts val="167"/>
              </a:spcBef>
              <a:spcAft>
                <a:spcPts val="167"/>
              </a:spcAft>
              <a:buClr>
                <a:schemeClr val="tx2"/>
              </a:buClr>
              <a:buFont typeface="Wingdings" pitchFamily="2" charset="2"/>
              <a:buChar char="§"/>
              <a:tabLst/>
              <a:defRPr lang="en-US" sz="1500" kern="1200">
                <a:solidFill>
                  <a:schemeClr val="tx1"/>
                </a:solidFill>
                <a:latin typeface="Avenir Book" panose="02000503020000020003" pitchFamily="2" charset="0"/>
                <a:ea typeface="+mn-ea"/>
                <a:cs typeface="+mn-cs"/>
              </a:defRPr>
            </a:lvl4pPr>
            <a:lvl5pPr marL="952462" indent="-190492" algn="l" defTabSz="457182" rtl="0" eaLnBrk="1" latinLnBrk="0" hangingPunct="1">
              <a:lnSpc>
                <a:spcPct val="100000"/>
              </a:lnSpc>
              <a:spcBef>
                <a:spcPts val="167"/>
              </a:spcBef>
              <a:spcAft>
                <a:spcPts val="167"/>
              </a:spcAft>
              <a:buClr>
                <a:schemeClr val="tx2"/>
              </a:buClr>
              <a:buFont typeface="Wingdings" pitchFamily="2" charset="2"/>
              <a:buChar char="§"/>
              <a:defRPr lang="en-US" sz="1500" kern="1200" baseline="0">
                <a:solidFill>
                  <a:schemeClr val="tx1"/>
                </a:solidFill>
                <a:latin typeface="Avenir Book" panose="02000503020000020003" pitchFamily="2" charset="0"/>
                <a:ea typeface="+mn-ea"/>
                <a:cs typeface="+mn-cs"/>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5" name="Picture 4">
            <a:extLst>
              <a:ext uri="{FF2B5EF4-FFF2-40B4-BE49-F238E27FC236}">
                <a16:creationId xmlns:a16="http://schemas.microsoft.com/office/drawing/2014/main" id="{8F26A3D7-3759-4CD0-8626-13BD2E24D07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97115" y="1856084"/>
            <a:ext cx="4794885" cy="3605530"/>
          </a:xfrm>
          <a:prstGeom prst="rect">
            <a:avLst/>
          </a:prstGeom>
        </p:spPr>
      </p:pic>
      <p:graphicFrame>
        <p:nvGraphicFramePr>
          <p:cNvPr id="3" name="Table 2">
            <a:extLst>
              <a:ext uri="{FF2B5EF4-FFF2-40B4-BE49-F238E27FC236}">
                <a16:creationId xmlns:a16="http://schemas.microsoft.com/office/drawing/2014/main" id="{0E1ABB48-D66D-4AD8-A956-FBA6252CFDDC}"/>
              </a:ext>
            </a:extLst>
          </p:cNvPr>
          <p:cNvGraphicFramePr>
            <a:graphicFrameLocks noGrp="1"/>
          </p:cNvGraphicFramePr>
          <p:nvPr/>
        </p:nvGraphicFramePr>
        <p:xfrm>
          <a:off x="245057" y="1798087"/>
          <a:ext cx="6565904" cy="4472174"/>
        </p:xfrm>
        <a:graphic>
          <a:graphicData uri="http://schemas.openxmlformats.org/drawingml/2006/table">
            <a:tbl>
              <a:tblPr>
                <a:tableStyleId>{5C22544A-7EE6-4342-B048-85BDC9FD1C3A}</a:tableStyleId>
              </a:tblPr>
              <a:tblGrid>
                <a:gridCol w="361118">
                  <a:extLst>
                    <a:ext uri="{9D8B030D-6E8A-4147-A177-3AD203B41FA5}">
                      <a16:colId xmlns:a16="http://schemas.microsoft.com/office/drawing/2014/main" val="2391256272"/>
                    </a:ext>
                  </a:extLst>
                </a:gridCol>
                <a:gridCol w="1099335">
                  <a:extLst>
                    <a:ext uri="{9D8B030D-6E8A-4147-A177-3AD203B41FA5}">
                      <a16:colId xmlns:a16="http://schemas.microsoft.com/office/drawing/2014/main" val="3597718850"/>
                    </a:ext>
                  </a:extLst>
                </a:gridCol>
                <a:gridCol w="5105451">
                  <a:extLst>
                    <a:ext uri="{9D8B030D-6E8A-4147-A177-3AD203B41FA5}">
                      <a16:colId xmlns:a16="http://schemas.microsoft.com/office/drawing/2014/main" val="481907152"/>
                    </a:ext>
                  </a:extLst>
                </a:gridCol>
              </a:tblGrid>
              <a:tr h="194650">
                <a:tc gridSpan="2">
                  <a:txBody>
                    <a:bodyPr/>
                    <a:lstStyle/>
                    <a:p>
                      <a:pPr marL="0" marR="0">
                        <a:lnSpc>
                          <a:spcPct val="115000"/>
                        </a:lnSpc>
                        <a:spcBef>
                          <a:spcPts val="0"/>
                        </a:spcBef>
                        <a:spcAft>
                          <a:spcPts val="0"/>
                        </a:spcAft>
                      </a:pPr>
                      <a:r>
                        <a:rPr lang="en-US" sz="1000" b="1">
                          <a:solidFill>
                            <a:schemeClr val="bg1"/>
                          </a:solidFill>
                          <a:effectLst/>
                          <a:latin typeface="Avenir Heavy" panose="02000503020000020003"/>
                        </a:rPr>
                        <a:t>Feedstock for RNG</a:t>
                      </a:r>
                      <a:endParaRPr lang="en-US" sz="1000" b="1">
                        <a:solidFill>
                          <a:schemeClr val="bg1"/>
                        </a:solidFill>
                        <a:effectLst/>
                        <a:latin typeface="Avenir Heavy" panose="02000503020000020003"/>
                        <a:ea typeface="MS PGothic" panose="020B0600070205080204" pitchFamily="34" charset="-128"/>
                        <a:cs typeface="Arial" panose="020B0604020202020204" pitchFamily="34" charset="0"/>
                      </a:endParaRPr>
                    </a:p>
                  </a:txBody>
                  <a:tcPr marL="55362" marR="55362" marT="27922" marB="27922">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0" marR="0">
                        <a:lnSpc>
                          <a:spcPct val="115000"/>
                        </a:lnSpc>
                        <a:spcBef>
                          <a:spcPts val="0"/>
                        </a:spcBef>
                        <a:spcAft>
                          <a:spcPts val="0"/>
                        </a:spcAft>
                      </a:pPr>
                      <a:r>
                        <a:rPr lang="en-US" sz="1000" b="1">
                          <a:solidFill>
                            <a:schemeClr val="bg1"/>
                          </a:solidFill>
                          <a:effectLst/>
                          <a:latin typeface="Avenir Heavy" panose="02000503020000020003"/>
                        </a:rPr>
                        <a:t>Description</a:t>
                      </a:r>
                      <a:endParaRPr lang="en-US" sz="1000" b="1">
                        <a:solidFill>
                          <a:schemeClr val="bg1"/>
                        </a:solidFill>
                        <a:effectLst/>
                        <a:latin typeface="Avenir Heavy" panose="02000503020000020003"/>
                        <a:ea typeface="MS PGothic" panose="020B0600070205080204" pitchFamily="34" charset="-128"/>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242767530"/>
                  </a:ext>
                </a:extLst>
              </a:tr>
              <a:tr h="362371">
                <a:tc rowSpan="4">
                  <a:txBody>
                    <a:bodyPr/>
                    <a:lstStyle/>
                    <a:p>
                      <a:pPr marL="71755" marR="71755" algn="ctr">
                        <a:spcBef>
                          <a:spcPts val="0"/>
                        </a:spcBef>
                        <a:spcAft>
                          <a:spcPts val="0"/>
                        </a:spcAft>
                      </a:pPr>
                      <a:r>
                        <a:rPr lang="en-US" sz="1000">
                          <a:effectLst/>
                          <a:latin typeface="Avenir Heavy" panose="02000503020000020003"/>
                        </a:rPr>
                        <a:t>Anaerobic Digestion</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Animal manure </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Manure produced by livestock, including dairy cows, beef cattle, swine, sheep, goats, poultry, and horses.</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27656416"/>
                  </a:ext>
                </a:extLst>
              </a:tr>
              <a:tr h="570431">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Food waste</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Commercial food waste, including from food processors, grocery stores, cafeterias, and restaurants, as well as residential food waste, typically collected as part of waste diversion programs.</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30679045"/>
                  </a:ext>
                </a:extLst>
              </a:tr>
              <a:tr h="362371">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Landfill gas (LFG)</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The anaerobic digestion of organic waste in landfills produces a mix of gases, including methane (40–60%).</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51058569"/>
                  </a:ext>
                </a:extLst>
              </a:tr>
              <a:tr h="570431">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Water resource recovery facilities (WRRF)</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Wastewater consists of waste liquids and solids from household, commercial, and industrial water use; in the processing of wastewater, a sludge is produced, which serves as the feedstock for RNG.</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70907313"/>
                  </a:ext>
                </a:extLst>
              </a:tr>
              <a:tr h="570431">
                <a:tc rowSpan="4">
                  <a:txBody>
                    <a:bodyPr/>
                    <a:lstStyle/>
                    <a:p>
                      <a:pPr marL="71755" marR="71755" algn="ctr">
                        <a:spcBef>
                          <a:spcPts val="0"/>
                        </a:spcBef>
                        <a:spcAft>
                          <a:spcPts val="0"/>
                        </a:spcAft>
                      </a:pPr>
                      <a:r>
                        <a:rPr lang="en-US" sz="1000">
                          <a:effectLst/>
                          <a:latin typeface="Avenir Heavy" panose="02000503020000020003"/>
                        </a:rPr>
                        <a:t>Thermal Gasification</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Agricultural residue</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The material left in the field, orchard, vineyard, or other agricultural setting after a crop has been harvested. Inclusive of unusable portion of crop, stalks, stems, leaves, branches, and seed pods.</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18915248"/>
                  </a:ext>
                </a:extLst>
              </a:tr>
              <a:tr h="466400">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Energy crops </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Inclusive of perennial grasses, trees, and annual crops that can be grown to supply large volumes of uniform and consistent feedstocks for energy production. </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89332855"/>
                  </a:ext>
                </a:extLst>
              </a:tr>
              <a:tr h="778491">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Forestry and forest product residue</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Biomass generated from logging, forest and fire management activities, and milling. Inclusive of logging residues, forest thinnings, and mill residues. Also materials from public forestlands, but not specially designated forests (e.g., roadless areas, national parks, wilderness areas).</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86582415"/>
                  </a:ext>
                </a:extLst>
              </a:tr>
              <a:tr h="570431">
                <a:tc vMerge="1">
                  <a:txBody>
                    <a:bodyPr/>
                    <a:lstStyle/>
                    <a:p>
                      <a:endParaRPr lang="en-US"/>
                    </a:p>
                  </a:txBody>
                  <a:tcPr/>
                </a:tc>
                <a:tc>
                  <a:txBody>
                    <a:bodyPr/>
                    <a:lstStyle/>
                    <a:p>
                      <a:pPr marL="0" marR="0">
                        <a:spcBef>
                          <a:spcPts val="0"/>
                        </a:spcBef>
                        <a:spcAft>
                          <a:spcPts val="0"/>
                        </a:spcAft>
                      </a:pPr>
                      <a:r>
                        <a:rPr lang="en-US" sz="1000">
                          <a:effectLst/>
                          <a:latin typeface="Avenir Heavy" panose="02000503020000020003"/>
                        </a:rPr>
                        <a:t>Municipal solid waste (MSW)</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effectLst/>
                          <a:latin typeface="Avenir Heavy" panose="02000503020000020003"/>
                        </a:rPr>
                        <a:t>Refers to the non-biogenic fraction of waste that would be landfilled after diversion of other waste products (e.g., food waste or other organics), including paper and paperboard, plastics, etc.</a:t>
                      </a:r>
                      <a:endParaRPr lang="en-US" sz="1000">
                        <a:effectLst/>
                        <a:latin typeface="Avenir Heavy" panose="02000503020000020003"/>
                        <a:ea typeface="Arial" panose="020B0604020202020204" pitchFamily="34" charset="0"/>
                        <a:cs typeface="Arial" panose="020B0604020202020204" pitchFamily="34" charset="0"/>
                      </a:endParaRPr>
                    </a:p>
                  </a:txBody>
                  <a:tcPr marL="55362" marR="55362" marT="27922" marB="27922"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46916791"/>
                  </a:ext>
                </a:extLst>
              </a:tr>
            </a:tbl>
          </a:graphicData>
        </a:graphic>
      </p:graphicFrame>
      <p:sp>
        <p:nvSpPr>
          <p:cNvPr id="4" name="TextBox 3">
            <a:extLst>
              <a:ext uri="{FF2B5EF4-FFF2-40B4-BE49-F238E27FC236}">
                <a16:creationId xmlns:a16="http://schemas.microsoft.com/office/drawing/2014/main" id="{183BE822-3419-4803-B498-43DDA7175D2D}"/>
              </a:ext>
            </a:extLst>
          </p:cNvPr>
          <p:cNvSpPr txBox="1"/>
          <p:nvPr/>
        </p:nvSpPr>
        <p:spPr>
          <a:xfrm>
            <a:off x="414569" y="1497143"/>
            <a:ext cx="6093724" cy="307777"/>
          </a:xfrm>
          <a:prstGeom prst="rect">
            <a:avLst/>
          </a:prstGeom>
          <a:noFill/>
        </p:spPr>
        <p:txBody>
          <a:bodyPr wrap="square">
            <a:spAutoFit/>
          </a:bodyPr>
          <a:lstStyle/>
          <a:p>
            <a:pPr marL="0" marR="0" algn="ctr">
              <a:spcBef>
                <a:spcPts val="1200"/>
              </a:spcBef>
              <a:spcAft>
                <a:spcPts val="400"/>
              </a:spcAft>
            </a:pPr>
            <a:r>
              <a:rPr lang="en-US" sz="1400">
                <a:solidFill>
                  <a:srgbClr val="00538B"/>
                </a:solidFill>
                <a:latin typeface="Avenir Heavy" panose="02000503020000020003"/>
                <a:ea typeface="MS PGothic" panose="020B0600070205080204" pitchFamily="34" charset="-128"/>
                <a:cs typeface="Arial" panose="020B0604020202020204" pitchFamily="34" charset="0"/>
              </a:rPr>
              <a:t>RNG Feedstock Categories &amp; Production Technology</a:t>
            </a:r>
            <a:endParaRPr lang="en-US" sz="1400">
              <a:solidFill>
                <a:srgbClr val="00538B"/>
              </a:solidFill>
              <a:effectLst/>
              <a:latin typeface="Avenir Heavy" panose="02000503020000020003"/>
              <a:ea typeface="MS PGothic"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id="{C23D65A5-F621-4E8A-8BDF-9FDF42B8B9F1}"/>
              </a:ext>
            </a:extLst>
          </p:cNvPr>
          <p:cNvSpPr txBox="1"/>
          <p:nvPr/>
        </p:nvSpPr>
        <p:spPr>
          <a:xfrm>
            <a:off x="6930705" y="1493550"/>
            <a:ext cx="4535477" cy="307777"/>
          </a:xfrm>
          <a:prstGeom prst="rect">
            <a:avLst/>
          </a:prstGeom>
          <a:noFill/>
        </p:spPr>
        <p:txBody>
          <a:bodyPr wrap="square">
            <a:spAutoFit/>
          </a:bodyPr>
          <a:lstStyle/>
          <a:p>
            <a:pPr marL="0" marR="0" algn="ctr">
              <a:spcBef>
                <a:spcPts val="1200"/>
              </a:spcBef>
              <a:spcAft>
                <a:spcPts val="400"/>
              </a:spcAft>
            </a:pPr>
            <a:r>
              <a:rPr lang="en-US" sz="1400">
                <a:solidFill>
                  <a:srgbClr val="00538B"/>
                </a:solidFill>
                <a:latin typeface="Avenir Heavy" panose="02000503020000020003"/>
                <a:ea typeface="MS PGothic" panose="020B0600070205080204" pitchFamily="34" charset="-128"/>
                <a:cs typeface="Arial" panose="020B0604020202020204" pitchFamily="34" charset="0"/>
              </a:rPr>
              <a:t>New York State Regions</a:t>
            </a:r>
            <a:endParaRPr lang="en-US" sz="1400">
              <a:solidFill>
                <a:srgbClr val="00538B"/>
              </a:solidFill>
              <a:effectLst/>
              <a:latin typeface="Avenir Heavy" panose="02000503020000020003"/>
              <a:ea typeface="MS PGothic" panose="020B0600070205080204" pitchFamily="34" charset="-128"/>
              <a:cs typeface="Arial" panose="020B0604020202020204" pitchFamily="34" charset="0"/>
            </a:endParaRPr>
          </a:p>
        </p:txBody>
      </p:sp>
      <p:sp>
        <p:nvSpPr>
          <p:cNvPr id="10" name="Text Placeholder 4">
            <a:extLst>
              <a:ext uri="{FF2B5EF4-FFF2-40B4-BE49-F238E27FC236}">
                <a16:creationId xmlns:a16="http://schemas.microsoft.com/office/drawing/2014/main" id="{37973B53-A1DC-4937-9E27-B6F24E55FD6A}"/>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pic>
        <p:nvPicPr>
          <p:cNvPr id="12" name="Picture 11">
            <a:extLst>
              <a:ext uri="{FF2B5EF4-FFF2-40B4-BE49-F238E27FC236}">
                <a16:creationId xmlns:a16="http://schemas.microsoft.com/office/drawing/2014/main" id="{CAD25FD1-1EC4-4C0C-84BB-088E859A0ED6}"/>
              </a:ext>
            </a:extLst>
          </p:cNvPr>
          <p:cNvPicPr>
            <a:picLocks noChangeAspect="1"/>
          </p:cNvPicPr>
          <p:nvPr/>
        </p:nvPicPr>
        <p:blipFill>
          <a:blip r:embed="rId4"/>
          <a:stretch>
            <a:fillRect/>
          </a:stretch>
        </p:blipFill>
        <p:spPr>
          <a:xfrm>
            <a:off x="10873541" y="6067425"/>
            <a:ext cx="885825" cy="790575"/>
          </a:xfrm>
          <a:prstGeom prst="rect">
            <a:avLst/>
          </a:prstGeom>
        </p:spPr>
      </p:pic>
    </p:spTree>
    <p:extLst>
      <p:ext uri="{BB962C8B-B14F-4D97-AF65-F5344CB8AC3E}">
        <p14:creationId xmlns:p14="http://schemas.microsoft.com/office/powerpoint/2010/main" val="351528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538B"/>
                </a:solidFill>
              </a:rPr>
              <a:t>RNG Data Sources</a:t>
            </a:r>
          </a:p>
        </p:txBody>
      </p:sp>
      <p:sp>
        <p:nvSpPr>
          <p:cNvPr id="5" name="Slide Number Placeholder 4">
            <a:extLst>
              <a:ext uri="{FF2B5EF4-FFF2-40B4-BE49-F238E27FC236}">
                <a16:creationId xmlns:a16="http://schemas.microsoft.com/office/drawing/2014/main" id="{732EC573-5D6E-C547-ACC2-8B64C7317658}"/>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5</a:t>
            </a:fld>
            <a:endParaRPr lang="en-US" sz="833">
              <a:solidFill>
                <a:schemeClr val="tx1">
                  <a:tint val="75000"/>
                </a:schemeClr>
              </a:solidFill>
            </a:endParaRPr>
          </a:p>
        </p:txBody>
      </p:sp>
      <p:graphicFrame>
        <p:nvGraphicFramePr>
          <p:cNvPr id="8" name="Table 7">
            <a:extLst>
              <a:ext uri="{FF2B5EF4-FFF2-40B4-BE49-F238E27FC236}">
                <a16:creationId xmlns:a16="http://schemas.microsoft.com/office/drawing/2014/main" id="{ADC658DD-E3B7-460A-A610-673B2A6CF218}"/>
              </a:ext>
            </a:extLst>
          </p:cNvPr>
          <p:cNvGraphicFramePr>
            <a:graphicFrameLocks noGrp="1"/>
          </p:cNvGraphicFramePr>
          <p:nvPr/>
        </p:nvGraphicFramePr>
        <p:xfrm>
          <a:off x="3680366" y="913596"/>
          <a:ext cx="8183880" cy="4734370"/>
        </p:xfrm>
        <a:graphic>
          <a:graphicData uri="http://schemas.openxmlformats.org/drawingml/2006/table">
            <a:tbl>
              <a:tblPr>
                <a:tableStyleId>{5C22544A-7EE6-4342-B048-85BDC9FD1C3A}</a:tableStyleId>
              </a:tblPr>
              <a:tblGrid>
                <a:gridCol w="1932038">
                  <a:extLst>
                    <a:ext uri="{9D8B030D-6E8A-4147-A177-3AD203B41FA5}">
                      <a16:colId xmlns:a16="http://schemas.microsoft.com/office/drawing/2014/main" val="4000377122"/>
                    </a:ext>
                  </a:extLst>
                </a:gridCol>
                <a:gridCol w="6251842">
                  <a:extLst>
                    <a:ext uri="{9D8B030D-6E8A-4147-A177-3AD203B41FA5}">
                      <a16:colId xmlns:a16="http://schemas.microsoft.com/office/drawing/2014/main" val="4264171902"/>
                    </a:ext>
                  </a:extLst>
                </a:gridCol>
              </a:tblGrid>
              <a:tr h="269632">
                <a:tc>
                  <a:txBody>
                    <a:bodyPr/>
                    <a:lstStyle/>
                    <a:p>
                      <a:pPr marL="0" marR="0">
                        <a:lnSpc>
                          <a:spcPct val="115000"/>
                        </a:lnSpc>
                        <a:spcBef>
                          <a:spcPts val="0"/>
                        </a:spcBef>
                        <a:spcAft>
                          <a:spcPts val="0"/>
                        </a:spcAft>
                      </a:pPr>
                      <a:r>
                        <a:rPr lang="en-US" sz="1400" b="1" dirty="0">
                          <a:solidFill>
                            <a:schemeClr val="bg1"/>
                          </a:solidFill>
                          <a:effectLst/>
                          <a:latin typeface="Avenir Heavy" panose="02000503020000020003"/>
                        </a:rPr>
                        <a:t>Feedstock for RNG</a:t>
                      </a:r>
                      <a:endParaRPr lang="en-US" sz="1400" b="1" dirty="0">
                        <a:solidFill>
                          <a:schemeClr val="bg1"/>
                        </a:solidFill>
                        <a:effectLst/>
                        <a:latin typeface="Avenir Heavy" panose="02000503020000020003"/>
                        <a:ea typeface="MS PGothic" panose="020B0600070205080204" pitchFamily="34" charset="-128"/>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1400" b="1">
                          <a:solidFill>
                            <a:schemeClr val="bg1"/>
                          </a:solidFill>
                          <a:effectLst/>
                          <a:latin typeface="Avenir Heavy" panose="02000503020000020003"/>
                        </a:rPr>
                        <a:t>Potential Resources for Assessment</a:t>
                      </a:r>
                      <a:endParaRPr lang="en-US" sz="1400" b="1">
                        <a:solidFill>
                          <a:schemeClr val="bg1"/>
                        </a:solidFill>
                        <a:effectLst/>
                        <a:latin typeface="Avenir Heavy" panose="02000503020000020003"/>
                        <a:ea typeface="MS PGothic" panose="020B0600070205080204" pitchFamily="34" charset="-128"/>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468980925"/>
                  </a:ext>
                </a:extLst>
              </a:tr>
              <a:tr h="611700">
                <a:tc>
                  <a:txBody>
                    <a:bodyPr/>
                    <a:lstStyle/>
                    <a:p>
                      <a:pPr marL="0" marR="0">
                        <a:spcBef>
                          <a:spcPts val="0"/>
                        </a:spcBef>
                        <a:spcAft>
                          <a:spcPts val="0"/>
                        </a:spcAft>
                      </a:pPr>
                      <a:r>
                        <a:rPr lang="en-US" sz="1400">
                          <a:effectLst/>
                          <a:latin typeface="Avenir Heavy" panose="02000503020000020003"/>
                        </a:rPr>
                        <a:t>Animal manure</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Environmental Protection Agency (EPA) AgStar Project Database</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Department of Agriculture (USDA) Census of Agriculture</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NYS Department of Environmental Conservation (DEC)</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3276136"/>
                  </a:ext>
                </a:extLst>
              </a:tr>
              <a:tr h="611700">
                <a:tc>
                  <a:txBody>
                    <a:bodyPr/>
                    <a:lstStyle/>
                    <a:p>
                      <a:pPr marL="0" marR="0">
                        <a:spcBef>
                          <a:spcPts val="0"/>
                        </a:spcBef>
                        <a:spcAft>
                          <a:spcPts val="0"/>
                        </a:spcAft>
                      </a:pPr>
                      <a:r>
                        <a:rPr lang="en-US" sz="1400">
                          <a:effectLst/>
                          <a:latin typeface="Avenir Heavy" panose="02000503020000020003"/>
                        </a:rPr>
                        <a:t>Food waste</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Department of Energy (DOE) 2016 Billion Ton Report</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Bioenergy Knowledge Discovery Framework (KDF)</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NYS Pollution Prevention Institute</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0978201"/>
                  </a:ext>
                </a:extLst>
              </a:tr>
              <a:tr h="444142">
                <a:tc>
                  <a:txBody>
                    <a:bodyPr/>
                    <a:lstStyle/>
                    <a:p>
                      <a:pPr marL="0" marR="0">
                        <a:spcBef>
                          <a:spcPts val="0"/>
                        </a:spcBef>
                        <a:spcAft>
                          <a:spcPts val="0"/>
                        </a:spcAft>
                      </a:pPr>
                      <a:r>
                        <a:rPr lang="en-US" sz="1400">
                          <a:effectLst/>
                          <a:latin typeface="Avenir Heavy" panose="02000503020000020003"/>
                        </a:rPr>
                        <a:t>LFG</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EPA Landfill Methane Outreach Program</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Environmental Research &amp; Education Foundation (EREF)</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65992"/>
                  </a:ext>
                </a:extLst>
              </a:tr>
              <a:tr h="436093">
                <a:tc>
                  <a:txBody>
                    <a:bodyPr/>
                    <a:lstStyle/>
                    <a:p>
                      <a:pPr marL="0" marR="0">
                        <a:spcBef>
                          <a:spcPts val="0"/>
                        </a:spcBef>
                        <a:spcAft>
                          <a:spcPts val="0"/>
                        </a:spcAft>
                      </a:pPr>
                      <a:r>
                        <a:rPr lang="en-US" sz="1400">
                          <a:effectLst/>
                          <a:latin typeface="Avenir Heavy" panose="02000503020000020003"/>
                        </a:rPr>
                        <a:t>WRRFs </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EPA Clean Watersheds Needs Survey (CWNS)</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Water Environment Federation</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5360713"/>
                  </a:ext>
                </a:extLst>
              </a:tr>
              <a:tr h="436093">
                <a:tc>
                  <a:txBody>
                    <a:bodyPr/>
                    <a:lstStyle/>
                    <a:p>
                      <a:pPr marL="0" marR="0">
                        <a:spcBef>
                          <a:spcPts val="0"/>
                        </a:spcBef>
                        <a:spcAft>
                          <a:spcPts val="0"/>
                        </a:spcAft>
                      </a:pPr>
                      <a:r>
                        <a:rPr lang="en-US" sz="1400">
                          <a:effectLst/>
                          <a:latin typeface="Avenir Heavy" panose="02000503020000020003"/>
                        </a:rPr>
                        <a:t>Agricultural residue</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DOE 2016 Billion Ton Report</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Bioenergy Knowledge Discovery Framework </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2292647"/>
                  </a:ext>
                </a:extLst>
              </a:tr>
              <a:tr h="436093">
                <a:tc>
                  <a:txBody>
                    <a:bodyPr/>
                    <a:lstStyle/>
                    <a:p>
                      <a:pPr marL="0" marR="0">
                        <a:spcBef>
                          <a:spcPts val="0"/>
                        </a:spcBef>
                        <a:spcAft>
                          <a:spcPts val="0"/>
                        </a:spcAft>
                      </a:pPr>
                      <a:r>
                        <a:rPr lang="en-US" sz="1400">
                          <a:effectLst/>
                          <a:latin typeface="Avenir Heavy" panose="02000503020000020003"/>
                        </a:rPr>
                        <a:t>Energy crops</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DOE 2016 Billion Ton Report</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Bioenergy Knowledge Discovery Framework </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89110"/>
                  </a:ext>
                </a:extLst>
              </a:tr>
              <a:tr h="444142">
                <a:tc>
                  <a:txBody>
                    <a:bodyPr/>
                    <a:lstStyle/>
                    <a:p>
                      <a:pPr marL="0" marR="0">
                        <a:spcBef>
                          <a:spcPts val="0"/>
                        </a:spcBef>
                        <a:spcAft>
                          <a:spcPts val="0"/>
                        </a:spcAft>
                      </a:pPr>
                      <a:r>
                        <a:rPr lang="en-US" sz="1400">
                          <a:effectLst/>
                          <a:latin typeface="Avenir Heavy" panose="02000503020000020003"/>
                        </a:rPr>
                        <a:t>Forestry and forest product residue </a:t>
                      </a:r>
                      <a:endParaRPr lang="en-US" sz="140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U.S. DOE 2016 Billion Ton Report</a:t>
                      </a:r>
                    </a:p>
                    <a:p>
                      <a:pPr marL="342900" marR="0" lvl="0" indent="-342900">
                        <a:spcBef>
                          <a:spcPts val="0"/>
                        </a:spcBef>
                        <a:spcAft>
                          <a:spcPts val="0"/>
                        </a:spcAft>
                        <a:buClr>
                          <a:srgbClr val="00538B"/>
                        </a:buClr>
                        <a:buFont typeface="Wingdings" panose="05000000000000000000" pitchFamily="2" charset="2"/>
                        <a:buChar char=""/>
                      </a:pPr>
                      <a:r>
                        <a:rPr lang="en-US" sz="1400">
                          <a:effectLst/>
                          <a:latin typeface="Avenir Heavy" panose="02000503020000020003"/>
                        </a:rPr>
                        <a:t>Bioenergy Knowledge Discovery Framework </a:t>
                      </a:r>
                      <a:endParaRPr lang="en-US" sz="140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3908793"/>
                  </a:ext>
                </a:extLst>
              </a:tr>
              <a:tr h="436093">
                <a:tc>
                  <a:txBody>
                    <a:bodyPr/>
                    <a:lstStyle/>
                    <a:p>
                      <a:pPr marL="0" marR="0">
                        <a:spcBef>
                          <a:spcPts val="0"/>
                        </a:spcBef>
                        <a:spcAft>
                          <a:spcPts val="0"/>
                        </a:spcAft>
                      </a:pPr>
                      <a:r>
                        <a:rPr lang="en-US" sz="1400" dirty="0">
                          <a:effectLst/>
                          <a:latin typeface="Avenir Heavy" panose="02000503020000020003"/>
                        </a:rPr>
                        <a:t>MSW</a:t>
                      </a:r>
                      <a:endParaRPr lang="en-US" sz="1400" dirty="0">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spcBef>
                          <a:spcPts val="0"/>
                        </a:spcBef>
                        <a:spcAft>
                          <a:spcPts val="0"/>
                        </a:spcAft>
                        <a:buClr>
                          <a:srgbClr val="00538B"/>
                        </a:buClr>
                        <a:buFont typeface="Wingdings" panose="05000000000000000000" pitchFamily="2" charset="2"/>
                        <a:buChar char=""/>
                      </a:pPr>
                      <a:r>
                        <a:rPr lang="en-US" sz="1400" dirty="0">
                          <a:effectLst/>
                          <a:latin typeface="Avenir Heavy" panose="02000503020000020003"/>
                        </a:rPr>
                        <a:t>U.S. DOE 2016 Billion Ton Report</a:t>
                      </a:r>
                    </a:p>
                    <a:p>
                      <a:pPr marL="342900" marR="0" lvl="0" indent="-342900">
                        <a:spcBef>
                          <a:spcPts val="0"/>
                        </a:spcBef>
                        <a:spcAft>
                          <a:spcPts val="0"/>
                        </a:spcAft>
                        <a:buClr>
                          <a:srgbClr val="00538B"/>
                        </a:buClr>
                        <a:buFont typeface="Wingdings" panose="05000000000000000000" pitchFamily="2" charset="2"/>
                        <a:buChar char=""/>
                      </a:pPr>
                      <a:r>
                        <a:rPr lang="en-US" sz="1400" dirty="0">
                          <a:effectLst/>
                          <a:latin typeface="Avenir Heavy" panose="02000503020000020003"/>
                        </a:rPr>
                        <a:t>Waste Business Journal</a:t>
                      </a:r>
                      <a:endParaRPr lang="en-US" sz="1400" dirty="0">
                        <a:effectLst/>
                        <a:latin typeface="Avenir Heavy" panose="02000503020000020003"/>
                        <a:ea typeface="Times New Roman" panose="02020603050405020304" pitchFamily="18" charset="0"/>
                        <a:cs typeface="Times New Roman" panose="02020603050405020304" pitchFamily="18" charset="0"/>
                      </a:endParaRPr>
                    </a:p>
                  </a:txBody>
                  <a:tcPr marL="73025" marR="73025" marT="36830" marB="3683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750558"/>
                  </a:ext>
                </a:extLst>
              </a:tr>
            </a:tbl>
          </a:graphicData>
        </a:graphic>
      </p:graphicFrame>
      <p:sp>
        <p:nvSpPr>
          <p:cNvPr id="6" name="Content Placeholder 1">
            <a:extLst>
              <a:ext uri="{FF2B5EF4-FFF2-40B4-BE49-F238E27FC236}">
                <a16:creationId xmlns:a16="http://schemas.microsoft.com/office/drawing/2014/main" id="{400FF83B-3AAC-4EA9-BB9F-DF0FDE648C1F}"/>
              </a:ext>
            </a:extLst>
          </p:cNvPr>
          <p:cNvSpPr>
            <a:spLocks noGrp="1"/>
          </p:cNvSpPr>
          <p:nvPr>
            <p:ph idx="1"/>
          </p:nvPr>
        </p:nvSpPr>
        <p:spPr>
          <a:xfrm>
            <a:off x="245057" y="913596"/>
            <a:ext cx="3253700" cy="4862363"/>
          </a:xfrm>
        </p:spPr>
        <p:txBody>
          <a:bodyPr/>
          <a:lstStyle/>
          <a:p>
            <a:r>
              <a:rPr lang="en-US" sz="2000" dirty="0">
                <a:latin typeface="Avenir Heavy" panose="02000503020000020003" pitchFamily="2" charset="0"/>
              </a:rPr>
              <a:t>Facility-level data where available:</a:t>
            </a:r>
          </a:p>
          <a:p>
            <a:pPr lvl="1"/>
            <a:r>
              <a:rPr lang="en-US" sz="1400" dirty="0">
                <a:latin typeface="Avenir Heavy" panose="02000503020000020003" pitchFamily="2" charset="0"/>
              </a:rPr>
              <a:t>Landfill gas</a:t>
            </a:r>
          </a:p>
          <a:p>
            <a:pPr lvl="1"/>
            <a:r>
              <a:rPr lang="en-US" sz="1400" dirty="0">
                <a:latin typeface="Avenir Heavy" panose="02000503020000020003" pitchFamily="2" charset="0"/>
              </a:rPr>
              <a:t>WRRFs</a:t>
            </a:r>
          </a:p>
          <a:p>
            <a:pPr lvl="1"/>
            <a:r>
              <a:rPr lang="en-US" sz="1400" dirty="0">
                <a:latin typeface="Avenir Heavy" panose="02000503020000020003" pitchFamily="2" charset="0"/>
              </a:rPr>
              <a:t>Animal manure – existing digesters and concentrated animal feedlot operations</a:t>
            </a:r>
          </a:p>
          <a:p>
            <a:pPr lvl="1"/>
            <a:r>
              <a:rPr lang="en-US" sz="1400" dirty="0">
                <a:latin typeface="Avenir Heavy" panose="02000503020000020003" pitchFamily="2" charset="0"/>
              </a:rPr>
              <a:t>Food waste facilities</a:t>
            </a:r>
          </a:p>
          <a:p>
            <a:r>
              <a:rPr lang="en-US" sz="2000" dirty="0">
                <a:latin typeface="Avenir Heavy" panose="02000503020000020003" pitchFamily="2" charset="0"/>
              </a:rPr>
              <a:t>County-level data for other biomass feedstocks:</a:t>
            </a:r>
          </a:p>
          <a:p>
            <a:pPr lvl="1"/>
            <a:r>
              <a:rPr lang="en-US" sz="1400" dirty="0">
                <a:latin typeface="Avenir Heavy" panose="02000503020000020003" pitchFamily="2" charset="0"/>
              </a:rPr>
              <a:t>Agricultural residue</a:t>
            </a:r>
          </a:p>
          <a:p>
            <a:pPr lvl="1"/>
            <a:r>
              <a:rPr lang="en-US" sz="1400" dirty="0">
                <a:latin typeface="Avenir Heavy" panose="02000503020000020003" pitchFamily="2" charset="0"/>
              </a:rPr>
              <a:t>Energy crops</a:t>
            </a:r>
          </a:p>
          <a:p>
            <a:pPr lvl="1"/>
            <a:r>
              <a:rPr lang="en-US" sz="1400" dirty="0">
                <a:latin typeface="Avenir Heavy" panose="02000503020000020003" pitchFamily="2" charset="0"/>
              </a:rPr>
              <a:t>Forestry and forest product residue</a:t>
            </a:r>
          </a:p>
          <a:p>
            <a:pPr lvl="1"/>
            <a:r>
              <a:rPr lang="en-US" sz="1400" dirty="0">
                <a:latin typeface="Avenir Heavy" panose="02000503020000020003" pitchFamily="2" charset="0"/>
              </a:rPr>
              <a:t>MSW</a:t>
            </a:r>
          </a:p>
          <a:p>
            <a:pPr lvl="1"/>
            <a:endParaRPr lang="en-US" sz="1400" dirty="0">
              <a:solidFill>
                <a:srgbClr val="FF0000"/>
              </a:solidFill>
            </a:endParaRPr>
          </a:p>
        </p:txBody>
      </p:sp>
      <p:sp>
        <p:nvSpPr>
          <p:cNvPr id="7" name="Text Placeholder 4">
            <a:extLst>
              <a:ext uri="{FF2B5EF4-FFF2-40B4-BE49-F238E27FC236}">
                <a16:creationId xmlns:a16="http://schemas.microsoft.com/office/drawing/2014/main" id="{D040F9EA-B0E6-483D-8AFE-EA236DE87727}"/>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pic>
        <p:nvPicPr>
          <p:cNvPr id="9" name="Picture 8">
            <a:extLst>
              <a:ext uri="{FF2B5EF4-FFF2-40B4-BE49-F238E27FC236}">
                <a16:creationId xmlns:a16="http://schemas.microsoft.com/office/drawing/2014/main" id="{CA8519F4-4CD9-45F4-87E9-8A043FFF6E26}"/>
              </a:ext>
            </a:extLst>
          </p:cNvPr>
          <p:cNvPicPr>
            <a:picLocks noChangeAspect="1"/>
          </p:cNvPicPr>
          <p:nvPr/>
        </p:nvPicPr>
        <p:blipFill>
          <a:blip r:embed="rId3"/>
          <a:stretch>
            <a:fillRect/>
          </a:stretch>
        </p:blipFill>
        <p:spPr>
          <a:xfrm>
            <a:off x="10873541" y="6067425"/>
            <a:ext cx="885825" cy="790575"/>
          </a:xfrm>
          <a:prstGeom prst="rect">
            <a:avLst/>
          </a:prstGeom>
        </p:spPr>
      </p:pic>
    </p:spTree>
    <p:extLst>
      <p:ext uri="{BB962C8B-B14F-4D97-AF65-F5344CB8AC3E}">
        <p14:creationId xmlns:p14="http://schemas.microsoft.com/office/powerpoint/2010/main" val="193631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solidFill>
                  <a:srgbClr val="00538B"/>
                </a:solidFill>
              </a:rPr>
              <a:t>RNG Inventory &amp; Scenarios Potential</a:t>
            </a:r>
          </a:p>
        </p:txBody>
      </p:sp>
      <p:sp>
        <p:nvSpPr>
          <p:cNvPr id="11" name="Slide Number Placeholder 4">
            <a:extLst>
              <a:ext uri="{FF2B5EF4-FFF2-40B4-BE49-F238E27FC236}">
                <a16:creationId xmlns:a16="http://schemas.microsoft.com/office/drawing/2014/main" id="{1F5B47F5-BD50-1047-BFC9-68F52D288287}"/>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6</a:t>
            </a:fld>
            <a:endParaRPr lang="en-US" sz="833">
              <a:solidFill>
                <a:schemeClr val="tx1">
                  <a:tint val="75000"/>
                </a:schemeClr>
              </a:solidFill>
            </a:endParaRPr>
          </a:p>
        </p:txBody>
      </p:sp>
      <p:graphicFrame>
        <p:nvGraphicFramePr>
          <p:cNvPr id="3" name="Table 2">
            <a:extLst>
              <a:ext uri="{FF2B5EF4-FFF2-40B4-BE49-F238E27FC236}">
                <a16:creationId xmlns:a16="http://schemas.microsoft.com/office/drawing/2014/main" id="{E2D7B285-56ED-4254-A6EB-81BCD523E61E}"/>
              </a:ext>
            </a:extLst>
          </p:cNvPr>
          <p:cNvGraphicFramePr>
            <a:graphicFrameLocks noGrp="1"/>
          </p:cNvGraphicFramePr>
          <p:nvPr>
            <p:extLst>
              <p:ext uri="{D42A27DB-BD31-4B8C-83A1-F6EECF244321}">
                <p14:modId xmlns:p14="http://schemas.microsoft.com/office/powerpoint/2010/main" val="116945746"/>
              </p:ext>
            </p:extLst>
          </p:nvPr>
        </p:nvGraphicFramePr>
        <p:xfrm>
          <a:off x="289234" y="3210969"/>
          <a:ext cx="6002709" cy="3317240"/>
        </p:xfrm>
        <a:graphic>
          <a:graphicData uri="http://schemas.openxmlformats.org/drawingml/2006/table">
            <a:tbl>
              <a:tblPr firstRow="1" firstCol="1" bandRow="1">
                <a:tableStyleId>{5C22544A-7EE6-4342-B048-85BDC9FD1C3A}</a:tableStyleId>
              </a:tblPr>
              <a:tblGrid>
                <a:gridCol w="344547">
                  <a:extLst>
                    <a:ext uri="{9D8B030D-6E8A-4147-A177-3AD203B41FA5}">
                      <a16:colId xmlns:a16="http://schemas.microsoft.com/office/drawing/2014/main" val="4140799092"/>
                    </a:ext>
                  </a:extLst>
                </a:gridCol>
                <a:gridCol w="2235790">
                  <a:extLst>
                    <a:ext uri="{9D8B030D-6E8A-4147-A177-3AD203B41FA5}">
                      <a16:colId xmlns:a16="http://schemas.microsoft.com/office/drawing/2014/main" val="1431124416"/>
                    </a:ext>
                  </a:extLst>
                </a:gridCol>
                <a:gridCol w="855593">
                  <a:extLst>
                    <a:ext uri="{9D8B030D-6E8A-4147-A177-3AD203B41FA5}">
                      <a16:colId xmlns:a16="http://schemas.microsoft.com/office/drawing/2014/main" val="2829513917"/>
                    </a:ext>
                  </a:extLst>
                </a:gridCol>
                <a:gridCol w="855593">
                  <a:extLst>
                    <a:ext uri="{9D8B030D-6E8A-4147-A177-3AD203B41FA5}">
                      <a16:colId xmlns:a16="http://schemas.microsoft.com/office/drawing/2014/main" val="4259142070"/>
                    </a:ext>
                  </a:extLst>
                </a:gridCol>
                <a:gridCol w="855593">
                  <a:extLst>
                    <a:ext uri="{9D8B030D-6E8A-4147-A177-3AD203B41FA5}">
                      <a16:colId xmlns:a16="http://schemas.microsoft.com/office/drawing/2014/main" val="12293605"/>
                    </a:ext>
                  </a:extLst>
                </a:gridCol>
                <a:gridCol w="855593">
                  <a:extLst>
                    <a:ext uri="{9D8B030D-6E8A-4147-A177-3AD203B41FA5}">
                      <a16:colId xmlns:a16="http://schemas.microsoft.com/office/drawing/2014/main" val="2024387342"/>
                    </a:ext>
                  </a:extLst>
                </a:gridCol>
              </a:tblGrid>
              <a:tr h="164465">
                <a:tc rowSpan="2" gridSpan="2">
                  <a:txBody>
                    <a:bodyPr/>
                    <a:lstStyle/>
                    <a:p>
                      <a:pPr marL="0" marR="0">
                        <a:spcBef>
                          <a:spcPts val="0"/>
                        </a:spcBef>
                        <a:spcAft>
                          <a:spcPts val="0"/>
                        </a:spcAft>
                      </a:pPr>
                      <a:r>
                        <a:rPr lang="en-US" sz="1000" b="1">
                          <a:solidFill>
                            <a:schemeClr val="bg1"/>
                          </a:solidFill>
                          <a:effectLst/>
                          <a:latin typeface="Avenir Heavy" panose="02000503020000020003"/>
                        </a:rPr>
                        <a:t>RNG Feedstock</a:t>
                      </a:r>
                      <a:endParaRPr lang="en-US" sz="1000" b="1">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rowSpan="2" hMerge="1">
                  <a:txBody>
                    <a:bodyPr/>
                    <a:lstStyle/>
                    <a:p>
                      <a:endParaRPr lang="en-US"/>
                    </a:p>
                  </a:txBody>
                  <a:tcPr/>
                </a:tc>
                <a:tc gridSpan="4">
                  <a:txBody>
                    <a:bodyPr/>
                    <a:lstStyle/>
                    <a:p>
                      <a:pPr marL="0" marR="0" algn="ctr">
                        <a:spcBef>
                          <a:spcPts val="0"/>
                        </a:spcBef>
                        <a:spcAft>
                          <a:spcPts val="0"/>
                        </a:spcAft>
                      </a:pPr>
                      <a:r>
                        <a:rPr lang="en-US" sz="1000" b="1">
                          <a:solidFill>
                            <a:schemeClr val="bg1"/>
                          </a:solidFill>
                          <a:effectLst/>
                          <a:latin typeface="Avenir Heavy" panose="02000503020000020003"/>
                        </a:rPr>
                        <a:t>Scenario</a:t>
                      </a:r>
                      <a:endParaRPr lang="en-US" sz="1000" b="1">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3670786"/>
                  </a:ext>
                </a:extLst>
              </a:tr>
              <a:tr h="164465">
                <a:tc gridSpan="2" vMerge="1">
                  <a:txBody>
                    <a:bodyPr/>
                    <a:lstStyle/>
                    <a:p>
                      <a:endParaRPr lang="en-US"/>
                    </a:p>
                  </a:txBody>
                  <a:tcPr/>
                </a:tc>
                <a:tc hMerge="1" vMerge="1">
                  <a:txBody>
                    <a:bodyPr/>
                    <a:lstStyle/>
                    <a:p>
                      <a:endParaRPr lang="en-US"/>
                    </a:p>
                  </a:txBody>
                  <a:tcPr/>
                </a:tc>
                <a:tc>
                  <a:txBody>
                    <a:bodyPr/>
                    <a:lstStyle/>
                    <a:p>
                      <a:pPr marL="0" marR="0" algn="ctr">
                        <a:spcBef>
                          <a:spcPts val="0"/>
                        </a:spcBef>
                        <a:spcAft>
                          <a:spcPts val="0"/>
                        </a:spcAft>
                      </a:pPr>
                      <a:r>
                        <a:rPr lang="en-US" sz="1000" b="0">
                          <a:solidFill>
                            <a:schemeClr val="bg1"/>
                          </a:solidFill>
                          <a:effectLst/>
                          <a:latin typeface="Avenir Heavy" panose="02000503020000020003"/>
                        </a:rPr>
                        <a:t>Limited Adoption</a:t>
                      </a:r>
                      <a:endParaRPr lang="en-US" sz="1000" b="0">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000" b="0" dirty="0">
                          <a:solidFill>
                            <a:schemeClr val="bg1"/>
                          </a:solidFill>
                          <a:effectLst/>
                          <a:latin typeface="Avenir Heavy" panose="02000503020000020003"/>
                        </a:rPr>
                        <a:t>Balanced Deployment</a:t>
                      </a:r>
                      <a:endParaRPr lang="en-US" sz="1000" b="0" dirty="0">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000" b="0">
                          <a:solidFill>
                            <a:schemeClr val="bg1"/>
                          </a:solidFill>
                          <a:effectLst/>
                          <a:latin typeface="Avenir Heavy" panose="02000503020000020003"/>
                        </a:rPr>
                        <a:t>Optimistic Growth</a:t>
                      </a:r>
                      <a:endParaRPr lang="en-US" sz="1000" b="0">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1000" b="1">
                          <a:solidFill>
                            <a:schemeClr val="bg1"/>
                          </a:solidFill>
                          <a:effectLst/>
                          <a:latin typeface="Avenir Heavy" panose="02000503020000020003"/>
                        </a:rPr>
                        <a:t>Maximum Potential</a:t>
                      </a:r>
                      <a:endParaRPr lang="en-US" sz="1000" b="1">
                        <a:solidFill>
                          <a:schemeClr val="bg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706541403"/>
                  </a:ext>
                </a:extLst>
              </a:tr>
              <a:tr h="164465">
                <a:tc rowSpan="5">
                  <a:txBody>
                    <a:bodyPr/>
                    <a:lstStyle/>
                    <a:p>
                      <a:pPr marL="71755" marR="71755" algn="ctr">
                        <a:spcBef>
                          <a:spcPts val="0"/>
                        </a:spcBef>
                        <a:spcAft>
                          <a:spcPts val="0"/>
                        </a:spcAft>
                      </a:pPr>
                      <a:r>
                        <a:rPr lang="en-US" sz="1000">
                          <a:solidFill>
                            <a:schemeClr val="tx1"/>
                          </a:solidFill>
                          <a:effectLst/>
                          <a:latin typeface="Avenir Heavy" panose="02000503020000020003"/>
                        </a:rPr>
                        <a:t>Anaerobic Digestion</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Avenir Heavy" panose="02000503020000020003"/>
                        </a:rPr>
                        <a:t>Animal Manure</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6.1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9.1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12.1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20.2</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5545788"/>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Food Waste</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2.4</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3.4</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4.3</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6.1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0645718"/>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LFG</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13.9</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19.3</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24.8</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50.5</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1513896"/>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WRRFs</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1.8</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2.4</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3.2</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7.1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8213686"/>
                  </a:ext>
                </a:extLst>
              </a:tr>
              <a:tr h="164465">
                <a:tc vMerge="1">
                  <a:txBody>
                    <a:bodyPr/>
                    <a:lstStyle/>
                    <a:p>
                      <a:endParaRPr lang="en-US"/>
                    </a:p>
                  </a:txBody>
                  <a:tcPr/>
                </a:tc>
                <a:tc>
                  <a:txBody>
                    <a:bodyPr/>
                    <a:lstStyle/>
                    <a:p>
                      <a:pPr marL="0" marR="0">
                        <a:spcBef>
                          <a:spcPts val="0"/>
                        </a:spcBef>
                        <a:spcAft>
                          <a:spcPts val="0"/>
                        </a:spcAft>
                      </a:pPr>
                      <a:r>
                        <a:rPr lang="en-US" sz="1000" i="1">
                          <a:solidFill>
                            <a:schemeClr val="tx1"/>
                          </a:solidFill>
                          <a:effectLst/>
                          <a:latin typeface="Avenir Heavy" panose="02000503020000020003"/>
                        </a:rPr>
                        <a:t>Subtotal</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24.2</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34.2</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44.4</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83.9</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9245598"/>
                  </a:ext>
                </a:extLst>
              </a:tr>
              <a:tr h="164465">
                <a:tc rowSpan="5">
                  <a:txBody>
                    <a:bodyPr/>
                    <a:lstStyle/>
                    <a:p>
                      <a:pPr marL="71755" marR="71755" algn="ctr">
                        <a:spcBef>
                          <a:spcPts val="0"/>
                        </a:spcBef>
                        <a:spcAft>
                          <a:spcPts val="0"/>
                        </a:spcAft>
                      </a:pPr>
                      <a:r>
                        <a:rPr lang="en-US" sz="1000">
                          <a:solidFill>
                            <a:schemeClr val="tx1"/>
                          </a:solidFill>
                          <a:effectLst/>
                          <a:latin typeface="Avenir Heavy" panose="02000503020000020003"/>
                        </a:rPr>
                        <a:t>Thermal Gasification</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Avenir Heavy" panose="02000503020000020003"/>
                        </a:rPr>
                        <a:t>Agricultural Residue</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0.3</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7.3</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12.0</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24.4</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7918513"/>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Energy Crops </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6.7</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18.6</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34.0</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69.1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2797777"/>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Forestry &amp; Forest Product Residue</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1.3</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4.8</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25.0</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42.2</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55607729"/>
                  </a:ext>
                </a:extLst>
              </a:tr>
              <a:tr h="164465">
                <a:tc vMerge="1">
                  <a:txBody>
                    <a:bodyPr/>
                    <a:lstStyle/>
                    <a:p>
                      <a:endParaRPr lang="en-US"/>
                    </a:p>
                  </a:txBody>
                  <a:tcPr/>
                </a:tc>
                <a:tc>
                  <a:txBody>
                    <a:bodyPr/>
                    <a:lstStyle/>
                    <a:p>
                      <a:pPr marL="0" marR="0">
                        <a:spcBef>
                          <a:spcPts val="0"/>
                        </a:spcBef>
                        <a:spcAft>
                          <a:spcPts val="0"/>
                        </a:spcAft>
                      </a:pPr>
                      <a:r>
                        <a:rPr lang="en-US" sz="1000">
                          <a:solidFill>
                            <a:schemeClr val="tx1"/>
                          </a:solidFill>
                          <a:effectLst/>
                          <a:latin typeface="Avenir Heavy" panose="02000503020000020003"/>
                        </a:rPr>
                        <a:t>Municipal Solid Waste</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14.9</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24.9</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31.1</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a:solidFill>
                            <a:schemeClr val="tx1"/>
                          </a:solidFill>
                          <a:effectLst/>
                          <a:latin typeface="Avenir Heavy" panose="02000503020000020003"/>
                        </a:rPr>
                        <a:t>52.7</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43299380"/>
                  </a:ext>
                </a:extLst>
              </a:tr>
              <a:tr h="164465">
                <a:tc vMerge="1">
                  <a:txBody>
                    <a:bodyPr/>
                    <a:lstStyle/>
                    <a:p>
                      <a:endParaRPr lang="en-US"/>
                    </a:p>
                  </a:txBody>
                  <a:tcPr/>
                </a:tc>
                <a:tc>
                  <a:txBody>
                    <a:bodyPr/>
                    <a:lstStyle/>
                    <a:p>
                      <a:pPr marL="0" marR="0">
                        <a:spcBef>
                          <a:spcPts val="0"/>
                        </a:spcBef>
                        <a:spcAft>
                          <a:spcPts val="0"/>
                        </a:spcAft>
                      </a:pPr>
                      <a:r>
                        <a:rPr lang="en-US" sz="1000" i="1">
                          <a:solidFill>
                            <a:schemeClr val="tx1"/>
                          </a:solidFill>
                          <a:effectLst/>
                          <a:latin typeface="Avenir Heavy" panose="02000503020000020003"/>
                        </a:rPr>
                        <a:t>Subtotal</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23.2</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55.5</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102.2</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lgn="ctr">
                        <a:spcBef>
                          <a:spcPts val="0"/>
                        </a:spcBef>
                        <a:spcAft>
                          <a:spcPts val="0"/>
                        </a:spcAft>
                      </a:pPr>
                      <a:r>
                        <a:rPr lang="en-US" sz="1000" i="1">
                          <a:solidFill>
                            <a:schemeClr val="tx1"/>
                          </a:solidFill>
                          <a:effectLst/>
                          <a:latin typeface="Avenir Heavy" panose="02000503020000020003"/>
                        </a:rPr>
                        <a:t>188.4</a:t>
                      </a:r>
                      <a:endParaRPr lang="en-US" sz="1000" i="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66414614"/>
                  </a:ext>
                </a:extLst>
              </a:tr>
              <a:tr h="164465">
                <a:tc gridSpan="2">
                  <a:txBody>
                    <a:bodyPr/>
                    <a:lstStyle/>
                    <a:p>
                      <a:pPr marL="0" marR="0">
                        <a:spcBef>
                          <a:spcPts val="0"/>
                        </a:spcBef>
                        <a:spcAft>
                          <a:spcPts val="0"/>
                        </a:spcAft>
                      </a:pPr>
                      <a:r>
                        <a:rPr lang="en-US" sz="1000">
                          <a:solidFill>
                            <a:schemeClr val="tx1"/>
                          </a:solidFill>
                          <a:effectLst/>
                          <a:latin typeface="Avenir Heavy" panose="02000503020000020003"/>
                        </a:rPr>
                        <a:t>Total</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000" b="1">
                          <a:solidFill>
                            <a:schemeClr val="tx1"/>
                          </a:solidFill>
                          <a:effectLst/>
                          <a:latin typeface="Avenir Heavy" panose="02000503020000020003"/>
                        </a:rPr>
                        <a:t>47.4</a:t>
                      </a:r>
                      <a:endParaRPr lang="en-US" sz="1000" b="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a:solidFill>
                            <a:schemeClr val="tx1"/>
                          </a:solidFill>
                          <a:effectLst/>
                          <a:latin typeface="Avenir Heavy" panose="02000503020000020003"/>
                        </a:rPr>
                        <a:t>89.8</a:t>
                      </a:r>
                      <a:endParaRPr lang="en-US" sz="1000" b="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dirty="0">
                          <a:solidFill>
                            <a:schemeClr val="tx1"/>
                          </a:solidFill>
                          <a:effectLst/>
                          <a:latin typeface="Avenir Heavy" panose="02000503020000020003"/>
                        </a:rPr>
                        <a:t>146.6</a:t>
                      </a:r>
                      <a:endParaRPr lang="en-US" sz="1000" b="1"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a:solidFill>
                            <a:schemeClr val="tx1"/>
                          </a:solidFill>
                          <a:effectLst/>
                          <a:latin typeface="Avenir Heavy" panose="02000503020000020003"/>
                        </a:rPr>
                        <a:t>272.3</a:t>
                      </a:r>
                      <a:endParaRPr lang="en-US" sz="1000" b="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99863960"/>
                  </a:ext>
                </a:extLst>
              </a:tr>
              <a:tr h="164465">
                <a:tc gridSpan="2">
                  <a:txBody>
                    <a:bodyPr/>
                    <a:lstStyle/>
                    <a:p>
                      <a:pPr marL="0" marR="0">
                        <a:spcBef>
                          <a:spcPts val="0"/>
                        </a:spcBef>
                        <a:spcAft>
                          <a:spcPts val="0"/>
                        </a:spcAft>
                      </a:pPr>
                      <a:r>
                        <a:rPr lang="en-US" sz="1000">
                          <a:solidFill>
                            <a:schemeClr val="tx1"/>
                          </a:solidFill>
                          <a:effectLst/>
                          <a:latin typeface="Avenir Heavy" panose="02000503020000020003"/>
                        </a:rPr>
                        <a:t>Percentage of Total Feedstock</a:t>
                      </a:r>
                      <a:endParaRPr lang="en-US" sz="10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a:txBody>
                    <a:bodyPr/>
                    <a:lstStyle/>
                    <a:p>
                      <a:pPr marL="0" marR="0" algn="ctr">
                        <a:spcBef>
                          <a:spcPts val="0"/>
                        </a:spcBef>
                        <a:spcAft>
                          <a:spcPts val="0"/>
                        </a:spcAft>
                      </a:pPr>
                      <a:r>
                        <a:rPr lang="en-US" sz="1000" b="1">
                          <a:solidFill>
                            <a:schemeClr val="tx1"/>
                          </a:solidFill>
                          <a:effectLst/>
                          <a:latin typeface="Avenir Heavy" panose="02000503020000020003"/>
                        </a:rPr>
                        <a:t>17.6%</a:t>
                      </a:r>
                      <a:endParaRPr lang="en-US" sz="1000" b="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dirty="0">
                          <a:solidFill>
                            <a:schemeClr val="tx1"/>
                          </a:solidFill>
                          <a:effectLst/>
                          <a:latin typeface="Avenir Heavy" panose="02000503020000020003"/>
                        </a:rPr>
                        <a:t>33.3%</a:t>
                      </a:r>
                      <a:endParaRPr lang="en-US" sz="1000" b="1"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a:solidFill>
                            <a:schemeClr val="tx1"/>
                          </a:solidFill>
                          <a:effectLst/>
                          <a:latin typeface="Avenir Heavy" panose="02000503020000020003"/>
                        </a:rPr>
                        <a:t>54.4%</a:t>
                      </a:r>
                      <a:endParaRPr lang="en-US" sz="1000" b="1">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000" b="1" dirty="0">
                          <a:solidFill>
                            <a:schemeClr val="tx1"/>
                          </a:solidFill>
                          <a:effectLst/>
                          <a:latin typeface="Avenir Heavy" panose="02000503020000020003"/>
                        </a:rPr>
                        <a:t>100%</a:t>
                      </a:r>
                      <a:endParaRPr lang="en-US" sz="1000" b="1"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823057"/>
                  </a:ext>
                </a:extLst>
              </a:tr>
            </a:tbl>
          </a:graphicData>
        </a:graphic>
      </p:graphicFrame>
      <p:pic>
        <p:nvPicPr>
          <p:cNvPr id="6" name="Picture 5">
            <a:extLst>
              <a:ext uri="{FF2B5EF4-FFF2-40B4-BE49-F238E27FC236}">
                <a16:creationId xmlns:a16="http://schemas.microsoft.com/office/drawing/2014/main" id="{0ABAC9CC-89A1-4944-95E2-B3F790BA50A4}"/>
              </a:ext>
            </a:extLst>
          </p:cNvPr>
          <p:cNvPicPr/>
          <p:nvPr/>
        </p:nvPicPr>
        <p:blipFill rotWithShape="1">
          <a:blip r:embed="rId3">
            <a:extLst>
              <a:ext uri="{28A0092B-C50C-407E-A947-70E740481C1C}">
                <a14:useLocalDpi xmlns:a14="http://schemas.microsoft.com/office/drawing/2010/main" val="0"/>
              </a:ext>
            </a:extLst>
          </a:blip>
          <a:srcRect l="2574"/>
          <a:stretch/>
        </p:blipFill>
        <p:spPr bwMode="auto">
          <a:xfrm>
            <a:off x="6400800" y="3145972"/>
            <a:ext cx="5791200" cy="3657600"/>
          </a:xfrm>
          <a:prstGeom prst="rect">
            <a:avLst/>
          </a:prstGeom>
          <a:noFill/>
        </p:spPr>
      </p:pic>
      <p:sp>
        <p:nvSpPr>
          <p:cNvPr id="4" name="TextBox 3">
            <a:extLst>
              <a:ext uri="{FF2B5EF4-FFF2-40B4-BE49-F238E27FC236}">
                <a16:creationId xmlns:a16="http://schemas.microsoft.com/office/drawing/2014/main" id="{95351864-8D18-43AC-B143-FB64363ABE6F}"/>
              </a:ext>
            </a:extLst>
          </p:cNvPr>
          <p:cNvSpPr txBox="1"/>
          <p:nvPr/>
        </p:nvSpPr>
        <p:spPr>
          <a:xfrm>
            <a:off x="93291" y="2856156"/>
            <a:ext cx="6093724" cy="307777"/>
          </a:xfrm>
          <a:prstGeom prst="rect">
            <a:avLst/>
          </a:prstGeom>
          <a:noFill/>
        </p:spPr>
        <p:txBody>
          <a:bodyPr wrap="square">
            <a:spAutoFit/>
          </a:bodyPr>
          <a:lstStyle/>
          <a:p>
            <a:pPr marL="0" marR="0" algn="ctr">
              <a:spcBef>
                <a:spcPts val="1200"/>
              </a:spcBef>
              <a:spcAft>
                <a:spcPts val="400"/>
              </a:spcAft>
            </a:pPr>
            <a:r>
              <a:rPr lang="en-US" sz="1400">
                <a:solidFill>
                  <a:srgbClr val="00538B"/>
                </a:solidFill>
                <a:latin typeface="Avenir Heavy" panose="02000503020000020003"/>
                <a:ea typeface="MS PGothic" panose="020B0600070205080204" pitchFamily="34" charset="-128"/>
                <a:cs typeface="Arial" panose="020B0604020202020204" pitchFamily="34" charset="0"/>
              </a:rPr>
              <a:t>New York RNG Potential – Scenarios and Maximum (tBtu/y)</a:t>
            </a:r>
            <a:endParaRPr lang="en-US" sz="1400">
              <a:solidFill>
                <a:srgbClr val="00538B"/>
              </a:solidFill>
              <a:effectLst/>
              <a:latin typeface="Avenir Heavy" panose="02000503020000020003"/>
              <a:ea typeface="MS PGothic"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09848BF7-2302-43C1-B8F9-78D58756E6C0}"/>
              </a:ext>
            </a:extLst>
          </p:cNvPr>
          <p:cNvSpPr txBox="1"/>
          <p:nvPr/>
        </p:nvSpPr>
        <p:spPr>
          <a:xfrm>
            <a:off x="5971871" y="2856155"/>
            <a:ext cx="6093724" cy="307777"/>
          </a:xfrm>
          <a:prstGeom prst="rect">
            <a:avLst/>
          </a:prstGeom>
          <a:noFill/>
        </p:spPr>
        <p:txBody>
          <a:bodyPr wrap="square">
            <a:spAutoFit/>
          </a:bodyPr>
          <a:lstStyle/>
          <a:p>
            <a:pPr marL="0" marR="0" algn="ctr">
              <a:spcBef>
                <a:spcPts val="1200"/>
              </a:spcBef>
              <a:spcAft>
                <a:spcPts val="400"/>
              </a:spcAft>
            </a:pPr>
            <a:r>
              <a:rPr lang="en-US" sz="1400" dirty="0">
                <a:solidFill>
                  <a:srgbClr val="00538B"/>
                </a:solidFill>
                <a:latin typeface="Avenir Heavy" panose="02000503020000020003"/>
                <a:ea typeface="MS PGothic" panose="020B0600070205080204" pitchFamily="34" charset="-128"/>
                <a:cs typeface="Arial" panose="020B0604020202020204" pitchFamily="34" charset="0"/>
              </a:rPr>
              <a:t>Balanced Deployment Scenario 2025–2040 (tBtu/y)</a:t>
            </a:r>
            <a:endParaRPr lang="en-US" sz="1400" dirty="0">
              <a:solidFill>
                <a:srgbClr val="00538B"/>
              </a:solidFill>
              <a:effectLst/>
              <a:latin typeface="Avenir Heavy" panose="02000503020000020003"/>
              <a:ea typeface="MS PGothic" panose="020B0600070205080204" pitchFamily="34" charset="-128"/>
              <a:cs typeface="Arial" panose="020B0604020202020204" pitchFamily="34" charset="0"/>
            </a:endParaRPr>
          </a:p>
        </p:txBody>
      </p:sp>
      <p:sp>
        <p:nvSpPr>
          <p:cNvPr id="9" name="Content Placeholder 1">
            <a:extLst>
              <a:ext uri="{FF2B5EF4-FFF2-40B4-BE49-F238E27FC236}">
                <a16:creationId xmlns:a16="http://schemas.microsoft.com/office/drawing/2014/main" id="{113366AF-85FF-4479-A41C-A7B154D3BC6C}"/>
              </a:ext>
            </a:extLst>
          </p:cNvPr>
          <p:cNvSpPr>
            <a:spLocks noGrp="1"/>
          </p:cNvSpPr>
          <p:nvPr>
            <p:ph idx="1"/>
          </p:nvPr>
        </p:nvSpPr>
        <p:spPr>
          <a:xfrm>
            <a:off x="245056" y="942843"/>
            <a:ext cx="11701888" cy="1866275"/>
          </a:xfrm>
          <a:solidFill>
            <a:schemeClr val="bg1"/>
          </a:solidFill>
        </p:spPr>
        <p:txBody>
          <a:bodyPr vert="horz" lIns="91440" tIns="45720" rIns="91440" bIns="45720" rtlCol="0" anchor="t">
            <a:noAutofit/>
          </a:bodyPr>
          <a:lstStyle/>
          <a:p>
            <a:pPr marL="457200" indent="-457200">
              <a:buAutoNum type="arabicParenR"/>
            </a:pPr>
            <a:r>
              <a:rPr lang="en-US" sz="1600" b="1" dirty="0">
                <a:latin typeface="Arial" panose="020B0604020202020204" pitchFamily="34" charset="0"/>
                <a:cs typeface="Arial" panose="020B0604020202020204" pitchFamily="34" charset="0"/>
              </a:rPr>
              <a:t>Limited Adoption: </a:t>
            </a:r>
            <a:r>
              <a:rPr lang="en-US" sz="1600" dirty="0">
                <a:effectLst/>
                <a:latin typeface="Arial" panose="020B0604020202020204" pitchFamily="34" charset="0"/>
                <a:ea typeface="MS PGothic" panose="020B0600070205080204" pitchFamily="34" charset="-128"/>
                <a:cs typeface="Arial" panose="020B0604020202020204" pitchFamily="34" charset="0"/>
              </a:rPr>
              <a:t>represents a low level</a:t>
            </a:r>
            <a:r>
              <a:rPr lang="en-US" sz="1600" spc="-60" dirty="0">
                <a:effectLst/>
                <a:latin typeface="Arial" panose="020B0604020202020204" pitchFamily="34" charset="0"/>
                <a:ea typeface="MS PGothic" panose="020B0600070205080204" pitchFamily="34" charset="-128"/>
                <a:cs typeface="Arial" panose="020B0604020202020204" pitchFamily="34" charset="0"/>
              </a:rPr>
              <a:t> </a:t>
            </a:r>
            <a:r>
              <a:rPr lang="en-US" sz="1600" dirty="0">
                <a:effectLst/>
                <a:latin typeface="Arial" panose="020B0604020202020204" pitchFamily="34" charset="0"/>
                <a:ea typeface="MS PGothic" panose="020B0600070205080204" pitchFamily="34" charset="-128"/>
                <a:cs typeface="Arial" panose="020B0604020202020204" pitchFamily="34" charset="0"/>
              </a:rPr>
              <a:t>of feedstock utilization with 15% to 40% of feedstocks converted to RNG using anaerobic digestion and 20% to 40% using thermal gasification at lower biomass prices.</a:t>
            </a:r>
          </a:p>
          <a:p>
            <a:pPr marL="457200" indent="-457200">
              <a:buAutoNum type="arabicParenR"/>
            </a:pPr>
            <a:r>
              <a:rPr lang="en-US" sz="1600" b="1" dirty="0">
                <a:latin typeface="Arial" panose="020B0604020202020204" pitchFamily="34" charset="0"/>
                <a:cs typeface="Arial" panose="020B0604020202020204" pitchFamily="34" charset="0"/>
              </a:rPr>
              <a:t>Balanced Deployment: </a:t>
            </a:r>
            <a:r>
              <a:rPr lang="en-US" sz="1600" dirty="0">
                <a:effectLst/>
                <a:latin typeface="Arial" panose="020B0604020202020204" pitchFamily="34" charset="0"/>
                <a:ea typeface="MS PGothic" panose="020B0600070205080204" pitchFamily="34" charset="-128"/>
                <a:cs typeface="Arial" panose="020B0604020202020204" pitchFamily="34" charset="0"/>
              </a:rPr>
              <a:t>represents balanced assumptions of feedstock utilization with 25% to 55% of feedstocks that were converted to RNG using anaerobic digestion and 40% to 50% using thermal gasification at low to medium biomass prices.</a:t>
            </a:r>
          </a:p>
          <a:p>
            <a:pPr marL="457200" indent="-457200">
              <a:buAutoNum type="arabicParenR"/>
            </a:pPr>
            <a:r>
              <a:rPr lang="en-US" sz="1600" b="1" dirty="0">
                <a:latin typeface="Arial" panose="020B0604020202020204" pitchFamily="34" charset="0"/>
                <a:cs typeface="Arial" panose="020B0604020202020204" pitchFamily="34" charset="0"/>
              </a:rPr>
              <a:t>Optimistic Growth:</a:t>
            </a:r>
            <a:r>
              <a:rPr lang="en-US" sz="1600" dirty="0">
                <a:latin typeface="Arial" panose="020B0604020202020204" pitchFamily="34" charset="0"/>
                <a:cs typeface="Arial" panose="020B0604020202020204" pitchFamily="34" charset="0"/>
              </a:rPr>
              <a:t> </a:t>
            </a:r>
            <a:r>
              <a:rPr lang="en-US" sz="1600" dirty="0">
                <a:effectLst/>
                <a:latin typeface="Arial" panose="020B0604020202020204" pitchFamily="34" charset="0"/>
                <a:ea typeface="MS PGothic" panose="020B0600070205080204" pitchFamily="34" charset="-128"/>
                <a:cs typeface="Arial" panose="020B0604020202020204" pitchFamily="34" charset="0"/>
              </a:rPr>
              <a:t>represents higher levels</a:t>
            </a:r>
            <a:r>
              <a:rPr lang="en-US" sz="1600" spc="-60" dirty="0">
                <a:effectLst/>
                <a:latin typeface="Arial" panose="020B0604020202020204" pitchFamily="34" charset="0"/>
                <a:ea typeface="MS PGothic" panose="020B0600070205080204" pitchFamily="34" charset="-128"/>
                <a:cs typeface="Arial" panose="020B0604020202020204" pitchFamily="34" charset="0"/>
              </a:rPr>
              <a:t> </a:t>
            </a:r>
            <a:r>
              <a:rPr lang="en-US" sz="1600" dirty="0">
                <a:effectLst/>
                <a:latin typeface="Arial" panose="020B0604020202020204" pitchFamily="34" charset="0"/>
                <a:ea typeface="MS PGothic" panose="020B0600070205080204" pitchFamily="34" charset="-128"/>
                <a:cs typeface="Arial" panose="020B0604020202020204" pitchFamily="34" charset="0"/>
              </a:rPr>
              <a:t>of utilization, with 30% to 75% of feedstocks that were converted to RNG using anaerobic digestion and 50% to 60% using thermal gasification at higher biomass prices. </a:t>
            </a:r>
            <a:endParaRPr lang="en-US" sz="1600" dirty="0">
              <a:latin typeface="Arial" panose="020B0604020202020204" pitchFamily="34" charset="0"/>
              <a:cs typeface="Arial" panose="020B0604020202020204" pitchFamily="34" charset="0"/>
            </a:endParaRPr>
          </a:p>
        </p:txBody>
      </p:sp>
      <p:sp>
        <p:nvSpPr>
          <p:cNvPr id="10" name="Text Placeholder 4">
            <a:extLst>
              <a:ext uri="{FF2B5EF4-FFF2-40B4-BE49-F238E27FC236}">
                <a16:creationId xmlns:a16="http://schemas.microsoft.com/office/drawing/2014/main" id="{0E96A7B9-3C0F-4D5C-864B-6BDC3C2D0A10}"/>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pic>
        <p:nvPicPr>
          <p:cNvPr id="12" name="Picture 11">
            <a:extLst>
              <a:ext uri="{FF2B5EF4-FFF2-40B4-BE49-F238E27FC236}">
                <a16:creationId xmlns:a16="http://schemas.microsoft.com/office/drawing/2014/main" id="{4E2C9789-C0C9-4892-8C24-234CA72C801A}"/>
              </a:ext>
            </a:extLst>
          </p:cNvPr>
          <p:cNvPicPr>
            <a:picLocks noChangeAspect="1"/>
          </p:cNvPicPr>
          <p:nvPr/>
        </p:nvPicPr>
        <p:blipFill>
          <a:blip r:embed="rId4"/>
          <a:stretch>
            <a:fillRect/>
          </a:stretch>
        </p:blipFill>
        <p:spPr>
          <a:xfrm>
            <a:off x="10873541" y="6067425"/>
            <a:ext cx="885825" cy="790575"/>
          </a:xfrm>
          <a:prstGeom prst="rect">
            <a:avLst/>
          </a:prstGeom>
        </p:spPr>
      </p:pic>
    </p:spTree>
    <p:extLst>
      <p:ext uri="{BB962C8B-B14F-4D97-AF65-F5344CB8AC3E}">
        <p14:creationId xmlns:p14="http://schemas.microsoft.com/office/powerpoint/2010/main" val="1624294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E5536-B09C-4E60-A0E4-216D9869C9C6}"/>
              </a:ext>
            </a:extLst>
          </p:cNvPr>
          <p:cNvPicPr>
            <a:picLocks noChangeAspect="1"/>
          </p:cNvPicPr>
          <p:nvPr/>
        </p:nvPicPr>
        <p:blipFill>
          <a:blip r:embed="rId3"/>
          <a:stretch>
            <a:fillRect/>
          </a:stretch>
        </p:blipFill>
        <p:spPr>
          <a:xfrm>
            <a:off x="10873541" y="6067425"/>
            <a:ext cx="885825" cy="790575"/>
          </a:xfrm>
          <a:prstGeom prst="rect">
            <a:avLst/>
          </a:prstGeom>
        </p:spPr>
      </p:pic>
      <p:sp>
        <p:nvSpPr>
          <p:cNvPr id="2" name="Title 1"/>
          <p:cNvSpPr>
            <a:spLocks noGrp="1"/>
          </p:cNvSpPr>
          <p:nvPr>
            <p:ph type="title"/>
          </p:nvPr>
        </p:nvSpPr>
        <p:spPr/>
        <p:txBody>
          <a:bodyPr anchor="t"/>
          <a:lstStyle/>
          <a:p>
            <a:r>
              <a:rPr lang="en-US">
                <a:solidFill>
                  <a:srgbClr val="00538B"/>
                </a:solidFill>
              </a:rPr>
              <a:t>RNG Scenarios by Region</a:t>
            </a:r>
          </a:p>
        </p:txBody>
      </p:sp>
      <p:sp>
        <p:nvSpPr>
          <p:cNvPr id="11" name="Slide Number Placeholder 4">
            <a:extLst>
              <a:ext uri="{FF2B5EF4-FFF2-40B4-BE49-F238E27FC236}">
                <a16:creationId xmlns:a16="http://schemas.microsoft.com/office/drawing/2014/main" id="{1F5B47F5-BD50-1047-BFC9-68F52D288287}"/>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7</a:t>
            </a:fld>
            <a:endParaRPr lang="en-US" sz="833">
              <a:solidFill>
                <a:schemeClr val="tx1">
                  <a:tint val="75000"/>
                </a:schemeClr>
              </a:solidFill>
            </a:endParaRPr>
          </a:p>
        </p:txBody>
      </p:sp>
      <p:sp>
        <p:nvSpPr>
          <p:cNvPr id="3" name="TextBox 2">
            <a:extLst>
              <a:ext uri="{FF2B5EF4-FFF2-40B4-BE49-F238E27FC236}">
                <a16:creationId xmlns:a16="http://schemas.microsoft.com/office/drawing/2014/main" id="{EFD0EBC2-1878-4FB5-AD32-539181B9C9D1}"/>
              </a:ext>
            </a:extLst>
          </p:cNvPr>
          <p:cNvSpPr txBox="1"/>
          <p:nvPr/>
        </p:nvSpPr>
        <p:spPr>
          <a:xfrm>
            <a:off x="5000670" y="1065060"/>
            <a:ext cx="6093724" cy="307777"/>
          </a:xfrm>
          <a:prstGeom prst="rect">
            <a:avLst/>
          </a:prstGeom>
          <a:noFill/>
        </p:spPr>
        <p:txBody>
          <a:bodyPr wrap="square">
            <a:spAutoFit/>
          </a:bodyPr>
          <a:lstStyle/>
          <a:p>
            <a:pPr marL="0" marR="0" algn="ctr">
              <a:spcBef>
                <a:spcPts val="1200"/>
              </a:spcBef>
              <a:spcAft>
                <a:spcPts val="400"/>
              </a:spcAft>
            </a:pPr>
            <a:r>
              <a:rPr lang="en-US" sz="1400">
                <a:solidFill>
                  <a:srgbClr val="00538B"/>
                </a:solidFill>
                <a:latin typeface="Avenir Heavy" panose="02000503020000020003"/>
                <a:ea typeface="MS PGothic" panose="020B0600070205080204" pitchFamily="34" charset="-128"/>
                <a:cs typeface="Arial" panose="020B0604020202020204" pitchFamily="34" charset="0"/>
              </a:rPr>
              <a:t>New York RNG Scenarios by Region and Production Technology (tBtu/y)</a:t>
            </a:r>
            <a:endParaRPr lang="en-US" sz="1400">
              <a:solidFill>
                <a:srgbClr val="00538B"/>
              </a:solidFill>
              <a:effectLst/>
              <a:latin typeface="Avenir Heavy" panose="02000503020000020003"/>
              <a:ea typeface="MS PGothic" panose="020B0600070205080204" pitchFamily="34" charset="-128"/>
              <a:cs typeface="Arial" panose="020B0604020202020204" pitchFamily="34" charset="0"/>
            </a:endParaRPr>
          </a:p>
        </p:txBody>
      </p:sp>
      <p:sp>
        <p:nvSpPr>
          <p:cNvPr id="6" name="Content Placeholder 1">
            <a:extLst>
              <a:ext uri="{FF2B5EF4-FFF2-40B4-BE49-F238E27FC236}">
                <a16:creationId xmlns:a16="http://schemas.microsoft.com/office/drawing/2014/main" id="{2B56717E-3DA0-42FE-B5EF-24C4EB48D959}"/>
              </a:ext>
            </a:extLst>
          </p:cNvPr>
          <p:cNvSpPr>
            <a:spLocks noGrp="1"/>
          </p:cNvSpPr>
          <p:nvPr>
            <p:ph idx="1"/>
          </p:nvPr>
        </p:nvSpPr>
        <p:spPr>
          <a:xfrm>
            <a:off x="245057" y="913597"/>
            <a:ext cx="3706458" cy="5178704"/>
          </a:xfrm>
        </p:spPr>
        <p:txBody>
          <a:bodyPr/>
          <a:lstStyle/>
          <a:p>
            <a:r>
              <a:rPr lang="en-US" sz="2000" dirty="0">
                <a:latin typeface="Avenir Heavy" panose="02000503020000020003" pitchFamily="2" charset="0"/>
              </a:rPr>
              <a:t>RNG inventory and scenarios broken down by regions.</a:t>
            </a:r>
          </a:p>
          <a:p>
            <a:r>
              <a:rPr lang="en-US" sz="2000" dirty="0">
                <a:latin typeface="Avenir Heavy" panose="02000503020000020003" pitchFamily="2" charset="0"/>
              </a:rPr>
              <a:t>Regions with large populations provide sources of population-based waste streams:</a:t>
            </a:r>
          </a:p>
          <a:p>
            <a:pPr lvl="1"/>
            <a:r>
              <a:rPr lang="en-US" sz="1400" dirty="0">
                <a:latin typeface="Avenir Heavy" panose="02000503020000020003" pitchFamily="2" charset="0"/>
              </a:rPr>
              <a:t>Landfills</a:t>
            </a:r>
          </a:p>
          <a:p>
            <a:pPr lvl="1"/>
            <a:r>
              <a:rPr lang="en-US" sz="1400" dirty="0">
                <a:latin typeface="Avenir Heavy" panose="02000503020000020003" pitchFamily="2" charset="0"/>
              </a:rPr>
              <a:t>Food waste</a:t>
            </a:r>
          </a:p>
          <a:p>
            <a:pPr lvl="1"/>
            <a:r>
              <a:rPr lang="en-US" sz="1400" dirty="0">
                <a:latin typeface="Avenir Heavy" panose="02000503020000020003" pitchFamily="2" charset="0"/>
              </a:rPr>
              <a:t>Municipal solid waste</a:t>
            </a:r>
          </a:p>
          <a:p>
            <a:pPr lvl="1"/>
            <a:r>
              <a:rPr lang="en-US" sz="1400" dirty="0">
                <a:latin typeface="Avenir Heavy" panose="02000503020000020003" pitchFamily="2" charset="0"/>
              </a:rPr>
              <a:t>Wastewater (WRRFs)</a:t>
            </a:r>
          </a:p>
          <a:p>
            <a:r>
              <a:rPr lang="en-US" sz="2066" dirty="0">
                <a:latin typeface="Avenir Heavy" panose="02000503020000020003" pitchFamily="2" charset="0"/>
              </a:rPr>
              <a:t>Less densely populated regions provide sources of rural RNG feedstocks:</a:t>
            </a:r>
          </a:p>
          <a:p>
            <a:pPr lvl="1"/>
            <a:r>
              <a:rPr lang="en-US" sz="1400" dirty="0">
                <a:latin typeface="Avenir Heavy" panose="02000503020000020003" pitchFamily="2" charset="0"/>
              </a:rPr>
              <a:t>Animal manure</a:t>
            </a:r>
          </a:p>
          <a:p>
            <a:pPr lvl="1"/>
            <a:r>
              <a:rPr lang="en-US" sz="1400" dirty="0">
                <a:latin typeface="Avenir Heavy" panose="02000503020000020003" pitchFamily="2" charset="0"/>
              </a:rPr>
              <a:t>Agricultural residues</a:t>
            </a:r>
          </a:p>
          <a:p>
            <a:pPr lvl="1"/>
            <a:r>
              <a:rPr lang="en-US" sz="1400" dirty="0">
                <a:latin typeface="Avenir Heavy" panose="02000503020000020003" pitchFamily="2" charset="0"/>
              </a:rPr>
              <a:t>Energy crops</a:t>
            </a:r>
          </a:p>
          <a:p>
            <a:pPr lvl="1"/>
            <a:r>
              <a:rPr lang="en-US" sz="1400" dirty="0">
                <a:latin typeface="Avenir Heavy" panose="02000503020000020003" pitchFamily="2" charset="0"/>
              </a:rPr>
              <a:t>Forestry residue</a:t>
            </a:r>
          </a:p>
          <a:p>
            <a:pPr lvl="1"/>
            <a:endParaRPr lang="en-US" sz="1400" dirty="0"/>
          </a:p>
          <a:p>
            <a:pPr lvl="1"/>
            <a:endParaRPr lang="en-US" sz="1400" dirty="0">
              <a:solidFill>
                <a:srgbClr val="FF0000"/>
              </a:solidFill>
            </a:endParaRPr>
          </a:p>
        </p:txBody>
      </p:sp>
      <p:pic>
        <p:nvPicPr>
          <p:cNvPr id="4" name="Picture 3">
            <a:extLst>
              <a:ext uri="{FF2B5EF4-FFF2-40B4-BE49-F238E27FC236}">
                <a16:creationId xmlns:a16="http://schemas.microsoft.com/office/drawing/2014/main" id="{6160BDDF-E2CE-42A8-9A3A-C7BE472F7755}"/>
              </a:ext>
            </a:extLst>
          </p:cNvPr>
          <p:cNvPicPr>
            <a:picLocks noChangeAspect="1"/>
          </p:cNvPicPr>
          <p:nvPr/>
        </p:nvPicPr>
        <p:blipFill>
          <a:blip r:embed="rId4"/>
          <a:stretch>
            <a:fillRect/>
          </a:stretch>
        </p:blipFill>
        <p:spPr>
          <a:xfrm>
            <a:off x="4275805" y="1421832"/>
            <a:ext cx="7665433" cy="4771703"/>
          </a:xfrm>
          <a:prstGeom prst="rect">
            <a:avLst/>
          </a:prstGeom>
        </p:spPr>
      </p:pic>
      <p:sp>
        <p:nvSpPr>
          <p:cNvPr id="7" name="Text Placeholder 4">
            <a:extLst>
              <a:ext uri="{FF2B5EF4-FFF2-40B4-BE49-F238E27FC236}">
                <a16:creationId xmlns:a16="http://schemas.microsoft.com/office/drawing/2014/main" id="{F84E5CD8-4B8E-4C72-ADBA-D75B82A90019}"/>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spTree>
    <p:extLst>
      <p:ext uri="{BB962C8B-B14F-4D97-AF65-F5344CB8AC3E}">
        <p14:creationId xmlns:p14="http://schemas.microsoft.com/office/powerpoint/2010/main" val="238422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212DE4-0DC8-4287-A055-7B0D4CEB099F}"/>
              </a:ext>
            </a:extLst>
          </p:cNvPr>
          <p:cNvPicPr>
            <a:picLocks noChangeAspect="1"/>
          </p:cNvPicPr>
          <p:nvPr/>
        </p:nvPicPr>
        <p:blipFill>
          <a:blip r:embed="rId3"/>
          <a:stretch>
            <a:fillRect/>
          </a:stretch>
        </p:blipFill>
        <p:spPr>
          <a:xfrm>
            <a:off x="10873541" y="6067425"/>
            <a:ext cx="885825" cy="790575"/>
          </a:xfrm>
          <a:prstGeom prst="rect">
            <a:avLst/>
          </a:prstGeom>
        </p:spPr>
      </p:pic>
      <p:sp>
        <p:nvSpPr>
          <p:cNvPr id="8" name="Content Placeholder 1">
            <a:extLst>
              <a:ext uri="{FF2B5EF4-FFF2-40B4-BE49-F238E27FC236}">
                <a16:creationId xmlns:a16="http://schemas.microsoft.com/office/drawing/2014/main" id="{28959057-58FE-419B-9E8C-E2DAE1342B52}"/>
              </a:ext>
            </a:extLst>
          </p:cNvPr>
          <p:cNvSpPr>
            <a:spLocks noGrp="1"/>
          </p:cNvSpPr>
          <p:nvPr>
            <p:ph idx="1"/>
          </p:nvPr>
        </p:nvSpPr>
        <p:spPr>
          <a:xfrm>
            <a:off x="245056" y="913597"/>
            <a:ext cx="11067071" cy="664400"/>
          </a:xfrm>
        </p:spPr>
        <p:txBody>
          <a:bodyPr/>
          <a:lstStyle/>
          <a:p>
            <a:r>
              <a:rPr lang="en-US" sz="2000" dirty="0">
                <a:latin typeface="Avenir Heavy" panose="02000503020000020003" pitchFamily="2" charset="0"/>
              </a:rPr>
              <a:t>RNG costs vary by feedstock and technology, with facility size a key driver for per-unit production costs</a:t>
            </a:r>
            <a:r>
              <a:rPr lang="en-US" sz="1400" dirty="0"/>
              <a:t>.</a:t>
            </a:r>
          </a:p>
          <a:p>
            <a:pPr lvl="1"/>
            <a:endParaRPr lang="en-US" sz="1400" dirty="0">
              <a:solidFill>
                <a:srgbClr val="FF0000"/>
              </a:solidFill>
            </a:endParaRPr>
          </a:p>
        </p:txBody>
      </p:sp>
      <p:sp>
        <p:nvSpPr>
          <p:cNvPr id="2" name="Title 1"/>
          <p:cNvSpPr>
            <a:spLocks noGrp="1"/>
          </p:cNvSpPr>
          <p:nvPr>
            <p:ph type="title"/>
          </p:nvPr>
        </p:nvSpPr>
        <p:spPr/>
        <p:txBody>
          <a:bodyPr/>
          <a:lstStyle/>
          <a:p>
            <a:r>
              <a:rPr lang="en-US" dirty="0">
                <a:solidFill>
                  <a:srgbClr val="00538B"/>
                </a:solidFill>
              </a:rPr>
              <a:t>RNG Production C</a:t>
            </a:r>
            <a:r>
              <a:rPr lang="en-US" dirty="0"/>
              <a:t>osts </a:t>
            </a:r>
            <a:endParaRPr lang="en-US" dirty="0">
              <a:solidFill>
                <a:srgbClr val="00538B"/>
              </a:solidFill>
            </a:endParaRPr>
          </a:p>
        </p:txBody>
      </p:sp>
      <p:sp>
        <p:nvSpPr>
          <p:cNvPr id="5" name="Slide Number Placeholder 4">
            <a:extLst>
              <a:ext uri="{FF2B5EF4-FFF2-40B4-BE49-F238E27FC236}">
                <a16:creationId xmlns:a16="http://schemas.microsoft.com/office/drawing/2014/main" id="{732EC573-5D6E-C547-ACC2-8B64C7317658}"/>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8</a:t>
            </a:fld>
            <a:endParaRPr lang="en-US" sz="833">
              <a:solidFill>
                <a:schemeClr val="tx1">
                  <a:tint val="75000"/>
                </a:schemeClr>
              </a:solidFill>
            </a:endParaRPr>
          </a:p>
        </p:txBody>
      </p:sp>
      <p:graphicFrame>
        <p:nvGraphicFramePr>
          <p:cNvPr id="6" name="Table 5">
            <a:extLst>
              <a:ext uri="{FF2B5EF4-FFF2-40B4-BE49-F238E27FC236}">
                <a16:creationId xmlns:a16="http://schemas.microsoft.com/office/drawing/2014/main" id="{2DED38DE-FE65-45E4-8C54-8E233CA33ADB}"/>
              </a:ext>
            </a:extLst>
          </p:cNvPr>
          <p:cNvGraphicFramePr>
            <a:graphicFrameLocks noGrp="1"/>
          </p:cNvGraphicFramePr>
          <p:nvPr/>
        </p:nvGraphicFramePr>
        <p:xfrm>
          <a:off x="161024" y="1696298"/>
          <a:ext cx="5751345" cy="4511890"/>
        </p:xfrm>
        <a:graphic>
          <a:graphicData uri="http://schemas.openxmlformats.org/drawingml/2006/table">
            <a:tbl>
              <a:tblPr>
                <a:tableStyleId>{5C22544A-7EE6-4342-B048-85BDC9FD1C3A}</a:tableStyleId>
              </a:tblPr>
              <a:tblGrid>
                <a:gridCol w="1160384">
                  <a:extLst>
                    <a:ext uri="{9D8B030D-6E8A-4147-A177-3AD203B41FA5}">
                      <a16:colId xmlns:a16="http://schemas.microsoft.com/office/drawing/2014/main" val="1068556379"/>
                    </a:ext>
                  </a:extLst>
                </a:gridCol>
                <a:gridCol w="4590961">
                  <a:extLst>
                    <a:ext uri="{9D8B030D-6E8A-4147-A177-3AD203B41FA5}">
                      <a16:colId xmlns:a16="http://schemas.microsoft.com/office/drawing/2014/main" val="3461579857"/>
                    </a:ext>
                  </a:extLst>
                </a:gridCol>
              </a:tblGrid>
              <a:tr h="339532">
                <a:tc>
                  <a:txBody>
                    <a:bodyPr/>
                    <a:lstStyle/>
                    <a:p>
                      <a:pPr marL="0" marR="0" algn="ctr">
                        <a:spcBef>
                          <a:spcPts val="0"/>
                        </a:spcBef>
                        <a:spcAft>
                          <a:spcPts val="0"/>
                        </a:spcAft>
                      </a:pPr>
                      <a:r>
                        <a:rPr lang="en-US" sz="1000" b="1">
                          <a:solidFill>
                            <a:schemeClr val="bg1"/>
                          </a:solidFill>
                          <a:effectLst/>
                          <a:latin typeface="+mn-lt"/>
                        </a:rPr>
                        <a:t>Cost Parameter</a:t>
                      </a:r>
                      <a:endParaRPr lang="en-US" sz="1000" b="1">
                        <a:solidFill>
                          <a:schemeClr val="bg1"/>
                        </a:solidFill>
                        <a:effectLst/>
                        <a:latin typeface="+mn-lt"/>
                        <a:ea typeface="Times New Roman" panose="02020603050405020304" pitchFamily="18"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just">
                        <a:spcBef>
                          <a:spcPts val="0"/>
                        </a:spcBef>
                        <a:spcAft>
                          <a:spcPts val="0"/>
                        </a:spcAft>
                      </a:pPr>
                      <a:r>
                        <a:rPr lang="en-US" sz="1000" b="1" dirty="0">
                          <a:solidFill>
                            <a:schemeClr val="bg1"/>
                          </a:solidFill>
                          <a:effectLst/>
                          <a:latin typeface="+mn-lt"/>
                        </a:rPr>
                        <a:t>ICF Cost Assumptions</a:t>
                      </a:r>
                      <a:endParaRPr lang="en-US" sz="1000" b="1" dirty="0">
                        <a:solidFill>
                          <a:schemeClr val="bg1"/>
                        </a:solidFill>
                        <a:effectLst/>
                        <a:latin typeface="+mn-lt"/>
                        <a:ea typeface="Times New Roman" panose="02020603050405020304" pitchFamily="18"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042826407"/>
                  </a:ext>
                </a:extLst>
              </a:tr>
              <a:tr h="430376">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Facility Sizing</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mn-lt"/>
                          <a:ea typeface="Times New Roman" panose="02020603050405020304" pitchFamily="18" charset="0"/>
                          <a:cs typeface="Arial" panose="020B0604020202020204" pitchFamily="34" charset="0"/>
                        </a:rPr>
                        <a:t>Differentiate by feedstock; prioritize larger facilities to the extent feasible but driven by resource estimate. </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59132721"/>
                  </a:ext>
                </a:extLst>
              </a:tr>
              <a:tr h="388968">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Gas Conditioning</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panose="02020603050405020304" pitchFamily="18" charset="0"/>
                          <a:cs typeface="Arial" panose="020B0604020202020204" pitchFamily="34" charset="0"/>
                        </a:rPr>
                        <a:t>These costs depend on the feedstock and the technology required.</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79313473"/>
                  </a:ext>
                </a:extLst>
              </a:tr>
              <a:tr h="388968">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Compression</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panose="02020603050405020304" pitchFamily="18" charset="0"/>
                          <a:cs typeface="Arial" panose="020B0604020202020204" pitchFamily="34" charset="0"/>
                        </a:rPr>
                        <a:t>Capital costs for compressing the conditioned/upgraded gas for pipeline injection.</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09399473"/>
                  </a:ext>
                </a:extLst>
              </a:tr>
              <a:tr h="545623">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Operational Costs</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mn-lt"/>
                          <a:ea typeface="Times New Roman" panose="02020603050405020304" pitchFamily="18" charset="0"/>
                          <a:cs typeface="Arial" panose="020B0604020202020204" pitchFamily="34" charset="0"/>
                        </a:rPr>
                        <a:t>Costs for each equipment type–digesters, conditioning equipment, collection equipment, and compressors–as well as utility charges for estimated electricity and natural gas consumption. </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2280004"/>
                  </a:ext>
                </a:extLst>
              </a:tr>
              <a:tr h="258118">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Feedstock</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mn-lt"/>
                          <a:ea typeface="Times New Roman" panose="02020603050405020304" pitchFamily="18" charset="0"/>
                          <a:cs typeface="Arial" panose="020B0604020202020204" pitchFamily="34" charset="0"/>
                        </a:rPr>
                        <a:t>Feedstock costs or tipping fees associated with feedstocks</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57845798"/>
                  </a:ext>
                </a:extLst>
              </a:tr>
              <a:tr h="567857">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Financing</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mn-lt"/>
                          <a:ea typeface="Times New Roman" panose="02020603050405020304" pitchFamily="18" charset="0"/>
                          <a:cs typeface="Arial" panose="020B0604020202020204" pitchFamily="34" charset="0"/>
                        </a:rPr>
                        <a:t>Financing costs, including carrying costs of capital (assuming a 60/40 debt/equity ratio and an interest rate of 7%), an expected rate of return on investment (set at 10%), and a 15-year repayment period.</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229751"/>
                  </a:ext>
                </a:extLst>
              </a:tr>
              <a:tr h="890217">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Interconnection</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a:solidFill>
                            <a:schemeClr val="tx1"/>
                          </a:solidFill>
                          <a:effectLst/>
                          <a:latin typeface="+mn-lt"/>
                          <a:ea typeface="Times New Roman" panose="02020603050405020304" pitchFamily="18" charset="0"/>
                          <a:cs typeface="Arial" panose="020B0604020202020204" pitchFamily="34" charset="0"/>
                        </a:rPr>
                        <a:t>Interconnection costs represent the point of receipt and any pipeline extension. Consistent with financing, constructing, and maintaining a pipeline of about 1-mile in length. The costs of delivering the same volumes of RNG that require pipeline construction greater than 1-mile will increase, depending on feedstock/technology type, with a typical range of $1-5/MMBtu.</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3529989"/>
                  </a:ext>
                </a:extLst>
              </a:tr>
              <a:tr h="702231">
                <a:tc>
                  <a:txBody>
                    <a:bodyPr/>
                    <a:lstStyle/>
                    <a:p>
                      <a:pPr marL="0" marR="0" algn="ctr">
                        <a:spcBef>
                          <a:spcPts val="0"/>
                        </a:spcBef>
                        <a:spcAft>
                          <a:spcPts val="0"/>
                        </a:spcAft>
                      </a:pPr>
                      <a:r>
                        <a:rPr lang="en-US" sz="1000" b="1">
                          <a:solidFill>
                            <a:schemeClr val="tx1"/>
                          </a:solidFill>
                          <a:effectLst/>
                          <a:latin typeface="+mn-lt"/>
                          <a:ea typeface="Times New Roman" panose="02020603050405020304" pitchFamily="18" charset="0"/>
                          <a:cs typeface="Times New Roman" panose="02020603050405020304" pitchFamily="18" charset="0"/>
                        </a:rPr>
                        <a:t>Project lifetimes</a:t>
                      </a:r>
                      <a:endParaRPr lang="en-US" sz="1000" b="1">
                        <a:solidFill>
                          <a:schemeClr val="tx1"/>
                        </a:solidFill>
                        <a:effectLst/>
                        <a:latin typeface="+mn-lt"/>
                        <a:ea typeface="Calibri" panose="020F0502020204030204" pitchFamily="34" charset="0"/>
                        <a:cs typeface="Times New Roman" panose="02020603050405020304" pitchFamily="18"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a:spcBef>
                          <a:spcPts val="0"/>
                        </a:spcBef>
                        <a:spcAft>
                          <a:spcPts val="0"/>
                        </a:spcAft>
                      </a:pPr>
                      <a:r>
                        <a:rPr lang="en-US" sz="1000" dirty="0">
                          <a:solidFill>
                            <a:schemeClr val="tx1"/>
                          </a:solidFill>
                          <a:effectLst/>
                          <a:latin typeface="+mn-lt"/>
                          <a:ea typeface="Times New Roman" panose="02020603050405020304" pitchFamily="18" charset="0"/>
                          <a:cs typeface="Arial" panose="020B0604020202020204" pitchFamily="34" charset="0"/>
                        </a:rPr>
                        <a:t>20 years. The levelized cost of gas was calculated based on the initial capital costs in Year 1, annual operational costs discounted at an annual rate of 5% over 20 years, and biogas production discounted at an annual rate of 5% for 20 years.</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71785149"/>
                  </a:ext>
                </a:extLst>
              </a:tr>
            </a:tbl>
          </a:graphicData>
        </a:graphic>
      </p:graphicFrame>
      <p:graphicFrame>
        <p:nvGraphicFramePr>
          <p:cNvPr id="3" name="Table 2">
            <a:extLst>
              <a:ext uri="{FF2B5EF4-FFF2-40B4-BE49-F238E27FC236}">
                <a16:creationId xmlns:a16="http://schemas.microsoft.com/office/drawing/2014/main" id="{6A02F49E-722A-4F10-AF6C-80DF2AA447B5}"/>
              </a:ext>
            </a:extLst>
          </p:cNvPr>
          <p:cNvGraphicFramePr>
            <a:graphicFrameLocks noGrp="1"/>
          </p:cNvGraphicFramePr>
          <p:nvPr/>
        </p:nvGraphicFramePr>
        <p:xfrm>
          <a:off x="6261773" y="1696299"/>
          <a:ext cx="5637150" cy="4525000"/>
        </p:xfrm>
        <a:graphic>
          <a:graphicData uri="http://schemas.openxmlformats.org/drawingml/2006/table">
            <a:tbl>
              <a:tblPr firstRow="1" firstCol="1" bandRow="1">
                <a:tableStyleId>{5C22544A-7EE6-4342-B048-85BDC9FD1C3A}</a:tableStyleId>
              </a:tblPr>
              <a:tblGrid>
                <a:gridCol w="445050">
                  <a:extLst>
                    <a:ext uri="{9D8B030D-6E8A-4147-A177-3AD203B41FA5}">
                      <a16:colId xmlns:a16="http://schemas.microsoft.com/office/drawing/2014/main" val="1366430483"/>
                    </a:ext>
                  </a:extLst>
                </a:gridCol>
                <a:gridCol w="2038593">
                  <a:extLst>
                    <a:ext uri="{9D8B030D-6E8A-4147-A177-3AD203B41FA5}">
                      <a16:colId xmlns:a16="http://schemas.microsoft.com/office/drawing/2014/main" val="2557530039"/>
                    </a:ext>
                  </a:extLst>
                </a:gridCol>
                <a:gridCol w="1465384">
                  <a:extLst>
                    <a:ext uri="{9D8B030D-6E8A-4147-A177-3AD203B41FA5}">
                      <a16:colId xmlns:a16="http://schemas.microsoft.com/office/drawing/2014/main" val="640332825"/>
                    </a:ext>
                  </a:extLst>
                </a:gridCol>
                <a:gridCol w="1688123">
                  <a:extLst>
                    <a:ext uri="{9D8B030D-6E8A-4147-A177-3AD203B41FA5}">
                      <a16:colId xmlns:a16="http://schemas.microsoft.com/office/drawing/2014/main" val="3254383700"/>
                    </a:ext>
                  </a:extLst>
                </a:gridCol>
              </a:tblGrid>
              <a:tr h="613695">
                <a:tc gridSpan="2">
                  <a:txBody>
                    <a:bodyPr/>
                    <a:lstStyle/>
                    <a:p>
                      <a:pPr marL="0" marR="0">
                        <a:lnSpc>
                          <a:spcPct val="115000"/>
                        </a:lnSpc>
                        <a:spcBef>
                          <a:spcPts val="0"/>
                        </a:spcBef>
                        <a:spcAft>
                          <a:spcPts val="0"/>
                        </a:spcAft>
                      </a:pPr>
                      <a:r>
                        <a:rPr lang="en-US" sz="1400" dirty="0">
                          <a:effectLst/>
                          <a:latin typeface="Avenir Heavy" panose="02000503020000020003"/>
                        </a:rPr>
                        <a:t> Feedstock</a:t>
                      </a:r>
                      <a:endParaRPr lang="en-US" sz="1400" b="1" dirty="0">
                        <a:solidFill>
                          <a:srgbClr val="FFFFFF"/>
                        </a:solidFill>
                        <a:effectLst/>
                        <a:latin typeface="Avenir Heavy" panose="02000503020000020003"/>
                        <a:ea typeface="MS PGothic" panose="020B0600070205080204" pitchFamily="34" charset="-128"/>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hMerge="1">
                  <a:txBody>
                    <a:bodyPr/>
                    <a:lstStyle/>
                    <a:p>
                      <a:pPr marL="0" marR="0" algn="ctr">
                        <a:lnSpc>
                          <a:spcPct val="115000"/>
                        </a:lnSpc>
                        <a:spcBef>
                          <a:spcPts val="0"/>
                        </a:spcBef>
                        <a:spcAft>
                          <a:spcPts val="0"/>
                        </a:spcAft>
                      </a:pPr>
                      <a:endParaRPr lang="en-US" sz="1000" b="1">
                        <a:solidFill>
                          <a:srgbClr val="FFFFFF"/>
                        </a:solidFill>
                        <a:effectLst/>
                        <a:latin typeface="Arial" panose="020B0604020202020204" pitchFamily="34" charset="0"/>
                        <a:ea typeface="MS PGothic" panose="020B0600070205080204" pitchFamily="34" charset="-128"/>
                        <a:cs typeface="Arial" panose="020B0604020202020204" pitchFamily="34" charset="0"/>
                      </a:endParaRPr>
                    </a:p>
                  </a:txBody>
                  <a:tcPr marL="73025" marR="73025" marT="36830" marB="36830" anchor="ctr"/>
                </a:tc>
                <a:tc>
                  <a:txBody>
                    <a:bodyPr/>
                    <a:lstStyle/>
                    <a:p>
                      <a:pPr marL="0" marR="0" algn="ctr">
                        <a:lnSpc>
                          <a:spcPct val="115000"/>
                        </a:lnSpc>
                        <a:spcBef>
                          <a:spcPts val="0"/>
                        </a:spcBef>
                        <a:spcAft>
                          <a:spcPts val="0"/>
                        </a:spcAft>
                      </a:pPr>
                      <a:r>
                        <a:rPr lang="en-US" sz="1400" dirty="0">
                          <a:effectLst/>
                          <a:latin typeface="Avenir Heavy" panose="02000503020000020003"/>
                        </a:rPr>
                        <a:t>Cost Range </a:t>
                      </a:r>
                    </a:p>
                    <a:p>
                      <a:pPr marL="0" marR="0" algn="ctr">
                        <a:lnSpc>
                          <a:spcPct val="115000"/>
                        </a:lnSpc>
                        <a:spcBef>
                          <a:spcPts val="0"/>
                        </a:spcBef>
                        <a:spcAft>
                          <a:spcPts val="0"/>
                        </a:spcAft>
                      </a:pPr>
                      <a:r>
                        <a:rPr lang="en-US" sz="1400" dirty="0">
                          <a:effectLst/>
                          <a:latin typeface="Avenir Heavy" panose="02000503020000020003"/>
                        </a:rPr>
                        <a:t>($/MMBtu)</a:t>
                      </a:r>
                      <a:endParaRPr lang="en-US" sz="1400" b="1" dirty="0">
                        <a:solidFill>
                          <a:srgbClr val="FFFFFF"/>
                        </a:solidFill>
                        <a:effectLst/>
                        <a:latin typeface="Avenir Heavy" panose="02000503020000020003"/>
                        <a:ea typeface="MS PGothic" panose="020B0600070205080204" pitchFamily="34" charset="-128"/>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algn="ctr">
                        <a:lnSpc>
                          <a:spcPct val="115000"/>
                        </a:lnSpc>
                        <a:spcBef>
                          <a:spcPts val="0"/>
                        </a:spcBef>
                        <a:spcAft>
                          <a:spcPts val="0"/>
                        </a:spcAft>
                      </a:pPr>
                      <a:r>
                        <a:rPr lang="en-US" sz="1400" b="1" dirty="0">
                          <a:solidFill>
                            <a:srgbClr val="FFFFFF"/>
                          </a:solidFill>
                          <a:effectLst/>
                          <a:latin typeface="Avenir Heavy" panose="02000503020000020003"/>
                          <a:ea typeface="MS PGothic" panose="020B0600070205080204" pitchFamily="34" charset="-128"/>
                          <a:cs typeface="Arial" panose="020B0604020202020204" pitchFamily="34" charset="0"/>
                        </a:rPr>
                        <a:t>Weighted Average Cost ($/MMBtu)</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3361784092"/>
                  </a:ext>
                </a:extLst>
              </a:tr>
              <a:tr h="487275">
                <a:tc rowSpan="4">
                  <a:txBody>
                    <a:bodyPr/>
                    <a:lstStyle/>
                    <a:p>
                      <a:pPr marL="71755" marR="71755" algn="ctr">
                        <a:spcBef>
                          <a:spcPts val="0"/>
                        </a:spcBef>
                        <a:spcAft>
                          <a:spcPts val="0"/>
                        </a:spcAft>
                      </a:pPr>
                      <a:r>
                        <a:rPr lang="en-US" sz="1400" dirty="0">
                          <a:solidFill>
                            <a:schemeClr val="tx1"/>
                          </a:solidFill>
                          <a:effectLst/>
                          <a:latin typeface="Avenir Heavy" panose="02000503020000020003"/>
                        </a:rPr>
                        <a:t>Anaerobic Digestion</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457182"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a:solidFill>
                            <a:schemeClr val="tx1"/>
                          </a:solidFill>
                          <a:effectLst/>
                          <a:latin typeface="Avenir Heavy" panose="02000503020000020003"/>
                        </a:rPr>
                        <a:t>Animal Manure</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$27.11 – $50.02</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$34.56</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44816259"/>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Food Waste</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$19.24 – $30.24</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$23.86</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25359952"/>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rPr>
                        <a:t>LFG</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$7.67 – $21.53</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$11.29</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62385405"/>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rPr>
                        <a:t>WRRF</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$13.36 – $68.69</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$27.68</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3825233"/>
                  </a:ext>
                </a:extLst>
              </a:tr>
              <a:tr h="487275">
                <a:tc rowSpan="4">
                  <a:txBody>
                    <a:bodyPr/>
                    <a:lstStyle/>
                    <a:p>
                      <a:pPr marL="71755" marR="71755" algn="ctr">
                        <a:spcBef>
                          <a:spcPts val="0"/>
                        </a:spcBef>
                        <a:spcAft>
                          <a:spcPts val="0"/>
                        </a:spcAft>
                      </a:pPr>
                      <a:r>
                        <a:rPr lang="en-US" sz="1400" dirty="0">
                          <a:solidFill>
                            <a:schemeClr val="tx1"/>
                          </a:solidFill>
                          <a:effectLst/>
                          <a:latin typeface="Avenir Heavy" panose="02000503020000020003"/>
                        </a:rPr>
                        <a:t>Thermal Gasification</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rPr>
                        <a:t>Agricultural Residues</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$19.87 – $39.78</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$25.67</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512244179"/>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rPr>
                        <a:t>Energy Crops</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$19.87 – $39.78</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182"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$25.67</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3432560"/>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dirty="0">
                          <a:solidFill>
                            <a:schemeClr val="tx1"/>
                          </a:solidFill>
                          <a:effectLst/>
                          <a:latin typeface="Avenir Heavy" panose="02000503020000020003"/>
                        </a:rPr>
                        <a:t>Forestry and Forest Residues</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$19.87 – $39.78</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182"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$25.67</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8370519"/>
                  </a:ext>
                </a:extLst>
              </a:tr>
              <a:tr h="487275">
                <a:tc vMerge="1">
                  <a:txBody>
                    <a:bodyPr/>
                    <a:lstStyle/>
                    <a:p>
                      <a:endParaRPr lang="en-US"/>
                    </a:p>
                  </a:txBody>
                  <a:tcPr/>
                </a:tc>
                <a:tc>
                  <a:txBody>
                    <a:bodyPr/>
                    <a:lstStyle/>
                    <a:p>
                      <a:pPr marL="0" marR="0" indent="0">
                        <a:spcBef>
                          <a:spcPts val="0"/>
                        </a:spcBef>
                        <a:spcAft>
                          <a:spcPts val="0"/>
                        </a:spcAft>
                        <a:tabLst>
                          <a:tab pos="228600" algn="l"/>
                          <a:tab pos="457200" algn="l"/>
                        </a:tabLst>
                      </a:pPr>
                      <a:r>
                        <a:rPr lang="en-US" sz="1400">
                          <a:solidFill>
                            <a:schemeClr val="tx1"/>
                          </a:solidFill>
                          <a:effectLst/>
                          <a:latin typeface="Avenir Heavy" panose="02000503020000020003"/>
                        </a:rPr>
                        <a:t>Municipal Solid Waste</a:t>
                      </a:r>
                      <a:endParaRPr lang="en-US" sz="140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indent="0" algn="ctr">
                        <a:spcBef>
                          <a:spcPts val="0"/>
                        </a:spcBef>
                        <a:spcAft>
                          <a:spcPts val="0"/>
                        </a:spcAft>
                        <a:tabLst>
                          <a:tab pos="228600" algn="l"/>
                          <a:tab pos="457200" algn="l"/>
                        </a:tabLst>
                      </a:pPr>
                      <a:r>
                        <a:rPr lang="en-US" sz="1400" dirty="0">
                          <a:solidFill>
                            <a:schemeClr val="tx1"/>
                          </a:solidFill>
                          <a:effectLst/>
                          <a:latin typeface="Avenir Heavy" panose="02000503020000020003"/>
                        </a:rPr>
                        <a:t>$19.87 – $39.78</a:t>
                      </a:r>
                      <a:endParaRPr lang="en-US" sz="1400" dirty="0">
                        <a:solidFill>
                          <a:schemeClr val="tx1"/>
                        </a:solidFill>
                        <a:effectLst/>
                        <a:latin typeface="Avenir Heavy" panose="02000503020000020003"/>
                        <a:ea typeface="Arial" panose="020B0604020202020204" pitchFamily="34" charset="0"/>
                        <a:cs typeface="Arial" panose="020B0604020202020204" pitchFamily="34" charset="0"/>
                      </a:endParaRP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457182" rtl="0" eaLnBrk="1" fontAlgn="auto" latinLnBrk="0" hangingPunct="1">
                        <a:lnSpc>
                          <a:spcPct val="100000"/>
                        </a:lnSpc>
                        <a:spcBef>
                          <a:spcPts val="0"/>
                        </a:spcBef>
                        <a:spcAft>
                          <a:spcPts val="0"/>
                        </a:spcAft>
                        <a:buClrTx/>
                        <a:buSzTx/>
                        <a:buFontTx/>
                        <a:buNone/>
                        <a:tabLst>
                          <a:tab pos="228600" algn="l"/>
                          <a:tab pos="457200" algn="l"/>
                        </a:tabLst>
                        <a:defRPr/>
                      </a:pPr>
                      <a:r>
                        <a:rPr lang="en-US" sz="1400" dirty="0">
                          <a:solidFill>
                            <a:schemeClr val="tx1"/>
                          </a:solidFill>
                          <a:effectLst/>
                          <a:latin typeface="Avenir Heavy" panose="02000503020000020003"/>
                          <a:ea typeface="Arial" panose="020B0604020202020204" pitchFamily="34" charset="0"/>
                          <a:cs typeface="Arial" panose="020B0604020202020204" pitchFamily="34" charset="0"/>
                        </a:rPr>
                        <a:t>$25.67</a:t>
                      </a:r>
                    </a:p>
                  </a:txBody>
                  <a:tcPr marL="73025" marR="73025" marT="36830" marB="3683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62168130"/>
                  </a:ext>
                </a:extLst>
              </a:tr>
            </a:tbl>
          </a:graphicData>
        </a:graphic>
      </p:graphicFrame>
      <p:sp>
        <p:nvSpPr>
          <p:cNvPr id="12" name="TextBox 11">
            <a:extLst>
              <a:ext uri="{FF2B5EF4-FFF2-40B4-BE49-F238E27FC236}">
                <a16:creationId xmlns:a16="http://schemas.microsoft.com/office/drawing/2014/main" id="{CA310503-031A-458D-B348-391CDE6AB115}"/>
              </a:ext>
            </a:extLst>
          </p:cNvPr>
          <p:cNvSpPr txBox="1"/>
          <p:nvPr/>
        </p:nvSpPr>
        <p:spPr>
          <a:xfrm>
            <a:off x="635808" y="1388521"/>
            <a:ext cx="4578256" cy="307777"/>
          </a:xfrm>
          <a:prstGeom prst="rect">
            <a:avLst/>
          </a:prstGeom>
          <a:noFill/>
        </p:spPr>
        <p:txBody>
          <a:bodyPr wrap="square">
            <a:spAutoFit/>
          </a:bodyPr>
          <a:lstStyle/>
          <a:p>
            <a:pPr marL="0" marR="0" algn="ctr">
              <a:spcBef>
                <a:spcPts val="1200"/>
              </a:spcBef>
              <a:spcAft>
                <a:spcPts val="400"/>
              </a:spcAft>
            </a:pPr>
            <a:r>
              <a:rPr lang="en-US" sz="1400" dirty="0">
                <a:solidFill>
                  <a:srgbClr val="00538B"/>
                </a:solidFill>
                <a:effectLst/>
                <a:latin typeface="Avenir Heavy" panose="02000503020000020003"/>
                <a:ea typeface="MS PGothic" panose="020B0600070205080204" pitchFamily="34" charset="-128"/>
                <a:cs typeface="Arial" panose="020B0604020202020204" pitchFamily="34" charset="0"/>
              </a:rPr>
              <a:t>Production Cost Assumptions</a:t>
            </a:r>
          </a:p>
        </p:txBody>
      </p:sp>
      <p:sp>
        <p:nvSpPr>
          <p:cNvPr id="14" name="TextBox 13">
            <a:extLst>
              <a:ext uri="{FF2B5EF4-FFF2-40B4-BE49-F238E27FC236}">
                <a16:creationId xmlns:a16="http://schemas.microsoft.com/office/drawing/2014/main" id="{A39899F8-8AE0-45DF-8181-240A999FC09E}"/>
              </a:ext>
            </a:extLst>
          </p:cNvPr>
          <p:cNvSpPr txBox="1"/>
          <p:nvPr/>
        </p:nvSpPr>
        <p:spPr>
          <a:xfrm>
            <a:off x="6279634" y="1388521"/>
            <a:ext cx="5619290" cy="307777"/>
          </a:xfrm>
          <a:prstGeom prst="rect">
            <a:avLst/>
          </a:prstGeom>
          <a:noFill/>
        </p:spPr>
        <p:txBody>
          <a:bodyPr wrap="square">
            <a:spAutoFit/>
          </a:bodyPr>
          <a:lstStyle/>
          <a:p>
            <a:pPr marL="0" marR="0" algn="ctr">
              <a:spcBef>
                <a:spcPts val="1200"/>
              </a:spcBef>
              <a:spcAft>
                <a:spcPts val="400"/>
              </a:spcAft>
            </a:pPr>
            <a:r>
              <a:rPr lang="en-US" sz="1400" dirty="0">
                <a:solidFill>
                  <a:srgbClr val="00538B"/>
                </a:solidFill>
                <a:effectLst/>
                <a:latin typeface="Avenir Heavy" panose="02000503020000020003"/>
                <a:ea typeface="MS PGothic" panose="020B0600070205080204" pitchFamily="34" charset="-128"/>
                <a:cs typeface="Arial" panose="020B0604020202020204" pitchFamily="34" charset="0"/>
              </a:rPr>
              <a:t>Production Costs: Range and Weighted Average by Feedstock ($/MMBtu)</a:t>
            </a:r>
          </a:p>
        </p:txBody>
      </p:sp>
      <p:sp>
        <p:nvSpPr>
          <p:cNvPr id="9" name="Text Placeholder 4">
            <a:extLst>
              <a:ext uri="{FF2B5EF4-FFF2-40B4-BE49-F238E27FC236}">
                <a16:creationId xmlns:a16="http://schemas.microsoft.com/office/drawing/2014/main" id="{0723F60F-C6DC-4B84-B636-EC7ECADF15C1}"/>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spTree>
    <p:extLst>
      <p:ext uri="{BB962C8B-B14F-4D97-AF65-F5344CB8AC3E}">
        <p14:creationId xmlns:p14="http://schemas.microsoft.com/office/powerpoint/2010/main" val="21166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28959057-58FE-419B-9E8C-E2DAE1342B52}"/>
              </a:ext>
            </a:extLst>
          </p:cNvPr>
          <p:cNvSpPr>
            <a:spLocks noGrp="1"/>
          </p:cNvSpPr>
          <p:nvPr>
            <p:ph idx="1"/>
          </p:nvPr>
        </p:nvSpPr>
        <p:spPr>
          <a:xfrm>
            <a:off x="245056" y="913596"/>
            <a:ext cx="4160636" cy="4748649"/>
          </a:xfrm>
        </p:spPr>
        <p:txBody>
          <a:bodyPr/>
          <a:lstStyle/>
          <a:p>
            <a:r>
              <a:rPr lang="en-US" sz="2000" dirty="0">
                <a:latin typeface="Avenir Heavy" panose="02000503020000020003"/>
              </a:rPr>
              <a:t>Using estimated production costs by feedstock, supply-cost curves were developed for each scenario.</a:t>
            </a:r>
          </a:p>
          <a:p>
            <a:pPr lvl="1"/>
            <a:r>
              <a:rPr lang="en-US" sz="1400" dirty="0">
                <a:latin typeface="Avenir Heavy" panose="02000503020000020003"/>
              </a:rPr>
              <a:t>In general, LFG and large WRRFs make up the front-end (&lt;$20/MMBtu) of the supply-cost curve in 2040.</a:t>
            </a:r>
          </a:p>
          <a:p>
            <a:pPr lvl="1"/>
            <a:r>
              <a:rPr lang="en-US" sz="1400" dirty="0">
                <a:latin typeface="Avenir Heavy" panose="02000503020000020003"/>
              </a:rPr>
              <a:t>The bulk of the supply-cost curve reflects RNG produced from a variety of feedstocks, including food waste, animal manure and thermal gasification facilities.</a:t>
            </a:r>
            <a:endParaRPr lang="en-US" sz="1400" dirty="0">
              <a:solidFill>
                <a:schemeClr val="accent6"/>
              </a:solidFill>
              <a:latin typeface="Avenir Heavy" panose="02000503020000020003"/>
            </a:endParaRPr>
          </a:p>
          <a:p>
            <a:pPr lvl="1"/>
            <a:r>
              <a:rPr lang="en-US" sz="1400" dirty="0">
                <a:latin typeface="Avenir Heavy" panose="02000503020000020003"/>
              </a:rPr>
              <a:t>Tail end of the supply-cost curve comprised of RNG sourced from smaller animal manure and WRRFs projects. </a:t>
            </a:r>
          </a:p>
          <a:p>
            <a:r>
              <a:rPr lang="en-US" sz="2000" dirty="0">
                <a:latin typeface="Avenir Heavy" panose="02000503020000020003"/>
              </a:rPr>
              <a:t>For reference, final delivered natural gas price in 2040 estimated at $3.63/MMBtu ($2020).</a:t>
            </a:r>
          </a:p>
        </p:txBody>
      </p:sp>
      <p:sp>
        <p:nvSpPr>
          <p:cNvPr id="2" name="Title 1"/>
          <p:cNvSpPr>
            <a:spLocks noGrp="1"/>
          </p:cNvSpPr>
          <p:nvPr>
            <p:ph type="title"/>
          </p:nvPr>
        </p:nvSpPr>
        <p:spPr/>
        <p:txBody>
          <a:bodyPr/>
          <a:lstStyle/>
          <a:p>
            <a:r>
              <a:rPr lang="en-US" dirty="0">
                <a:solidFill>
                  <a:srgbClr val="00538B"/>
                </a:solidFill>
              </a:rPr>
              <a:t>RNG C</a:t>
            </a:r>
            <a:r>
              <a:rPr lang="en-US" dirty="0"/>
              <a:t>osts </a:t>
            </a:r>
            <a:endParaRPr lang="en-US" dirty="0">
              <a:solidFill>
                <a:srgbClr val="00538B"/>
              </a:solidFill>
            </a:endParaRPr>
          </a:p>
        </p:txBody>
      </p:sp>
      <p:sp>
        <p:nvSpPr>
          <p:cNvPr id="5" name="Slide Number Placeholder 4">
            <a:extLst>
              <a:ext uri="{FF2B5EF4-FFF2-40B4-BE49-F238E27FC236}">
                <a16:creationId xmlns:a16="http://schemas.microsoft.com/office/drawing/2014/main" id="{732EC573-5D6E-C547-ACC2-8B64C7317658}"/>
              </a:ext>
            </a:extLst>
          </p:cNvPr>
          <p:cNvSpPr txBox="1">
            <a:spLocks/>
          </p:cNvSpPr>
          <p:nvPr/>
        </p:nvSpPr>
        <p:spPr>
          <a:xfrm>
            <a:off x="11316454" y="6409362"/>
            <a:ext cx="732364" cy="298823"/>
          </a:xfrm>
          <a:prstGeom prst="rect">
            <a:avLst/>
          </a:prstGeo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1EC18AE-5831-5845-B137-5B56E031790C}" type="slidenum">
              <a:rPr lang="en-US" sz="833">
                <a:solidFill>
                  <a:schemeClr val="tx1">
                    <a:tint val="75000"/>
                  </a:schemeClr>
                </a:solidFill>
              </a:rPr>
              <a:pPr algn="r"/>
              <a:t>9</a:t>
            </a:fld>
            <a:endParaRPr lang="en-US" sz="833">
              <a:solidFill>
                <a:schemeClr val="tx1">
                  <a:tint val="75000"/>
                </a:schemeClr>
              </a:solidFill>
            </a:endParaRPr>
          </a:p>
        </p:txBody>
      </p:sp>
      <p:sp>
        <p:nvSpPr>
          <p:cNvPr id="14" name="TextBox 13">
            <a:extLst>
              <a:ext uri="{FF2B5EF4-FFF2-40B4-BE49-F238E27FC236}">
                <a16:creationId xmlns:a16="http://schemas.microsoft.com/office/drawing/2014/main" id="{A39899F8-8AE0-45DF-8181-240A999FC09E}"/>
              </a:ext>
            </a:extLst>
          </p:cNvPr>
          <p:cNvSpPr txBox="1"/>
          <p:nvPr/>
        </p:nvSpPr>
        <p:spPr>
          <a:xfrm>
            <a:off x="4611840" y="898897"/>
            <a:ext cx="7640164" cy="307777"/>
          </a:xfrm>
          <a:prstGeom prst="rect">
            <a:avLst/>
          </a:prstGeom>
          <a:noFill/>
        </p:spPr>
        <p:txBody>
          <a:bodyPr wrap="square">
            <a:spAutoFit/>
          </a:bodyPr>
          <a:lstStyle/>
          <a:p>
            <a:pPr marL="0" marR="0" algn="ctr">
              <a:spcBef>
                <a:spcPts val="1200"/>
              </a:spcBef>
              <a:spcAft>
                <a:spcPts val="400"/>
              </a:spcAft>
            </a:pPr>
            <a:r>
              <a:rPr lang="en-US" sz="1400" dirty="0">
                <a:solidFill>
                  <a:srgbClr val="00538B"/>
                </a:solidFill>
                <a:effectLst/>
                <a:latin typeface="Avenir Heavy" panose="02000503020000020003"/>
                <a:ea typeface="MS PGothic" panose="020B0600070205080204" pitchFamily="34" charset="-128"/>
                <a:cs typeface="Arial" panose="020B0604020202020204" pitchFamily="34" charset="0"/>
              </a:rPr>
              <a:t>Estimated RNG Supply-Cost Curve in 2040, Balanced Deployment Scenario (tBtu v real $/MMBtu)</a:t>
            </a:r>
          </a:p>
        </p:txBody>
      </p:sp>
      <p:pic>
        <p:nvPicPr>
          <p:cNvPr id="6" name="Picture 5">
            <a:extLst>
              <a:ext uri="{FF2B5EF4-FFF2-40B4-BE49-F238E27FC236}">
                <a16:creationId xmlns:a16="http://schemas.microsoft.com/office/drawing/2014/main" id="{A035D2DA-9302-47F8-9853-AF35ACB7CE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7989" y="1235465"/>
            <a:ext cx="7227867" cy="4426780"/>
          </a:xfrm>
          <a:prstGeom prst="rect">
            <a:avLst/>
          </a:prstGeom>
          <a:noFill/>
        </p:spPr>
      </p:pic>
      <p:sp>
        <p:nvSpPr>
          <p:cNvPr id="7" name="Text Placeholder 4">
            <a:extLst>
              <a:ext uri="{FF2B5EF4-FFF2-40B4-BE49-F238E27FC236}">
                <a16:creationId xmlns:a16="http://schemas.microsoft.com/office/drawing/2014/main" id="{57312BE8-6795-4CBE-B34A-13B3FA1D8E67}"/>
              </a:ext>
            </a:extLst>
          </p:cNvPr>
          <p:cNvSpPr txBox="1">
            <a:spLocks/>
          </p:cNvSpPr>
          <p:nvPr/>
        </p:nvSpPr>
        <p:spPr>
          <a:xfrm>
            <a:off x="0" y="6600558"/>
            <a:ext cx="8302610" cy="257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i="1" dirty="0"/>
              <a:t>Draft Material</a:t>
            </a:r>
          </a:p>
        </p:txBody>
      </p:sp>
      <p:pic>
        <p:nvPicPr>
          <p:cNvPr id="9" name="Picture 8">
            <a:extLst>
              <a:ext uri="{FF2B5EF4-FFF2-40B4-BE49-F238E27FC236}">
                <a16:creationId xmlns:a16="http://schemas.microsoft.com/office/drawing/2014/main" id="{B26E51C4-C7C1-41BC-BF83-49B230EF070B}"/>
              </a:ext>
            </a:extLst>
          </p:cNvPr>
          <p:cNvPicPr>
            <a:picLocks noChangeAspect="1"/>
          </p:cNvPicPr>
          <p:nvPr/>
        </p:nvPicPr>
        <p:blipFill>
          <a:blip r:embed="rId4"/>
          <a:stretch>
            <a:fillRect/>
          </a:stretch>
        </p:blipFill>
        <p:spPr>
          <a:xfrm>
            <a:off x="10873541" y="6067425"/>
            <a:ext cx="885825" cy="790575"/>
          </a:xfrm>
          <a:prstGeom prst="rect">
            <a:avLst/>
          </a:prstGeom>
        </p:spPr>
      </p:pic>
    </p:spTree>
    <p:extLst>
      <p:ext uri="{BB962C8B-B14F-4D97-AF65-F5344CB8AC3E}">
        <p14:creationId xmlns:p14="http://schemas.microsoft.com/office/powerpoint/2010/main" val="1134674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1563</Words>
  <Application>Microsoft Office PowerPoint</Application>
  <PresentationFormat>Widescreen</PresentationFormat>
  <Paragraphs>244</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Avenir Book</vt:lpstr>
      <vt:lpstr>Avenir Heavy</vt:lpstr>
      <vt:lpstr>Calibri</vt:lpstr>
      <vt:lpstr>Calibri Light</vt:lpstr>
      <vt:lpstr>Roboto</vt:lpstr>
      <vt:lpstr>Wingdings</vt:lpstr>
      <vt:lpstr>Office Theme</vt:lpstr>
      <vt:lpstr>PowerPoint Presentation</vt:lpstr>
      <vt:lpstr>Potential of Renewable Natural Gas in New York State</vt:lpstr>
      <vt:lpstr>Project Overview</vt:lpstr>
      <vt:lpstr>RNG Inventory Overview</vt:lpstr>
      <vt:lpstr>RNG Data Sources</vt:lpstr>
      <vt:lpstr>RNG Inventory &amp; Scenarios Potential</vt:lpstr>
      <vt:lpstr>RNG Scenarios by Region</vt:lpstr>
      <vt:lpstr>RNG Production Costs </vt:lpstr>
      <vt:lpstr>RNG Costs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Testani, Macy E (NYSERDA)</dc:creator>
  <cp:lastModifiedBy>Testani, Macy E (NYSERDA)</cp:lastModifiedBy>
  <cp:revision>1</cp:revision>
  <dcterms:created xsi:type="dcterms:W3CDTF">2021-09-30T19:22:52Z</dcterms:created>
  <dcterms:modified xsi:type="dcterms:W3CDTF">2021-10-12T13:51:38Z</dcterms:modified>
</cp:coreProperties>
</file>