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3" r:id="rId6"/>
    <p:sldId id="262" r:id="rId7"/>
    <p:sldId id="261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54" autoAdjust="0"/>
  </p:normalViewPr>
  <p:slideViewPr>
    <p:cSldViewPr>
      <p:cViewPr varScale="1">
        <p:scale>
          <a:sx n="83" d="100"/>
          <a:sy n="83" d="100"/>
        </p:scale>
        <p:origin x="-4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B46B6-34A0-4E6C-B62B-A2702BE9D634}" type="datetimeFigureOut">
              <a:rPr lang="en-US" smtClean="0"/>
              <a:pPr/>
              <a:t>2/16/2011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50C179-8072-44EC-8C79-27D2EA43DF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 lIns="0" rIns="0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6400800" cy="1600200"/>
          </a:xfrm>
        </p:spPr>
        <p:txBody>
          <a:bodyPr lIns="0" rIns="0"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405C3-CA1D-475C-94BC-B630126B348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Autofit/>
          </a:bodyPr>
          <a:lstStyle>
            <a:lvl1pPr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9D98F-AB29-4A58-BD57-997F55A3C33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27A10-EA56-4FF8-BBE5-37E92CED0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6019800"/>
            <a:ext cx="4114800" cy="6858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228600"/>
            <a:ext cx="8229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5C11-58DD-445E-8E18-443636E61C4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1143000"/>
            <a:ext cx="8229600" cy="685800"/>
          </a:xfrm>
        </p:spPr>
        <p:txBody>
          <a:bodyPr/>
          <a:lstStyle>
            <a:lvl1pPr>
              <a:buNone/>
              <a:defRPr sz="3200" b="1"/>
            </a:lvl1pPr>
            <a:lvl2pPr>
              <a:buNone/>
              <a:defRPr sz="3200" b="1"/>
            </a:lvl2pPr>
            <a:lvl3pPr>
              <a:buNone/>
              <a:defRPr sz="3200" b="1"/>
            </a:lvl3pPr>
            <a:lvl4pPr>
              <a:buNone/>
              <a:defRPr sz="3200" b="1"/>
            </a:lvl4pPr>
            <a:lvl5pPr>
              <a:buNone/>
              <a:defRPr sz="32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457200" y="2057400"/>
            <a:ext cx="8229600" cy="3733800"/>
          </a:xfrm>
        </p:spPr>
        <p:txBody>
          <a:bodyPr/>
          <a:lstStyle>
            <a:lvl1pPr marL="739775" indent="-457200">
              <a:tabLst>
                <a:tab pos="685800" algn="l"/>
              </a:tabLst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5C11-58DD-445E-8E18-443636E61C4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57200" y="1143000"/>
            <a:ext cx="8229600" cy="533400"/>
          </a:xfrm>
        </p:spPr>
        <p:txBody>
          <a:bodyPr/>
          <a:lstStyle>
            <a:lvl1pPr>
              <a:buNone/>
              <a:defRPr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57200" y="2057400"/>
            <a:ext cx="8229600" cy="3429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15C11-58DD-445E-8E18-443636E61C4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57200" y="1066800"/>
            <a:ext cx="8229600" cy="44958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  <a:prstGeom prst="rect">
            <a:avLst/>
          </a:prstGeom>
          <a:solidFill>
            <a:schemeClr val="bg2"/>
          </a:solidFill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143000"/>
            <a:ext cx="7772400" cy="4572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Bullets here 32 pt.</a:t>
            </a:r>
          </a:p>
          <a:p>
            <a:pPr lvl="0"/>
            <a:r>
              <a:rPr lang="en-US" dirty="0" smtClean="0"/>
              <a:t>Bullets here</a:t>
            </a:r>
          </a:p>
          <a:p>
            <a:pPr lvl="0"/>
            <a:r>
              <a:rPr lang="en-US" dirty="0" smtClean="0"/>
              <a:t>Bullets here 32 pt.</a:t>
            </a:r>
          </a:p>
          <a:p>
            <a:pPr lvl="0"/>
            <a:r>
              <a:rPr lang="en-US" dirty="0" smtClean="0"/>
              <a:t>Bullets here</a:t>
            </a:r>
          </a:p>
          <a:p>
            <a:pPr lvl="0"/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3246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D6815C11-58DD-445E-8E18-443636E61C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6" r:id="rId4"/>
    <p:sldLayoutId id="2147483657" r:id="rId5"/>
    <p:sldLayoutId id="2147483658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92608" indent="-457200" algn="l" defTabSz="119063" rtl="0" eaLnBrk="1" latinLnBrk="0" hangingPunct="1">
        <a:spcBef>
          <a:spcPts val="0"/>
        </a:spcBef>
        <a:buFont typeface="Arial" pitchFamily="34" charset="0"/>
        <a:buChar char="•"/>
        <a:defRPr sz="32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System Benefits Charge in New York: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Technology &amp; Market </a:t>
            </a:r>
          </a:p>
          <a:p>
            <a:r>
              <a:rPr lang="en-US" dirty="0" smtClean="0"/>
              <a:t>Development Program </a:t>
            </a:r>
          </a:p>
          <a:p>
            <a:r>
              <a:rPr lang="en-US" dirty="0" smtClean="0"/>
              <a:t>2012 – 2016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 smtClean="0"/>
              <a:t>SBC Technology &amp; Market Development Program</a:t>
            </a:r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sz="2800" dirty="0" smtClean="0"/>
              <a:t>Prioritization &amp; Preliminary Budget Allocation:  Base Budget of ~$70M/yr</a:t>
            </a:r>
          </a:p>
        </p:txBody>
      </p:sp>
      <p:sp>
        <p:nvSpPr>
          <p:cNvPr id="7" name="Content Placeholder 9"/>
          <p:cNvSpPr>
            <a:spLocks noGrp="1"/>
          </p:cNvSpPr>
          <p:nvPr>
            <p:ph sz="quarter" idx="12"/>
          </p:nvPr>
        </p:nvSpPr>
        <p:spPr>
          <a:xfrm>
            <a:off x="457200" y="2667000"/>
            <a:ext cx="8229600" cy="3733800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Tier I Program Investments: $10-15M/yr each area</a:t>
            </a:r>
          </a:p>
          <a:p>
            <a:pPr lvl="1"/>
            <a:r>
              <a:rPr lang="en-US" sz="1600" dirty="0" smtClean="0"/>
              <a:t>Smart Grid &amp; EV Infrastructure</a:t>
            </a:r>
          </a:p>
          <a:p>
            <a:pPr lvl="1"/>
            <a:r>
              <a:rPr lang="en-US" sz="1600" dirty="0" smtClean="0"/>
              <a:t>Clean Power Technology</a:t>
            </a:r>
          </a:p>
          <a:p>
            <a:pPr lvl="1"/>
            <a:r>
              <a:rPr lang="en-US" sz="1600" dirty="0" smtClean="0"/>
              <a:t>Advanced Buildings</a:t>
            </a:r>
          </a:p>
          <a:p>
            <a:pPr lvl="1"/>
            <a:r>
              <a:rPr lang="en-US" sz="1600" dirty="0" smtClean="0"/>
              <a:t>Market Development</a:t>
            </a:r>
          </a:p>
          <a:p>
            <a:pPr lvl="1">
              <a:buNone/>
            </a:pPr>
            <a:endParaRPr lang="en-US" sz="1600" dirty="0" smtClean="0"/>
          </a:p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Tier II Program Investments:  $5-9M/yr each area</a:t>
            </a:r>
          </a:p>
          <a:p>
            <a:pPr lvl="1"/>
            <a:r>
              <a:rPr lang="en-US" sz="1600" dirty="0" smtClean="0"/>
              <a:t>Clean Energy Business Development</a:t>
            </a:r>
          </a:p>
          <a:p>
            <a:pPr lvl="1"/>
            <a:r>
              <a:rPr lang="en-US" sz="1600" dirty="0" smtClean="0"/>
              <a:t>Industrial Process Innovation &amp; IT Productivity</a:t>
            </a:r>
          </a:p>
          <a:p>
            <a:endParaRPr lang="en-US" sz="1600" dirty="0" smtClean="0"/>
          </a:p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Tier III Program Investments:  $2-4M/yr each area</a:t>
            </a:r>
          </a:p>
          <a:p>
            <a:pPr lvl="1"/>
            <a:r>
              <a:rPr lang="en-US" sz="1600" dirty="0" smtClean="0"/>
              <a:t>Whole-Building Low-Income Initiatives</a:t>
            </a:r>
          </a:p>
          <a:p>
            <a:pPr lvl="1"/>
            <a:r>
              <a:rPr lang="en-US" sz="1600" dirty="0" smtClean="0"/>
              <a:t>Advanced Energy Codes &amp; Standards</a:t>
            </a:r>
          </a:p>
          <a:p>
            <a:pPr lvl="1"/>
            <a:r>
              <a:rPr lang="en-US" sz="1600" dirty="0" smtClean="0"/>
              <a:t>Environmental Monitoring, Evaluation &amp; Protection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SBC:  Linking the Chain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2514600"/>
            <a:ext cx="23407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latin typeface="Arial "/>
              </a:rPr>
              <a:t>Scientific Research &amp; </a:t>
            </a:r>
          </a:p>
          <a:p>
            <a:pPr algn="ctr"/>
            <a:r>
              <a:rPr lang="en-US" sz="1600" b="1" dirty="0" smtClean="0">
                <a:latin typeface="Arial "/>
              </a:rPr>
              <a:t>Market Analysis</a:t>
            </a:r>
            <a:endParaRPr lang="en-US" sz="1600" b="1" dirty="0">
              <a:latin typeface="Arial "/>
            </a:endParaRPr>
          </a:p>
        </p:txBody>
      </p:sp>
      <p:sp>
        <p:nvSpPr>
          <p:cNvPr id="5" name="Donut 4"/>
          <p:cNvSpPr/>
          <p:nvPr/>
        </p:nvSpPr>
        <p:spPr>
          <a:xfrm>
            <a:off x="280730" y="2133601"/>
            <a:ext cx="2590800" cy="1371600"/>
          </a:xfrm>
          <a:prstGeom prst="donut">
            <a:avLst>
              <a:gd name="adj" fmla="val 16045"/>
            </a:avLst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24200" y="1524000"/>
            <a:ext cx="18373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 "/>
              </a:rPr>
              <a:t>Technology 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 "/>
              </a:rPr>
              <a:t>Development 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 "/>
              </a:rPr>
              <a:t>&amp; Demonstration</a:t>
            </a:r>
            <a:endParaRPr lang="en-US" sz="1600" b="1" dirty="0">
              <a:solidFill>
                <a:srgbClr val="FF0000"/>
              </a:solidFill>
              <a:latin typeface="Arial "/>
            </a:endParaRPr>
          </a:p>
        </p:txBody>
      </p:sp>
      <p:sp>
        <p:nvSpPr>
          <p:cNvPr id="7" name="Donut 6"/>
          <p:cNvSpPr/>
          <p:nvPr/>
        </p:nvSpPr>
        <p:spPr>
          <a:xfrm>
            <a:off x="2667000" y="1295400"/>
            <a:ext cx="2590800" cy="1371600"/>
          </a:xfrm>
          <a:prstGeom prst="donut">
            <a:avLst>
              <a:gd name="adj" fmla="val 16045"/>
            </a:avLst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Donut 7"/>
          <p:cNvSpPr/>
          <p:nvPr/>
        </p:nvSpPr>
        <p:spPr>
          <a:xfrm>
            <a:off x="5257800" y="1905000"/>
            <a:ext cx="2667000" cy="1371600"/>
          </a:xfrm>
          <a:prstGeom prst="donut">
            <a:avLst>
              <a:gd name="adj" fmla="val 16045"/>
            </a:avLst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Donut 8"/>
          <p:cNvSpPr/>
          <p:nvPr/>
        </p:nvSpPr>
        <p:spPr>
          <a:xfrm>
            <a:off x="6172200" y="3352800"/>
            <a:ext cx="2590800" cy="1371600"/>
          </a:xfrm>
          <a:prstGeom prst="donut">
            <a:avLst>
              <a:gd name="adj" fmla="val 16654"/>
            </a:avLst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Donut 9"/>
          <p:cNvSpPr/>
          <p:nvPr/>
        </p:nvSpPr>
        <p:spPr>
          <a:xfrm>
            <a:off x="3962400" y="4419600"/>
            <a:ext cx="2743200" cy="1371600"/>
          </a:xfrm>
          <a:prstGeom prst="donut">
            <a:avLst>
              <a:gd name="adj" fmla="val 17877"/>
            </a:avLst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 rot="9084209">
            <a:off x="2197598" y="2196895"/>
            <a:ext cx="949996" cy="191131"/>
          </a:xfrm>
          <a:prstGeom prst="ellipse">
            <a:avLst/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715000" y="2286000"/>
            <a:ext cx="2077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 "/>
              </a:rPr>
              <a:t>Business &amp; Market 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Arial "/>
              </a:rPr>
              <a:t>Development</a:t>
            </a:r>
            <a:endParaRPr lang="en-US" sz="1600" b="1" dirty="0">
              <a:solidFill>
                <a:srgbClr val="FF0000"/>
              </a:solidFill>
              <a:latin typeface="Arial 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29400" y="3733800"/>
            <a:ext cx="20589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latin typeface="Arial "/>
              </a:rPr>
              <a:t>Market  Adoption &amp;</a:t>
            </a:r>
          </a:p>
          <a:p>
            <a:pPr algn="ctr"/>
            <a:r>
              <a:rPr lang="en-US" sz="1600" b="1" dirty="0" smtClean="0">
                <a:latin typeface="Arial "/>
              </a:rPr>
              <a:t>Expansion</a:t>
            </a:r>
            <a:endParaRPr lang="en-US" sz="1600" b="1" dirty="0">
              <a:latin typeface="Arial 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95800" y="4953000"/>
            <a:ext cx="192873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dirty="0" smtClean="0">
                <a:latin typeface="Arial "/>
              </a:rPr>
              <a:t>Standard Practice</a:t>
            </a:r>
            <a:endParaRPr lang="en-US" sz="1600" b="1" dirty="0">
              <a:latin typeface="Arial "/>
            </a:endParaRPr>
          </a:p>
        </p:txBody>
      </p:sp>
      <p:sp>
        <p:nvSpPr>
          <p:cNvPr id="15" name="Oval 14"/>
          <p:cNvSpPr/>
          <p:nvPr/>
        </p:nvSpPr>
        <p:spPr>
          <a:xfrm rot="15270865">
            <a:off x="6754321" y="3207104"/>
            <a:ext cx="949996" cy="191131"/>
          </a:xfrm>
          <a:prstGeom prst="ellipse">
            <a:avLst/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rot="8244892">
            <a:off x="6035398" y="4487220"/>
            <a:ext cx="949996" cy="191131"/>
          </a:xfrm>
          <a:prstGeom prst="ellipse">
            <a:avLst/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 rot="12247122">
            <a:off x="4800665" y="2157185"/>
            <a:ext cx="949996" cy="191131"/>
          </a:xfrm>
          <a:prstGeom prst="ellipse">
            <a:avLst/>
          </a:prstGeom>
          <a:solidFill>
            <a:srgbClr val="9FC56D"/>
          </a:solidFill>
          <a:ln>
            <a:solidFill>
              <a:schemeClr val="accent3">
                <a:lumMod val="7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276600" y="2819400"/>
            <a:ext cx="210185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latin typeface="Arial "/>
              </a:rPr>
              <a:t>Energy </a:t>
            </a:r>
          </a:p>
          <a:p>
            <a:pPr algn="ctr"/>
            <a:r>
              <a:rPr lang="en-US" sz="2800" b="1" dirty="0" smtClean="0">
                <a:latin typeface="Arial "/>
              </a:rPr>
              <a:t>Innovation </a:t>
            </a:r>
          </a:p>
          <a:p>
            <a:pPr algn="ctr"/>
            <a:r>
              <a:rPr lang="en-US" sz="2800" b="1" dirty="0" smtClean="0">
                <a:latin typeface="Arial "/>
              </a:rPr>
              <a:t>Chain</a:t>
            </a:r>
            <a:endParaRPr lang="en-US" sz="2800" b="1" dirty="0">
              <a:latin typeface="Arial 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 smtClean="0"/>
              <a:t>SBC Technology &amp; Market Development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828800"/>
            <a:ext cx="8229600" cy="685800"/>
          </a:xfrm>
        </p:spPr>
        <p:txBody>
          <a:bodyPr/>
          <a:lstStyle/>
          <a:p>
            <a:r>
              <a:rPr lang="en-US" dirty="0" smtClean="0"/>
              <a:t>PSC SBC Order - December 30, 2010 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457200" y="2743200"/>
            <a:ext cx="8229600" cy="3733800"/>
          </a:xfrm>
        </p:spPr>
        <p:txBody>
          <a:bodyPr/>
          <a:lstStyle/>
          <a:p>
            <a:r>
              <a:rPr lang="en-US" dirty="0" smtClean="0"/>
              <a:t>Seek input from stakeholders</a:t>
            </a:r>
            <a:endParaRPr lang="en-US" i="1" dirty="0" smtClean="0"/>
          </a:p>
          <a:p>
            <a:r>
              <a:rPr lang="en-US" dirty="0" smtClean="0"/>
              <a:t>Establish priorities and define scope</a:t>
            </a:r>
          </a:p>
          <a:p>
            <a:r>
              <a:rPr lang="en-US" dirty="0" smtClean="0"/>
              <a:t>Achieve balance of short and long-term benefits</a:t>
            </a:r>
          </a:p>
          <a:p>
            <a:r>
              <a:rPr lang="en-US" dirty="0" smtClean="0"/>
              <a:t>Develop 5-yr proposal</a:t>
            </a:r>
          </a:p>
          <a:p>
            <a:r>
              <a:rPr lang="en-US" dirty="0" smtClean="0"/>
              <a:t>Funding: TBD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sz="2400" dirty="0" smtClean="0"/>
              <a:t>Conduct constituency outreach meetings (Jan-Mar)</a:t>
            </a:r>
          </a:p>
          <a:p>
            <a:r>
              <a:rPr lang="en-US" sz="2400" dirty="0" smtClean="0"/>
              <a:t>Develop abbreviated draft plan (by Mar)</a:t>
            </a:r>
          </a:p>
          <a:p>
            <a:r>
              <a:rPr lang="en-US" sz="2400" dirty="0" smtClean="0"/>
              <a:t>Technical conference (Mar)</a:t>
            </a:r>
          </a:p>
          <a:p>
            <a:r>
              <a:rPr lang="en-US" sz="2400" dirty="0" smtClean="0"/>
              <a:t>Plan submitted to PSC (May 1)</a:t>
            </a:r>
          </a:p>
          <a:p>
            <a:r>
              <a:rPr lang="en-US" sz="2400" dirty="0" smtClean="0"/>
              <a:t>SAPA comment and reply comment</a:t>
            </a:r>
          </a:p>
          <a:p>
            <a:r>
              <a:rPr lang="en-US" sz="2400" dirty="0" smtClean="0"/>
              <a:t>NYSERDA website</a:t>
            </a:r>
          </a:p>
          <a:p>
            <a:endParaRPr lang="en-US" sz="2400" dirty="0" smtClean="0"/>
          </a:p>
          <a:p>
            <a:pPr>
              <a:buFont typeface="Wingdings"/>
              <a:buChar char="à"/>
            </a:pPr>
            <a:r>
              <a:rPr lang="en-US" sz="2400" dirty="0" smtClean="0">
                <a:sym typeface="Wingdings" pitchFamily="2" charset="2"/>
              </a:rPr>
              <a:t>Stakeholder input will continue throughout program implementation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sym typeface="Wingdings" pitchFamily="2" charset="2"/>
              </a:rPr>
              <a:t>Targeted program advisory groups</a:t>
            </a:r>
          </a:p>
          <a:p>
            <a:pPr lvl="1">
              <a:buFont typeface="Wingdings" pitchFamily="2" charset="2"/>
              <a:buChar char="q"/>
            </a:pPr>
            <a:r>
              <a:rPr lang="en-US" sz="2400" dirty="0" smtClean="0">
                <a:sym typeface="Wingdings" pitchFamily="2" charset="2"/>
              </a:rPr>
              <a:t>Annual Technical Conferences</a:t>
            </a:r>
            <a:endParaRPr lang="en-US" sz="2400" dirty="0" smtClean="0"/>
          </a:p>
          <a:p>
            <a:endParaRPr lang="en-US" sz="240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 smtClean="0"/>
              <a:t>Stakeholder Outreach Process &amp; Development of Operating Plan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Mission:  2012 -2016</a:t>
            </a:r>
          </a:p>
          <a:p>
            <a:pPr>
              <a:buNone/>
            </a:pPr>
            <a:endParaRPr lang="en-US" i="1" dirty="0" smtClean="0"/>
          </a:p>
          <a:p>
            <a:pPr algn="ctr">
              <a:buNone/>
            </a:pPr>
            <a:r>
              <a:rPr lang="en-US" i="1" dirty="0" smtClean="0"/>
              <a:t>Test, develop, and introduce new</a:t>
            </a:r>
          </a:p>
          <a:p>
            <a:pPr algn="ctr">
              <a:buNone/>
            </a:pPr>
            <a:r>
              <a:rPr lang="en-US" i="1" dirty="0" smtClean="0"/>
              <a:t>technologies, strategies, and practices </a:t>
            </a:r>
          </a:p>
          <a:p>
            <a:pPr algn="ctr">
              <a:buNone/>
            </a:pPr>
            <a:r>
              <a:rPr lang="en-US" i="1" dirty="0" smtClean="0"/>
              <a:t>that build the Statewide market</a:t>
            </a:r>
          </a:p>
          <a:p>
            <a:pPr algn="ctr">
              <a:buNone/>
            </a:pPr>
            <a:r>
              <a:rPr lang="en-US" i="1" dirty="0" smtClean="0"/>
              <a:t>infrastructure to reliably deliver clean </a:t>
            </a:r>
          </a:p>
          <a:p>
            <a:pPr algn="ctr">
              <a:buNone/>
            </a:pPr>
            <a:r>
              <a:rPr lang="en-US" i="1" dirty="0" smtClean="0"/>
              <a:t>energy to New Yorkers.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 smtClean="0"/>
              <a:t>SBC Technology &amp; Market Development Program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457200" y="2667000"/>
            <a:ext cx="8229600" cy="3733800"/>
          </a:xfrm>
        </p:spPr>
        <p:txBody>
          <a:bodyPr/>
          <a:lstStyle/>
          <a:p>
            <a:r>
              <a:rPr lang="en-US" sz="1800" b="1" i="1" dirty="0" smtClean="0"/>
              <a:t>Prove out </a:t>
            </a:r>
            <a:r>
              <a:rPr lang="en-US" sz="1800" dirty="0" smtClean="0"/>
              <a:t>emerging energy efficiency</a:t>
            </a:r>
            <a:r>
              <a:rPr lang="en-US" sz="1800" smtClean="0"/>
              <a:t>, renewable, </a:t>
            </a:r>
            <a:r>
              <a:rPr lang="en-US" sz="1800" dirty="0" smtClean="0"/>
              <a:t>and smart grid technologies/strategies and accelerate market readiness in NY</a:t>
            </a:r>
          </a:p>
          <a:p>
            <a:endParaRPr lang="en-US" sz="1800" dirty="0" smtClean="0"/>
          </a:p>
          <a:p>
            <a:r>
              <a:rPr lang="en-US" sz="1800" b="1" i="1" dirty="0" smtClean="0"/>
              <a:t>Move </a:t>
            </a:r>
            <a:r>
              <a:rPr lang="en-US" sz="1800" dirty="0" smtClean="0"/>
              <a:t>new/under-utilized technologies and services </a:t>
            </a:r>
            <a:r>
              <a:rPr lang="en-US" sz="1800" b="1" i="1" dirty="0" smtClean="0"/>
              <a:t>into marketplace </a:t>
            </a:r>
            <a:r>
              <a:rPr lang="en-US" sz="1800" dirty="0" smtClean="0"/>
              <a:t>to help achieve EEPS &amp; RPS goals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b="1" i="1" dirty="0" smtClean="0"/>
              <a:t>Stimulate technology and business innovation </a:t>
            </a:r>
            <a:r>
              <a:rPr lang="en-US" sz="1800" dirty="0" smtClean="0"/>
              <a:t>to provide more clean energy options and lower cost solutions, while growing NY’s clean energy economy</a:t>
            </a:r>
          </a:p>
          <a:p>
            <a:pPr>
              <a:buNone/>
            </a:pPr>
            <a:endParaRPr lang="en-US" sz="1800" dirty="0" smtClean="0"/>
          </a:p>
          <a:p>
            <a:r>
              <a:rPr lang="en-US" sz="1800" b="1" i="1" dirty="0" smtClean="0"/>
              <a:t>Spur actions and investments </a:t>
            </a:r>
            <a:r>
              <a:rPr lang="en-US" sz="1800" dirty="0" smtClean="0"/>
              <a:t>to achieve results distinct from incentive-based programs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 smtClean="0"/>
              <a:t>SBC Technology &amp; Market Development Program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sz="3000" dirty="0" smtClean="0"/>
              <a:t>Proposed Objectives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 smtClean="0"/>
              <a:t>SBC Technology &amp; Market Development Program</a:t>
            </a:r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457200" y="2057400"/>
            <a:ext cx="8229600" cy="3733800"/>
          </a:xfrm>
        </p:spPr>
        <p:txBody>
          <a:bodyPr/>
          <a:lstStyle/>
          <a:p>
            <a:pPr>
              <a:buNone/>
            </a:pPr>
            <a:r>
              <a:rPr lang="en-US" b="1" i="1" dirty="0" smtClean="0"/>
              <a:t>Identification of Opportunity Areas and</a:t>
            </a:r>
          </a:p>
          <a:p>
            <a:pPr>
              <a:buNone/>
            </a:pPr>
            <a:r>
              <a:rPr lang="en-US" b="1" i="1" dirty="0" smtClean="0"/>
              <a:t>Potential Portfolio included a Review of</a:t>
            </a:r>
          </a:p>
          <a:p>
            <a:pPr>
              <a:buNone/>
            </a:pPr>
            <a:r>
              <a:rPr lang="en-US" b="1" i="1" dirty="0" smtClean="0"/>
              <a:t>the following:</a:t>
            </a:r>
          </a:p>
          <a:p>
            <a:endParaRPr lang="en-US" sz="1800" b="1" i="1" dirty="0" smtClean="0"/>
          </a:p>
          <a:p>
            <a:r>
              <a:rPr lang="en-US" sz="1800" dirty="0" smtClean="0"/>
              <a:t>Major challenges in the “clean energy” space</a:t>
            </a:r>
          </a:p>
          <a:p>
            <a:r>
              <a:rPr lang="en-US" sz="1800" dirty="0" smtClean="0"/>
              <a:t>Major challenges to utility systems &amp; ratepayers</a:t>
            </a:r>
          </a:p>
          <a:p>
            <a:r>
              <a:rPr lang="en-US" sz="1800" dirty="0" smtClean="0"/>
              <a:t>Technical and market opportunities</a:t>
            </a:r>
          </a:p>
          <a:p>
            <a:r>
              <a:rPr lang="en-US" sz="1800" dirty="0" smtClean="0"/>
              <a:t>Areas where benefits to NYS could be great</a:t>
            </a:r>
          </a:p>
          <a:p>
            <a:r>
              <a:rPr lang="en-US" sz="1800" dirty="0" smtClean="0"/>
              <a:t>Need for funding/gaps</a:t>
            </a:r>
          </a:p>
          <a:p>
            <a:r>
              <a:rPr lang="en-US" sz="1800" dirty="0" smtClean="0"/>
              <a:t>Experience in SBC3 and other energy programs</a:t>
            </a:r>
          </a:p>
          <a:p>
            <a:r>
              <a:rPr lang="en-US" sz="1800" dirty="0" smtClean="0"/>
              <a:t>Ongoing interaction w/ market participants, stakeholders &amp; DPS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 smtClean="0"/>
              <a:t>SBC Technology &amp; Market Development Program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/>
          </p:nvPr>
        </p:nvSpPr>
        <p:spPr>
          <a:xfrm>
            <a:off x="457200" y="2514600"/>
            <a:ext cx="8229600" cy="3733800"/>
          </a:xfrm>
        </p:spPr>
        <p:txBody>
          <a:bodyPr/>
          <a:lstStyle/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Power Supply &amp; Delivery Initiatives</a:t>
            </a:r>
          </a:p>
          <a:p>
            <a:pPr lvl="1"/>
            <a:r>
              <a:rPr lang="en-US" sz="1600" dirty="0" smtClean="0"/>
              <a:t>Smart Grid &amp; EV Infrastructure</a:t>
            </a:r>
          </a:p>
          <a:p>
            <a:pPr lvl="1"/>
            <a:r>
              <a:rPr lang="en-US" sz="1600" dirty="0" smtClean="0"/>
              <a:t>Clean Power</a:t>
            </a:r>
          </a:p>
          <a:p>
            <a:pPr lvl="1">
              <a:buNone/>
            </a:pPr>
            <a:endParaRPr lang="en-US" sz="1600" dirty="0" smtClean="0"/>
          </a:p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Residential, Commercial &amp; Industrial Initiatives</a:t>
            </a:r>
          </a:p>
          <a:p>
            <a:pPr lvl="1"/>
            <a:r>
              <a:rPr lang="en-US" sz="1600" dirty="0" smtClean="0"/>
              <a:t>Advanced Buildings</a:t>
            </a:r>
          </a:p>
          <a:p>
            <a:pPr lvl="1"/>
            <a:r>
              <a:rPr lang="en-US" sz="1600" dirty="0" smtClean="0"/>
              <a:t>Industrial Process Innovation &amp; IT Productivity</a:t>
            </a:r>
          </a:p>
          <a:p>
            <a:pPr lvl="1"/>
            <a:r>
              <a:rPr lang="en-US" sz="1600" dirty="0" smtClean="0"/>
              <a:t>Whole-Building Low-Income Initiatives</a:t>
            </a:r>
          </a:p>
          <a:p>
            <a:pPr lvl="1"/>
            <a:r>
              <a:rPr lang="en-US" sz="1600" dirty="0" smtClean="0"/>
              <a:t>Advanced Energy Codes &amp; Standards</a:t>
            </a:r>
          </a:p>
          <a:p>
            <a:pPr lvl="1"/>
            <a:endParaRPr lang="en-US" sz="1600" dirty="0" smtClean="0"/>
          </a:p>
          <a:p>
            <a:r>
              <a:rPr lang="en-US" sz="1600" b="1" dirty="0" smtClean="0">
                <a:solidFill>
                  <a:schemeClr val="accent3">
                    <a:lumMod val="50000"/>
                  </a:schemeClr>
                </a:solidFill>
              </a:rPr>
              <a:t>Clean Energy Infrastructure Initiatives</a:t>
            </a:r>
          </a:p>
          <a:p>
            <a:pPr lvl="1"/>
            <a:r>
              <a:rPr lang="en-US" sz="1600" dirty="0" smtClean="0"/>
              <a:t>Market Development</a:t>
            </a:r>
          </a:p>
          <a:p>
            <a:pPr lvl="1"/>
            <a:r>
              <a:rPr lang="en-US" sz="1600" dirty="0" smtClean="0"/>
              <a:t>Clean Energy Business Development</a:t>
            </a:r>
          </a:p>
          <a:p>
            <a:pPr lvl="1"/>
            <a:r>
              <a:rPr lang="en-US" sz="1600" dirty="0" smtClean="0"/>
              <a:t>Environmental Monitoring, Evaluation &amp; Protection</a:t>
            </a:r>
          </a:p>
          <a:p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sz="3000" dirty="0" smtClean="0"/>
              <a:t>Proposed Portfolio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676400"/>
            <a:ext cx="8229600" cy="685800"/>
          </a:xfrm>
        </p:spPr>
        <p:txBody>
          <a:bodyPr/>
          <a:lstStyle/>
          <a:p>
            <a:r>
              <a:rPr lang="en-US" sz="3000" dirty="0" smtClean="0"/>
              <a:t>Prioritization of Funding for T&amp;MD Program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/>
          </p:nvPr>
        </p:nvSpPr>
        <p:spPr>
          <a:xfrm>
            <a:off x="457200" y="2286000"/>
            <a:ext cx="8229600" cy="3733800"/>
          </a:xfrm>
        </p:spPr>
        <p:txBody>
          <a:bodyPr/>
          <a:lstStyle/>
          <a:p>
            <a:pPr>
              <a:buNone/>
            </a:pPr>
            <a:r>
              <a:rPr lang="en-US" sz="1600" dirty="0" smtClean="0"/>
              <a:t>Funding priority will be given to initiatives that have significant </a:t>
            </a:r>
            <a:r>
              <a:rPr lang="en-US" sz="1600" i="1" dirty="0" smtClean="0"/>
              <a:t>potential</a:t>
            </a:r>
            <a:r>
              <a:rPr lang="en-US" sz="1600" dirty="0" smtClean="0"/>
              <a:t> to: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600" b="1" i="1" dirty="0" smtClean="0"/>
              <a:t>Benefit the utility system and ratepayers </a:t>
            </a:r>
            <a:r>
              <a:rPr lang="en-US" sz="1600" dirty="0" smtClean="0"/>
              <a:t>[ultimately by reducing energy use and demand, increasing safety and reliability, and providing wholesale energy price reduction]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600" b="1" i="1" dirty="0" smtClean="0"/>
              <a:t>Stimulate economic development and create jobs</a:t>
            </a:r>
            <a:r>
              <a:rPr lang="en-US" sz="1600" dirty="0" smtClean="0"/>
              <a:t> in New York State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600" b="1" i="1" dirty="0" smtClean="0"/>
              <a:t>Reduce the environmental impact </a:t>
            </a:r>
            <a:r>
              <a:rPr lang="en-US" sz="1600" dirty="0" smtClean="0"/>
              <a:t>of energy production and use</a:t>
            </a:r>
          </a:p>
          <a:p>
            <a:pPr marL="914400" lvl="1" indent="-457200">
              <a:buNone/>
            </a:pPr>
            <a:r>
              <a:rPr lang="en-US" sz="1600" dirty="0" smtClean="0"/>
              <a:t>Considering the following:</a:t>
            </a:r>
          </a:p>
          <a:p>
            <a:r>
              <a:rPr lang="en-US" sz="1600" dirty="0" smtClean="0"/>
              <a:t>Ability to make meaningful and measurable progress on program objectives</a:t>
            </a:r>
          </a:p>
          <a:p>
            <a:r>
              <a:rPr lang="en-US" sz="1600" dirty="0" smtClean="0"/>
              <a:t>Critical mass &amp; resources needed execute programs</a:t>
            </a:r>
          </a:p>
          <a:p>
            <a:r>
              <a:rPr lang="en-US" sz="1600" dirty="0" smtClean="0"/>
              <a:t>Likely co-funding leveraging</a:t>
            </a:r>
          </a:p>
          <a:p>
            <a:r>
              <a:rPr lang="en-US" sz="1600" dirty="0" smtClean="0"/>
              <a:t>Availability of other sources of funds/gaps</a:t>
            </a:r>
          </a:p>
          <a:p>
            <a:r>
              <a:rPr lang="en-US" sz="1600" dirty="0" smtClean="0"/>
              <a:t>Potential return on investment</a:t>
            </a:r>
          </a:p>
          <a:p>
            <a:r>
              <a:rPr lang="en-US" sz="1600" dirty="0" smtClean="0"/>
              <a:t>Overall portfolio balance (sector, risk)</a:t>
            </a:r>
          </a:p>
          <a:p>
            <a:pPr>
              <a:buNone/>
            </a:pPr>
            <a:endParaRPr lang="en-US" sz="1600" dirty="0" smtClean="0"/>
          </a:p>
          <a:p>
            <a:pPr>
              <a:buFont typeface="Wingdings" pitchFamily="2" charset="2"/>
              <a:buChar char="Ø"/>
            </a:pPr>
            <a:r>
              <a:rPr lang="en-US" sz="1400" dirty="0" smtClean="0"/>
              <a:t>Direction from PSC Order: must be “an area of critical concern where </a:t>
            </a:r>
          </a:p>
          <a:p>
            <a:pPr>
              <a:buNone/>
            </a:pPr>
            <a:r>
              <a:rPr lang="en-US" sz="1400" dirty="0" smtClean="0"/>
              <a:t>knowledge, funding, activity, or the technology is not adequate”</a:t>
            </a:r>
          </a:p>
          <a:p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371600"/>
          </a:xfrm>
        </p:spPr>
        <p:txBody>
          <a:bodyPr/>
          <a:lstStyle/>
          <a:p>
            <a:r>
              <a:rPr lang="en-US" dirty="0" smtClean="0"/>
              <a:t>SBC Technology &amp; Market Development Program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YSERDA TEMPLATE">
  <a:themeElements>
    <a:clrScheme name="Custom 1">
      <a:dk1>
        <a:sysClr val="windowText" lastClr="000000"/>
      </a:dk1>
      <a:lt1>
        <a:srgbClr val="FFFFFF"/>
      </a:lt1>
      <a:dk2>
        <a:srgbClr val="717F81"/>
      </a:dk2>
      <a:lt2>
        <a:srgbClr val="77B80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NYSERDA TEMPLATE</Template>
  <TotalTime>45</TotalTime>
  <Words>592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NYSERDA TEMPLATE</vt:lpstr>
      <vt:lpstr>System Benefits Charge in New York:</vt:lpstr>
      <vt:lpstr>SBC:  Linking the Chain</vt:lpstr>
      <vt:lpstr>SBC Technology &amp; Market Development</vt:lpstr>
      <vt:lpstr>Stakeholder Outreach Process &amp; Development of Operating Plan</vt:lpstr>
      <vt:lpstr>SBC Technology &amp; Market Development Program</vt:lpstr>
      <vt:lpstr>SBC Technology &amp; Market Development Program</vt:lpstr>
      <vt:lpstr>SBC Technology &amp; Market Development Program</vt:lpstr>
      <vt:lpstr>SBC Technology &amp; Market Development Program</vt:lpstr>
      <vt:lpstr>SBC Technology &amp; Market Development Program</vt:lpstr>
      <vt:lpstr>SBC Technology &amp; Market Development Program</vt:lpstr>
    </vt:vector>
  </TitlesOfParts>
  <Company>NYS Energy R&amp;D Authority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Benefits Charge in New York:</dc:title>
  <dc:creator>Jaclyn Walsh</dc:creator>
  <cp:lastModifiedBy>John Catalfamo</cp:lastModifiedBy>
  <cp:revision>7</cp:revision>
  <dcterms:created xsi:type="dcterms:W3CDTF">2011-02-10T21:06:37Z</dcterms:created>
  <dcterms:modified xsi:type="dcterms:W3CDTF">2011-02-16T14:42:20Z</dcterms:modified>
</cp:coreProperties>
</file>