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6"/>
  </p:notesMasterIdLst>
  <p:sldIdLst>
    <p:sldId id="256" r:id="rId7"/>
    <p:sldId id="1259" r:id="rId8"/>
    <p:sldId id="1257" r:id="rId9"/>
    <p:sldId id="1258" r:id="rId10"/>
    <p:sldId id="1253" r:id="rId11"/>
    <p:sldId id="262" r:id="rId12"/>
    <p:sldId id="1252" r:id="rId13"/>
    <p:sldId id="1256" r:id="rId14"/>
    <p:sldId id="1254" r:id="rId15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0069A6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 autoAdjust="0"/>
  </p:normalViewPr>
  <p:slideViewPr>
    <p:cSldViewPr>
      <p:cViewPr varScale="1">
        <p:scale>
          <a:sx n="105" d="100"/>
          <a:sy n="105" d="100"/>
        </p:scale>
        <p:origin x="18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lectric%20Distribution%2012%2028%2015\Reliability%20Report%202016\Staff%20Reports\2016%20Electric%20Reliability%20Performance%20Figures%201-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Typical 2019 Residential Monthly Electric Bills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Res!$AA$158</c:f>
              <c:strCache>
                <c:ptCount val="1"/>
                <c:pt idx="0">
                  <c:v>Delivery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BE-49A3-B820-41D881044E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BE-49A3-B820-41D881044E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BE-49A3-B820-41D881044E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BE-49A3-B820-41D881044E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BE-49A3-B820-41D881044E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BE-49A3-B820-41D881044E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BE-49A3-B820-41D881044E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BE-49A3-B820-41D88104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Res!$Z$159:$Z$166</c:f>
              <c:strCache>
                <c:ptCount val="8"/>
                <c:pt idx="0">
                  <c:v>Central Hudson</c:v>
                </c:pt>
                <c:pt idx="1">
                  <c:v>Con Edison NYC</c:v>
                </c:pt>
                <c:pt idx="2">
                  <c:v>Con Edison Westchester</c:v>
                </c:pt>
                <c:pt idx="3">
                  <c:v>NMPC </c:v>
                </c:pt>
                <c:pt idx="4">
                  <c:v>NYSEG</c:v>
                </c:pt>
                <c:pt idx="5">
                  <c:v>O&amp;R </c:v>
                </c:pt>
                <c:pt idx="6">
                  <c:v>PSEG-LI</c:v>
                </c:pt>
                <c:pt idx="7">
                  <c:v>RG&amp;E</c:v>
                </c:pt>
              </c:strCache>
            </c:strRef>
          </c:cat>
          <c:val>
            <c:numRef>
              <c:f>Res!$AA$159:$AA$166</c:f>
              <c:numCache>
                <c:formatCode>_("$"* #,##0.00_);_("$"* \(#,##0.00\);_("$"* "-"??_);_(@_)</c:formatCode>
                <c:ptCount val="8"/>
                <c:pt idx="0">
                  <c:v>67.459999999999994</c:v>
                </c:pt>
                <c:pt idx="1">
                  <c:v>53.89</c:v>
                </c:pt>
                <c:pt idx="2">
                  <c:v>92.18</c:v>
                </c:pt>
                <c:pt idx="3">
                  <c:v>48</c:v>
                </c:pt>
                <c:pt idx="4">
                  <c:v>41</c:v>
                </c:pt>
                <c:pt idx="5">
                  <c:v>69.989999999999995</c:v>
                </c:pt>
                <c:pt idx="6">
                  <c:v>65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BE-49A3-B820-41D881044EEB}"/>
            </c:ext>
          </c:extLst>
        </c:ser>
        <c:ser>
          <c:idx val="1"/>
          <c:order val="1"/>
          <c:tx>
            <c:strRef>
              <c:f>Res!$AB$158</c:f>
              <c:strCache>
                <c:ptCount val="1"/>
                <c:pt idx="0">
                  <c:v>Supply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BE-49A3-B820-41D881044E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BE-49A3-B820-41D881044E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BE-49A3-B820-41D881044E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BE-49A3-B820-41D881044E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BE-49A3-B820-41D881044E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BE-49A3-B820-41D881044E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BE-49A3-B820-41D881044E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BE-49A3-B820-41D88104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Res!$Z$159:$Z$166</c:f>
              <c:strCache>
                <c:ptCount val="8"/>
                <c:pt idx="0">
                  <c:v>Central Hudson</c:v>
                </c:pt>
                <c:pt idx="1">
                  <c:v>Con Edison NYC</c:v>
                </c:pt>
                <c:pt idx="2">
                  <c:v>Con Edison Westchester</c:v>
                </c:pt>
                <c:pt idx="3">
                  <c:v>NMPC </c:v>
                </c:pt>
                <c:pt idx="4">
                  <c:v>NYSEG</c:v>
                </c:pt>
                <c:pt idx="5">
                  <c:v>O&amp;R </c:v>
                </c:pt>
                <c:pt idx="6">
                  <c:v>PSEG-LI</c:v>
                </c:pt>
                <c:pt idx="7">
                  <c:v>RG&amp;E</c:v>
                </c:pt>
              </c:strCache>
            </c:strRef>
          </c:cat>
          <c:val>
            <c:numRef>
              <c:f>Res!$AB$159:$AB$166</c:f>
              <c:numCache>
                <c:formatCode>_("$"* #,##0.00_);_("$"* \(#,##0.00\);_("$"* "-"??_);_(@_)</c:formatCode>
                <c:ptCount val="8"/>
                <c:pt idx="0">
                  <c:v>32.9</c:v>
                </c:pt>
                <c:pt idx="1">
                  <c:v>23.49</c:v>
                </c:pt>
                <c:pt idx="2">
                  <c:v>39.39</c:v>
                </c:pt>
                <c:pt idx="3">
                  <c:v>24</c:v>
                </c:pt>
                <c:pt idx="4">
                  <c:v>31</c:v>
                </c:pt>
                <c:pt idx="5">
                  <c:v>42.31</c:v>
                </c:pt>
                <c:pt idx="6">
                  <c:v>60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1BE-49A3-B820-41D881044EEB}"/>
            </c:ext>
          </c:extLst>
        </c:ser>
        <c:ser>
          <c:idx val="2"/>
          <c:order val="2"/>
          <c:tx>
            <c:strRef>
              <c:f>Res!$AC$158</c:f>
              <c:strCache>
                <c:ptCount val="1"/>
                <c:pt idx="0">
                  <c:v>Surcharges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BE-49A3-B820-41D881044E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BE-49A3-B820-41D881044E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BE-49A3-B820-41D881044EE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BE-49A3-B820-41D881044E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BE-49A3-B820-41D881044EE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BE-49A3-B820-41D881044EE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BE-49A3-B820-41D881044EE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BE-49A3-B820-41D88104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Res!$Z$159:$Z$166</c:f>
              <c:strCache>
                <c:ptCount val="8"/>
                <c:pt idx="0">
                  <c:v>Central Hudson</c:v>
                </c:pt>
                <c:pt idx="1">
                  <c:v>Con Edison NYC</c:v>
                </c:pt>
                <c:pt idx="2">
                  <c:v>Con Edison Westchester</c:v>
                </c:pt>
                <c:pt idx="3">
                  <c:v>NMPC </c:v>
                </c:pt>
                <c:pt idx="4">
                  <c:v>NYSEG</c:v>
                </c:pt>
                <c:pt idx="5">
                  <c:v>O&amp;R </c:v>
                </c:pt>
                <c:pt idx="6">
                  <c:v>PSEG-LI</c:v>
                </c:pt>
                <c:pt idx="7">
                  <c:v>RG&amp;E</c:v>
                </c:pt>
              </c:strCache>
            </c:strRef>
          </c:cat>
          <c:val>
            <c:numRef>
              <c:f>Res!$AC$159:$AC$166</c:f>
              <c:numCache>
                <c:formatCode>_("$"* #,##0.00_);_("$"* \(#,##0.00\);_("$"* "-"??_);_(@_)</c:formatCode>
                <c:ptCount val="8"/>
                <c:pt idx="0">
                  <c:v>3.69</c:v>
                </c:pt>
                <c:pt idx="1">
                  <c:v>5.23</c:v>
                </c:pt>
                <c:pt idx="2">
                  <c:v>3.14</c:v>
                </c:pt>
                <c:pt idx="3">
                  <c:v>5</c:v>
                </c:pt>
                <c:pt idx="4">
                  <c:v>5</c:v>
                </c:pt>
                <c:pt idx="5">
                  <c:v>5.32</c:v>
                </c:pt>
                <c:pt idx="6">
                  <c:v>5.2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1BE-49A3-B820-41D881044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4330496"/>
        <c:axId val="664331152"/>
      </c:barChart>
      <c:catAx>
        <c:axId val="6643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331152"/>
        <c:crosses val="autoZero"/>
        <c:auto val="1"/>
        <c:lblAlgn val="ctr"/>
        <c:lblOffset val="100"/>
        <c:noMultiLvlLbl val="0"/>
      </c:catAx>
      <c:valAx>
        <c:axId val="66433115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3304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6432568"/>
        <c:axId val="1964321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'SAIFI Chart'!$A$1</c15:sqref>
                        </c15:formulaRef>
                      </c:ext>
                    </c:extLst>
                    <c:strCache>
                      <c:ptCount val="1"/>
                      <c:pt idx="0">
                        <c:v>Date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'SAIFI Chart'!$A$2:$A$7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'SAIFI Chart'!$A$2:$A$7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16D9-40E7-9073-3C3FC84FB5FE}"/>
                  </c:ext>
                </c:extLst>
              </c15:ser>
            </c15:filteredBarSeries>
          </c:ext>
        </c:extLst>
      </c:barChart>
      <c:catAx>
        <c:axId val="196432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432176"/>
        <c:crosses val="autoZero"/>
        <c:auto val="1"/>
        <c:lblAlgn val="ctr"/>
        <c:lblOffset val="100"/>
        <c:noMultiLvlLbl val="0"/>
      </c:catAx>
      <c:valAx>
        <c:axId val="196432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Frequency</a:t>
                </a:r>
              </a:p>
            </c:rich>
          </c:tx>
          <c:layout>
            <c:manualLayout>
              <c:xMode val="edge"/>
              <c:yMode val="edge"/>
              <c:x val="1.2038040207054292E-2"/>
              <c:y val="0.505488055205753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4325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1145A18-9FD3-439D-AF61-595314200EE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-4419600" y="0"/>
          <a:ext cx="4570872" cy="1960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1583" y="4554349"/>
            <a:ext cx="5686224" cy="3726872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08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387350"/>
            <a:ext cx="3386138" cy="1905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9509" y="2291821"/>
            <a:ext cx="6335324" cy="6971238"/>
          </a:xfrm>
          <a:prstGeom prst="rect">
            <a:avLst/>
          </a:prstGeom>
        </p:spPr>
        <p:txBody>
          <a:bodyPr lIns="94947" tIns="47474" rIns="94947" bIns="47474"/>
          <a:lstStyle/>
          <a:p>
            <a:endParaRPr lang="en-US" sz="1400" dirty="0"/>
          </a:p>
          <a:p>
            <a:r>
              <a:rPr lang="en-US" sz="1400" dirty="0"/>
              <a:t>This graph shows the </a:t>
            </a:r>
            <a:r>
              <a:rPr lang="en-US" sz="1400" b="1" u="sng" dirty="0"/>
              <a:t>frequency performance</a:t>
            </a:r>
            <a:r>
              <a:rPr lang="en-US" sz="1400" b="1" dirty="0"/>
              <a:t> for the last five years statewide</a:t>
            </a:r>
            <a:r>
              <a:rPr lang="en-US" sz="1400" dirty="0"/>
              <a:t>.  </a:t>
            </a:r>
          </a:p>
          <a:p>
            <a:endParaRPr lang="en-US" sz="1400" dirty="0"/>
          </a:p>
          <a:p>
            <a:r>
              <a:rPr lang="en-US" sz="1400" dirty="0"/>
              <a:t>Since Con Edison's networks are </a:t>
            </a:r>
            <a:r>
              <a:rPr lang="en-US" sz="1400" u="sng" dirty="0"/>
              <a:t>usually less prone to interruptions </a:t>
            </a:r>
            <a:r>
              <a:rPr lang="en-US" sz="1400" dirty="0"/>
              <a:t>than overhead systems, and Con Edison serves a large percentage of the state’s electric customers, </a:t>
            </a:r>
          </a:p>
          <a:p>
            <a:r>
              <a:rPr lang="en-US" sz="1400" dirty="0"/>
              <a:t>Con Edison's data can skew the overall statistics.   As a result, we also review the data with and without Con Edison. </a:t>
            </a:r>
          </a:p>
          <a:p>
            <a:endParaRPr lang="en-US" sz="1400" dirty="0">
              <a:highlight>
                <a:srgbClr val="FF0000"/>
              </a:highlight>
            </a:endParaRPr>
          </a:p>
          <a:p>
            <a:endParaRPr lang="en-US" sz="1400" dirty="0"/>
          </a:p>
          <a:p>
            <a:r>
              <a:rPr lang="en-US" sz="1400" dirty="0"/>
              <a:t>Excluding major storms,  the statewide frequency for 2019 was </a:t>
            </a:r>
            <a:r>
              <a:rPr lang="en-US" sz="1400" b="1" dirty="0"/>
              <a:t>the same </a:t>
            </a:r>
            <a:r>
              <a:rPr lang="en-US" sz="1400" dirty="0"/>
              <a:t>as last year and the five-year average.  </a:t>
            </a:r>
          </a:p>
          <a:p>
            <a:endParaRPr lang="en-US" sz="1400" dirty="0"/>
          </a:p>
          <a:p>
            <a:r>
              <a:rPr lang="en-US" sz="1400" dirty="0"/>
              <a:t>On average, customers experienced one interruption every 18 months</a:t>
            </a:r>
          </a:p>
          <a:p>
            <a:endParaRPr lang="en-US" sz="1400" dirty="0"/>
          </a:p>
          <a:p>
            <a:r>
              <a:rPr lang="en-US" sz="1400" dirty="0"/>
              <a:t>For utilities other than Con Edison,  the statewide frequency excluding major storms, </a:t>
            </a:r>
            <a:r>
              <a:rPr lang="en-US" sz="1400" b="1" dirty="0"/>
              <a:t>was better </a:t>
            </a:r>
            <a:r>
              <a:rPr lang="en-US" sz="1400" dirty="0"/>
              <a:t>than 2018 and the five-year average - customers on average experienced one interruption in 2019.  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/>
              <a:t>major causes for interruptions </a:t>
            </a:r>
            <a:r>
              <a:rPr lang="en-US" sz="1400" dirty="0"/>
              <a:t>excluding major storms were equipment failures and tree contacts. </a:t>
            </a:r>
          </a:p>
          <a:p>
            <a:r>
              <a:rPr lang="en-US" sz="1400" dirty="0"/>
              <a:t> </a:t>
            </a:r>
          </a:p>
          <a:p>
            <a:r>
              <a:rPr lang="en-US" sz="1400" dirty="0"/>
              <a:t>To reduce the frequency of interruptions, the utilities invest in capital projects, inspections, and maintenance activities. </a:t>
            </a:r>
          </a:p>
          <a:p>
            <a:r>
              <a:rPr lang="en-US" sz="1400" dirty="0"/>
              <a:t> </a:t>
            </a:r>
          </a:p>
          <a:p>
            <a:r>
              <a:rPr lang="en-US" sz="1400" b="1" dirty="0"/>
              <a:t>However, decisions made by utilities today, may take several years before being fully reflected in the frequency measure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dirty="0"/>
              <a:t>(next slide please) 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9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1583" y="4554349"/>
            <a:ext cx="5686224" cy="3726872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99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1583" y="4554349"/>
            <a:ext cx="5686224" cy="3726872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NYS Electric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Action Council</a:t>
            </a:r>
          </a:p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8, 2020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5E1A-39F8-467D-87C3-D5F6DA9B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+mn-lt"/>
              </a:rPr>
              <a:t>Bulk vs Distribution System</a:t>
            </a:r>
            <a:endParaRPr lang="en-US" sz="2400" dirty="0">
              <a:solidFill>
                <a:srgbClr val="002D7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B1A3-9FBD-4AC9-A595-19D2A5817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4893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+mn-lt"/>
              </a:rPr>
              <a:t>BULK SYSTEM</a:t>
            </a:r>
          </a:p>
          <a:p>
            <a:pPr marL="285750" indent="-285750"/>
            <a:r>
              <a:rPr lang="en-US" sz="2600" dirty="0">
                <a:latin typeface="+mn-lt"/>
              </a:rPr>
              <a:t>Generation: NYISO administers market for large facilities (typically &gt; 5 MW)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Independent competitive generators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NYISO operates competitive electric wholesale markets</a:t>
            </a:r>
          </a:p>
          <a:p>
            <a:pPr marL="285750" indent="-285750"/>
            <a:r>
              <a:rPr lang="en-US" sz="2600" dirty="0">
                <a:latin typeface="+mn-lt"/>
              </a:rPr>
              <a:t>Bulk Transmission: NYISO administers planning for the Bulk Power Transmission System (generally 230 kV and above)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FERC sets rates for bulk system investments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NYS transmission facilities primarily owned by NYS utilities, along with independent developers</a:t>
            </a:r>
          </a:p>
          <a:p>
            <a:pPr lvl="1"/>
            <a:endParaRPr lang="en-US" sz="1400" dirty="0">
              <a:latin typeface="+mn-lt"/>
            </a:endParaRPr>
          </a:p>
          <a:p>
            <a:pPr marL="0" indent="0">
              <a:buNone/>
            </a:pPr>
            <a:r>
              <a:rPr lang="en-US" sz="2900" b="1" dirty="0">
                <a:latin typeface="+mn-lt"/>
              </a:rPr>
              <a:t>DISTRIBUTION SYSTEM</a:t>
            </a:r>
          </a:p>
          <a:p>
            <a:pPr marL="285750" indent="-285750"/>
            <a:r>
              <a:rPr lang="en-US" sz="2600" dirty="0">
                <a:latin typeface="+mn-lt"/>
              </a:rPr>
              <a:t>Local transmission and distribution carried out by regulated utilities, PSC as regulator</a:t>
            </a:r>
          </a:p>
          <a:p>
            <a:pPr marL="285750" indent="-285750"/>
            <a:r>
              <a:rPr lang="en-US" sz="2600" dirty="0">
                <a:latin typeface="+mn-lt"/>
              </a:rPr>
              <a:t>PSC approves funding of local transmission and distribution investments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Duty to ensure reliability at “just and reasonable rates”</a:t>
            </a:r>
          </a:p>
          <a:p>
            <a:r>
              <a:rPr lang="en-US" sz="2600" dirty="0">
                <a:latin typeface="+mn-lt"/>
              </a:rPr>
              <a:t>Retail activities: Carried out by utilities as well as independent energy service companies</a:t>
            </a:r>
          </a:p>
        </p:txBody>
      </p:sp>
    </p:spTree>
    <p:extLst>
      <p:ext uri="{BB962C8B-B14F-4D97-AF65-F5344CB8AC3E}">
        <p14:creationId xmlns:p14="http://schemas.microsoft.com/office/powerpoint/2010/main" val="284796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D7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Rate Case Process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D7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971550"/>
            <a:ext cx="8763000" cy="3886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Primary mechanism for establishing utility capital and operating expenditure levels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window for guiding utility expenditures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Opportunity to receive comments on the implementation of the State priorities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Expert testimony provided by staff and interested parties; Commission decision based on full record though settlement or hearings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Balance between investments for system reliability, implementation of state programs and rate impacts to consumers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5FD4E6-4AED-44A3-9E54-428033334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3394125"/>
            <a:ext cx="2667000" cy="156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2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34BC7B-52F2-4AC6-B022-1903E0943AD6}"/>
              </a:ext>
            </a:extLst>
          </p:cNvPr>
          <p:cNvSpPr txBox="1"/>
          <p:nvPr/>
        </p:nvSpPr>
        <p:spPr>
          <a:xfrm>
            <a:off x="789949" y="4487663"/>
            <a:ext cx="626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Notes:  	All bills are at 600 kWh per month except Con Edison NYC which is at 300 kWh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For upstate companies taxes represent approximately 15% of the total monthly bill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For Con Edison taxes represent approximately 25% of the total monthly bill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4A5B0-9C8A-4DC6-AEEF-C2E057651473}"/>
              </a:ext>
            </a:extLst>
          </p:cNvPr>
          <p:cNvSpPr txBox="1"/>
          <p:nvPr/>
        </p:nvSpPr>
        <p:spPr>
          <a:xfrm>
            <a:off x="7360200" y="666750"/>
            <a:ext cx="1752600" cy="7848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9144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Bill Assistance: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927,000 Customers, $237 Million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EE6E59C-09B8-46CE-B308-07F7E2772495}"/>
              </a:ext>
            </a:extLst>
          </p:cNvPr>
          <p:cNvGraphicFramePr>
            <a:graphicFrameLocks/>
          </p:cNvGraphicFramePr>
          <p:nvPr/>
        </p:nvGraphicFramePr>
        <p:xfrm>
          <a:off x="381000" y="285750"/>
          <a:ext cx="7620000" cy="428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53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93431" y="1276350"/>
          <a:ext cx="4378569" cy="297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chart">
            <a:extLst>
              <a:ext uri="{FF2B5EF4-FFF2-40B4-BE49-F238E27FC236}">
                <a16:creationId xmlns:a16="http://schemas.microsoft.com/office/drawing/2014/main" id="{41D0F27D-B77C-4631-BF8B-D52392713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465" y="1276350"/>
            <a:ext cx="4261242" cy="29718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DA56B7-A234-46EF-960A-E8981E0F27F8}"/>
              </a:ext>
            </a:extLst>
          </p:cNvPr>
          <p:cNvSpPr txBox="1"/>
          <p:nvPr/>
        </p:nvSpPr>
        <p:spPr>
          <a:xfrm>
            <a:off x="990600" y="59055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Statewide Reliability Metrics 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2610CC-EB00-40A6-826C-16676A5C26DD}"/>
              </a:ext>
            </a:extLst>
          </p:cNvPr>
          <p:cNvSpPr/>
          <p:nvPr/>
        </p:nvSpPr>
        <p:spPr>
          <a:xfrm>
            <a:off x="-152400" y="4254241"/>
            <a:ext cx="5791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Note: Con Edison Has Significant Underground Facilities </a:t>
            </a:r>
          </a:p>
        </p:txBody>
      </p:sp>
    </p:spTree>
    <p:extLst>
      <p:ext uri="{BB962C8B-B14F-4D97-AF65-F5344CB8AC3E}">
        <p14:creationId xmlns:p14="http://schemas.microsoft.com/office/powerpoint/2010/main" val="218792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0C76-4211-4695-90B5-91420D6D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2D73"/>
                </a:solidFill>
              </a:rPr>
              <a:t>Integration of New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015C2-3C2E-4336-8F5B-0D43EB0F4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76599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u="sng" dirty="0">
                <a:latin typeface="+mn-lt"/>
              </a:rPr>
              <a:t>Goal</a:t>
            </a:r>
            <a:r>
              <a:rPr lang="en-US" sz="2200" dirty="0">
                <a:latin typeface="+mn-lt"/>
              </a:rPr>
              <a:t>: Integrate Reliably and Cost-effectively</a:t>
            </a:r>
          </a:p>
          <a:p>
            <a:r>
              <a:rPr lang="en-US" sz="2200" dirty="0">
                <a:latin typeface="+mn-lt"/>
              </a:rPr>
              <a:t>Non-wires 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Utilities applying NWA suitability criteria to capital plans to identify potential NWAs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Currently over 40 NWAs are being pursued or under consideration </a:t>
            </a:r>
          </a:p>
          <a:p>
            <a:r>
              <a:rPr lang="en-US" sz="2200" dirty="0">
                <a:latin typeface="+mn-lt"/>
              </a:rPr>
              <a:t>Distributed Energy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Solar target - 6000 MW by 2025</a:t>
            </a:r>
          </a:p>
          <a:p>
            <a:pPr lvl="2"/>
            <a:r>
              <a:rPr lang="en-US" sz="1900" dirty="0">
                <a:latin typeface="+mn-lt"/>
              </a:rPr>
              <a:t>Over 2400 MW installed </a:t>
            </a:r>
          </a:p>
          <a:p>
            <a:pPr lvl="2"/>
            <a:r>
              <a:rPr lang="en-US" sz="1900" dirty="0">
                <a:latin typeface="+mn-lt"/>
              </a:rPr>
              <a:t>Approximately 4700 MW in utility queues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DPS staff ombudsman and interconnection working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Access to compensation through both retail compensation and NYISO markets</a:t>
            </a:r>
          </a:p>
        </p:txBody>
      </p:sp>
    </p:spTree>
    <p:extLst>
      <p:ext uri="{BB962C8B-B14F-4D97-AF65-F5344CB8AC3E}">
        <p14:creationId xmlns:p14="http://schemas.microsoft.com/office/powerpoint/2010/main" val="166093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D73"/>
                </a:solidFill>
              </a:rPr>
              <a:t>Integration of New Resources (continued)</a:t>
            </a:r>
            <a:endParaRPr lang="en-US" sz="24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971550"/>
            <a:ext cx="8763000" cy="3886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Storage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000" dirty="0"/>
              <a:t>Target: 1500 MW by 2025; 3000 MWs by 2030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936 MW operational/awarded, all programs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Approximately 1200 MW in utility queues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Utilities also pursuing storage projects through rate cases or PSC proceedings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 Use cases: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Customer sided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Distribution system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Bulk system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D73"/>
                </a:solidFill>
              </a:rPr>
              <a:t>Integration of New Resources (continued)</a:t>
            </a:r>
            <a:endParaRPr lang="en-US" sz="24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971550"/>
            <a:ext cx="8763000" cy="3886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cs typeface="Arial" panose="020B0604020202020204" pitchFamily="34" charset="0"/>
              </a:rPr>
              <a:t>Beneficial Electrification</a:t>
            </a:r>
          </a:p>
          <a:p>
            <a:pPr marL="800080" lvl="1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Electric Vehicles </a:t>
            </a:r>
          </a:p>
          <a:p>
            <a:pPr marL="1257280" lvl="2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PSC Make-Ready Order</a:t>
            </a:r>
          </a:p>
          <a:p>
            <a:pPr marL="1714469" lvl="3" indent="-342892" defTabSz="91437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Provides for utility funding of EV charging station through 2025</a:t>
            </a:r>
          </a:p>
          <a:p>
            <a:pPr marL="1714469" lvl="3" indent="-342892" defTabSz="91437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Sized to meet the NYS ZEV goal</a:t>
            </a:r>
          </a:p>
          <a:p>
            <a:pPr marL="1714469" lvl="3" indent="-342892" defTabSz="91437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Locational/System considerations</a:t>
            </a:r>
          </a:p>
          <a:p>
            <a:pPr marL="800080" lvl="1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Building Electrification </a:t>
            </a:r>
          </a:p>
          <a:p>
            <a:pPr marL="1257280" lvl="2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PSC Order</a:t>
            </a:r>
          </a:p>
          <a:p>
            <a:pPr marL="1714469" lvl="3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Established targets and budgets for heat pumps</a:t>
            </a:r>
          </a:p>
          <a:p>
            <a:pPr marL="1714469" lvl="3" indent="-342892" defTabSz="914378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$454 million in funding to achieve 3.6 </a:t>
            </a:r>
            <a:r>
              <a:rPr lang="en-US" sz="2000" dirty="0" err="1">
                <a:cs typeface="Arial" panose="020B0604020202020204" pitchFamily="34" charset="0"/>
              </a:rPr>
              <a:t>TBtu</a:t>
            </a:r>
            <a:endParaRPr lang="en-US" sz="2000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80F2-5635-4CAE-B506-051BC713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6375"/>
            <a:ext cx="8305800" cy="99377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D73"/>
                </a:solidFill>
              </a:rPr>
              <a:t>Integration of New Resources - NYS Electric System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A1754-9C37-4C3D-A1D8-7F3E1D4C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28999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>
                <a:latin typeface="+mn-lt"/>
              </a:rPr>
              <a:t>Accelerated Renewable Energy Growth 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latin typeface="+mn-lt"/>
              </a:rPr>
              <a:t>PSC to establish State transmission and distribution plans to meet CLCPA goals</a:t>
            </a:r>
          </a:p>
          <a:p>
            <a:r>
              <a:rPr lang="en-US" sz="4000" dirty="0">
                <a:latin typeface="+mn-lt"/>
              </a:rPr>
              <a:t>System studies needed to inform the Plan are underway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latin typeface="+mn-lt"/>
              </a:rPr>
              <a:t>100x40, Offshore Wind, Utility Local T&amp;D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latin typeface="+mn-lt"/>
              </a:rPr>
              <a:t>Initial results will be available by end of December </a:t>
            </a:r>
          </a:p>
          <a:p>
            <a:r>
              <a:rPr lang="en-US" sz="4000" dirty="0">
                <a:latin typeface="+mn-lt"/>
              </a:rPr>
              <a:t>In early 2021, PSC will: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latin typeface="+mn-lt"/>
              </a:rPr>
              <a:t>Identify bulk level and local T&amp;D investments and needs</a:t>
            </a:r>
          </a:p>
          <a:p>
            <a:pPr lvl="2"/>
            <a:r>
              <a:rPr lang="en-US" sz="2500" dirty="0">
                <a:latin typeface="+mn-lt"/>
              </a:rPr>
              <a:t>Bulk projects may be implemented through the NYISO process or other mechanisms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300" dirty="0">
                <a:latin typeface="+mn-lt"/>
              </a:rPr>
              <a:t>Establish guidelines for integrating CLCPA goals in utility planning processes</a:t>
            </a:r>
          </a:p>
          <a:p>
            <a:r>
              <a:rPr lang="en-US" sz="4000" dirty="0">
                <a:latin typeface="+mn-lt"/>
              </a:rPr>
              <a:t>PSC will revisit the plan and progress toward CLCPA goals by January 1, 2023 and every 4 years thereafter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72269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7243</TotalTime>
  <Words>716</Words>
  <Application>Microsoft Office PowerPoint</Application>
  <PresentationFormat>On-screen Show (16:9)</PresentationFormat>
  <Paragraphs>126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DPS PowerPoint - Template</vt:lpstr>
      <vt:lpstr>Section Master</vt:lpstr>
      <vt:lpstr>2_Custom Design</vt:lpstr>
      <vt:lpstr>PowerPoint Presentation</vt:lpstr>
      <vt:lpstr>Bulk vs Distribution System</vt:lpstr>
      <vt:lpstr>PowerPoint Presentation</vt:lpstr>
      <vt:lpstr>PowerPoint Presentation</vt:lpstr>
      <vt:lpstr>PowerPoint Presentation</vt:lpstr>
      <vt:lpstr>Integration of New Resources</vt:lpstr>
      <vt:lpstr>PowerPoint Presentation</vt:lpstr>
      <vt:lpstr>PowerPoint Presentation</vt:lpstr>
      <vt:lpstr>Integration of New Resources - NYS Electric System Planning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Grisaru, Elizabeth (DPS)</dc:creator>
  <cp:lastModifiedBy>Mitchell, Tammy (DPS)</cp:lastModifiedBy>
  <cp:revision>67</cp:revision>
  <cp:lastPrinted>2020-10-06T20:48:05Z</cp:lastPrinted>
  <dcterms:created xsi:type="dcterms:W3CDTF">2020-10-01T20:23:45Z</dcterms:created>
  <dcterms:modified xsi:type="dcterms:W3CDTF">2020-10-07T16:06:02Z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