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74" r:id="rId6"/>
  </p:sldMasterIdLst>
  <p:notesMasterIdLst>
    <p:notesMasterId r:id="rId16"/>
  </p:notesMasterIdLst>
  <p:sldIdLst>
    <p:sldId id="256" r:id="rId7"/>
    <p:sldId id="1259" r:id="rId8"/>
    <p:sldId id="1257" r:id="rId9"/>
    <p:sldId id="1258" r:id="rId10"/>
    <p:sldId id="1253" r:id="rId11"/>
    <p:sldId id="262" r:id="rId12"/>
    <p:sldId id="1252" r:id="rId13"/>
    <p:sldId id="1256" r:id="rId14"/>
    <p:sldId id="1254" r:id="rId15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73"/>
    <a:srgbClr val="0069A6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27" autoAdjust="0"/>
  </p:normalViewPr>
  <p:slideViewPr>
    <p:cSldViewPr>
      <p:cViewPr varScale="1">
        <p:scale>
          <a:sx n="105" d="100"/>
          <a:sy n="105" d="100"/>
        </p:scale>
        <p:origin x="184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Electric%20Distribution%2012%2028%2015\Reliability%20Report%202016\Staff%20Reports\2016%20Electric%20Reliability%20Performance%20Figures%201-3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Typical 2019 Residential Monthly Electric Bills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Res!$AA$158</c:f>
              <c:strCache>
                <c:ptCount val="1"/>
                <c:pt idx="0">
                  <c:v>Delivery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BE-49A3-B820-41D881044EE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66%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BE-49A3-B820-41D881044EE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68%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BE-49A3-B820-41D881044EE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62%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BE-49A3-B820-41D881044EE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54%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BE-49A3-B820-41D881044EE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60%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BE-49A3-B820-41D881044EE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50%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1BE-49A3-B820-41D881044EE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60%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1BE-49A3-B820-41D881044E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Res!$Z$159:$Z$166</c:f>
              <c:strCache>
                <c:ptCount val="8"/>
                <c:pt idx="0">
                  <c:v>Central Hudson</c:v>
                </c:pt>
                <c:pt idx="1">
                  <c:v>Con Edison NYC</c:v>
                </c:pt>
                <c:pt idx="2">
                  <c:v>Con Edison Westchester</c:v>
                </c:pt>
                <c:pt idx="3">
                  <c:v>NMPC </c:v>
                </c:pt>
                <c:pt idx="4">
                  <c:v>NYSEG</c:v>
                </c:pt>
                <c:pt idx="5">
                  <c:v>O&amp;R </c:v>
                </c:pt>
                <c:pt idx="6">
                  <c:v>PSEG-LI</c:v>
                </c:pt>
                <c:pt idx="7">
                  <c:v>RG&amp;E</c:v>
                </c:pt>
              </c:strCache>
            </c:strRef>
          </c:cat>
          <c:val>
            <c:numRef>
              <c:f>Res!$AA$159:$AA$166</c:f>
              <c:numCache>
                <c:formatCode>_("$"* #,##0.00_);_("$"* \(#,##0.00\);_("$"* "-"??_);_(@_)</c:formatCode>
                <c:ptCount val="8"/>
                <c:pt idx="0">
                  <c:v>67.459999999999994</c:v>
                </c:pt>
                <c:pt idx="1">
                  <c:v>53.89</c:v>
                </c:pt>
                <c:pt idx="2">
                  <c:v>92.18</c:v>
                </c:pt>
                <c:pt idx="3">
                  <c:v>48</c:v>
                </c:pt>
                <c:pt idx="4">
                  <c:v>41</c:v>
                </c:pt>
                <c:pt idx="5">
                  <c:v>69.989999999999995</c:v>
                </c:pt>
                <c:pt idx="6">
                  <c:v>65</c:v>
                </c:pt>
                <c:pt idx="7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1BE-49A3-B820-41D881044EEB}"/>
            </c:ext>
          </c:extLst>
        </c:ser>
        <c:ser>
          <c:idx val="1"/>
          <c:order val="1"/>
          <c:tx>
            <c:strRef>
              <c:f>Res!$AB$158</c:f>
              <c:strCache>
                <c:ptCount val="1"/>
                <c:pt idx="0">
                  <c:v>Supply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1BE-49A3-B820-41D881044EE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1BE-49A3-B820-41D881044EE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1BE-49A3-B820-41D881044EE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1BE-49A3-B820-41D881044EE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40%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1BE-49A3-B820-41D881044EE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1BE-49A3-B820-41D881044EE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46%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1BE-49A3-B820-41D881044EE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1BE-49A3-B820-41D881044E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Res!$Z$159:$Z$166</c:f>
              <c:strCache>
                <c:ptCount val="8"/>
                <c:pt idx="0">
                  <c:v>Central Hudson</c:v>
                </c:pt>
                <c:pt idx="1">
                  <c:v>Con Edison NYC</c:v>
                </c:pt>
                <c:pt idx="2">
                  <c:v>Con Edison Westchester</c:v>
                </c:pt>
                <c:pt idx="3">
                  <c:v>NMPC </c:v>
                </c:pt>
                <c:pt idx="4">
                  <c:v>NYSEG</c:v>
                </c:pt>
                <c:pt idx="5">
                  <c:v>O&amp;R </c:v>
                </c:pt>
                <c:pt idx="6">
                  <c:v>PSEG-LI</c:v>
                </c:pt>
                <c:pt idx="7">
                  <c:v>RG&amp;E</c:v>
                </c:pt>
              </c:strCache>
            </c:strRef>
          </c:cat>
          <c:val>
            <c:numRef>
              <c:f>Res!$AB$159:$AB$166</c:f>
              <c:numCache>
                <c:formatCode>_("$"* #,##0.00_);_("$"* \(#,##0.00\);_("$"* "-"??_);_(@_)</c:formatCode>
                <c:ptCount val="8"/>
                <c:pt idx="0">
                  <c:v>32.9</c:v>
                </c:pt>
                <c:pt idx="1">
                  <c:v>23.49</c:v>
                </c:pt>
                <c:pt idx="2">
                  <c:v>39.39</c:v>
                </c:pt>
                <c:pt idx="3">
                  <c:v>24</c:v>
                </c:pt>
                <c:pt idx="4">
                  <c:v>31</c:v>
                </c:pt>
                <c:pt idx="5">
                  <c:v>42.31</c:v>
                </c:pt>
                <c:pt idx="6">
                  <c:v>60</c:v>
                </c:pt>
                <c:pt idx="7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C1BE-49A3-B820-41D881044EEB}"/>
            </c:ext>
          </c:extLst>
        </c:ser>
        <c:ser>
          <c:idx val="2"/>
          <c:order val="2"/>
          <c:tx>
            <c:strRef>
              <c:f>Res!$AC$158</c:f>
              <c:strCache>
                <c:ptCount val="1"/>
                <c:pt idx="0">
                  <c:v>Surcharges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1BE-49A3-B820-41D881044EE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1BE-49A3-B820-41D881044EE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1BE-49A3-B820-41D881044EE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1BE-49A3-B820-41D881044EE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1BE-49A3-B820-41D881044EE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1BE-49A3-B820-41D881044EE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1BE-49A3-B820-41D881044EE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1BE-49A3-B820-41D881044E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Res!$Z$159:$Z$166</c:f>
              <c:strCache>
                <c:ptCount val="8"/>
                <c:pt idx="0">
                  <c:v>Central Hudson</c:v>
                </c:pt>
                <c:pt idx="1">
                  <c:v>Con Edison NYC</c:v>
                </c:pt>
                <c:pt idx="2">
                  <c:v>Con Edison Westchester</c:v>
                </c:pt>
                <c:pt idx="3">
                  <c:v>NMPC </c:v>
                </c:pt>
                <c:pt idx="4">
                  <c:v>NYSEG</c:v>
                </c:pt>
                <c:pt idx="5">
                  <c:v>O&amp;R </c:v>
                </c:pt>
                <c:pt idx="6">
                  <c:v>PSEG-LI</c:v>
                </c:pt>
                <c:pt idx="7">
                  <c:v>RG&amp;E</c:v>
                </c:pt>
              </c:strCache>
            </c:strRef>
          </c:cat>
          <c:val>
            <c:numRef>
              <c:f>Res!$AC$159:$AC$166</c:f>
              <c:numCache>
                <c:formatCode>_("$"* #,##0.00_);_("$"* \(#,##0.00\);_("$"* "-"??_);_(@_)</c:formatCode>
                <c:ptCount val="8"/>
                <c:pt idx="0">
                  <c:v>3.69</c:v>
                </c:pt>
                <c:pt idx="1">
                  <c:v>5.23</c:v>
                </c:pt>
                <c:pt idx="2">
                  <c:v>3.14</c:v>
                </c:pt>
                <c:pt idx="3">
                  <c:v>5</c:v>
                </c:pt>
                <c:pt idx="4">
                  <c:v>5</c:v>
                </c:pt>
                <c:pt idx="5">
                  <c:v>5.32</c:v>
                </c:pt>
                <c:pt idx="6">
                  <c:v>5.2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C1BE-49A3-B820-41D881044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64330496"/>
        <c:axId val="664331152"/>
      </c:barChart>
      <c:catAx>
        <c:axId val="66433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4331152"/>
        <c:crosses val="autoZero"/>
        <c:auto val="1"/>
        <c:lblAlgn val="ctr"/>
        <c:lblOffset val="100"/>
        <c:noMultiLvlLbl val="0"/>
      </c:catAx>
      <c:valAx>
        <c:axId val="664331152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4330496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6432568"/>
        <c:axId val="1964321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'SAIFI Chart'!$A$1</c15:sqref>
                        </c15:formulaRef>
                      </c:ext>
                    </c:extLst>
                    <c:strCache>
                      <c:ptCount val="1"/>
                      <c:pt idx="0">
                        <c:v>Date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'SAIFI Chart'!$A$2:$A$7</c15:sqref>
                        </c15:formulaRef>
                      </c:ext>
                    </c:extLst>
                    <c:numCache>
                      <c:formatCode>0</c:formatCode>
                      <c:ptCount val="5"/>
                      <c:pt idx="0">
                        <c:v>2012</c:v>
                      </c:pt>
                      <c:pt idx="1">
                        <c:v>2013</c:v>
                      </c:pt>
                      <c:pt idx="2">
                        <c:v>2014</c:v>
                      </c:pt>
                      <c:pt idx="3">
                        <c:v>2015</c:v>
                      </c:pt>
                      <c:pt idx="4">
                        <c:v>2016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'SAIFI Chart'!$A$2:$A$7</c15:sqref>
                        </c15:formulaRef>
                      </c:ext>
                    </c:extLst>
                    <c:numCache>
                      <c:formatCode>0</c:formatCode>
                      <c:ptCount val="5"/>
                      <c:pt idx="0">
                        <c:v>2012</c:v>
                      </c:pt>
                      <c:pt idx="1">
                        <c:v>2013</c:v>
                      </c:pt>
                      <c:pt idx="2">
                        <c:v>2014</c:v>
                      </c:pt>
                      <c:pt idx="3">
                        <c:v>2015</c:v>
                      </c:pt>
                      <c:pt idx="4">
                        <c:v>2016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16D9-40E7-9073-3C3FC84FB5FE}"/>
                  </c:ext>
                </c:extLst>
              </c15:ser>
            </c15:filteredBarSeries>
          </c:ext>
        </c:extLst>
      </c:barChart>
      <c:catAx>
        <c:axId val="1964325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432176"/>
        <c:crosses val="autoZero"/>
        <c:auto val="1"/>
        <c:lblAlgn val="ctr"/>
        <c:lblOffset val="100"/>
        <c:noMultiLvlLbl val="0"/>
      </c:catAx>
      <c:valAx>
        <c:axId val="19643217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/>
                  <a:t>Frequency</a:t>
                </a:r>
              </a:p>
            </c:rich>
          </c:tx>
          <c:layout>
            <c:manualLayout>
              <c:xMode val="edge"/>
              <c:yMode val="edge"/>
              <c:x val="1.2038040207054292E-2"/>
              <c:y val="0.505488055205753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43256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 algn="ctr">
        <a:defRPr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1145A18-9FD3-439D-AF61-595314200EE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-4419600" y="0"/>
          <a:ext cx="4570872" cy="19606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1583" y="4554349"/>
            <a:ext cx="5686224" cy="3726872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F6DA9C80-B631-4EC4-8253-F63CFD0157DF}" type="slidenum">
              <a:rPr lang="en-US">
                <a:solidFill>
                  <a:prstClr val="black"/>
                </a:solidFill>
                <a:latin typeface="Calibri"/>
              </a:rPr>
              <a:pPr defTabSz="931774">
                <a:defRPr/>
              </a:pPr>
              <a:t>3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508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8625" y="387350"/>
            <a:ext cx="3386138" cy="1905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49509" y="2291821"/>
            <a:ext cx="6335324" cy="6971238"/>
          </a:xfrm>
          <a:prstGeom prst="rect">
            <a:avLst/>
          </a:prstGeom>
        </p:spPr>
        <p:txBody>
          <a:bodyPr lIns="94947" tIns="47474" rIns="94947" bIns="47474"/>
          <a:lstStyle/>
          <a:p>
            <a:endParaRPr lang="en-US" sz="1400" dirty="0"/>
          </a:p>
          <a:p>
            <a:r>
              <a:rPr lang="en-US" sz="1400" dirty="0"/>
              <a:t>This graph shows the </a:t>
            </a:r>
            <a:r>
              <a:rPr lang="en-US" sz="1400" b="1" u="sng" dirty="0"/>
              <a:t>frequency performance</a:t>
            </a:r>
            <a:r>
              <a:rPr lang="en-US" sz="1400" b="1" dirty="0"/>
              <a:t> for the last five years statewide</a:t>
            </a:r>
            <a:r>
              <a:rPr lang="en-US" sz="1400" dirty="0"/>
              <a:t>.  </a:t>
            </a:r>
          </a:p>
          <a:p>
            <a:endParaRPr lang="en-US" sz="1400" dirty="0"/>
          </a:p>
          <a:p>
            <a:r>
              <a:rPr lang="en-US" sz="1400" dirty="0"/>
              <a:t>Since Con Edison's networks are </a:t>
            </a:r>
            <a:r>
              <a:rPr lang="en-US" sz="1400" u="sng" dirty="0"/>
              <a:t>usually less prone to interruptions </a:t>
            </a:r>
            <a:r>
              <a:rPr lang="en-US" sz="1400" dirty="0"/>
              <a:t>than overhead systems, and Con Edison serves a large percentage of the state’s electric customers, </a:t>
            </a:r>
          </a:p>
          <a:p>
            <a:r>
              <a:rPr lang="en-US" sz="1400" dirty="0"/>
              <a:t>Con Edison's data can skew the overall statistics.   As a result, we also review the data with and without Con Edison. </a:t>
            </a:r>
          </a:p>
          <a:p>
            <a:endParaRPr lang="en-US" sz="1400" dirty="0">
              <a:highlight>
                <a:srgbClr val="FF0000"/>
              </a:highlight>
            </a:endParaRPr>
          </a:p>
          <a:p>
            <a:endParaRPr lang="en-US" sz="1400" dirty="0"/>
          </a:p>
          <a:p>
            <a:r>
              <a:rPr lang="en-US" sz="1400" dirty="0"/>
              <a:t>Excluding major storms,  the statewide frequency for 2019 was </a:t>
            </a:r>
            <a:r>
              <a:rPr lang="en-US" sz="1400" b="1" dirty="0"/>
              <a:t>the same </a:t>
            </a:r>
            <a:r>
              <a:rPr lang="en-US" sz="1400" dirty="0"/>
              <a:t>as last year and the five-year average.  </a:t>
            </a:r>
          </a:p>
          <a:p>
            <a:endParaRPr lang="en-US" sz="1400" dirty="0"/>
          </a:p>
          <a:p>
            <a:r>
              <a:rPr lang="en-US" sz="1400" dirty="0"/>
              <a:t>On average, customers experienced one interruption every 18 months</a:t>
            </a:r>
          </a:p>
          <a:p>
            <a:endParaRPr lang="en-US" sz="1400" dirty="0"/>
          </a:p>
          <a:p>
            <a:r>
              <a:rPr lang="en-US" sz="1400" dirty="0"/>
              <a:t>For utilities other than Con Edison,  the statewide frequency excluding major storms, </a:t>
            </a:r>
            <a:r>
              <a:rPr lang="en-US" sz="1400" b="1" dirty="0"/>
              <a:t>was better </a:t>
            </a:r>
            <a:r>
              <a:rPr lang="en-US" sz="1400" dirty="0"/>
              <a:t>than 2018 and the five-year average - customers on average experienced one interruption in 2019.  </a:t>
            </a:r>
          </a:p>
          <a:p>
            <a:endParaRPr lang="en-US" sz="1400" dirty="0"/>
          </a:p>
          <a:p>
            <a:r>
              <a:rPr lang="en-US" sz="1400" dirty="0"/>
              <a:t>The </a:t>
            </a:r>
            <a:r>
              <a:rPr lang="en-US" sz="1400" b="1" dirty="0"/>
              <a:t>major causes for interruptions </a:t>
            </a:r>
            <a:r>
              <a:rPr lang="en-US" sz="1400" dirty="0"/>
              <a:t>excluding major storms were equipment failures and tree contacts. </a:t>
            </a:r>
          </a:p>
          <a:p>
            <a:r>
              <a:rPr lang="en-US" sz="1400" dirty="0"/>
              <a:t> </a:t>
            </a:r>
          </a:p>
          <a:p>
            <a:r>
              <a:rPr lang="en-US" sz="1400" dirty="0"/>
              <a:t>To reduce the frequency of interruptions, the utilities invest in capital projects, inspections, and maintenance activities. </a:t>
            </a:r>
          </a:p>
          <a:p>
            <a:r>
              <a:rPr lang="en-US" sz="1400" dirty="0"/>
              <a:t> </a:t>
            </a:r>
          </a:p>
          <a:p>
            <a:r>
              <a:rPr lang="en-US" sz="1400" b="1" dirty="0"/>
              <a:t>However, decisions made by utilities today, may take several years before being fully reflected in the frequency measure</a:t>
            </a:r>
            <a:r>
              <a:rPr lang="en-US" sz="1400" dirty="0"/>
              <a:t>. </a:t>
            </a:r>
          </a:p>
          <a:p>
            <a:endParaRPr lang="en-US" sz="1400" dirty="0"/>
          </a:p>
          <a:p>
            <a:r>
              <a:rPr lang="en-US" sz="1400" dirty="0"/>
              <a:t>(next slide please) </a:t>
            </a:r>
          </a:p>
          <a:p>
            <a:pPr>
              <a:lnSpc>
                <a:spcPct val="150000"/>
              </a:lnSpc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199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1583" y="4554349"/>
            <a:ext cx="5686224" cy="3726872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399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1583" y="4554349"/>
            <a:ext cx="5686224" cy="3726872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071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2003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401887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76350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2766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844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1"/>
            <a:ext cx="4041775" cy="284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1"/>
          <p:cNvSpPr txBox="1">
            <a:spLocks/>
          </p:cNvSpPr>
          <p:nvPr/>
        </p:nvSpPr>
        <p:spPr>
          <a:xfrm>
            <a:off x="457200" y="39433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477323"/>
            <a:ext cx="3048000" cy="57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2D73"/>
              </a:solidFill>
            </a:endParaRP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1809750"/>
            <a:ext cx="7696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NYS Electric System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571750"/>
            <a:ext cx="57912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Climate Action Council</a:t>
            </a:r>
          </a:p>
          <a:p>
            <a:r>
              <a:rPr lang="en-US" sz="2800" b="1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8, 2020</a:t>
            </a: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65E1A-39F8-467D-87C3-D5F6DA9B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rgbClr val="002D73"/>
                </a:solidFill>
                <a:latin typeface="+mn-lt"/>
              </a:rPr>
              <a:t>Bulk vs Distribution System</a:t>
            </a:r>
            <a:endParaRPr lang="en-US" sz="2400" dirty="0">
              <a:solidFill>
                <a:srgbClr val="002D73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8B1A3-9FBD-4AC9-A595-19D2A5817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4893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900" b="1" dirty="0">
                <a:latin typeface="+mn-lt"/>
              </a:rPr>
              <a:t>BULK SYSTEM</a:t>
            </a:r>
          </a:p>
          <a:p>
            <a:pPr marL="285750" indent="-285750"/>
            <a:r>
              <a:rPr lang="en-US" sz="2600" dirty="0">
                <a:latin typeface="+mn-lt"/>
              </a:rPr>
              <a:t>Generation: NYISO administers market for large facilities (typically &gt; 5 MW)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latin typeface="+mn-lt"/>
              </a:rPr>
              <a:t>Independent competitive generators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latin typeface="+mn-lt"/>
              </a:rPr>
              <a:t>NYISO operates competitive electric wholesale markets</a:t>
            </a:r>
          </a:p>
          <a:p>
            <a:pPr marL="285750" indent="-285750"/>
            <a:r>
              <a:rPr lang="en-US" sz="2600" dirty="0">
                <a:latin typeface="+mn-lt"/>
              </a:rPr>
              <a:t>Bulk Transmission: NYISO administers planning for the Bulk Power Transmission System (generally 230 kV and above)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latin typeface="+mn-lt"/>
              </a:rPr>
              <a:t>FERC sets rates for bulk system investments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latin typeface="+mn-lt"/>
              </a:rPr>
              <a:t>NYS transmission facilities primarily owned by NYS utilities, along with independent developers</a:t>
            </a:r>
          </a:p>
          <a:p>
            <a:pPr lvl="1"/>
            <a:endParaRPr lang="en-US" sz="1400" dirty="0">
              <a:latin typeface="+mn-lt"/>
            </a:endParaRPr>
          </a:p>
          <a:p>
            <a:pPr marL="0" indent="0">
              <a:buNone/>
            </a:pPr>
            <a:r>
              <a:rPr lang="en-US" sz="2900" b="1" dirty="0">
                <a:latin typeface="+mn-lt"/>
              </a:rPr>
              <a:t>DISTRIBUTION SYSTEM</a:t>
            </a:r>
          </a:p>
          <a:p>
            <a:pPr marL="285750" indent="-285750"/>
            <a:r>
              <a:rPr lang="en-US" sz="2600" dirty="0">
                <a:latin typeface="+mn-lt"/>
              </a:rPr>
              <a:t>Local transmission and distribution carried out by regulated utilities, PSC as regulator</a:t>
            </a:r>
          </a:p>
          <a:p>
            <a:pPr marL="285750" indent="-285750"/>
            <a:r>
              <a:rPr lang="en-US" sz="2600" dirty="0">
                <a:latin typeface="+mn-lt"/>
              </a:rPr>
              <a:t>PSC approves funding of local transmission and distribution investments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latin typeface="+mn-lt"/>
              </a:rPr>
              <a:t>Duty to ensure reliability at “just and reasonable rates”</a:t>
            </a:r>
          </a:p>
          <a:p>
            <a:r>
              <a:rPr lang="en-US" sz="2600" dirty="0">
                <a:latin typeface="+mn-lt"/>
              </a:rPr>
              <a:t>Retail activities: Carried out by utilities as well as independent energy service companies</a:t>
            </a:r>
          </a:p>
        </p:txBody>
      </p:sp>
    </p:spTree>
    <p:extLst>
      <p:ext uri="{BB962C8B-B14F-4D97-AF65-F5344CB8AC3E}">
        <p14:creationId xmlns:p14="http://schemas.microsoft.com/office/powerpoint/2010/main" val="2847968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D7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Rate Case Process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D7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971550"/>
            <a:ext cx="8763000" cy="38862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Primary mechanism for establishing utility capital and operating expenditure levels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window for guiding utility expenditures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Opportunity to receive comments on the implementation of the State priorities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Expert testimony provided by staff and interested parties; Commission decision based on full record though settlement or hearings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Balance between investments for system reliability, implementation of state programs and rate impacts to consumers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5FD4E6-4AED-44A3-9E54-428033334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3394125"/>
            <a:ext cx="2667000" cy="156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321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834BC7B-52F2-4AC6-B022-1903E0943AD6}"/>
              </a:ext>
            </a:extLst>
          </p:cNvPr>
          <p:cNvSpPr txBox="1"/>
          <p:nvPr/>
        </p:nvSpPr>
        <p:spPr>
          <a:xfrm>
            <a:off x="789949" y="4487663"/>
            <a:ext cx="62615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Notes:  	All bills are at 600 kWh per month except Con Edison NYC which is at 300 kWh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For upstate companies taxes represent approximately 15% of the total monthly bill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For Con Edison taxes represent approximately 25% of the total monthly bill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C4A5B0-9C8A-4DC6-AEEF-C2E057651473}"/>
              </a:ext>
            </a:extLst>
          </p:cNvPr>
          <p:cNvSpPr txBox="1"/>
          <p:nvPr/>
        </p:nvSpPr>
        <p:spPr>
          <a:xfrm>
            <a:off x="7360200" y="666750"/>
            <a:ext cx="1752600" cy="7848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Ins="9144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Bill Assistance: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927,000 Customers, $237 Million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EE6E59C-09B8-46CE-B308-07F7E2772495}"/>
              </a:ext>
            </a:extLst>
          </p:cNvPr>
          <p:cNvGraphicFramePr>
            <a:graphicFrameLocks/>
          </p:cNvGraphicFramePr>
          <p:nvPr/>
        </p:nvGraphicFramePr>
        <p:xfrm>
          <a:off x="381000" y="285750"/>
          <a:ext cx="7620000" cy="428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0535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193431" y="1276350"/>
          <a:ext cx="4378569" cy="2971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chart">
            <a:extLst>
              <a:ext uri="{FF2B5EF4-FFF2-40B4-BE49-F238E27FC236}">
                <a16:creationId xmlns:a16="http://schemas.microsoft.com/office/drawing/2014/main" id="{41D0F27D-B77C-4631-BF8B-D52392713F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3465" y="1276350"/>
            <a:ext cx="4261242" cy="29718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3DA56B7-A234-46EF-960A-E8981E0F27F8}"/>
              </a:ext>
            </a:extLst>
          </p:cNvPr>
          <p:cNvSpPr txBox="1"/>
          <p:nvPr/>
        </p:nvSpPr>
        <p:spPr>
          <a:xfrm>
            <a:off x="990600" y="590550"/>
            <a:ext cx="670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Recent Statewide Reliability Metrics </a:t>
            </a:r>
            <a:endParaRPr lang="en-US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D2610CC-EB00-40A6-826C-16676A5C26DD}"/>
              </a:ext>
            </a:extLst>
          </p:cNvPr>
          <p:cNvSpPr/>
          <p:nvPr/>
        </p:nvSpPr>
        <p:spPr>
          <a:xfrm>
            <a:off x="-152400" y="4254241"/>
            <a:ext cx="5791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US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Note: Con Edison Has Significant Underground Facilities </a:t>
            </a:r>
          </a:p>
        </p:txBody>
      </p:sp>
    </p:spTree>
    <p:extLst>
      <p:ext uri="{BB962C8B-B14F-4D97-AF65-F5344CB8AC3E}">
        <p14:creationId xmlns:p14="http://schemas.microsoft.com/office/powerpoint/2010/main" val="2187923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80C76-4211-4695-90B5-91420D6DC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rgbClr val="002D73"/>
                </a:solidFill>
              </a:rPr>
              <a:t>Integration of New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015C2-3C2E-4336-8F5B-0D43EB0F4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276599"/>
          </a:xfrm>
        </p:spPr>
        <p:txBody>
          <a:bodyPr>
            <a:normAutofit fontScale="92500" lnSpcReduction="10000"/>
          </a:bodyPr>
          <a:lstStyle/>
          <a:p>
            <a:r>
              <a:rPr lang="en-US" sz="2200" b="1" u="sng" dirty="0">
                <a:latin typeface="+mn-lt"/>
              </a:rPr>
              <a:t>Goal</a:t>
            </a:r>
            <a:r>
              <a:rPr lang="en-US" sz="2200" dirty="0">
                <a:latin typeface="+mn-lt"/>
              </a:rPr>
              <a:t>: Integrate Reliably and Cost-effectively</a:t>
            </a:r>
          </a:p>
          <a:p>
            <a:r>
              <a:rPr lang="en-US" sz="2200" dirty="0">
                <a:latin typeface="+mn-lt"/>
              </a:rPr>
              <a:t>Non-wires Alternatives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Utilities applying NWA suitability criteria to capital plans to identify potential NWAs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>
                <a:latin typeface="+mn-lt"/>
              </a:rPr>
              <a:t>Currently over 40 NWAs are being pursued or under consideration </a:t>
            </a:r>
          </a:p>
          <a:p>
            <a:r>
              <a:rPr lang="en-US" sz="2200" dirty="0">
                <a:latin typeface="+mn-lt"/>
              </a:rPr>
              <a:t>Distributed Energy Resources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>
                <a:latin typeface="+mn-lt"/>
              </a:rPr>
              <a:t>Solar target - 6000 MW by 2025</a:t>
            </a:r>
          </a:p>
          <a:p>
            <a:pPr lvl="2"/>
            <a:r>
              <a:rPr lang="en-US" sz="1900" dirty="0">
                <a:latin typeface="+mn-lt"/>
              </a:rPr>
              <a:t>Over 2400 MW installed </a:t>
            </a:r>
          </a:p>
          <a:p>
            <a:pPr lvl="2"/>
            <a:r>
              <a:rPr lang="en-US" sz="1900" dirty="0">
                <a:latin typeface="+mn-lt"/>
              </a:rPr>
              <a:t>Approximately 4700 MW in utility queues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>
                <a:latin typeface="+mn-lt"/>
              </a:rPr>
              <a:t>DPS staff ombudsman and interconnection working groups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>
                <a:latin typeface="+mn-lt"/>
              </a:rPr>
              <a:t>Access to compensation through both retail compensation and NYISO markets</a:t>
            </a:r>
          </a:p>
        </p:txBody>
      </p:sp>
    </p:spTree>
    <p:extLst>
      <p:ext uri="{BB962C8B-B14F-4D97-AF65-F5344CB8AC3E}">
        <p14:creationId xmlns:p14="http://schemas.microsoft.com/office/powerpoint/2010/main" val="1660931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D73"/>
                </a:solidFill>
              </a:rPr>
              <a:t>Integration of New Resources (continued)</a:t>
            </a:r>
            <a:endParaRPr lang="en-US" sz="24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971550"/>
            <a:ext cx="8763000" cy="38862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Storage 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sz="2000" dirty="0"/>
              <a:t>Target: 1500 MW by 2025; 3000 MWs by 2030</a:t>
            </a:r>
          </a:p>
          <a:p>
            <a:pPr lvl="2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 936 MW operational/awarded, all programs</a:t>
            </a:r>
          </a:p>
          <a:p>
            <a:pPr lvl="2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 Approximately 1200 MW in utility queues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 Utilities also pursuing storage projects through rate cases or PSC proceedings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 Use cases: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Customer sided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Distribution system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Bulk system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5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93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D73"/>
                </a:solidFill>
              </a:rPr>
              <a:t>Integration of New Resources (continued)</a:t>
            </a:r>
            <a:endParaRPr lang="en-US" sz="24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971550"/>
            <a:ext cx="8763000" cy="38862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cs typeface="Arial" panose="020B0604020202020204" pitchFamily="34" charset="0"/>
              </a:rPr>
              <a:t>Beneficial Electrification</a:t>
            </a:r>
          </a:p>
          <a:p>
            <a:pPr marL="800080" lvl="1" indent="-342892" defTabSz="914378"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Electric Vehicles </a:t>
            </a:r>
          </a:p>
          <a:p>
            <a:pPr marL="1257280" lvl="2" indent="-342892" defTabSz="914378"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PSC Make-Ready Order</a:t>
            </a:r>
          </a:p>
          <a:p>
            <a:pPr marL="1714469" lvl="3" indent="-342892" defTabSz="914378"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Provides for utility funding of EV charging station through 2025</a:t>
            </a:r>
          </a:p>
          <a:p>
            <a:pPr marL="1714469" lvl="3" indent="-342892" defTabSz="914378"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Sized to meet the NYS ZEV goal</a:t>
            </a:r>
          </a:p>
          <a:p>
            <a:pPr marL="1714469" lvl="3" indent="-342892" defTabSz="91437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Locational/System considerations</a:t>
            </a:r>
          </a:p>
          <a:p>
            <a:pPr marL="800080" lvl="1" indent="-342892" defTabSz="914378"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Building Electrification </a:t>
            </a:r>
          </a:p>
          <a:p>
            <a:pPr marL="1257280" lvl="2" indent="-342892" defTabSz="914378"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PSC Order</a:t>
            </a:r>
          </a:p>
          <a:p>
            <a:pPr marL="1714469" lvl="3" indent="-342892" defTabSz="914378"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Established targets and budgets for heat pumps</a:t>
            </a:r>
          </a:p>
          <a:p>
            <a:pPr marL="1714469" lvl="3" indent="-342892" defTabSz="914378"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$454 million in funding to achieve 3.6 </a:t>
            </a:r>
            <a:r>
              <a:rPr lang="en-US" sz="2000" dirty="0" err="1">
                <a:cs typeface="Arial" panose="020B0604020202020204" pitchFamily="34" charset="0"/>
              </a:rPr>
              <a:t>TBtu</a:t>
            </a:r>
            <a:endParaRPr lang="en-US" sz="2000" dirty="0"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5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06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180F2-5635-4CAE-B506-051BC7130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06375"/>
            <a:ext cx="8305800" cy="993776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002D73"/>
                </a:solidFill>
              </a:rPr>
              <a:t>Integration of New Resources - NYS Electric System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A1754-9C37-4C3D-A1D8-7F3E1D4C4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428999"/>
          </a:xfrm>
        </p:spPr>
        <p:txBody>
          <a:bodyPr>
            <a:normAutofit fontScale="55000" lnSpcReduction="20000"/>
          </a:bodyPr>
          <a:lstStyle/>
          <a:p>
            <a:r>
              <a:rPr lang="en-US" sz="4000" dirty="0">
                <a:latin typeface="+mn-lt"/>
              </a:rPr>
              <a:t>Accelerated Renewable Energy Growth Act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300" dirty="0">
                <a:latin typeface="+mn-lt"/>
              </a:rPr>
              <a:t>PSC to establish State transmission and distribution plans to meet CLCPA goals</a:t>
            </a:r>
          </a:p>
          <a:p>
            <a:r>
              <a:rPr lang="en-US" sz="4000" dirty="0">
                <a:latin typeface="+mn-lt"/>
              </a:rPr>
              <a:t>System studies needed to inform the Plan are underway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300" dirty="0">
                <a:latin typeface="+mn-lt"/>
              </a:rPr>
              <a:t>100x40, Offshore Wind, Utility Local T&amp;D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300" dirty="0">
                <a:latin typeface="+mn-lt"/>
              </a:rPr>
              <a:t>Initial results will be available by end of December </a:t>
            </a:r>
          </a:p>
          <a:p>
            <a:r>
              <a:rPr lang="en-US" sz="4000" dirty="0">
                <a:latin typeface="+mn-lt"/>
              </a:rPr>
              <a:t>In early 2021, PSC will: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300" dirty="0">
                <a:latin typeface="+mn-lt"/>
              </a:rPr>
              <a:t>Identify bulk level and local T&amp;D investments and needs</a:t>
            </a:r>
          </a:p>
          <a:p>
            <a:pPr lvl="2"/>
            <a:r>
              <a:rPr lang="en-US" sz="2500" dirty="0">
                <a:latin typeface="+mn-lt"/>
              </a:rPr>
              <a:t>Bulk projects may be implemented through the NYISO process or other mechanisms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300" dirty="0">
                <a:latin typeface="+mn-lt"/>
              </a:rPr>
              <a:t>Establish guidelines for integrating CLCPA goals in utility planning processes</a:t>
            </a:r>
          </a:p>
          <a:p>
            <a:r>
              <a:rPr lang="en-US" sz="4000" dirty="0">
                <a:latin typeface="+mn-lt"/>
              </a:rPr>
              <a:t>PSC will revisit the plan and progress toward CLCPA goals by January 1, 2023 and every 4 years thereafter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872269"/>
      </p:ext>
    </p:extLst>
  </p:cSld>
  <p:clrMapOvr>
    <a:masterClrMapping/>
  </p:clrMapOvr>
</p:sld>
</file>

<file path=ppt/theme/theme1.xml><?xml version="1.0" encoding="utf-8"?>
<a:theme xmlns:a="http://schemas.openxmlformats.org/drawingml/2006/main" name="DPS PowerPoint -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41DC82AA-3C99-41C7-B2C2-24D0A1F1A9C0}"/>
    </a:ext>
  </a:extLst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C284B9F0-531E-431C-90E8-C2A5905AA920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E82BEF3A-BCCC-4464-8EB6-4E5EDF6086D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F1417254AD284EA12E9C6559B09CF4" ma:contentTypeVersion="" ma:contentTypeDescription="Create a new document." ma:contentTypeScope="" ma:versionID="0a7800a88b4c44be11ff4c2ac950dfb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b938d1d0e22567bcc0762bf6997737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81E512-D939-4868-BB54-446F60E1F1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EE09270-68C1-4C64-B21D-2AA5BF5E37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4861CA-5DD2-44F8-8780-9628548221F3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DPS PowerPoint Template</Template>
  <TotalTime>7243</TotalTime>
  <Words>716</Words>
  <Application>Microsoft Office PowerPoint</Application>
  <PresentationFormat>On-screen Show (16:9)</PresentationFormat>
  <Paragraphs>126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Wingdings</vt:lpstr>
      <vt:lpstr>DPS PowerPoint - Template</vt:lpstr>
      <vt:lpstr>Section Master</vt:lpstr>
      <vt:lpstr>2_Custom Design</vt:lpstr>
      <vt:lpstr>PowerPoint Presentation</vt:lpstr>
      <vt:lpstr>Bulk vs Distribution System</vt:lpstr>
      <vt:lpstr>PowerPoint Presentation</vt:lpstr>
      <vt:lpstr>PowerPoint Presentation</vt:lpstr>
      <vt:lpstr>PowerPoint Presentation</vt:lpstr>
      <vt:lpstr>Integration of New Resources</vt:lpstr>
      <vt:lpstr>PowerPoint Presentation</vt:lpstr>
      <vt:lpstr>PowerPoint Presentation</vt:lpstr>
      <vt:lpstr>Integration of New Resources - NYS Electric System Planning</vt:lpstr>
    </vt:vector>
  </TitlesOfParts>
  <Company>NYSDPS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Grisaru, Elizabeth (DPS)</dc:creator>
  <cp:lastModifiedBy>Mitchell, Tammy (DPS)</cp:lastModifiedBy>
  <cp:revision>67</cp:revision>
  <cp:lastPrinted>2020-10-06T20:48:05Z</cp:lastPrinted>
  <dcterms:created xsi:type="dcterms:W3CDTF">2020-10-01T20:23:45Z</dcterms:created>
  <dcterms:modified xsi:type="dcterms:W3CDTF">2020-10-07T16:06:02Z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0x010100F9F1417254AD284EA12E9C6559B09CF4</vt:lpwstr>
  </property>
</Properties>
</file>