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4v"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7" r:id="rId3"/>
    <p:sldId id="261" r:id="rId4"/>
    <p:sldId id="259" r:id="rId5"/>
    <p:sldId id="263" r:id="rId6"/>
    <p:sldId id="262" r:id="rId7"/>
    <p:sldId id="264" r:id="rId8"/>
    <p:sldId id="265" r:id="rId9"/>
    <p:sldId id="266" r:id="rId10"/>
    <p:sldId id="260" r:id="rId11"/>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Section" id="{66084CB3-5C56-404A-B3D0-979C3532E00B}">
          <p14:sldIdLst>
            <p14:sldId id="268"/>
            <p14:sldId id="267"/>
            <p14:sldId id="261"/>
            <p14:sldId id="259"/>
          </p14:sldIdLst>
        </p14:section>
        <p14:section name="Population" id="{AD17081C-281B-485C-93AB-C554C0A86B25}">
          <p14:sldIdLst>
            <p14:sldId id="263"/>
          </p14:sldIdLst>
        </p14:section>
        <p14:section name="Goods and Services" id="{81255A98-5D17-4CC8-8FCA-EA19BB5E8727}">
          <p14:sldIdLst>
            <p14:sldId id="262"/>
          </p14:sldIdLst>
        </p14:section>
        <p14:section name="Natural Resources" id="{E1C19E8B-9061-4D65-849B-A8864F73CC2D}">
          <p14:sldIdLst>
            <p14:sldId id="264"/>
          </p14:sldIdLst>
        </p14:section>
        <p14:section name="GHG PPM" id="{8C2E5983-B6A7-445A-85A1-9DB427ED8D7D}">
          <p14:sldIdLst>
            <p14:sldId id="265"/>
          </p14:sldIdLst>
        </p14:section>
        <p14:section name="Climate Warming" id="{56755C82-0F69-46A7-867F-494A4547098A}">
          <p14:sldIdLst>
            <p14:sldId id="266"/>
            <p14:sldId id="260"/>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CD7852-E9A0-4452-8EC4-E96FE0058324}" v="277" dt="2022-04-04T13:34:25.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43" autoAdjust="0"/>
    <p:restoredTop sz="94660"/>
  </p:normalViewPr>
  <p:slideViewPr>
    <p:cSldViewPr snapToGrid="0" showGuides="1">
      <p:cViewPr varScale="1">
        <p:scale>
          <a:sx n="103" d="100"/>
          <a:sy n="103" d="100"/>
        </p:scale>
        <p:origin x="150" y="180"/>
      </p:cViewPr>
      <p:guideLst>
        <p:guide orient="horz" pos="2184"/>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1.xml"/><Relationship Id="rId2" Type="http://schemas.openxmlformats.org/officeDocument/2006/relationships/slide" Target="slides/slide1.xml"/><Relationship Id="rId16" Type="http://schemas.microsoft.com/office/2015/10/relationships/revisionInfo" Target="revisionInfo.xml"/><Relationship Id="rId20"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2B9F-CD78-40A8-BEAF-C1C27CA8D9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05DEE-9126-4BFA-812A-02510B3DAA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BFBCDC-1BFF-4D3F-B958-000C26FE6CE3}"/>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5" name="Footer Placeholder 4">
            <a:extLst>
              <a:ext uri="{FF2B5EF4-FFF2-40B4-BE49-F238E27FC236}">
                <a16:creationId xmlns:a16="http://schemas.microsoft.com/office/drawing/2014/main" id="{35025B6D-CED7-4E11-A10A-6FF50AA39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2BCC9-6729-4A15-8951-F5F2F9D97A09}"/>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149734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A584-B91F-4044-B41D-A626BE94D4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BD0A05-8668-47DB-AF82-47DC858F96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36DCF-2B14-4C54-9A7E-BF5EC015FAD8}"/>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5" name="Footer Placeholder 4">
            <a:extLst>
              <a:ext uri="{FF2B5EF4-FFF2-40B4-BE49-F238E27FC236}">
                <a16:creationId xmlns:a16="http://schemas.microsoft.com/office/drawing/2014/main" id="{83B3BC1C-8A68-4E51-B4F2-FA1B9A508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DC91D-78D2-4CCC-82CF-E4DD0EFCABEB}"/>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1732973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FDC1B-DC0D-4EA1-AA70-E2B6F1B38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AAB616-F326-4E5D-A53A-572C67DCCE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8FAFC-9048-42D9-A736-4770E3814B8E}"/>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5" name="Footer Placeholder 4">
            <a:extLst>
              <a:ext uri="{FF2B5EF4-FFF2-40B4-BE49-F238E27FC236}">
                <a16:creationId xmlns:a16="http://schemas.microsoft.com/office/drawing/2014/main" id="{22E31D6F-9EBF-423E-B92B-28077A0EE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F6414-868C-4544-B890-8B7F559736B0}"/>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96404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2C86E-6FB6-4E49-828B-C703561C8C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679D75-1004-484A-8C21-BC9AE3CBF0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5A3E0-1870-4F58-8026-6959B9173596}"/>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5" name="Footer Placeholder 4">
            <a:extLst>
              <a:ext uri="{FF2B5EF4-FFF2-40B4-BE49-F238E27FC236}">
                <a16:creationId xmlns:a16="http://schemas.microsoft.com/office/drawing/2014/main" id="{EBA26100-7FB2-4ECD-BBF6-039CDCDA9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A2457-C9E7-4F16-9B34-E93DEDBA9802}"/>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1071227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3225-A333-4873-8394-0F58CDDCF6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8A0DE7-A58B-4EAC-9C18-1037BB7BBA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DB5510-592F-4A5D-8955-0D7F357723F8}"/>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5" name="Footer Placeholder 4">
            <a:extLst>
              <a:ext uri="{FF2B5EF4-FFF2-40B4-BE49-F238E27FC236}">
                <a16:creationId xmlns:a16="http://schemas.microsoft.com/office/drawing/2014/main" id="{E56A6E81-580E-41D7-AEB9-0C6338365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882E3-7773-4585-ACAE-2798CEA8510E}"/>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4126086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98007-DA58-4BCE-BD89-6E7B0A224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56A1E-92FC-4073-8BA6-3B1985DED9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21B4D-6E06-4CC5-950F-41899C729F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FC29B0-B2F1-423E-A1E7-3D69DFAD1FE2}"/>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6" name="Footer Placeholder 5">
            <a:extLst>
              <a:ext uri="{FF2B5EF4-FFF2-40B4-BE49-F238E27FC236}">
                <a16:creationId xmlns:a16="http://schemas.microsoft.com/office/drawing/2014/main" id="{DF5A5C71-305D-4197-8C68-AE04806F6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66D37B-1247-422E-AFBA-5E326325C4C8}"/>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3244579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8FC4-57A0-4B85-B434-B758234239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EE4E1F-B6D2-4E3B-B6D8-725058BD95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CE07E4-A3C5-4446-8F5C-A71A955F19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9CBDC9-5D27-44F1-89B4-8522899F78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468CF8-BC6F-4158-9D81-720AF29D24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572410-B285-4FA9-93EB-68065868E7B7}"/>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8" name="Footer Placeholder 7">
            <a:extLst>
              <a:ext uri="{FF2B5EF4-FFF2-40B4-BE49-F238E27FC236}">
                <a16:creationId xmlns:a16="http://schemas.microsoft.com/office/drawing/2014/main" id="{5E76AE92-20BF-490B-BDFF-BD49372AFB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E3D7A4-A900-4354-9B4A-1BB3FAB95457}"/>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234497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2F7C-9D5D-4B4C-B59B-71721715EC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A0DEBA-32A0-46FF-A15F-167E179AA53D}"/>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4" name="Footer Placeholder 3">
            <a:extLst>
              <a:ext uri="{FF2B5EF4-FFF2-40B4-BE49-F238E27FC236}">
                <a16:creationId xmlns:a16="http://schemas.microsoft.com/office/drawing/2014/main" id="{1AD6BA3C-2673-4184-846B-2F11E412C3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049301-36BC-4D91-9AD8-EC6A2E12EA98}"/>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585766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A6C9E9-1C46-4AF9-BF72-B9C38A7FAE18}"/>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3" name="Footer Placeholder 2">
            <a:extLst>
              <a:ext uri="{FF2B5EF4-FFF2-40B4-BE49-F238E27FC236}">
                <a16:creationId xmlns:a16="http://schemas.microsoft.com/office/drawing/2014/main" id="{52933547-7F3E-4303-ADC9-C5C3A4F618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93FF29-1F88-4A29-867F-285A56E6C340}"/>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364752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12F1-0605-423E-99CE-AED85166A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7D7096-D370-4571-960D-0F01AF3A4C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543AF9-1133-4CB4-B282-524900033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5E3689-6644-4E8E-8D38-99E8723120AD}"/>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6" name="Footer Placeholder 5">
            <a:extLst>
              <a:ext uri="{FF2B5EF4-FFF2-40B4-BE49-F238E27FC236}">
                <a16:creationId xmlns:a16="http://schemas.microsoft.com/office/drawing/2014/main" id="{B6B87FD6-E5DD-494A-8743-461518554F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50EBE-7E91-4449-87F3-5237937354BE}"/>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129504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35BC-6FDE-47A3-ACB0-C314BCC28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2C9131-F2B0-4DF8-95AD-3E14702458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56123A-6AAA-4F11-ACB8-EE1923CA0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CF595-CDDD-4827-85AD-9F698BCB3606}"/>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6" name="Footer Placeholder 5">
            <a:extLst>
              <a:ext uri="{FF2B5EF4-FFF2-40B4-BE49-F238E27FC236}">
                <a16:creationId xmlns:a16="http://schemas.microsoft.com/office/drawing/2014/main" id="{0B7DAF0A-61B6-43A0-AAC6-45BFF78E0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FD81EB-A4B4-4B1E-91DC-2DCE9384DE93}"/>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115780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B20ED-9838-4ED4-837A-DC68118DF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6238DF-9DCD-4440-AC54-672B3B16C6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30290-8F54-4C4C-90B4-5214050A67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36A73-0038-4695-A74C-E08DB17D40C9}" type="datetimeFigureOut">
              <a:rPr lang="en-US" smtClean="0"/>
              <a:t>4/4/2022</a:t>
            </a:fld>
            <a:endParaRPr lang="en-US"/>
          </a:p>
        </p:txBody>
      </p:sp>
      <p:sp>
        <p:nvSpPr>
          <p:cNvPr id="5" name="Footer Placeholder 4">
            <a:extLst>
              <a:ext uri="{FF2B5EF4-FFF2-40B4-BE49-F238E27FC236}">
                <a16:creationId xmlns:a16="http://schemas.microsoft.com/office/drawing/2014/main" id="{4C0D1C2D-BDE7-4FA4-A25C-A07ACF652C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A93576-E747-470F-A2C4-20930A6B3C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62D47-2C33-4844-B90B-3EC5213EEF37}" type="slidenum">
              <a:rPr lang="en-US" smtClean="0"/>
              <a:t>‹#›</a:t>
            </a:fld>
            <a:endParaRPr lang="en-US"/>
          </a:p>
        </p:txBody>
      </p:sp>
    </p:spTree>
    <p:extLst>
      <p:ext uri="{BB962C8B-B14F-4D97-AF65-F5344CB8AC3E}">
        <p14:creationId xmlns:p14="http://schemas.microsoft.com/office/powerpoint/2010/main" val="2742417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londajm@gmail.com"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0.png"/><Relationship Id="rId18" Type="http://schemas.openxmlformats.org/officeDocument/2006/relationships/image" Target="../media/image11.png"/><Relationship Id="rId3" Type="http://schemas.openxmlformats.org/officeDocument/2006/relationships/image" Target="../media/image4.png"/><Relationship Id="rId21" Type="http://schemas.openxmlformats.org/officeDocument/2006/relationships/image" Target="../media/image12.png"/><Relationship Id="rId7" Type="http://schemas.openxmlformats.org/officeDocument/2006/relationships/image" Target="../media/image8.png"/><Relationship Id="rId12" Type="http://schemas.openxmlformats.org/officeDocument/2006/relationships/image" Target="../media/image9.png"/><Relationship Id="rId17" Type="http://schemas.openxmlformats.org/officeDocument/2006/relationships/slide" Target="slide8.xml"/><Relationship Id="rId2" Type="http://schemas.openxmlformats.org/officeDocument/2006/relationships/hyperlink" Target="mailto:londajm@gmail.com" TargetMode="External"/><Relationship Id="rId16" Type="http://schemas.openxmlformats.org/officeDocument/2006/relationships/image" Target="../media/image11.png"/><Relationship Id="rId20"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slide" Target="slide6.xml"/><Relationship Id="rId5" Type="http://schemas.openxmlformats.org/officeDocument/2006/relationships/image" Target="../media/image6.png"/><Relationship Id="rId15" Type="http://schemas.openxmlformats.org/officeDocument/2006/relationships/image" Target="../media/image10.png"/><Relationship Id="rId10" Type="http://schemas.openxmlformats.org/officeDocument/2006/relationships/image" Target="../media/image9.png"/><Relationship Id="rId19"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londajm@gmail.com"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mailto:londajm@gmail.com"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mailto:londajm@gmail.com"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mailto:londajm@gmail.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londajm@gmail.com"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svs.gsfc.nasa.gov/4975" TargetMode="External"/><Relationship Id="rId3" Type="http://schemas.openxmlformats.org/officeDocument/2006/relationships/slideLayout" Target="../slideLayouts/slideLayout7.xml"/><Relationship Id="rId7" Type="http://schemas.openxmlformats.org/officeDocument/2006/relationships/hyperlink" Target="https://www.climate-lab-book.ac.uk/spirals/" TargetMode="Externa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hyperlink" Target="https://data.giss.nasa.gov/gistemp/tabledata_v4/GLB.Ts+dSST.csv" TargetMode="External"/><Relationship Id="rId5" Type="http://schemas.openxmlformats.org/officeDocument/2006/relationships/image" Target="../media/image20.png"/><Relationship Id="rId4" Type="http://schemas.openxmlformats.org/officeDocument/2006/relationships/hyperlink" Target="mailto:londajm@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EBA7688-E009-481C-9849-634718C64AB6}"/>
              </a:ext>
            </a:extLst>
          </p:cNvPr>
          <p:cNvSpPr>
            <a:spLocks noGrp="1"/>
          </p:cNvSpPr>
          <p:nvPr>
            <p:ph type="subTitle" idx="1"/>
          </p:nvPr>
        </p:nvSpPr>
        <p:spPr>
          <a:xfrm>
            <a:off x="2739189" y="3708155"/>
            <a:ext cx="9144000" cy="1655762"/>
          </a:xfrm>
        </p:spPr>
        <p:txBody>
          <a:bodyPr>
            <a:normAutofit/>
          </a:bodyPr>
          <a:lstStyle/>
          <a:p>
            <a:pPr algn="r"/>
            <a:r>
              <a:rPr lang="en-US" sz="2000" dirty="0">
                <a:solidFill>
                  <a:schemeClr val="bg1"/>
                </a:solidFill>
              </a:rPr>
              <a:t>Prepared by: Joseph M. Londa</a:t>
            </a:r>
          </a:p>
          <a:p>
            <a:pPr algn="r"/>
            <a:r>
              <a:rPr lang="en-US" sz="2000" dirty="0">
                <a:solidFill>
                  <a:schemeClr val="bg1"/>
                </a:solidFill>
              </a:rPr>
              <a:t>Climate Smart Community Task Force</a:t>
            </a:r>
          </a:p>
          <a:p>
            <a:pPr algn="r"/>
            <a:r>
              <a:rPr lang="en-US" sz="2000" dirty="0">
                <a:solidFill>
                  <a:schemeClr val="bg1"/>
                </a:solidFill>
              </a:rPr>
              <a:t>New Paltz, N.Y.</a:t>
            </a:r>
          </a:p>
        </p:txBody>
      </p:sp>
      <p:pic>
        <p:nvPicPr>
          <p:cNvPr id="5" name="Picture 6" descr="spinning earth gif">
            <a:extLst>
              <a:ext uri="{FF2B5EF4-FFF2-40B4-BE49-F238E27FC236}">
                <a16:creationId xmlns:a16="http://schemas.microsoft.com/office/drawing/2014/main" id="{5E2D37A0-D7F3-42D6-8EFD-D13E8933AD3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71611" cy="56037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3CE038-A05A-4D33-A538-DFD0A12D877C}"/>
              </a:ext>
            </a:extLst>
          </p:cNvPr>
          <p:cNvSpPr>
            <a:spLocks noGrp="1"/>
          </p:cNvSpPr>
          <p:nvPr>
            <p:ph type="ctrTitle"/>
          </p:nvPr>
        </p:nvSpPr>
        <p:spPr>
          <a:xfrm>
            <a:off x="3048000" y="607219"/>
            <a:ext cx="9144000" cy="2387600"/>
          </a:xfrm>
        </p:spPr>
        <p:txBody>
          <a:bodyPr>
            <a:noAutofit/>
          </a:bodyPr>
          <a:lstStyle/>
          <a:p>
            <a:r>
              <a:rPr lang="en-US" sz="4400" dirty="0">
                <a:solidFill>
                  <a:schemeClr val="bg1"/>
                </a:solidFill>
              </a:rPr>
              <a:t>New York State System Thinking Approach to Combating Climate Warming</a:t>
            </a:r>
            <a:br>
              <a:rPr lang="en-US" sz="4400" dirty="0">
                <a:solidFill>
                  <a:schemeClr val="bg1"/>
                </a:solidFill>
              </a:rPr>
            </a:br>
            <a:endParaRPr lang="en-US" sz="4400" dirty="0">
              <a:solidFill>
                <a:schemeClr val="bg1"/>
              </a:solidFill>
            </a:endParaRPr>
          </a:p>
        </p:txBody>
      </p:sp>
    </p:spTree>
    <p:extLst>
      <p:ext uri="{BB962C8B-B14F-4D97-AF65-F5344CB8AC3E}">
        <p14:creationId xmlns:p14="http://schemas.microsoft.com/office/powerpoint/2010/main" val="3274372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Oval 97">
            <a:extLst>
              <a:ext uri="{FF2B5EF4-FFF2-40B4-BE49-F238E27FC236}">
                <a16:creationId xmlns:a16="http://schemas.microsoft.com/office/drawing/2014/main" id="{EBC7CF18-EF09-456B-8896-094737630A8E}"/>
              </a:ext>
            </a:extLst>
          </p:cNvPr>
          <p:cNvSpPr/>
          <p:nvPr/>
        </p:nvSpPr>
        <p:spPr>
          <a:xfrm>
            <a:off x="773948" y="1746650"/>
            <a:ext cx="10471514" cy="4108929"/>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a:extLst>
              <a:ext uri="{FF2B5EF4-FFF2-40B4-BE49-F238E27FC236}">
                <a16:creationId xmlns:a16="http://schemas.microsoft.com/office/drawing/2014/main" id="{447CF083-AA33-463E-B7ED-FCF29738A762}"/>
              </a:ext>
            </a:extLst>
          </p:cNvPr>
          <p:cNvGrpSpPr/>
          <p:nvPr/>
        </p:nvGrpSpPr>
        <p:grpSpPr>
          <a:xfrm>
            <a:off x="8188821" y="1086565"/>
            <a:ext cx="3172967" cy="1765064"/>
            <a:chOff x="7319391" y="1458005"/>
            <a:chExt cx="3172967" cy="1765064"/>
          </a:xfrm>
        </p:grpSpPr>
        <p:sp>
          <p:nvSpPr>
            <p:cNvPr id="6" name="Oval 5">
              <a:extLst>
                <a:ext uri="{FF2B5EF4-FFF2-40B4-BE49-F238E27FC236}">
                  <a16:creationId xmlns:a16="http://schemas.microsoft.com/office/drawing/2014/main" id="{D152F5D4-F74A-4601-87E3-8B636B74AEEA}"/>
                </a:ext>
              </a:extLst>
            </p:cNvPr>
            <p:cNvSpPr/>
            <p:nvPr/>
          </p:nvSpPr>
          <p:spPr>
            <a:xfrm>
              <a:off x="7420166" y="1570482"/>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 name="Oval 6">
              <a:extLst>
                <a:ext uri="{FF2B5EF4-FFF2-40B4-BE49-F238E27FC236}">
                  <a16:creationId xmlns:a16="http://schemas.microsoft.com/office/drawing/2014/main" id="{7197F347-0E23-4F37-ABCE-7ED83A257333}"/>
                </a:ext>
              </a:extLst>
            </p:cNvPr>
            <p:cNvSpPr/>
            <p:nvPr/>
          </p:nvSpPr>
          <p:spPr>
            <a:xfrm>
              <a:off x="7848084" y="2409253"/>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Oval 7">
              <a:extLst>
                <a:ext uri="{FF2B5EF4-FFF2-40B4-BE49-F238E27FC236}">
                  <a16:creationId xmlns:a16="http://schemas.microsoft.com/office/drawing/2014/main" id="{45B92AD8-A9DE-4C4D-80C3-BBF59BF5740A}"/>
                </a:ext>
              </a:extLst>
            </p:cNvPr>
            <p:cNvSpPr/>
            <p:nvPr/>
          </p:nvSpPr>
          <p:spPr>
            <a:xfrm>
              <a:off x="9227441" y="1458005"/>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C90184B-ADFA-411F-83BD-CDE2D6CE4E58}"/>
                </a:ext>
              </a:extLst>
            </p:cNvPr>
            <p:cNvSpPr/>
            <p:nvPr/>
          </p:nvSpPr>
          <p:spPr>
            <a:xfrm>
              <a:off x="9536619" y="2279523"/>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58B711A-7C40-4A62-99AE-59285F581DF6}"/>
                </a:ext>
              </a:extLst>
            </p:cNvPr>
            <p:cNvSpPr/>
            <p:nvPr/>
          </p:nvSpPr>
          <p:spPr>
            <a:xfrm>
              <a:off x="7319391" y="1875663"/>
              <a:ext cx="3172967" cy="928116"/>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67409521-8749-4FB8-B388-B4A2D72DFCBC}"/>
                </a:ext>
              </a:extLst>
            </p:cNvPr>
            <p:cNvCxnSpPr>
              <a:cxnSpLocks/>
              <a:stCxn id="5" idx="1"/>
              <a:endCxn id="5" idx="5"/>
            </p:cNvCxnSpPr>
            <p:nvPr/>
          </p:nvCxnSpPr>
          <p:spPr>
            <a:xfrm>
              <a:off x="7784061" y="2011582"/>
              <a:ext cx="2243627" cy="656278"/>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FE2585-41B3-40DD-B6A5-FC322F93C84C}"/>
                </a:ext>
              </a:extLst>
            </p:cNvPr>
            <p:cNvCxnSpPr>
              <a:cxnSpLocks/>
            </p:cNvCxnSpPr>
            <p:nvPr/>
          </p:nvCxnSpPr>
          <p:spPr>
            <a:xfrm flipH="1">
              <a:off x="8304945" y="1948815"/>
              <a:ext cx="1250535" cy="815911"/>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56895FB-5E9B-4ABE-B147-6908C9EC92AE}"/>
                </a:ext>
              </a:extLst>
            </p:cNvPr>
            <p:cNvSpPr txBox="1"/>
            <p:nvPr/>
          </p:nvSpPr>
          <p:spPr>
            <a:xfrm>
              <a:off x="8431810" y="2112810"/>
              <a:ext cx="957314" cy="400110"/>
            </a:xfrm>
            <a:prstGeom prst="rect">
              <a:avLst/>
            </a:prstGeom>
            <a:noFill/>
          </p:spPr>
          <p:txBody>
            <a:bodyPr wrap="none" rtlCol="0">
              <a:spAutoFit/>
            </a:bodyPr>
            <a:lstStyle/>
            <a:p>
              <a:pPr algn="ctr"/>
              <a:r>
                <a:rPr lang="en-US" sz="1000"/>
                <a:t>Societal Pillars </a:t>
              </a:r>
              <a:br>
                <a:rPr lang="en-US" sz="1000"/>
              </a:br>
              <a:r>
                <a:rPr lang="en-US" sz="1000"/>
                <a:t>Integration</a:t>
              </a:r>
            </a:p>
          </p:txBody>
        </p:sp>
        <p:sp>
          <p:nvSpPr>
            <p:cNvPr id="60" name="TextBox 59">
              <a:extLst>
                <a:ext uri="{FF2B5EF4-FFF2-40B4-BE49-F238E27FC236}">
                  <a16:creationId xmlns:a16="http://schemas.microsoft.com/office/drawing/2014/main" id="{F66042E6-CAC7-4A85-A1D2-0778B8C56004}"/>
                </a:ext>
              </a:extLst>
            </p:cNvPr>
            <p:cNvSpPr txBox="1"/>
            <p:nvPr/>
          </p:nvSpPr>
          <p:spPr>
            <a:xfrm>
              <a:off x="7886494" y="2599823"/>
              <a:ext cx="731290" cy="415498"/>
            </a:xfrm>
            <a:prstGeom prst="rect">
              <a:avLst/>
            </a:prstGeom>
            <a:noFill/>
          </p:spPr>
          <p:txBody>
            <a:bodyPr wrap="none" rtlCol="0">
              <a:spAutoFit/>
            </a:bodyPr>
            <a:lstStyle/>
            <a:p>
              <a:pPr algn="ctr"/>
              <a:r>
                <a:rPr lang="en-US" sz="1050">
                  <a:solidFill>
                    <a:schemeClr val="bg1"/>
                  </a:solidFill>
                </a:rPr>
                <a:t>Just</a:t>
              </a:r>
            </a:p>
            <a:p>
              <a:pPr algn="ctr"/>
              <a:r>
                <a:rPr lang="en-US" sz="1050">
                  <a:solidFill>
                    <a:schemeClr val="bg1"/>
                  </a:solidFill>
                </a:rPr>
                <a:t>Transition</a:t>
              </a:r>
            </a:p>
          </p:txBody>
        </p:sp>
        <p:sp>
          <p:nvSpPr>
            <p:cNvPr id="61" name="TextBox 60">
              <a:extLst>
                <a:ext uri="{FF2B5EF4-FFF2-40B4-BE49-F238E27FC236}">
                  <a16:creationId xmlns:a16="http://schemas.microsoft.com/office/drawing/2014/main" id="{0EA9C5CB-4098-46DB-A5FF-F5DBF2948BD6}"/>
                </a:ext>
              </a:extLst>
            </p:cNvPr>
            <p:cNvSpPr txBox="1"/>
            <p:nvPr/>
          </p:nvSpPr>
          <p:spPr>
            <a:xfrm>
              <a:off x="7535108" y="1675344"/>
              <a:ext cx="595035" cy="577081"/>
            </a:xfrm>
            <a:prstGeom prst="rect">
              <a:avLst/>
            </a:prstGeom>
            <a:noFill/>
          </p:spPr>
          <p:txBody>
            <a:bodyPr wrap="none" rtlCol="0">
              <a:spAutoFit/>
            </a:bodyPr>
            <a:lstStyle/>
            <a:p>
              <a:pPr algn="ctr"/>
              <a:r>
                <a:rPr lang="en-US" sz="1050" dirty="0">
                  <a:solidFill>
                    <a:schemeClr val="bg1"/>
                  </a:solidFill>
                </a:rPr>
                <a:t>Carbon</a:t>
              </a:r>
              <a:br>
                <a:rPr lang="en-US" sz="1050" dirty="0">
                  <a:solidFill>
                    <a:schemeClr val="bg1"/>
                  </a:solidFill>
                </a:rPr>
              </a:br>
              <a:r>
                <a:rPr lang="en-US" sz="1050" dirty="0">
                  <a:solidFill>
                    <a:schemeClr val="bg1"/>
                  </a:solidFill>
                </a:rPr>
                <a:t>Neutral</a:t>
              </a:r>
            </a:p>
            <a:p>
              <a:pPr algn="ctr"/>
              <a:r>
                <a:rPr lang="en-US" sz="1050" dirty="0">
                  <a:solidFill>
                    <a:schemeClr val="bg1"/>
                  </a:solidFill>
                </a:rPr>
                <a:t>Vision</a:t>
              </a:r>
            </a:p>
          </p:txBody>
        </p:sp>
        <p:sp>
          <p:nvSpPr>
            <p:cNvPr id="62" name="TextBox 61">
              <a:extLst>
                <a:ext uri="{FF2B5EF4-FFF2-40B4-BE49-F238E27FC236}">
                  <a16:creationId xmlns:a16="http://schemas.microsoft.com/office/drawing/2014/main" id="{E7C018AD-C4D5-4207-9E34-B7BD36595A23}"/>
                </a:ext>
              </a:extLst>
            </p:cNvPr>
            <p:cNvSpPr txBox="1"/>
            <p:nvPr/>
          </p:nvSpPr>
          <p:spPr>
            <a:xfrm>
              <a:off x="9680284" y="2466686"/>
              <a:ext cx="545341" cy="415498"/>
            </a:xfrm>
            <a:prstGeom prst="rect">
              <a:avLst/>
            </a:prstGeom>
            <a:noFill/>
          </p:spPr>
          <p:txBody>
            <a:bodyPr wrap="none" rtlCol="0">
              <a:spAutoFit/>
            </a:bodyPr>
            <a:lstStyle/>
            <a:p>
              <a:pPr algn="ctr"/>
              <a:r>
                <a:rPr lang="en-US" sz="1050">
                  <a:solidFill>
                    <a:schemeClr val="bg1"/>
                  </a:solidFill>
                </a:rPr>
                <a:t>Public</a:t>
              </a:r>
              <a:br>
                <a:rPr lang="en-US" sz="1050">
                  <a:solidFill>
                    <a:schemeClr val="bg1"/>
                  </a:solidFill>
                </a:rPr>
              </a:br>
              <a:r>
                <a:rPr lang="en-US" sz="1050">
                  <a:solidFill>
                    <a:schemeClr val="bg1"/>
                  </a:solidFill>
                </a:rPr>
                <a:t>Health</a:t>
              </a:r>
            </a:p>
          </p:txBody>
        </p:sp>
        <p:sp>
          <p:nvSpPr>
            <p:cNvPr id="63" name="TextBox 62">
              <a:extLst>
                <a:ext uri="{FF2B5EF4-FFF2-40B4-BE49-F238E27FC236}">
                  <a16:creationId xmlns:a16="http://schemas.microsoft.com/office/drawing/2014/main" id="{42B80897-BCDF-4275-980B-4B12C2FAC1D2}"/>
                </a:ext>
              </a:extLst>
            </p:cNvPr>
            <p:cNvSpPr txBox="1"/>
            <p:nvPr/>
          </p:nvSpPr>
          <p:spPr>
            <a:xfrm>
              <a:off x="9323207" y="1641180"/>
              <a:ext cx="622286" cy="415498"/>
            </a:xfrm>
            <a:prstGeom prst="rect">
              <a:avLst/>
            </a:prstGeom>
            <a:noFill/>
          </p:spPr>
          <p:txBody>
            <a:bodyPr wrap="none" rtlCol="0">
              <a:spAutoFit/>
            </a:bodyPr>
            <a:lstStyle/>
            <a:p>
              <a:pPr algn="ctr"/>
              <a:r>
                <a:rPr lang="en-US" sz="1050">
                  <a:solidFill>
                    <a:schemeClr val="bg1"/>
                  </a:solidFill>
                </a:rPr>
                <a:t>Climate</a:t>
              </a:r>
              <a:br>
                <a:rPr lang="en-US" sz="1050">
                  <a:solidFill>
                    <a:schemeClr val="bg1"/>
                  </a:solidFill>
                </a:rPr>
              </a:br>
              <a:r>
                <a:rPr lang="en-US" sz="1050">
                  <a:solidFill>
                    <a:schemeClr val="bg1"/>
                  </a:solidFill>
                </a:rPr>
                <a:t>Justice</a:t>
              </a:r>
            </a:p>
          </p:txBody>
        </p:sp>
      </p:grpSp>
      <p:grpSp>
        <p:nvGrpSpPr>
          <p:cNvPr id="161" name="Group 160">
            <a:extLst>
              <a:ext uri="{FF2B5EF4-FFF2-40B4-BE49-F238E27FC236}">
                <a16:creationId xmlns:a16="http://schemas.microsoft.com/office/drawing/2014/main" id="{F70D8FBE-59A3-4F57-A456-93DBCFBA30D7}"/>
              </a:ext>
            </a:extLst>
          </p:cNvPr>
          <p:cNvGrpSpPr/>
          <p:nvPr/>
        </p:nvGrpSpPr>
        <p:grpSpPr>
          <a:xfrm>
            <a:off x="7216359" y="4653812"/>
            <a:ext cx="4975641" cy="1996440"/>
            <a:chOff x="6415883" y="3713607"/>
            <a:chExt cx="4975641" cy="1996440"/>
          </a:xfrm>
        </p:grpSpPr>
        <p:sp>
          <p:nvSpPr>
            <p:cNvPr id="11" name="Oval 10">
              <a:extLst>
                <a:ext uri="{FF2B5EF4-FFF2-40B4-BE49-F238E27FC236}">
                  <a16:creationId xmlns:a16="http://schemas.microsoft.com/office/drawing/2014/main" id="{743A83E9-F6A2-40B3-A8DC-AAC6FFEA8EB3}"/>
                </a:ext>
              </a:extLst>
            </p:cNvPr>
            <p:cNvSpPr/>
            <p:nvPr/>
          </p:nvSpPr>
          <p:spPr>
            <a:xfrm>
              <a:off x="6420228" y="4304919"/>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4" name="Oval 13">
              <a:extLst>
                <a:ext uri="{FF2B5EF4-FFF2-40B4-BE49-F238E27FC236}">
                  <a16:creationId xmlns:a16="http://schemas.microsoft.com/office/drawing/2014/main" id="{073926A4-BC6F-4112-A763-FF6396FA4C80}"/>
                </a:ext>
              </a:extLst>
            </p:cNvPr>
            <p:cNvSpPr/>
            <p:nvPr/>
          </p:nvSpPr>
          <p:spPr>
            <a:xfrm>
              <a:off x="10577708" y="4304919"/>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0B72B1-D61B-46BC-B516-9AB50771A9BB}"/>
                </a:ext>
              </a:extLst>
            </p:cNvPr>
            <p:cNvSpPr/>
            <p:nvPr/>
          </p:nvSpPr>
          <p:spPr>
            <a:xfrm>
              <a:off x="9308973" y="4880991"/>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DF38A6B-B19D-4949-B263-C00D8D0B7626}"/>
                </a:ext>
              </a:extLst>
            </p:cNvPr>
            <p:cNvSpPr/>
            <p:nvPr/>
          </p:nvSpPr>
          <p:spPr>
            <a:xfrm>
              <a:off x="9289921" y="3713607"/>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769BAE-5311-4493-A8F7-F543367C1B3E}"/>
                </a:ext>
              </a:extLst>
            </p:cNvPr>
            <p:cNvSpPr/>
            <p:nvPr/>
          </p:nvSpPr>
          <p:spPr>
            <a:xfrm>
              <a:off x="7726297" y="4896231"/>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B2533EF-B4A1-4D09-B375-7349DB51037E}"/>
                </a:ext>
              </a:extLst>
            </p:cNvPr>
            <p:cNvSpPr/>
            <p:nvPr/>
          </p:nvSpPr>
          <p:spPr>
            <a:xfrm>
              <a:off x="7726297" y="3728847"/>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B9A1F6-C0C8-46AC-9E41-0910BDB7A48F}"/>
                </a:ext>
              </a:extLst>
            </p:cNvPr>
            <p:cNvSpPr/>
            <p:nvPr/>
          </p:nvSpPr>
          <p:spPr>
            <a:xfrm>
              <a:off x="6827136" y="4044315"/>
              <a:ext cx="4224528" cy="1335024"/>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D29556B-11FB-477E-B718-16C873EFD7FD}"/>
                </a:ext>
              </a:extLst>
            </p:cNvPr>
            <p:cNvCxnSpPr>
              <a:stCxn id="10" idx="2"/>
              <a:endCxn id="10" idx="6"/>
            </p:cNvCxnSpPr>
            <p:nvPr/>
          </p:nvCxnSpPr>
          <p:spPr>
            <a:xfrm>
              <a:off x="6827136" y="4711827"/>
              <a:ext cx="4224528"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6C5C69-A47B-45A5-B3FD-E09BCAF4DC80}"/>
                </a:ext>
              </a:extLst>
            </p:cNvPr>
            <p:cNvCxnSpPr>
              <a:cxnSpLocks/>
            </p:cNvCxnSpPr>
            <p:nvPr/>
          </p:nvCxnSpPr>
          <p:spPr>
            <a:xfrm>
              <a:off x="6827136" y="4711827"/>
              <a:ext cx="2888745" cy="610363"/>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0325C5-A0A7-43DD-AB9E-B5E888E6E0DB}"/>
                </a:ext>
              </a:extLst>
            </p:cNvPr>
            <p:cNvCxnSpPr>
              <a:cxnSpLocks/>
              <a:stCxn id="10" idx="2"/>
            </p:cNvCxnSpPr>
            <p:nvPr/>
          </p:nvCxnSpPr>
          <p:spPr>
            <a:xfrm flipV="1">
              <a:off x="6827136" y="4101464"/>
              <a:ext cx="2869693" cy="610363"/>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6B56BBA-F0F6-429E-A7E7-73CA1C402F1C}"/>
                </a:ext>
              </a:extLst>
            </p:cNvPr>
            <p:cNvCxnSpPr>
              <a:cxnSpLocks/>
              <a:stCxn id="10" idx="6"/>
            </p:cNvCxnSpPr>
            <p:nvPr/>
          </p:nvCxnSpPr>
          <p:spPr>
            <a:xfrm flipH="1">
              <a:off x="8077583" y="4711827"/>
              <a:ext cx="2974081" cy="59131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ABA9B06-D5F2-4E70-BE28-3F1227E41724}"/>
                </a:ext>
              </a:extLst>
            </p:cNvPr>
            <p:cNvCxnSpPr>
              <a:cxnSpLocks/>
              <a:stCxn id="10" idx="6"/>
            </p:cNvCxnSpPr>
            <p:nvPr/>
          </p:nvCxnSpPr>
          <p:spPr>
            <a:xfrm flipH="1" flipV="1">
              <a:off x="8181218" y="4097655"/>
              <a:ext cx="2870446" cy="61417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A2C073-68B9-4F35-82F4-52789E293E59}"/>
                </a:ext>
              </a:extLst>
            </p:cNvPr>
            <p:cNvCxnSpPr/>
            <p:nvPr/>
          </p:nvCxnSpPr>
          <p:spPr>
            <a:xfrm>
              <a:off x="8181218" y="4097655"/>
              <a:ext cx="1515611" cy="1224535"/>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C14C3FF-A1A4-4F52-B3C8-E120E4A8DE51}"/>
                </a:ext>
              </a:extLst>
            </p:cNvPr>
            <p:cNvCxnSpPr>
              <a:cxnSpLocks/>
            </p:cNvCxnSpPr>
            <p:nvPr/>
          </p:nvCxnSpPr>
          <p:spPr>
            <a:xfrm flipH="1">
              <a:off x="8114920" y="4095750"/>
              <a:ext cx="1563622" cy="122644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51A5261-6B33-4587-ADA8-8C1B4DC4EB50}"/>
                </a:ext>
              </a:extLst>
            </p:cNvPr>
            <p:cNvSpPr txBox="1"/>
            <p:nvPr/>
          </p:nvSpPr>
          <p:spPr>
            <a:xfrm>
              <a:off x="8172610" y="4526023"/>
              <a:ext cx="1548822" cy="415498"/>
            </a:xfrm>
            <a:prstGeom prst="rect">
              <a:avLst/>
            </a:prstGeom>
            <a:noFill/>
          </p:spPr>
          <p:txBody>
            <a:bodyPr wrap="none" rtlCol="0">
              <a:spAutoFit/>
            </a:bodyPr>
            <a:lstStyle/>
            <a:p>
              <a:pPr algn="ctr"/>
              <a:r>
                <a:rPr lang="en-US" sz="1050"/>
                <a:t>Greenhouse Gas Sector </a:t>
              </a:r>
              <a:br>
                <a:rPr lang="en-US" sz="1050"/>
              </a:br>
              <a:r>
                <a:rPr lang="en-US" sz="1050"/>
                <a:t>Integration</a:t>
              </a:r>
            </a:p>
          </p:txBody>
        </p:sp>
        <p:sp>
          <p:nvSpPr>
            <p:cNvPr id="64" name="TextBox 63">
              <a:extLst>
                <a:ext uri="{FF2B5EF4-FFF2-40B4-BE49-F238E27FC236}">
                  <a16:creationId xmlns:a16="http://schemas.microsoft.com/office/drawing/2014/main" id="{79528395-819A-4D23-8F38-1B3806FFCA81}"/>
                </a:ext>
              </a:extLst>
            </p:cNvPr>
            <p:cNvSpPr txBox="1"/>
            <p:nvPr/>
          </p:nvSpPr>
          <p:spPr>
            <a:xfrm>
              <a:off x="6415883" y="4575336"/>
              <a:ext cx="721672" cy="253916"/>
            </a:xfrm>
            <a:prstGeom prst="rect">
              <a:avLst/>
            </a:prstGeom>
            <a:noFill/>
          </p:spPr>
          <p:txBody>
            <a:bodyPr wrap="none" rtlCol="0">
              <a:spAutoFit/>
            </a:bodyPr>
            <a:lstStyle/>
            <a:p>
              <a:pPr algn="ctr"/>
              <a:r>
                <a:rPr lang="en-US" sz="1050">
                  <a:solidFill>
                    <a:schemeClr val="bg1"/>
                  </a:solidFill>
                </a:rPr>
                <a:t>Electricity</a:t>
              </a:r>
            </a:p>
          </p:txBody>
        </p:sp>
        <p:sp>
          <p:nvSpPr>
            <p:cNvPr id="65" name="TextBox 64">
              <a:extLst>
                <a:ext uri="{FF2B5EF4-FFF2-40B4-BE49-F238E27FC236}">
                  <a16:creationId xmlns:a16="http://schemas.microsoft.com/office/drawing/2014/main" id="{45729E01-D1E9-43BC-B364-6C3F8D91D4A0}"/>
                </a:ext>
              </a:extLst>
            </p:cNvPr>
            <p:cNvSpPr txBox="1"/>
            <p:nvPr/>
          </p:nvSpPr>
          <p:spPr>
            <a:xfrm>
              <a:off x="10712468" y="4565818"/>
              <a:ext cx="678391" cy="253916"/>
            </a:xfrm>
            <a:prstGeom prst="rect">
              <a:avLst/>
            </a:prstGeom>
            <a:noFill/>
          </p:spPr>
          <p:txBody>
            <a:bodyPr wrap="none" rtlCol="0">
              <a:spAutoFit/>
            </a:bodyPr>
            <a:lstStyle/>
            <a:p>
              <a:pPr algn="ctr"/>
              <a:r>
                <a:rPr lang="en-US" sz="1050">
                  <a:solidFill>
                    <a:schemeClr val="bg1"/>
                  </a:solidFill>
                </a:rPr>
                <a:t>Buildings</a:t>
              </a:r>
            </a:p>
          </p:txBody>
        </p:sp>
        <p:sp>
          <p:nvSpPr>
            <p:cNvPr id="66" name="TextBox 65">
              <a:extLst>
                <a:ext uri="{FF2B5EF4-FFF2-40B4-BE49-F238E27FC236}">
                  <a16:creationId xmlns:a16="http://schemas.microsoft.com/office/drawing/2014/main" id="{85B7C63B-7A87-4C40-A456-49D2CEEA905C}"/>
                </a:ext>
              </a:extLst>
            </p:cNvPr>
            <p:cNvSpPr txBox="1"/>
            <p:nvPr/>
          </p:nvSpPr>
          <p:spPr>
            <a:xfrm>
              <a:off x="9370131" y="3962778"/>
              <a:ext cx="635110" cy="253916"/>
            </a:xfrm>
            <a:prstGeom prst="rect">
              <a:avLst/>
            </a:prstGeom>
            <a:noFill/>
          </p:spPr>
          <p:txBody>
            <a:bodyPr wrap="none" rtlCol="0">
              <a:spAutoFit/>
            </a:bodyPr>
            <a:lstStyle/>
            <a:p>
              <a:pPr algn="ctr"/>
              <a:r>
                <a:rPr lang="en-US" sz="1050">
                  <a:solidFill>
                    <a:schemeClr val="bg1"/>
                  </a:solidFill>
                </a:rPr>
                <a:t>Industry</a:t>
              </a:r>
            </a:p>
          </p:txBody>
        </p:sp>
        <p:sp>
          <p:nvSpPr>
            <p:cNvPr id="67" name="TextBox 66">
              <a:extLst>
                <a:ext uri="{FF2B5EF4-FFF2-40B4-BE49-F238E27FC236}">
                  <a16:creationId xmlns:a16="http://schemas.microsoft.com/office/drawing/2014/main" id="{7B25EA7E-6AF6-42D4-9FB5-E37C3A33B46A}"/>
                </a:ext>
              </a:extLst>
            </p:cNvPr>
            <p:cNvSpPr txBox="1"/>
            <p:nvPr/>
          </p:nvSpPr>
          <p:spPr>
            <a:xfrm>
              <a:off x="7670474" y="5099647"/>
              <a:ext cx="944489" cy="415498"/>
            </a:xfrm>
            <a:prstGeom prst="rect">
              <a:avLst/>
            </a:prstGeom>
            <a:noFill/>
          </p:spPr>
          <p:txBody>
            <a:bodyPr wrap="none" rtlCol="0">
              <a:spAutoFit/>
            </a:bodyPr>
            <a:lstStyle/>
            <a:p>
              <a:pPr algn="ctr"/>
              <a:r>
                <a:rPr lang="en-US" sz="1050">
                  <a:solidFill>
                    <a:schemeClr val="bg1"/>
                  </a:solidFill>
                </a:rPr>
                <a:t>Agriculture &amp; </a:t>
              </a:r>
              <a:br>
                <a:rPr lang="en-US" sz="1050">
                  <a:solidFill>
                    <a:schemeClr val="bg1"/>
                  </a:solidFill>
                </a:rPr>
              </a:br>
              <a:r>
                <a:rPr lang="en-US" sz="1050">
                  <a:solidFill>
                    <a:schemeClr val="bg1"/>
                  </a:solidFill>
                </a:rPr>
                <a:t>Forestry</a:t>
              </a:r>
            </a:p>
          </p:txBody>
        </p:sp>
        <p:sp>
          <p:nvSpPr>
            <p:cNvPr id="68" name="TextBox 67">
              <a:extLst>
                <a:ext uri="{FF2B5EF4-FFF2-40B4-BE49-F238E27FC236}">
                  <a16:creationId xmlns:a16="http://schemas.microsoft.com/office/drawing/2014/main" id="{40588553-C64A-4C4E-A942-922F0B4B13FC}"/>
                </a:ext>
              </a:extLst>
            </p:cNvPr>
            <p:cNvSpPr txBox="1"/>
            <p:nvPr/>
          </p:nvSpPr>
          <p:spPr>
            <a:xfrm>
              <a:off x="9476790" y="5198945"/>
              <a:ext cx="534121" cy="253916"/>
            </a:xfrm>
            <a:prstGeom prst="rect">
              <a:avLst/>
            </a:prstGeom>
            <a:noFill/>
          </p:spPr>
          <p:txBody>
            <a:bodyPr wrap="none" rtlCol="0">
              <a:spAutoFit/>
            </a:bodyPr>
            <a:lstStyle/>
            <a:p>
              <a:pPr algn="ctr"/>
              <a:r>
                <a:rPr lang="en-US" sz="1050">
                  <a:solidFill>
                    <a:schemeClr val="bg1"/>
                  </a:solidFill>
                </a:rPr>
                <a:t>Waste</a:t>
              </a:r>
            </a:p>
          </p:txBody>
        </p:sp>
        <p:sp>
          <p:nvSpPr>
            <p:cNvPr id="69" name="TextBox 68">
              <a:extLst>
                <a:ext uri="{FF2B5EF4-FFF2-40B4-BE49-F238E27FC236}">
                  <a16:creationId xmlns:a16="http://schemas.microsoft.com/office/drawing/2014/main" id="{024A9460-09DF-49A0-A131-FAD6A9505B3D}"/>
                </a:ext>
              </a:extLst>
            </p:cNvPr>
            <p:cNvSpPr txBox="1"/>
            <p:nvPr/>
          </p:nvSpPr>
          <p:spPr>
            <a:xfrm>
              <a:off x="7632180" y="3964086"/>
              <a:ext cx="997389" cy="253916"/>
            </a:xfrm>
            <a:prstGeom prst="rect">
              <a:avLst/>
            </a:prstGeom>
            <a:noFill/>
          </p:spPr>
          <p:txBody>
            <a:bodyPr wrap="none" rtlCol="0">
              <a:spAutoFit/>
            </a:bodyPr>
            <a:lstStyle/>
            <a:p>
              <a:pPr algn="ctr"/>
              <a:r>
                <a:rPr lang="en-US" sz="1050">
                  <a:solidFill>
                    <a:schemeClr val="bg1"/>
                  </a:solidFill>
                </a:rPr>
                <a:t>Transportation</a:t>
              </a:r>
            </a:p>
          </p:txBody>
        </p:sp>
      </p:grpSp>
      <p:sp>
        <p:nvSpPr>
          <p:cNvPr id="71" name="TextBox 70">
            <a:extLst>
              <a:ext uri="{FF2B5EF4-FFF2-40B4-BE49-F238E27FC236}">
                <a16:creationId xmlns:a16="http://schemas.microsoft.com/office/drawing/2014/main" id="{36BDC8C3-DCF7-488A-B4F8-4822EF2B1C67}"/>
              </a:ext>
            </a:extLst>
          </p:cNvPr>
          <p:cNvSpPr txBox="1"/>
          <p:nvPr/>
        </p:nvSpPr>
        <p:spPr>
          <a:xfrm>
            <a:off x="7344361" y="594384"/>
            <a:ext cx="4828483" cy="307777"/>
          </a:xfrm>
          <a:prstGeom prst="rect">
            <a:avLst/>
          </a:prstGeom>
          <a:noFill/>
        </p:spPr>
        <p:txBody>
          <a:bodyPr wrap="square" rtlCol="0">
            <a:spAutoFit/>
          </a:bodyPr>
          <a:lstStyle/>
          <a:p>
            <a:pPr algn="ctr"/>
            <a:r>
              <a:rPr lang="en-US" sz="1400" b="1"/>
              <a:t>Model for Climate Action to Realize Net Zero Emissions</a:t>
            </a:r>
          </a:p>
        </p:txBody>
      </p:sp>
      <p:sp>
        <p:nvSpPr>
          <p:cNvPr id="72" name="TextBox 71">
            <a:extLst>
              <a:ext uri="{FF2B5EF4-FFF2-40B4-BE49-F238E27FC236}">
                <a16:creationId xmlns:a16="http://schemas.microsoft.com/office/drawing/2014/main" id="{352071E8-A9A4-4272-B5C1-9CD1A83F12E5}"/>
              </a:ext>
            </a:extLst>
          </p:cNvPr>
          <p:cNvSpPr txBox="1"/>
          <p:nvPr/>
        </p:nvSpPr>
        <p:spPr>
          <a:xfrm>
            <a:off x="524061" y="594384"/>
            <a:ext cx="4011131" cy="307777"/>
          </a:xfrm>
          <a:prstGeom prst="rect">
            <a:avLst/>
          </a:prstGeom>
          <a:noFill/>
        </p:spPr>
        <p:txBody>
          <a:bodyPr wrap="square" rtlCol="0">
            <a:spAutoFit/>
          </a:bodyPr>
          <a:lstStyle/>
          <a:p>
            <a:pPr algn="ctr"/>
            <a:r>
              <a:rPr lang="en-US" sz="1400" b="1"/>
              <a:t>Leadership and Stakeholders in Climate Change</a:t>
            </a:r>
          </a:p>
        </p:txBody>
      </p:sp>
      <p:grpSp>
        <p:nvGrpSpPr>
          <p:cNvPr id="139" name="Group 138">
            <a:extLst>
              <a:ext uri="{FF2B5EF4-FFF2-40B4-BE49-F238E27FC236}">
                <a16:creationId xmlns:a16="http://schemas.microsoft.com/office/drawing/2014/main" id="{B95F973F-EDF4-4C8F-B37A-9DB634B68AFA}"/>
              </a:ext>
            </a:extLst>
          </p:cNvPr>
          <p:cNvGrpSpPr/>
          <p:nvPr/>
        </p:nvGrpSpPr>
        <p:grpSpPr>
          <a:xfrm>
            <a:off x="946538" y="4669098"/>
            <a:ext cx="3172967" cy="1765064"/>
            <a:chOff x="2366391" y="6144305"/>
            <a:chExt cx="3172967" cy="1765064"/>
          </a:xfrm>
        </p:grpSpPr>
        <p:sp>
          <p:nvSpPr>
            <p:cNvPr id="127" name="Oval 126">
              <a:extLst>
                <a:ext uri="{FF2B5EF4-FFF2-40B4-BE49-F238E27FC236}">
                  <a16:creationId xmlns:a16="http://schemas.microsoft.com/office/drawing/2014/main" id="{040DEF1A-2DE6-4449-A516-E9728AB15393}"/>
                </a:ext>
              </a:extLst>
            </p:cNvPr>
            <p:cNvSpPr/>
            <p:nvPr/>
          </p:nvSpPr>
          <p:spPr>
            <a:xfrm>
              <a:off x="2467166" y="6256782"/>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8" name="Oval 127">
              <a:extLst>
                <a:ext uri="{FF2B5EF4-FFF2-40B4-BE49-F238E27FC236}">
                  <a16:creationId xmlns:a16="http://schemas.microsoft.com/office/drawing/2014/main" id="{7064BDB9-54E4-4003-818A-7AD8716E8DB5}"/>
                </a:ext>
              </a:extLst>
            </p:cNvPr>
            <p:cNvSpPr/>
            <p:nvPr/>
          </p:nvSpPr>
          <p:spPr>
            <a:xfrm>
              <a:off x="2895084" y="7095553"/>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9" name="Oval 128">
              <a:extLst>
                <a:ext uri="{FF2B5EF4-FFF2-40B4-BE49-F238E27FC236}">
                  <a16:creationId xmlns:a16="http://schemas.microsoft.com/office/drawing/2014/main" id="{8B4BAA8F-5C18-4E14-8261-6DDCD582A47D}"/>
                </a:ext>
              </a:extLst>
            </p:cNvPr>
            <p:cNvSpPr/>
            <p:nvPr/>
          </p:nvSpPr>
          <p:spPr>
            <a:xfrm>
              <a:off x="4274441" y="6144305"/>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194675BF-1BFC-44EA-9A90-D8036420C29E}"/>
                </a:ext>
              </a:extLst>
            </p:cNvPr>
            <p:cNvSpPr/>
            <p:nvPr/>
          </p:nvSpPr>
          <p:spPr>
            <a:xfrm>
              <a:off x="4583619" y="6965823"/>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13B13606-FD57-4094-8A74-C95EDACE22C7}"/>
                </a:ext>
              </a:extLst>
            </p:cNvPr>
            <p:cNvSpPr/>
            <p:nvPr/>
          </p:nvSpPr>
          <p:spPr>
            <a:xfrm>
              <a:off x="2366391" y="6561963"/>
              <a:ext cx="3172967" cy="928116"/>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39CDB336-8F64-4A06-AC6E-9D1B2CEDBC81}"/>
                </a:ext>
              </a:extLst>
            </p:cNvPr>
            <p:cNvCxnSpPr>
              <a:cxnSpLocks/>
              <a:stCxn id="131" idx="1"/>
              <a:endCxn id="131" idx="5"/>
            </p:cNvCxnSpPr>
            <p:nvPr/>
          </p:nvCxnSpPr>
          <p:spPr>
            <a:xfrm>
              <a:off x="2831061" y="6697882"/>
              <a:ext cx="2243627" cy="656278"/>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9317966-FEA4-4BDC-AA3E-4AF1CBAA7191}"/>
                </a:ext>
              </a:extLst>
            </p:cNvPr>
            <p:cNvCxnSpPr>
              <a:cxnSpLocks/>
            </p:cNvCxnSpPr>
            <p:nvPr/>
          </p:nvCxnSpPr>
          <p:spPr>
            <a:xfrm flipH="1">
              <a:off x="3351945" y="6635115"/>
              <a:ext cx="1250535" cy="815911"/>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3CCB20E2-5688-447B-99DF-A736741710BF}"/>
                </a:ext>
              </a:extLst>
            </p:cNvPr>
            <p:cNvSpPr txBox="1"/>
            <p:nvPr/>
          </p:nvSpPr>
          <p:spPr>
            <a:xfrm>
              <a:off x="3519688" y="6799110"/>
              <a:ext cx="875561" cy="400110"/>
            </a:xfrm>
            <a:prstGeom prst="rect">
              <a:avLst/>
            </a:prstGeom>
            <a:solidFill>
              <a:srgbClr val="FFFFFF">
                <a:alpha val="50196"/>
              </a:srgbClr>
            </a:solidFill>
          </p:spPr>
          <p:txBody>
            <a:bodyPr wrap="none" rtlCol="0">
              <a:spAutoFit/>
            </a:bodyPr>
            <a:lstStyle/>
            <a:p>
              <a:pPr algn="ctr"/>
              <a:r>
                <a:rPr lang="en-US" sz="1000"/>
                <a:t>Communities</a:t>
              </a:r>
            </a:p>
            <a:p>
              <a:pPr algn="ctr"/>
              <a:r>
                <a:rPr lang="en-US" sz="1000"/>
                <a:t>Integration</a:t>
              </a:r>
            </a:p>
          </p:txBody>
        </p:sp>
        <p:sp>
          <p:nvSpPr>
            <p:cNvPr id="135" name="TextBox 134">
              <a:extLst>
                <a:ext uri="{FF2B5EF4-FFF2-40B4-BE49-F238E27FC236}">
                  <a16:creationId xmlns:a16="http://schemas.microsoft.com/office/drawing/2014/main" id="{3873A541-20CE-4D82-956E-7D571CE195F4}"/>
                </a:ext>
              </a:extLst>
            </p:cNvPr>
            <p:cNvSpPr txBox="1"/>
            <p:nvPr/>
          </p:nvSpPr>
          <p:spPr>
            <a:xfrm>
              <a:off x="2923075" y="7286123"/>
              <a:ext cx="752129" cy="415498"/>
            </a:xfrm>
            <a:prstGeom prst="rect">
              <a:avLst/>
            </a:prstGeom>
            <a:noFill/>
          </p:spPr>
          <p:txBody>
            <a:bodyPr wrap="none" rtlCol="0">
              <a:spAutoFit/>
            </a:bodyPr>
            <a:lstStyle/>
            <a:p>
              <a:pPr algn="ctr"/>
              <a:r>
                <a:rPr lang="en-US" sz="1050">
                  <a:solidFill>
                    <a:schemeClr val="bg1"/>
                  </a:solidFill>
                </a:rPr>
                <a:t>Individual</a:t>
              </a:r>
            </a:p>
            <a:p>
              <a:pPr algn="ctr"/>
              <a:r>
                <a:rPr lang="en-US" sz="1050">
                  <a:solidFill>
                    <a:schemeClr val="bg1"/>
                  </a:solidFill>
                </a:rPr>
                <a:t>&amp; Families</a:t>
              </a:r>
            </a:p>
          </p:txBody>
        </p:sp>
        <p:sp>
          <p:nvSpPr>
            <p:cNvPr id="136" name="TextBox 135">
              <a:extLst>
                <a:ext uri="{FF2B5EF4-FFF2-40B4-BE49-F238E27FC236}">
                  <a16:creationId xmlns:a16="http://schemas.microsoft.com/office/drawing/2014/main" id="{9591B255-9380-4C47-AAF7-BCBBD9158503}"/>
                </a:ext>
              </a:extLst>
            </p:cNvPr>
            <p:cNvSpPr txBox="1"/>
            <p:nvPr/>
          </p:nvSpPr>
          <p:spPr>
            <a:xfrm>
              <a:off x="2403812" y="6454047"/>
              <a:ext cx="966931" cy="415498"/>
            </a:xfrm>
            <a:prstGeom prst="rect">
              <a:avLst/>
            </a:prstGeom>
            <a:noFill/>
          </p:spPr>
          <p:txBody>
            <a:bodyPr wrap="none" rtlCol="0">
              <a:spAutoFit/>
            </a:bodyPr>
            <a:lstStyle/>
            <a:p>
              <a:pPr algn="ctr"/>
              <a:r>
                <a:rPr lang="en-US" sz="1050">
                  <a:solidFill>
                    <a:schemeClr val="bg1"/>
                  </a:solidFill>
                </a:rPr>
                <a:t>Non-Profit</a:t>
              </a:r>
            </a:p>
            <a:p>
              <a:pPr algn="ctr"/>
              <a:r>
                <a:rPr lang="en-US" sz="1050">
                  <a:solidFill>
                    <a:schemeClr val="bg1"/>
                  </a:solidFill>
                </a:rPr>
                <a:t>Organizations</a:t>
              </a:r>
            </a:p>
          </p:txBody>
        </p:sp>
        <p:sp>
          <p:nvSpPr>
            <p:cNvPr id="137" name="TextBox 136">
              <a:extLst>
                <a:ext uri="{FF2B5EF4-FFF2-40B4-BE49-F238E27FC236}">
                  <a16:creationId xmlns:a16="http://schemas.microsoft.com/office/drawing/2014/main" id="{86F08199-1CAC-4D7E-ADA1-C5E175BFDB92}"/>
                </a:ext>
              </a:extLst>
            </p:cNvPr>
            <p:cNvSpPr txBox="1"/>
            <p:nvPr/>
          </p:nvSpPr>
          <p:spPr>
            <a:xfrm>
              <a:off x="4599044" y="7152986"/>
              <a:ext cx="801823" cy="415498"/>
            </a:xfrm>
            <a:prstGeom prst="rect">
              <a:avLst/>
            </a:prstGeom>
            <a:noFill/>
          </p:spPr>
          <p:txBody>
            <a:bodyPr wrap="none" rtlCol="0">
              <a:spAutoFit/>
            </a:bodyPr>
            <a:lstStyle/>
            <a:p>
              <a:pPr algn="ctr"/>
              <a:r>
                <a:rPr lang="en-US" sz="1050">
                  <a:solidFill>
                    <a:schemeClr val="bg1"/>
                  </a:solidFill>
                </a:rPr>
                <a:t>Other</a:t>
              </a:r>
            </a:p>
            <a:p>
              <a:pPr algn="ctr"/>
              <a:r>
                <a:rPr lang="en-US" sz="1050">
                  <a:solidFill>
                    <a:schemeClr val="bg1"/>
                  </a:solidFill>
                </a:rPr>
                <a:t>Institutions</a:t>
              </a:r>
            </a:p>
          </p:txBody>
        </p:sp>
        <p:sp>
          <p:nvSpPr>
            <p:cNvPr id="138" name="TextBox 137">
              <a:extLst>
                <a:ext uri="{FF2B5EF4-FFF2-40B4-BE49-F238E27FC236}">
                  <a16:creationId xmlns:a16="http://schemas.microsoft.com/office/drawing/2014/main" id="{EC563DB0-406C-465F-BD48-734BE225C44B}"/>
                </a:ext>
              </a:extLst>
            </p:cNvPr>
            <p:cNvSpPr txBox="1"/>
            <p:nvPr/>
          </p:nvSpPr>
          <p:spPr>
            <a:xfrm>
              <a:off x="4272751" y="6412583"/>
              <a:ext cx="776174" cy="253916"/>
            </a:xfrm>
            <a:prstGeom prst="rect">
              <a:avLst/>
            </a:prstGeom>
            <a:noFill/>
          </p:spPr>
          <p:txBody>
            <a:bodyPr wrap="none" rtlCol="0">
              <a:spAutoFit/>
            </a:bodyPr>
            <a:lstStyle/>
            <a:p>
              <a:pPr algn="ctr"/>
              <a:r>
                <a:rPr lang="en-US" sz="1050">
                  <a:solidFill>
                    <a:schemeClr val="bg1"/>
                  </a:solidFill>
                </a:rPr>
                <a:t>Businesses</a:t>
              </a:r>
            </a:p>
          </p:txBody>
        </p:sp>
      </p:grpSp>
      <p:sp>
        <p:nvSpPr>
          <p:cNvPr id="175" name="TextBox 174">
            <a:extLst>
              <a:ext uri="{FF2B5EF4-FFF2-40B4-BE49-F238E27FC236}">
                <a16:creationId xmlns:a16="http://schemas.microsoft.com/office/drawing/2014/main" id="{D803F18C-E26C-4032-9F90-A24DA94C2A01}"/>
              </a:ext>
            </a:extLst>
          </p:cNvPr>
          <p:cNvSpPr txBox="1"/>
          <p:nvPr/>
        </p:nvSpPr>
        <p:spPr>
          <a:xfrm>
            <a:off x="2491701" y="118894"/>
            <a:ext cx="7289881" cy="369332"/>
          </a:xfrm>
          <a:prstGeom prst="rect">
            <a:avLst/>
          </a:prstGeom>
          <a:noFill/>
        </p:spPr>
        <p:txBody>
          <a:bodyPr wrap="none" rtlCol="0">
            <a:spAutoFit/>
          </a:bodyPr>
          <a:lstStyle/>
          <a:p>
            <a:r>
              <a:rPr lang="en-US" b="1" u="sng"/>
              <a:t>New York State System Thinking Approach to Combating Climate Warming</a:t>
            </a:r>
          </a:p>
        </p:txBody>
      </p:sp>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a:t>Joseph M Londa</a:t>
            </a:r>
          </a:p>
          <a:p>
            <a:r>
              <a:rPr lang="en-US" sz="1000">
                <a:hlinkClick r:id="rId2"/>
              </a:rPr>
              <a:t>londajm@gmail.com</a:t>
            </a:r>
            <a:endParaRPr lang="en-US" sz="1000"/>
          </a:p>
          <a:p>
            <a:r>
              <a:rPr lang="en-US" sz="1000"/>
              <a:t>New Paltz Climate Smart Community Task Force </a:t>
            </a:r>
          </a:p>
        </p:txBody>
      </p:sp>
      <p:grpSp>
        <p:nvGrpSpPr>
          <p:cNvPr id="35" name="Group 34">
            <a:extLst>
              <a:ext uri="{FF2B5EF4-FFF2-40B4-BE49-F238E27FC236}">
                <a16:creationId xmlns:a16="http://schemas.microsoft.com/office/drawing/2014/main" id="{B6ECA2F1-BD2F-44F6-9AB7-9D447FE96593}"/>
              </a:ext>
            </a:extLst>
          </p:cNvPr>
          <p:cNvGrpSpPr/>
          <p:nvPr/>
        </p:nvGrpSpPr>
        <p:grpSpPr>
          <a:xfrm>
            <a:off x="530228" y="895676"/>
            <a:ext cx="3460610" cy="1901423"/>
            <a:chOff x="537645" y="1066433"/>
            <a:chExt cx="3460610" cy="1901423"/>
          </a:xfrm>
        </p:grpSpPr>
        <p:grpSp>
          <p:nvGrpSpPr>
            <p:cNvPr id="13" name="Group 12">
              <a:extLst>
                <a:ext uri="{FF2B5EF4-FFF2-40B4-BE49-F238E27FC236}">
                  <a16:creationId xmlns:a16="http://schemas.microsoft.com/office/drawing/2014/main" id="{E4FB3CDA-74DD-4C7A-9204-AD3EB5260CF9}"/>
                </a:ext>
              </a:extLst>
            </p:cNvPr>
            <p:cNvGrpSpPr/>
            <p:nvPr/>
          </p:nvGrpSpPr>
          <p:grpSpPr>
            <a:xfrm>
              <a:off x="3184439" y="1360337"/>
              <a:ext cx="813816" cy="813816"/>
              <a:chOff x="3286810" y="1640309"/>
              <a:chExt cx="813816" cy="813816"/>
            </a:xfrm>
          </p:grpSpPr>
          <p:sp>
            <p:nvSpPr>
              <p:cNvPr id="144" name="Oval 143">
                <a:extLst>
                  <a:ext uri="{FF2B5EF4-FFF2-40B4-BE49-F238E27FC236}">
                    <a16:creationId xmlns:a16="http://schemas.microsoft.com/office/drawing/2014/main" id="{B4237301-422B-4D8A-A75E-66EA684D57CA}"/>
                  </a:ext>
                </a:extLst>
              </p:cNvPr>
              <p:cNvSpPr/>
              <p:nvPr/>
            </p:nvSpPr>
            <p:spPr>
              <a:xfrm>
                <a:off x="3286810" y="1640309"/>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2BAAD85F-E97D-470C-8693-E6BCFCD09C1E}"/>
                  </a:ext>
                </a:extLst>
              </p:cNvPr>
              <p:cNvSpPr txBox="1"/>
              <p:nvPr/>
            </p:nvSpPr>
            <p:spPr>
              <a:xfrm>
                <a:off x="3402245" y="1769389"/>
                <a:ext cx="601447" cy="577081"/>
              </a:xfrm>
              <a:prstGeom prst="rect">
                <a:avLst/>
              </a:prstGeom>
              <a:noFill/>
            </p:spPr>
            <p:txBody>
              <a:bodyPr wrap="none" rtlCol="0">
                <a:spAutoFit/>
              </a:bodyPr>
              <a:lstStyle/>
              <a:p>
                <a:pPr algn="ctr"/>
                <a:r>
                  <a:rPr lang="en-US" sz="1050"/>
                  <a:t>Climate</a:t>
                </a:r>
              </a:p>
              <a:p>
                <a:pPr algn="ctr"/>
                <a:r>
                  <a:rPr lang="en-US" sz="1050"/>
                  <a:t>Action</a:t>
                </a:r>
              </a:p>
              <a:p>
                <a:pPr algn="ctr"/>
                <a:r>
                  <a:rPr lang="en-US" sz="1050"/>
                  <a:t>Council</a:t>
                </a:r>
              </a:p>
            </p:txBody>
          </p:sp>
        </p:grpSp>
        <p:grpSp>
          <p:nvGrpSpPr>
            <p:cNvPr id="4" name="Group 3">
              <a:extLst>
                <a:ext uri="{FF2B5EF4-FFF2-40B4-BE49-F238E27FC236}">
                  <a16:creationId xmlns:a16="http://schemas.microsoft.com/office/drawing/2014/main" id="{148EE1A1-2BDC-423A-9713-4BBC37C4ABB9}"/>
                </a:ext>
              </a:extLst>
            </p:cNvPr>
            <p:cNvGrpSpPr/>
            <p:nvPr/>
          </p:nvGrpSpPr>
          <p:grpSpPr>
            <a:xfrm>
              <a:off x="537645" y="1360337"/>
              <a:ext cx="987771" cy="813816"/>
              <a:chOff x="-45598" y="317323"/>
              <a:chExt cx="987771" cy="813816"/>
            </a:xfrm>
          </p:grpSpPr>
          <p:sp>
            <p:nvSpPr>
              <p:cNvPr id="142" name="Oval 141">
                <a:extLst>
                  <a:ext uri="{FF2B5EF4-FFF2-40B4-BE49-F238E27FC236}">
                    <a16:creationId xmlns:a16="http://schemas.microsoft.com/office/drawing/2014/main" id="{8EADF84A-EFF3-42C8-A688-573F8268D37C}"/>
                  </a:ext>
                </a:extLst>
              </p:cNvPr>
              <p:cNvSpPr/>
              <p:nvPr/>
            </p:nvSpPr>
            <p:spPr>
              <a:xfrm>
                <a:off x="47715" y="317323"/>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49" name="TextBox 148">
                <a:extLst>
                  <a:ext uri="{FF2B5EF4-FFF2-40B4-BE49-F238E27FC236}">
                    <a16:creationId xmlns:a16="http://schemas.microsoft.com/office/drawing/2014/main" id="{4A6C25F4-147F-4EB7-800B-4291BBACCD70}"/>
                  </a:ext>
                </a:extLst>
              </p:cNvPr>
              <p:cNvSpPr txBox="1"/>
              <p:nvPr/>
            </p:nvSpPr>
            <p:spPr>
              <a:xfrm>
                <a:off x="-45598" y="611457"/>
                <a:ext cx="987771" cy="253916"/>
              </a:xfrm>
              <a:prstGeom prst="rect">
                <a:avLst/>
              </a:prstGeom>
              <a:noFill/>
            </p:spPr>
            <p:txBody>
              <a:bodyPr wrap="none" lIns="91440" tIns="45720" rIns="91440" bIns="45720" rtlCol="0" anchor="t">
                <a:spAutoFit/>
              </a:bodyPr>
              <a:lstStyle/>
              <a:p>
                <a:pPr algn="ctr"/>
                <a:r>
                  <a:rPr lang="en-US" sz="1050" dirty="0"/>
                  <a:t>Programmatic </a:t>
                </a:r>
              </a:p>
            </p:txBody>
          </p:sp>
        </p:grpSp>
        <p:grpSp>
          <p:nvGrpSpPr>
            <p:cNvPr id="19" name="Group 18">
              <a:extLst>
                <a:ext uri="{FF2B5EF4-FFF2-40B4-BE49-F238E27FC236}">
                  <a16:creationId xmlns:a16="http://schemas.microsoft.com/office/drawing/2014/main" id="{06888A58-C35F-4A5D-AAC7-86D8CC76697C}"/>
                </a:ext>
              </a:extLst>
            </p:cNvPr>
            <p:cNvGrpSpPr/>
            <p:nvPr/>
          </p:nvGrpSpPr>
          <p:grpSpPr>
            <a:xfrm>
              <a:off x="1916963" y="1066433"/>
              <a:ext cx="813816" cy="813816"/>
              <a:chOff x="3368422" y="754199"/>
              <a:chExt cx="813816" cy="813816"/>
            </a:xfrm>
          </p:grpSpPr>
          <p:sp>
            <p:nvSpPr>
              <p:cNvPr id="141" name="Oval 140">
                <a:extLst>
                  <a:ext uri="{FF2B5EF4-FFF2-40B4-BE49-F238E27FC236}">
                    <a16:creationId xmlns:a16="http://schemas.microsoft.com/office/drawing/2014/main" id="{B93D661A-E213-494E-BED8-D37637AF56B1}"/>
                  </a:ext>
                </a:extLst>
              </p:cNvPr>
              <p:cNvSpPr/>
              <p:nvPr/>
            </p:nvSpPr>
            <p:spPr>
              <a:xfrm>
                <a:off x="3368422" y="754199"/>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0" name="TextBox 149">
                <a:extLst>
                  <a:ext uri="{FF2B5EF4-FFF2-40B4-BE49-F238E27FC236}">
                    <a16:creationId xmlns:a16="http://schemas.microsoft.com/office/drawing/2014/main" id="{A1E9D6A7-8877-493D-8CDD-27D692D5FFB8}"/>
                  </a:ext>
                </a:extLst>
              </p:cNvPr>
              <p:cNvSpPr txBox="1"/>
              <p:nvPr/>
            </p:nvSpPr>
            <p:spPr>
              <a:xfrm>
                <a:off x="3445686" y="1018362"/>
                <a:ext cx="673582" cy="253916"/>
              </a:xfrm>
              <a:prstGeom prst="rect">
                <a:avLst/>
              </a:prstGeom>
              <a:noFill/>
            </p:spPr>
            <p:txBody>
              <a:bodyPr wrap="none" rtlCol="0">
                <a:spAutoFit/>
              </a:bodyPr>
              <a:lstStyle/>
              <a:p>
                <a:pPr algn="ctr"/>
                <a:r>
                  <a:rPr lang="en-US" sz="1050"/>
                  <a:t>Agencies</a:t>
                </a:r>
              </a:p>
            </p:txBody>
          </p:sp>
        </p:grpSp>
        <p:grpSp>
          <p:nvGrpSpPr>
            <p:cNvPr id="12" name="Group 11">
              <a:extLst>
                <a:ext uri="{FF2B5EF4-FFF2-40B4-BE49-F238E27FC236}">
                  <a16:creationId xmlns:a16="http://schemas.microsoft.com/office/drawing/2014/main" id="{CA376119-8CD6-4927-B355-274C23D00FA2}"/>
                </a:ext>
              </a:extLst>
            </p:cNvPr>
            <p:cNvGrpSpPr/>
            <p:nvPr/>
          </p:nvGrpSpPr>
          <p:grpSpPr>
            <a:xfrm>
              <a:off x="2659348" y="2107222"/>
              <a:ext cx="813816" cy="813816"/>
              <a:chOff x="0" y="3041049"/>
              <a:chExt cx="813816" cy="813816"/>
            </a:xfrm>
          </p:grpSpPr>
          <p:sp>
            <p:nvSpPr>
              <p:cNvPr id="143" name="Oval 142">
                <a:extLst>
                  <a:ext uri="{FF2B5EF4-FFF2-40B4-BE49-F238E27FC236}">
                    <a16:creationId xmlns:a16="http://schemas.microsoft.com/office/drawing/2014/main" id="{D3FCD5FC-0BAA-43B1-9A3A-CABB889783F4}"/>
                  </a:ext>
                </a:extLst>
              </p:cNvPr>
              <p:cNvSpPr/>
              <p:nvPr/>
            </p:nvSpPr>
            <p:spPr>
              <a:xfrm>
                <a:off x="0" y="3041049"/>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C461680E-7D29-4B4D-9FA4-3024013830D7}"/>
                  </a:ext>
                </a:extLst>
              </p:cNvPr>
              <p:cNvSpPr txBox="1"/>
              <p:nvPr/>
            </p:nvSpPr>
            <p:spPr>
              <a:xfrm>
                <a:off x="17217" y="3173189"/>
                <a:ext cx="779381" cy="415498"/>
              </a:xfrm>
              <a:prstGeom prst="rect">
                <a:avLst/>
              </a:prstGeom>
              <a:noFill/>
            </p:spPr>
            <p:txBody>
              <a:bodyPr wrap="none" rtlCol="0">
                <a:spAutoFit/>
              </a:bodyPr>
              <a:lstStyle/>
              <a:p>
                <a:pPr algn="ctr"/>
                <a:r>
                  <a:rPr lang="en-US" sz="1050"/>
                  <a:t>NYS</a:t>
                </a:r>
                <a:br>
                  <a:rPr lang="en-US" sz="1050"/>
                </a:br>
                <a:r>
                  <a:rPr lang="en-US" sz="1050"/>
                  <a:t>Legislature</a:t>
                </a:r>
              </a:p>
            </p:txBody>
          </p:sp>
        </p:grpSp>
        <p:grpSp>
          <p:nvGrpSpPr>
            <p:cNvPr id="107" name="Group 106">
              <a:extLst>
                <a:ext uri="{FF2B5EF4-FFF2-40B4-BE49-F238E27FC236}">
                  <a16:creationId xmlns:a16="http://schemas.microsoft.com/office/drawing/2014/main" id="{41E798A1-0CC6-40FF-8B02-D015857CA3EB}"/>
                </a:ext>
              </a:extLst>
            </p:cNvPr>
            <p:cNvGrpSpPr/>
            <p:nvPr/>
          </p:nvGrpSpPr>
          <p:grpSpPr>
            <a:xfrm>
              <a:off x="1119776" y="2107222"/>
              <a:ext cx="885384" cy="860634"/>
              <a:chOff x="-2181609" y="3234042"/>
              <a:chExt cx="1302175" cy="1265774"/>
            </a:xfrm>
            <a:solidFill>
              <a:schemeClr val="accent4">
                <a:lumMod val="60000"/>
                <a:lumOff val="40000"/>
              </a:schemeClr>
            </a:solidFill>
          </p:grpSpPr>
          <p:sp>
            <p:nvSpPr>
              <p:cNvPr id="105" name="Oval 104">
                <a:extLst>
                  <a:ext uri="{FF2B5EF4-FFF2-40B4-BE49-F238E27FC236}">
                    <a16:creationId xmlns:a16="http://schemas.microsoft.com/office/drawing/2014/main" id="{EC6F8DDC-AA5C-4C99-B30B-00D9C8B45031}"/>
                  </a:ext>
                </a:extLst>
              </p:cNvPr>
              <p:cNvSpPr/>
              <p:nvPr/>
            </p:nvSpPr>
            <p:spPr>
              <a:xfrm>
                <a:off x="-2181609" y="3234042"/>
                <a:ext cx="1265771" cy="12657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6" name="TextBox 105">
                <a:extLst>
                  <a:ext uri="{FF2B5EF4-FFF2-40B4-BE49-F238E27FC236}">
                    <a16:creationId xmlns:a16="http://schemas.microsoft.com/office/drawing/2014/main" id="{D69BF346-E216-4423-8E9E-9CB3A6B2019D}"/>
                  </a:ext>
                </a:extLst>
              </p:cNvPr>
              <p:cNvSpPr txBox="1"/>
              <p:nvPr/>
            </p:nvSpPr>
            <p:spPr>
              <a:xfrm>
                <a:off x="-2167162" y="3475961"/>
                <a:ext cx="1287728" cy="611092"/>
              </a:xfrm>
              <a:prstGeom prst="rect">
                <a:avLst/>
              </a:prstGeom>
              <a:noFill/>
            </p:spPr>
            <p:txBody>
              <a:bodyPr wrap="none" rtlCol="0">
                <a:spAutoFit/>
              </a:bodyPr>
              <a:lstStyle/>
              <a:p>
                <a:pPr algn="ctr"/>
                <a:r>
                  <a:rPr lang="en-US" sz="1050"/>
                  <a:t>Local </a:t>
                </a:r>
                <a:br>
                  <a:rPr lang="en-US" sz="1050"/>
                </a:br>
                <a:r>
                  <a:rPr lang="en-US" sz="1050"/>
                  <a:t>Government</a:t>
                </a:r>
              </a:p>
            </p:txBody>
          </p:sp>
        </p:grpSp>
        <p:sp>
          <p:nvSpPr>
            <p:cNvPr id="145" name="Oval 144">
              <a:extLst>
                <a:ext uri="{FF2B5EF4-FFF2-40B4-BE49-F238E27FC236}">
                  <a16:creationId xmlns:a16="http://schemas.microsoft.com/office/drawing/2014/main" id="{9E943DBB-F194-4080-8D53-2F6F7055C574}"/>
                </a:ext>
              </a:extLst>
            </p:cNvPr>
            <p:cNvSpPr/>
            <p:nvPr/>
          </p:nvSpPr>
          <p:spPr>
            <a:xfrm>
              <a:off x="737389" y="1586345"/>
              <a:ext cx="3172967" cy="928116"/>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A9DF6D42-75E3-4937-B685-2BB2E9E9DFCA}"/>
                </a:ext>
              </a:extLst>
            </p:cNvPr>
            <p:cNvCxnSpPr>
              <a:cxnSpLocks/>
            </p:cNvCxnSpPr>
            <p:nvPr/>
          </p:nvCxnSpPr>
          <p:spPr>
            <a:xfrm>
              <a:off x="993960" y="1813162"/>
              <a:ext cx="2065669" cy="65675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7D688A8-C787-4951-8DF9-6E7E260E133F}"/>
                </a:ext>
              </a:extLst>
            </p:cNvPr>
            <p:cNvCxnSpPr>
              <a:cxnSpLocks/>
            </p:cNvCxnSpPr>
            <p:nvPr/>
          </p:nvCxnSpPr>
          <p:spPr>
            <a:xfrm flipH="1">
              <a:off x="1722944" y="1600765"/>
              <a:ext cx="621028" cy="874643"/>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BD9AF0C2-54BA-438E-B23B-2EBDA0AD555D}"/>
                </a:ext>
              </a:extLst>
            </p:cNvPr>
            <p:cNvSpPr txBox="1"/>
            <p:nvPr/>
          </p:nvSpPr>
          <p:spPr>
            <a:xfrm>
              <a:off x="1901588" y="1879094"/>
              <a:ext cx="872354" cy="400110"/>
            </a:xfrm>
            <a:prstGeom prst="rect">
              <a:avLst/>
            </a:prstGeom>
            <a:noFill/>
          </p:spPr>
          <p:txBody>
            <a:bodyPr wrap="none" rtlCol="0">
              <a:spAutoFit/>
            </a:bodyPr>
            <a:lstStyle/>
            <a:p>
              <a:pPr algn="ctr"/>
              <a:r>
                <a:rPr lang="en-US" sz="1000"/>
                <a:t>Government</a:t>
              </a:r>
            </a:p>
            <a:p>
              <a:pPr algn="ctr"/>
              <a:r>
                <a:rPr lang="en-US" sz="1000"/>
                <a:t>Integration</a:t>
              </a:r>
            </a:p>
          </p:txBody>
        </p:sp>
        <p:cxnSp>
          <p:nvCxnSpPr>
            <p:cNvPr id="84" name="Straight Connector 83">
              <a:extLst>
                <a:ext uri="{FF2B5EF4-FFF2-40B4-BE49-F238E27FC236}">
                  <a16:creationId xmlns:a16="http://schemas.microsoft.com/office/drawing/2014/main" id="{B59149A2-423D-4617-8C8C-48699A2A17D2}"/>
                </a:ext>
              </a:extLst>
            </p:cNvPr>
            <p:cNvCxnSpPr>
              <a:cxnSpLocks/>
            </p:cNvCxnSpPr>
            <p:nvPr/>
          </p:nvCxnSpPr>
          <p:spPr>
            <a:xfrm>
              <a:off x="2328466" y="1598932"/>
              <a:ext cx="718487" cy="87098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29DB14C-56EA-4165-AD38-3650F0E1665E}"/>
                </a:ext>
              </a:extLst>
            </p:cNvPr>
            <p:cNvCxnSpPr>
              <a:cxnSpLocks/>
            </p:cNvCxnSpPr>
            <p:nvPr/>
          </p:nvCxnSpPr>
          <p:spPr>
            <a:xfrm flipV="1">
              <a:off x="1028769" y="1775377"/>
              <a:ext cx="2533608" cy="3552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A277848-A47C-467A-BEC1-E8F73D8E3B01}"/>
                </a:ext>
              </a:extLst>
            </p:cNvPr>
            <p:cNvCxnSpPr>
              <a:cxnSpLocks/>
            </p:cNvCxnSpPr>
            <p:nvPr/>
          </p:nvCxnSpPr>
          <p:spPr>
            <a:xfrm flipH="1">
              <a:off x="1717484" y="1804252"/>
              <a:ext cx="1900853" cy="708508"/>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7FF79D38-EC1D-4799-81F9-13CE17D1C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158" y="2643881"/>
            <a:ext cx="2265545" cy="2265545"/>
          </a:xfrm>
          <a:prstGeom prst="rect">
            <a:avLst/>
          </a:prstGeom>
        </p:spPr>
      </p:pic>
      <p:pic>
        <p:nvPicPr>
          <p:cNvPr id="30" name="Picture 29" descr="Map&#10;&#10;Description automatically generated">
            <a:extLst>
              <a:ext uri="{FF2B5EF4-FFF2-40B4-BE49-F238E27FC236}">
                <a16:creationId xmlns:a16="http://schemas.microsoft.com/office/drawing/2014/main" id="{86CEC891-50EE-43AF-93F8-5598B9C31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773" y="3041130"/>
            <a:ext cx="1265590" cy="920189"/>
          </a:xfrm>
          <a:prstGeom prst="rect">
            <a:avLst/>
          </a:prstGeom>
        </p:spPr>
      </p:pic>
      <p:sp>
        <p:nvSpPr>
          <p:cNvPr id="86" name="Isosceles Triangle 85">
            <a:extLst>
              <a:ext uri="{FF2B5EF4-FFF2-40B4-BE49-F238E27FC236}">
                <a16:creationId xmlns:a16="http://schemas.microsoft.com/office/drawing/2014/main" id="{44089EBA-BC47-4111-B971-C0C6163E8D40}"/>
              </a:ext>
            </a:extLst>
          </p:cNvPr>
          <p:cNvSpPr/>
          <p:nvPr/>
        </p:nvSpPr>
        <p:spPr>
          <a:xfrm rot="2207911">
            <a:off x="1136796" y="2800538"/>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4D9C1342-1A9B-410F-AB9A-1A2C853F1ECB}"/>
              </a:ext>
            </a:extLst>
          </p:cNvPr>
          <p:cNvSpPr/>
          <p:nvPr/>
        </p:nvSpPr>
        <p:spPr>
          <a:xfrm rot="16558104">
            <a:off x="4325452" y="5589017"/>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460B8F26-E22E-47F1-BBBD-E1B1CD7E5CA8}"/>
              </a:ext>
            </a:extLst>
          </p:cNvPr>
          <p:cNvSpPr/>
          <p:nvPr/>
        </p:nvSpPr>
        <p:spPr>
          <a:xfrm rot="13010707">
            <a:off x="10698681" y="4406639"/>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a:extLst>
              <a:ext uri="{FF2B5EF4-FFF2-40B4-BE49-F238E27FC236}">
                <a16:creationId xmlns:a16="http://schemas.microsoft.com/office/drawing/2014/main" id="{82A8B123-7EB1-469C-B619-8059EBE9FC25}"/>
              </a:ext>
            </a:extLst>
          </p:cNvPr>
          <p:cNvSpPr/>
          <p:nvPr/>
        </p:nvSpPr>
        <p:spPr>
          <a:xfrm rot="5643978">
            <a:off x="7758436" y="1721868"/>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1CA541E5-139A-4C90-BCD9-900D352F041A}"/>
              </a:ext>
            </a:extLst>
          </p:cNvPr>
          <p:cNvSpPr txBox="1"/>
          <p:nvPr/>
        </p:nvSpPr>
        <p:spPr>
          <a:xfrm>
            <a:off x="4988703" y="1419390"/>
            <a:ext cx="2078454" cy="369332"/>
          </a:xfrm>
          <a:prstGeom prst="rect">
            <a:avLst/>
          </a:prstGeom>
          <a:noFill/>
        </p:spPr>
        <p:txBody>
          <a:bodyPr wrap="none" rtlCol="0">
            <a:spAutoFit/>
          </a:bodyPr>
          <a:lstStyle/>
          <a:p>
            <a:r>
              <a:rPr lang="en-US"/>
              <a:t>Dynamistic Planning</a:t>
            </a:r>
          </a:p>
        </p:txBody>
      </p:sp>
      <p:sp>
        <p:nvSpPr>
          <p:cNvPr id="157" name="TextBox 156">
            <a:extLst>
              <a:ext uri="{FF2B5EF4-FFF2-40B4-BE49-F238E27FC236}">
                <a16:creationId xmlns:a16="http://schemas.microsoft.com/office/drawing/2014/main" id="{05EC8018-E486-4A97-892A-4070D63CC541}"/>
              </a:ext>
            </a:extLst>
          </p:cNvPr>
          <p:cNvSpPr txBox="1"/>
          <p:nvPr/>
        </p:nvSpPr>
        <p:spPr>
          <a:xfrm>
            <a:off x="5218253" y="5447882"/>
            <a:ext cx="1619354" cy="369332"/>
          </a:xfrm>
          <a:prstGeom prst="rect">
            <a:avLst/>
          </a:prstGeom>
          <a:noFill/>
        </p:spPr>
        <p:txBody>
          <a:bodyPr wrap="none" rtlCol="0">
            <a:spAutoFit/>
          </a:bodyPr>
          <a:lstStyle/>
          <a:p>
            <a:r>
              <a:rPr lang="en-US"/>
              <a:t>Human Activity</a:t>
            </a:r>
          </a:p>
        </p:txBody>
      </p:sp>
      <p:sp>
        <p:nvSpPr>
          <p:cNvPr id="158" name="TextBox 157">
            <a:extLst>
              <a:ext uri="{FF2B5EF4-FFF2-40B4-BE49-F238E27FC236}">
                <a16:creationId xmlns:a16="http://schemas.microsoft.com/office/drawing/2014/main" id="{9647E44A-71C8-4103-8157-1B09EB1E29DB}"/>
              </a:ext>
            </a:extLst>
          </p:cNvPr>
          <p:cNvSpPr txBox="1"/>
          <p:nvPr/>
        </p:nvSpPr>
        <p:spPr>
          <a:xfrm>
            <a:off x="836040" y="3591987"/>
            <a:ext cx="2050177" cy="369332"/>
          </a:xfrm>
          <a:prstGeom prst="rect">
            <a:avLst/>
          </a:prstGeom>
          <a:noFill/>
        </p:spPr>
        <p:txBody>
          <a:bodyPr wrap="none" rtlCol="0">
            <a:spAutoFit/>
          </a:bodyPr>
          <a:lstStyle/>
          <a:p>
            <a:r>
              <a:rPr lang="en-US"/>
              <a:t>Activism for Change</a:t>
            </a:r>
          </a:p>
        </p:txBody>
      </p:sp>
      <p:sp>
        <p:nvSpPr>
          <p:cNvPr id="163" name="TextBox 162">
            <a:extLst>
              <a:ext uri="{FF2B5EF4-FFF2-40B4-BE49-F238E27FC236}">
                <a16:creationId xmlns:a16="http://schemas.microsoft.com/office/drawing/2014/main" id="{EB928C35-B58E-46B2-8284-947668D02132}"/>
              </a:ext>
            </a:extLst>
          </p:cNvPr>
          <p:cNvSpPr txBox="1"/>
          <p:nvPr/>
        </p:nvSpPr>
        <p:spPr>
          <a:xfrm>
            <a:off x="8999573" y="3454404"/>
            <a:ext cx="1952394" cy="646331"/>
          </a:xfrm>
          <a:prstGeom prst="rect">
            <a:avLst/>
          </a:prstGeom>
          <a:noFill/>
        </p:spPr>
        <p:txBody>
          <a:bodyPr wrap="none" lIns="91440" tIns="45720" rIns="91440" bIns="45720" rtlCol="0" anchor="t">
            <a:spAutoFit/>
          </a:bodyPr>
          <a:lstStyle/>
          <a:p>
            <a:pPr algn="ctr"/>
            <a:r>
              <a:rPr lang="en-US"/>
              <a:t>Strategies and </a:t>
            </a:r>
            <a:br>
              <a:rPr lang="en-US"/>
            </a:br>
            <a:r>
              <a:rPr lang="en-US"/>
              <a:t>Actions for Change</a:t>
            </a:r>
          </a:p>
        </p:txBody>
      </p:sp>
    </p:spTree>
    <p:extLst>
      <p:ext uri="{BB962C8B-B14F-4D97-AF65-F5344CB8AC3E}">
        <p14:creationId xmlns:p14="http://schemas.microsoft.com/office/powerpoint/2010/main" val="4025216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B1D82-A7E1-44C1-B46D-FD92FA3F6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63" y="1409700"/>
            <a:ext cx="7315200" cy="4114800"/>
          </a:xfrm>
          <a:prstGeom prst="rect">
            <a:avLst/>
          </a:prstGeom>
        </p:spPr>
      </p:pic>
      <p:pic>
        <p:nvPicPr>
          <p:cNvPr id="1026" name="Picture 2">
            <a:extLst>
              <a:ext uri="{FF2B5EF4-FFF2-40B4-BE49-F238E27FC236}">
                <a16:creationId xmlns:a16="http://schemas.microsoft.com/office/drawing/2014/main" id="{E81303DF-7BF9-48BB-9F66-2EB28F19F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901" y="2188585"/>
            <a:ext cx="4327636" cy="27729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DE9D70-63A4-45E2-8A9F-A61F24DED930}"/>
              </a:ext>
            </a:extLst>
          </p:cNvPr>
          <p:cNvSpPr txBox="1"/>
          <p:nvPr/>
        </p:nvSpPr>
        <p:spPr>
          <a:xfrm>
            <a:off x="8783053" y="1600200"/>
            <a:ext cx="1955022" cy="369332"/>
          </a:xfrm>
          <a:prstGeom prst="rect">
            <a:avLst/>
          </a:prstGeom>
          <a:noFill/>
        </p:spPr>
        <p:txBody>
          <a:bodyPr wrap="none" rtlCol="0">
            <a:spAutoFit/>
          </a:bodyPr>
          <a:lstStyle/>
          <a:p>
            <a:r>
              <a:rPr lang="en-US" b="1" u="sng" dirty="0"/>
              <a:t>Greenhouse Gases</a:t>
            </a:r>
          </a:p>
        </p:txBody>
      </p:sp>
      <p:sp>
        <p:nvSpPr>
          <p:cNvPr id="6" name="TextBox 5">
            <a:extLst>
              <a:ext uri="{FF2B5EF4-FFF2-40B4-BE49-F238E27FC236}">
                <a16:creationId xmlns:a16="http://schemas.microsoft.com/office/drawing/2014/main" id="{AD9EB6C3-25A4-42B8-BFAF-A2F7A6D08F58}"/>
              </a:ext>
            </a:extLst>
          </p:cNvPr>
          <p:cNvSpPr txBox="1"/>
          <p:nvPr/>
        </p:nvSpPr>
        <p:spPr>
          <a:xfrm>
            <a:off x="3834063" y="118894"/>
            <a:ext cx="5510611" cy="369332"/>
          </a:xfrm>
          <a:prstGeom prst="rect">
            <a:avLst/>
          </a:prstGeom>
          <a:noFill/>
        </p:spPr>
        <p:txBody>
          <a:bodyPr wrap="none" rtlCol="0">
            <a:spAutoFit/>
          </a:bodyPr>
          <a:lstStyle/>
          <a:p>
            <a:r>
              <a:rPr lang="en-US" b="1" u="sng" dirty="0"/>
              <a:t>What is the Greenhouse Effect and Greenhouse Gases?</a:t>
            </a:r>
          </a:p>
        </p:txBody>
      </p:sp>
    </p:spTree>
    <p:extLst>
      <p:ext uri="{BB962C8B-B14F-4D97-AF65-F5344CB8AC3E}">
        <p14:creationId xmlns:p14="http://schemas.microsoft.com/office/powerpoint/2010/main" val="4146105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D803F18C-E26C-4032-9F90-A24DA94C2A01}"/>
              </a:ext>
            </a:extLst>
          </p:cNvPr>
          <p:cNvSpPr txBox="1"/>
          <p:nvPr/>
        </p:nvSpPr>
        <p:spPr>
          <a:xfrm>
            <a:off x="3550034" y="134769"/>
            <a:ext cx="5145319" cy="369332"/>
          </a:xfrm>
          <a:prstGeom prst="rect">
            <a:avLst/>
          </a:prstGeom>
          <a:noFill/>
        </p:spPr>
        <p:txBody>
          <a:bodyPr wrap="none" lIns="91440" tIns="45720" rIns="91440" bIns="45720" rtlCol="0" anchor="t">
            <a:spAutoFit/>
          </a:bodyPr>
          <a:lstStyle/>
          <a:p>
            <a:r>
              <a:rPr lang="en-US" b="1" u="sng" dirty="0"/>
              <a:t>System Dynamics Partial Model of Climate Warming</a:t>
            </a:r>
          </a:p>
        </p:txBody>
      </p:sp>
      <p:sp>
        <p:nvSpPr>
          <p:cNvPr id="180" name="TextBox 179">
            <a:extLst>
              <a:ext uri="{FF2B5EF4-FFF2-40B4-BE49-F238E27FC236}">
                <a16:creationId xmlns:a16="http://schemas.microsoft.com/office/drawing/2014/main" id="{85E9E49E-A721-4C4C-9FAF-00B24995AFC3}"/>
              </a:ext>
            </a:extLst>
          </p:cNvPr>
          <p:cNvSpPr txBox="1"/>
          <p:nvPr/>
        </p:nvSpPr>
        <p:spPr>
          <a:xfrm>
            <a:off x="34001" y="6213797"/>
            <a:ext cx="2710999" cy="553998"/>
          </a:xfrm>
          <a:prstGeom prst="rect">
            <a:avLst/>
          </a:prstGeom>
          <a:noFill/>
        </p:spPr>
        <p:txBody>
          <a:bodyPr wrap="none" rtlCol="0">
            <a:spAutoFit/>
          </a:bodyPr>
          <a:lstStyle/>
          <a:p>
            <a:r>
              <a:rPr lang="en-US" sz="1000"/>
              <a:t>Joseph M Londa</a:t>
            </a:r>
          </a:p>
          <a:p>
            <a:r>
              <a:rPr lang="en-US" sz="1000">
                <a:hlinkClick r:id="rId2"/>
              </a:rPr>
              <a:t>londajm@gmail.com</a:t>
            </a:r>
            <a:endParaRPr lang="en-US" sz="1000"/>
          </a:p>
          <a:p>
            <a:r>
              <a:rPr lang="en-US" sz="1000"/>
              <a:t>New Paltz Climate Smart Community Task Force </a:t>
            </a:r>
          </a:p>
        </p:txBody>
      </p:sp>
      <p:grpSp>
        <p:nvGrpSpPr>
          <p:cNvPr id="111" name="Group 110">
            <a:extLst>
              <a:ext uri="{FF2B5EF4-FFF2-40B4-BE49-F238E27FC236}">
                <a16:creationId xmlns:a16="http://schemas.microsoft.com/office/drawing/2014/main" id="{C3A4B109-A9B5-DAD1-306A-E3E818C44284}"/>
              </a:ext>
            </a:extLst>
          </p:cNvPr>
          <p:cNvGrpSpPr/>
          <p:nvPr/>
        </p:nvGrpSpPr>
        <p:grpSpPr>
          <a:xfrm flipH="1">
            <a:off x="2141939" y="1271966"/>
            <a:ext cx="201083" cy="349252"/>
            <a:chOff x="1840314" y="2268008"/>
            <a:chExt cx="1058333" cy="1815042"/>
          </a:xfrm>
        </p:grpSpPr>
        <p:sp>
          <p:nvSpPr>
            <p:cNvPr id="112" name="Isosceles Triangle 111">
              <a:extLst>
                <a:ext uri="{FF2B5EF4-FFF2-40B4-BE49-F238E27FC236}">
                  <a16:creationId xmlns:a16="http://schemas.microsoft.com/office/drawing/2014/main" id="{D1EA3668-81CA-35E8-E000-15A3C7145695}"/>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a:extLst>
                <a:ext uri="{FF2B5EF4-FFF2-40B4-BE49-F238E27FC236}">
                  <a16:creationId xmlns:a16="http://schemas.microsoft.com/office/drawing/2014/main" id="{3D658305-92EE-F1C9-A893-D734237D3F00}"/>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AE8F4D-A3E6-49E9-4E0E-A604137FE842}"/>
              </a:ext>
            </a:extLst>
          </p:cNvPr>
          <p:cNvGrpSpPr/>
          <p:nvPr/>
        </p:nvGrpSpPr>
        <p:grpSpPr>
          <a:xfrm flipH="1">
            <a:off x="5341423" y="4866122"/>
            <a:ext cx="201083" cy="349252"/>
            <a:chOff x="1840314" y="2268008"/>
            <a:chExt cx="1058333" cy="1815042"/>
          </a:xfrm>
        </p:grpSpPr>
        <p:sp>
          <p:nvSpPr>
            <p:cNvPr id="115" name="Isosceles Triangle 114">
              <a:extLst>
                <a:ext uri="{FF2B5EF4-FFF2-40B4-BE49-F238E27FC236}">
                  <a16:creationId xmlns:a16="http://schemas.microsoft.com/office/drawing/2014/main" id="{BA227B56-4EB0-E095-69A8-1D9DC3632F5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A19B5E0-B598-7FE7-A8FD-A7BAEF12679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68747A5-2DBD-7164-B83B-0B4101435EFA}"/>
              </a:ext>
            </a:extLst>
          </p:cNvPr>
          <p:cNvGrpSpPr/>
          <p:nvPr/>
        </p:nvGrpSpPr>
        <p:grpSpPr>
          <a:xfrm flipH="1">
            <a:off x="5349814" y="3033455"/>
            <a:ext cx="201083" cy="349252"/>
            <a:chOff x="1840314" y="2268008"/>
            <a:chExt cx="1058333" cy="1815042"/>
          </a:xfrm>
        </p:grpSpPr>
        <p:sp>
          <p:nvSpPr>
            <p:cNvPr id="118" name="Isosceles Triangle 117">
              <a:extLst>
                <a:ext uri="{FF2B5EF4-FFF2-40B4-BE49-F238E27FC236}">
                  <a16:creationId xmlns:a16="http://schemas.microsoft.com/office/drawing/2014/main" id="{4DE9505D-6A53-4D90-CC57-51A81CBAF1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62AF01FA-6DFE-89C1-3DB0-8A98FEB9D197}"/>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107D5D-4695-6444-8549-8F0A8E0A9077}"/>
              </a:ext>
            </a:extLst>
          </p:cNvPr>
          <p:cNvGrpSpPr/>
          <p:nvPr/>
        </p:nvGrpSpPr>
        <p:grpSpPr>
          <a:xfrm flipH="1">
            <a:off x="7221939" y="1240215"/>
            <a:ext cx="201083" cy="349252"/>
            <a:chOff x="1840314" y="2268008"/>
            <a:chExt cx="1058333" cy="1815042"/>
          </a:xfrm>
        </p:grpSpPr>
        <p:sp>
          <p:nvSpPr>
            <p:cNvPr id="124" name="Isosceles Triangle 123">
              <a:extLst>
                <a:ext uri="{FF2B5EF4-FFF2-40B4-BE49-F238E27FC236}">
                  <a16:creationId xmlns:a16="http://schemas.microsoft.com/office/drawing/2014/main" id="{BCDEC4EF-BBF2-C4BA-152B-BE97F38BBAB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6540332-2BCD-AE77-98DD-59F58148F825}"/>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CE145A5F-9001-25AF-56F2-04DAAE422567}"/>
              </a:ext>
            </a:extLst>
          </p:cNvPr>
          <p:cNvSpPr txBox="1"/>
          <p:nvPr/>
        </p:nvSpPr>
        <p:spPr>
          <a:xfrm>
            <a:off x="6893983" y="902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Deaths</a:t>
            </a:r>
          </a:p>
        </p:txBody>
      </p:sp>
      <p:sp>
        <p:nvSpPr>
          <p:cNvPr id="176" name="Cloud 175">
            <a:extLst>
              <a:ext uri="{FF2B5EF4-FFF2-40B4-BE49-F238E27FC236}">
                <a16:creationId xmlns:a16="http://schemas.microsoft.com/office/drawing/2014/main" id="{80068AD9-8B7E-4FEE-E538-7DDC409D41CB}"/>
              </a:ext>
            </a:extLst>
          </p:cNvPr>
          <p:cNvSpPr/>
          <p:nvPr/>
        </p:nvSpPr>
        <p:spPr>
          <a:xfrm>
            <a:off x="10471340" y="3755247"/>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DDF26545-838C-724B-51DB-71FB2C08EDDD}"/>
              </a:ext>
            </a:extLst>
          </p:cNvPr>
          <p:cNvSpPr/>
          <p:nvPr/>
        </p:nvSpPr>
        <p:spPr>
          <a:xfrm>
            <a:off x="10501843" y="118200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63E39662-9D93-AA7A-C31E-C8F098EE3D76}"/>
              </a:ext>
            </a:extLst>
          </p:cNvPr>
          <p:cNvGrpSpPr/>
          <p:nvPr/>
        </p:nvGrpSpPr>
        <p:grpSpPr>
          <a:xfrm flipH="1">
            <a:off x="9581574" y="3822388"/>
            <a:ext cx="201083" cy="349252"/>
            <a:chOff x="1840314" y="2268008"/>
            <a:chExt cx="1058333" cy="1815042"/>
          </a:xfrm>
        </p:grpSpPr>
        <p:sp>
          <p:nvSpPr>
            <p:cNvPr id="184" name="Isosceles Triangle 183">
              <a:extLst>
                <a:ext uri="{FF2B5EF4-FFF2-40B4-BE49-F238E27FC236}">
                  <a16:creationId xmlns:a16="http://schemas.microsoft.com/office/drawing/2014/main" id="{D5174251-75A2-1366-FAEE-281BC261E6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5" name="Isosceles Triangle 184">
              <a:extLst>
                <a:ext uri="{FF2B5EF4-FFF2-40B4-BE49-F238E27FC236}">
                  <a16:creationId xmlns:a16="http://schemas.microsoft.com/office/drawing/2014/main" id="{CB6B5590-7F83-CE6B-069B-1DE1A127D9B4}"/>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87" name="Straight Arrow Connector 186">
            <a:extLst>
              <a:ext uri="{FF2B5EF4-FFF2-40B4-BE49-F238E27FC236}">
                <a16:creationId xmlns:a16="http://schemas.microsoft.com/office/drawing/2014/main" id="{41BA93C2-E195-8B54-AADC-D48F507B4D62}"/>
              </a:ext>
            </a:extLst>
          </p:cNvPr>
          <p:cNvCxnSpPr>
            <a:cxnSpLocks/>
            <a:stCxn id="226" idx="3"/>
            <a:endCxn id="176" idx="2"/>
          </p:cNvCxnSpPr>
          <p:nvPr/>
        </p:nvCxnSpPr>
        <p:spPr>
          <a:xfrm>
            <a:off x="8851688" y="3989150"/>
            <a:ext cx="1622705" cy="157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545B350-44F5-3AF6-30F3-F850B01C31FB}"/>
              </a:ext>
            </a:extLst>
          </p:cNvPr>
          <p:cNvCxnSpPr>
            <a:cxnSpLocks/>
          </p:cNvCxnSpPr>
          <p:nvPr/>
        </p:nvCxnSpPr>
        <p:spPr>
          <a:xfrm flipV="1">
            <a:off x="4781549" y="1424364"/>
            <a:ext cx="5724526" cy="634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E443EFBD-D774-0EFE-B6A1-151EAE0F5A75}"/>
              </a:ext>
            </a:extLst>
          </p:cNvPr>
          <p:cNvCxnSpPr>
            <a:cxnSpLocks/>
          </p:cNvCxnSpPr>
          <p:nvPr/>
        </p:nvCxnSpPr>
        <p:spPr>
          <a:xfrm flipV="1">
            <a:off x="1336673" y="3165322"/>
            <a:ext cx="1935692" cy="635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D1F5174-30D1-98AA-B992-302B3B581454}"/>
              </a:ext>
            </a:extLst>
          </p:cNvPr>
          <p:cNvCxnSpPr>
            <a:cxnSpLocks/>
          </p:cNvCxnSpPr>
          <p:nvPr/>
        </p:nvCxnSpPr>
        <p:spPr>
          <a:xfrm flipV="1">
            <a:off x="1527173" y="5006822"/>
            <a:ext cx="1739901"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EB34CD8-62CC-AE72-1E26-B0FAE444AA24}"/>
              </a:ext>
            </a:extLst>
          </p:cNvPr>
          <p:cNvCxnSpPr>
            <a:cxnSpLocks/>
          </p:cNvCxnSpPr>
          <p:nvPr/>
        </p:nvCxnSpPr>
        <p:spPr>
          <a:xfrm flipV="1">
            <a:off x="1135590" y="1397903"/>
            <a:ext cx="2120899"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DB9F17B4-5006-F03B-424A-420322D88103}"/>
              </a:ext>
            </a:extLst>
          </p:cNvPr>
          <p:cNvSpPr/>
          <p:nvPr/>
        </p:nvSpPr>
        <p:spPr>
          <a:xfrm>
            <a:off x="3262842" y="4357008"/>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6C99E573-B7D0-1E84-0A42-B54D558197C5}"/>
              </a:ext>
            </a:extLst>
          </p:cNvPr>
          <p:cNvSpPr/>
          <p:nvPr/>
        </p:nvSpPr>
        <p:spPr>
          <a:xfrm>
            <a:off x="3262842" y="79571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5881E7E8-C3A9-0EE4-DBCF-47F95B5D7195}"/>
              </a:ext>
            </a:extLst>
          </p:cNvPr>
          <p:cNvSpPr/>
          <p:nvPr/>
        </p:nvSpPr>
        <p:spPr>
          <a:xfrm>
            <a:off x="7327688" y="3309256"/>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BF09D160-B4F2-8B33-2767-0729C5B419F8}"/>
              </a:ext>
            </a:extLst>
          </p:cNvPr>
          <p:cNvSpPr txBox="1"/>
          <p:nvPr/>
        </p:nvSpPr>
        <p:spPr>
          <a:xfrm>
            <a:off x="4732575" y="2435616"/>
            <a:ext cx="15563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Human</a:t>
            </a:r>
          </a:p>
          <a:p>
            <a:pPr algn="ctr"/>
            <a:r>
              <a:rPr lang="en-US" dirty="0">
                <a:cs typeface="Calibri"/>
              </a:rPr>
              <a:t>Consumption</a:t>
            </a:r>
          </a:p>
        </p:txBody>
      </p:sp>
      <p:sp>
        <p:nvSpPr>
          <p:cNvPr id="201" name="TextBox 200">
            <a:extLst>
              <a:ext uri="{FF2B5EF4-FFF2-40B4-BE49-F238E27FC236}">
                <a16:creationId xmlns:a16="http://schemas.microsoft.com/office/drawing/2014/main" id="{E4B207A6-4D70-1BCB-1C96-064711E55C78}"/>
              </a:ext>
            </a:extLst>
          </p:cNvPr>
          <p:cNvSpPr txBox="1"/>
          <p:nvPr/>
        </p:nvSpPr>
        <p:spPr>
          <a:xfrm>
            <a:off x="1835150" y="934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Births</a:t>
            </a:r>
          </a:p>
        </p:txBody>
      </p:sp>
      <p:sp>
        <p:nvSpPr>
          <p:cNvPr id="203" name="TextBox 202">
            <a:extLst>
              <a:ext uri="{FF2B5EF4-FFF2-40B4-BE49-F238E27FC236}">
                <a16:creationId xmlns:a16="http://schemas.microsoft.com/office/drawing/2014/main" id="{69727FD4-0A7E-D7C8-2B97-2781E28AC128}"/>
              </a:ext>
            </a:extLst>
          </p:cNvPr>
          <p:cNvSpPr txBox="1"/>
          <p:nvPr/>
        </p:nvSpPr>
        <p:spPr>
          <a:xfrm>
            <a:off x="8318967" y="288134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GHG Decay &amp;</a:t>
            </a:r>
            <a:br>
              <a:rPr lang="en-US" dirty="0"/>
            </a:br>
            <a:r>
              <a:rPr lang="en-US" dirty="0"/>
              <a:t>Ecosystem </a:t>
            </a:r>
            <a:br>
              <a:rPr lang="en-US" dirty="0"/>
            </a:br>
            <a:r>
              <a:rPr lang="en-US" dirty="0"/>
              <a:t>Absorption</a:t>
            </a:r>
          </a:p>
        </p:txBody>
      </p:sp>
      <p:sp>
        <p:nvSpPr>
          <p:cNvPr id="204" name="TextBox 203">
            <a:extLst>
              <a:ext uri="{FF2B5EF4-FFF2-40B4-BE49-F238E27FC236}">
                <a16:creationId xmlns:a16="http://schemas.microsoft.com/office/drawing/2014/main" id="{C6FD42F5-E2D8-C847-80E8-141ECF2EF8A9}"/>
              </a:ext>
            </a:extLst>
          </p:cNvPr>
          <p:cNvSpPr txBox="1"/>
          <p:nvPr/>
        </p:nvSpPr>
        <p:spPr>
          <a:xfrm>
            <a:off x="4722327" y="5159228"/>
            <a:ext cx="14560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Human</a:t>
            </a:r>
          </a:p>
          <a:p>
            <a:pPr algn="ctr"/>
            <a:r>
              <a:rPr lang="en-US" dirty="0">
                <a:cs typeface="Calibri"/>
              </a:rPr>
              <a:t>Exploitation</a:t>
            </a:r>
          </a:p>
        </p:txBody>
      </p:sp>
      <p:grpSp>
        <p:nvGrpSpPr>
          <p:cNvPr id="216" name="Group 215">
            <a:extLst>
              <a:ext uri="{FF2B5EF4-FFF2-40B4-BE49-F238E27FC236}">
                <a16:creationId xmlns:a16="http://schemas.microsoft.com/office/drawing/2014/main" id="{15BC3536-AB55-8AB2-6E3C-0714588FA8FC}"/>
              </a:ext>
            </a:extLst>
          </p:cNvPr>
          <p:cNvGrpSpPr/>
          <p:nvPr/>
        </p:nvGrpSpPr>
        <p:grpSpPr>
          <a:xfrm flipH="1">
            <a:off x="2157813" y="4843841"/>
            <a:ext cx="201083" cy="349252"/>
            <a:chOff x="1840314" y="2268008"/>
            <a:chExt cx="1058333" cy="1815042"/>
          </a:xfrm>
        </p:grpSpPr>
        <p:sp>
          <p:nvSpPr>
            <p:cNvPr id="217" name="Isosceles Triangle 216">
              <a:extLst>
                <a:ext uri="{FF2B5EF4-FFF2-40B4-BE49-F238E27FC236}">
                  <a16:creationId xmlns:a16="http://schemas.microsoft.com/office/drawing/2014/main" id="{66B31305-BA74-C07E-CB92-A54204C196D4}"/>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a:extLst>
                <a:ext uri="{FF2B5EF4-FFF2-40B4-BE49-F238E27FC236}">
                  <a16:creationId xmlns:a16="http://schemas.microsoft.com/office/drawing/2014/main" id="{DEAD7D98-76DF-1FD2-1F00-6CD8F76D2A4B}"/>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35B39CC3-6CA9-B7D5-982F-8895C672744D}"/>
              </a:ext>
            </a:extLst>
          </p:cNvPr>
          <p:cNvGrpSpPr/>
          <p:nvPr/>
        </p:nvGrpSpPr>
        <p:grpSpPr>
          <a:xfrm flipH="1">
            <a:off x="2141938" y="3002341"/>
            <a:ext cx="201083" cy="349252"/>
            <a:chOff x="1840314" y="2268008"/>
            <a:chExt cx="1058333" cy="1815042"/>
          </a:xfrm>
        </p:grpSpPr>
        <p:sp>
          <p:nvSpPr>
            <p:cNvPr id="214" name="Isosceles Triangle 213">
              <a:extLst>
                <a:ext uri="{FF2B5EF4-FFF2-40B4-BE49-F238E27FC236}">
                  <a16:creationId xmlns:a16="http://schemas.microsoft.com/office/drawing/2014/main" id="{D680F2D8-FEAF-4CFA-96E6-E0B66CD2B9B8}"/>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37F19CD9-DDD8-7BCD-39C5-0FBD13305C69}"/>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5A130F3B-D810-0899-13E3-523635281FCF}"/>
              </a:ext>
            </a:extLst>
          </p:cNvPr>
          <p:cNvSpPr txBox="1"/>
          <p:nvPr/>
        </p:nvSpPr>
        <p:spPr>
          <a:xfrm>
            <a:off x="1638815" y="2435616"/>
            <a:ext cx="12638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Human</a:t>
            </a:r>
          </a:p>
          <a:p>
            <a:pPr algn="ctr"/>
            <a:r>
              <a:rPr lang="en-US" dirty="0"/>
              <a:t>Production</a:t>
            </a:r>
          </a:p>
        </p:txBody>
      </p:sp>
      <p:sp>
        <p:nvSpPr>
          <p:cNvPr id="224" name="TextBox 223">
            <a:extLst>
              <a:ext uri="{FF2B5EF4-FFF2-40B4-BE49-F238E27FC236}">
                <a16:creationId xmlns:a16="http://schemas.microsoft.com/office/drawing/2014/main" id="{CF5737AC-8973-ECB7-582F-81F1E4D77598}"/>
              </a:ext>
            </a:extLst>
          </p:cNvPr>
          <p:cNvSpPr txBox="1"/>
          <p:nvPr/>
        </p:nvSpPr>
        <p:spPr>
          <a:xfrm>
            <a:off x="886754" y="427370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Natures</a:t>
            </a:r>
            <a:br>
              <a:rPr lang="en-US" dirty="0"/>
            </a:br>
            <a:r>
              <a:rPr lang="en-US" dirty="0"/>
              <a:t>Production</a:t>
            </a:r>
          </a:p>
        </p:txBody>
      </p:sp>
      <p:sp>
        <p:nvSpPr>
          <p:cNvPr id="226" name="TextBox 225">
            <a:extLst>
              <a:ext uri="{FF2B5EF4-FFF2-40B4-BE49-F238E27FC236}">
                <a16:creationId xmlns:a16="http://schemas.microsoft.com/office/drawing/2014/main" id="{58E63806-8CED-BB7C-F1E9-EF73C3884E9E}"/>
              </a:ext>
            </a:extLst>
          </p:cNvPr>
          <p:cNvSpPr txBox="1"/>
          <p:nvPr/>
        </p:nvSpPr>
        <p:spPr>
          <a:xfrm>
            <a:off x="7353845" y="3665984"/>
            <a:ext cx="14978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GHG</a:t>
            </a:r>
            <a:br>
              <a:rPr lang="en-US" dirty="0"/>
            </a:br>
            <a:r>
              <a:rPr lang="en-US" dirty="0">
                <a:cs typeface="Calibri"/>
              </a:rPr>
              <a:t>Accumulation</a:t>
            </a:r>
          </a:p>
        </p:txBody>
      </p:sp>
      <p:sp>
        <p:nvSpPr>
          <p:cNvPr id="227" name="TextBox 1">
            <a:extLst>
              <a:ext uri="{FF2B5EF4-FFF2-40B4-BE49-F238E27FC236}">
                <a16:creationId xmlns:a16="http://schemas.microsoft.com/office/drawing/2014/main" id="{A389EFC6-17AB-1A1B-7545-14013079DCC8}"/>
              </a:ext>
            </a:extLst>
          </p:cNvPr>
          <p:cNvSpPr txBox="1"/>
          <p:nvPr/>
        </p:nvSpPr>
        <p:spPr>
          <a:xfrm>
            <a:off x="3470274" y="1156605"/>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Human Population</a:t>
            </a:r>
          </a:p>
        </p:txBody>
      </p:sp>
      <p:sp>
        <p:nvSpPr>
          <p:cNvPr id="228" name="TextBox 1">
            <a:extLst>
              <a:ext uri="{FF2B5EF4-FFF2-40B4-BE49-F238E27FC236}">
                <a16:creationId xmlns:a16="http://schemas.microsoft.com/office/drawing/2014/main" id="{A389EFC6-17AB-1A1B-7545-14013079DCC8}"/>
              </a:ext>
            </a:extLst>
          </p:cNvPr>
          <p:cNvSpPr txBox="1"/>
          <p:nvPr/>
        </p:nvSpPr>
        <p:spPr>
          <a:xfrm>
            <a:off x="3422649" y="4733772"/>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Natural Resources</a:t>
            </a:r>
          </a:p>
        </p:txBody>
      </p:sp>
      <p:grpSp>
        <p:nvGrpSpPr>
          <p:cNvPr id="5" name="Group 4">
            <a:extLst>
              <a:ext uri="{FF2B5EF4-FFF2-40B4-BE49-F238E27FC236}">
                <a16:creationId xmlns:a16="http://schemas.microsoft.com/office/drawing/2014/main" id="{44793960-E00B-9122-3A6D-84A67B771849}"/>
              </a:ext>
            </a:extLst>
          </p:cNvPr>
          <p:cNvGrpSpPr/>
          <p:nvPr/>
        </p:nvGrpSpPr>
        <p:grpSpPr>
          <a:xfrm>
            <a:off x="3262842" y="2541965"/>
            <a:ext cx="1524000" cy="1365250"/>
            <a:chOff x="3262842" y="2541965"/>
            <a:chExt cx="1524000" cy="1365250"/>
          </a:xfrm>
        </p:grpSpPr>
        <p:sp>
          <p:nvSpPr>
            <p:cNvPr id="101" name="Rectangle: Rounded Corners 100">
              <a:extLst>
                <a:ext uri="{FF2B5EF4-FFF2-40B4-BE49-F238E27FC236}">
                  <a16:creationId xmlns:a16="http://schemas.microsoft.com/office/drawing/2014/main" id="{D16F9475-90F3-7365-98D2-CA86DECB4EC4}"/>
                </a:ext>
              </a:extLst>
            </p:cNvPr>
            <p:cNvSpPr/>
            <p:nvPr/>
          </p:nvSpPr>
          <p:spPr>
            <a:xfrm>
              <a:off x="3262842" y="254196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extBox 1">
              <a:extLst>
                <a:ext uri="{FF2B5EF4-FFF2-40B4-BE49-F238E27FC236}">
                  <a16:creationId xmlns:a16="http://schemas.microsoft.com/office/drawing/2014/main" id="{A389EFC6-17AB-1A1B-7545-14013079DCC8}"/>
                </a:ext>
              </a:extLst>
            </p:cNvPr>
            <p:cNvSpPr txBox="1"/>
            <p:nvPr/>
          </p:nvSpPr>
          <p:spPr>
            <a:xfrm>
              <a:off x="3422649" y="2876397"/>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Goods &amp;</a:t>
              </a:r>
            </a:p>
            <a:p>
              <a:pPr algn="ctr"/>
              <a:r>
                <a:rPr lang="en-US" dirty="0"/>
                <a:t>Services</a:t>
              </a:r>
              <a:endParaRPr lang="en-US" dirty="0">
                <a:cs typeface="Calibri"/>
              </a:endParaRPr>
            </a:p>
          </p:txBody>
        </p:sp>
      </p:grpSp>
      <p:sp>
        <p:nvSpPr>
          <p:cNvPr id="178" name="Cloud 177">
            <a:extLst>
              <a:ext uri="{FF2B5EF4-FFF2-40B4-BE49-F238E27FC236}">
                <a16:creationId xmlns:a16="http://schemas.microsoft.com/office/drawing/2014/main" id="{21EF5408-88E5-13BC-1D81-61C00D72478C}"/>
              </a:ext>
            </a:extLst>
          </p:cNvPr>
          <p:cNvSpPr/>
          <p:nvPr/>
        </p:nvSpPr>
        <p:spPr>
          <a:xfrm>
            <a:off x="521760" y="3002338"/>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C6A7F810-7104-6ECB-E452-0B5AC3393DEF}"/>
              </a:ext>
            </a:extLst>
          </p:cNvPr>
          <p:cNvSpPr/>
          <p:nvPr/>
        </p:nvSpPr>
        <p:spPr>
          <a:xfrm>
            <a:off x="521760" y="12137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55FFC13-7226-CEAB-42E4-D8B1D77258D2}"/>
              </a:ext>
            </a:extLst>
          </p:cNvPr>
          <p:cNvSpPr/>
          <p:nvPr/>
        </p:nvSpPr>
        <p:spPr>
          <a:xfrm>
            <a:off x="579969" y="48332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3912D7D8-6707-41B2-AEA3-DF086ACEF9BA}"/>
              </a:ext>
            </a:extLst>
          </p:cNvPr>
          <p:cNvGrpSpPr/>
          <p:nvPr/>
        </p:nvGrpSpPr>
        <p:grpSpPr>
          <a:xfrm>
            <a:off x="8409618" y="4752555"/>
            <a:ext cx="1953222" cy="369332"/>
            <a:chOff x="-2860214" y="3031066"/>
            <a:chExt cx="1953222" cy="369332"/>
          </a:xfrm>
        </p:grpSpPr>
        <p:sp>
          <p:nvSpPr>
            <p:cNvPr id="88" name="Oval 87">
              <a:extLst>
                <a:ext uri="{FF2B5EF4-FFF2-40B4-BE49-F238E27FC236}">
                  <a16:creationId xmlns:a16="http://schemas.microsoft.com/office/drawing/2014/main" id="{88E1E705-E104-4481-8FD1-093C51F4E970}"/>
                </a:ext>
              </a:extLst>
            </p:cNvPr>
            <p:cNvSpPr/>
            <p:nvPr/>
          </p:nvSpPr>
          <p:spPr>
            <a:xfrm>
              <a:off x="-1123950" y="309350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C52E7697-55B2-4A17-A151-5C5D79D5EF4A}"/>
                </a:ext>
              </a:extLst>
            </p:cNvPr>
            <p:cNvSpPr txBox="1"/>
            <p:nvPr/>
          </p:nvSpPr>
          <p:spPr>
            <a:xfrm>
              <a:off x="-2860214" y="3031066"/>
              <a:ext cx="17976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Climate Warming</a:t>
              </a:r>
            </a:p>
          </p:txBody>
        </p:sp>
      </p:grpSp>
      <p:cxnSp>
        <p:nvCxnSpPr>
          <p:cNvPr id="90" name="Connector: Elbow 89">
            <a:extLst>
              <a:ext uri="{FF2B5EF4-FFF2-40B4-BE49-F238E27FC236}">
                <a16:creationId xmlns:a16="http://schemas.microsoft.com/office/drawing/2014/main" id="{A23A00E6-5CE4-462E-AD37-97882081EAE6}"/>
              </a:ext>
            </a:extLst>
          </p:cNvPr>
          <p:cNvCxnSpPr>
            <a:cxnSpLocks/>
            <a:stCxn id="172" idx="2"/>
            <a:endCxn id="89" idx="1"/>
          </p:cNvCxnSpPr>
          <p:nvPr/>
        </p:nvCxnSpPr>
        <p:spPr>
          <a:xfrm rot="16200000" flipH="1">
            <a:off x="8118296" y="4645898"/>
            <a:ext cx="262715" cy="31993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1B29C29-8DC7-42C3-B435-580B0756818E}"/>
              </a:ext>
            </a:extLst>
          </p:cNvPr>
          <p:cNvSpPr txBox="1"/>
          <p:nvPr/>
        </p:nvSpPr>
        <p:spPr>
          <a:xfrm>
            <a:off x="5851520" y="3273926"/>
            <a:ext cx="19341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GHG </a:t>
            </a:r>
            <a:br>
              <a:rPr lang="en-US" dirty="0">
                <a:cs typeface="Calibri"/>
              </a:rPr>
            </a:br>
            <a:r>
              <a:rPr lang="en-US" dirty="0">
                <a:cs typeface="Calibri"/>
              </a:rPr>
              <a:t>E</a:t>
            </a:r>
            <a:r>
              <a:rPr lang="en-US" dirty="0"/>
              <a:t>missions</a:t>
            </a:r>
            <a:endParaRPr lang="en-US" dirty="0">
              <a:cs typeface="Calibri" panose="020F0502020204030204"/>
            </a:endParaRPr>
          </a:p>
        </p:txBody>
      </p:sp>
      <p:grpSp>
        <p:nvGrpSpPr>
          <p:cNvPr id="105" name="Group 104">
            <a:extLst>
              <a:ext uri="{FF2B5EF4-FFF2-40B4-BE49-F238E27FC236}">
                <a16:creationId xmlns:a16="http://schemas.microsoft.com/office/drawing/2014/main" id="{C8DFCA00-60AB-4AD8-8189-74C9B24DA4DB}"/>
              </a:ext>
            </a:extLst>
          </p:cNvPr>
          <p:cNvGrpSpPr/>
          <p:nvPr/>
        </p:nvGrpSpPr>
        <p:grpSpPr>
          <a:xfrm flipH="1">
            <a:off x="6718031" y="3839357"/>
            <a:ext cx="201083" cy="349252"/>
            <a:chOff x="1840314" y="2268008"/>
            <a:chExt cx="1058333" cy="1815042"/>
          </a:xfrm>
        </p:grpSpPr>
        <p:sp>
          <p:nvSpPr>
            <p:cNvPr id="106" name="Isosceles Triangle 105">
              <a:extLst>
                <a:ext uri="{FF2B5EF4-FFF2-40B4-BE49-F238E27FC236}">
                  <a16:creationId xmlns:a16="http://schemas.microsoft.com/office/drawing/2014/main" id="{5550A498-0FE1-4403-A345-FC0A47F1BC6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id="{5E9D3DE4-FC85-4D9E-8E15-3EE4F646ADC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4225CF56-E83D-4BB1-AADC-7C0C645AA532}"/>
              </a:ext>
            </a:extLst>
          </p:cNvPr>
          <p:cNvGrpSpPr/>
          <p:nvPr/>
        </p:nvGrpSpPr>
        <p:grpSpPr>
          <a:xfrm>
            <a:off x="7815313" y="5130332"/>
            <a:ext cx="914400" cy="914400"/>
            <a:chOff x="7815313" y="5130332"/>
            <a:chExt cx="914400" cy="914400"/>
          </a:xfrm>
        </p:grpSpPr>
        <p:pic>
          <p:nvPicPr>
            <p:cNvPr id="14" name="Graphic 13" descr="Line arrow Rotate right">
              <a:extLst>
                <a:ext uri="{FF2B5EF4-FFF2-40B4-BE49-F238E27FC236}">
                  <a16:creationId xmlns:a16="http://schemas.microsoft.com/office/drawing/2014/main" id="{B36B5087-D8B0-4212-976C-65FCC235DE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7815313" y="5130332"/>
              <a:ext cx="914400" cy="914400"/>
            </a:xfrm>
            <a:prstGeom prst="rect">
              <a:avLst/>
            </a:prstGeom>
          </p:spPr>
        </p:pic>
        <p:sp>
          <p:nvSpPr>
            <p:cNvPr id="15" name="TextBox 14">
              <a:extLst>
                <a:ext uri="{FF2B5EF4-FFF2-40B4-BE49-F238E27FC236}">
                  <a16:creationId xmlns:a16="http://schemas.microsoft.com/office/drawing/2014/main" id="{0649C4A3-CCC8-48A5-8AE8-CE8D909C4A52}"/>
                </a:ext>
              </a:extLst>
            </p:cNvPr>
            <p:cNvSpPr txBox="1"/>
            <p:nvPr/>
          </p:nvSpPr>
          <p:spPr>
            <a:xfrm>
              <a:off x="8117663" y="5491401"/>
              <a:ext cx="309700" cy="369332"/>
            </a:xfrm>
            <a:prstGeom prst="rect">
              <a:avLst/>
            </a:prstGeom>
            <a:noFill/>
          </p:spPr>
          <p:txBody>
            <a:bodyPr wrap="none" rtlCol="0">
              <a:spAutoFit/>
            </a:bodyPr>
            <a:lstStyle/>
            <a:p>
              <a:r>
                <a:rPr lang="en-US" dirty="0">
                  <a:solidFill>
                    <a:srgbClr val="FF0000"/>
                  </a:solidFill>
                </a:rPr>
                <a:t>R</a:t>
              </a:r>
            </a:p>
          </p:txBody>
        </p:sp>
      </p:grpSp>
      <p:grpSp>
        <p:nvGrpSpPr>
          <p:cNvPr id="17" name="Group 16">
            <a:extLst>
              <a:ext uri="{FF2B5EF4-FFF2-40B4-BE49-F238E27FC236}">
                <a16:creationId xmlns:a16="http://schemas.microsoft.com/office/drawing/2014/main" id="{DD3CBE77-356E-4572-A4F9-79F2C2A10D8B}"/>
              </a:ext>
            </a:extLst>
          </p:cNvPr>
          <p:cNvGrpSpPr/>
          <p:nvPr/>
        </p:nvGrpSpPr>
        <p:grpSpPr>
          <a:xfrm>
            <a:off x="7763806" y="2368862"/>
            <a:ext cx="914400" cy="914400"/>
            <a:chOff x="9788288" y="5521104"/>
            <a:chExt cx="914400" cy="914400"/>
          </a:xfrm>
        </p:grpSpPr>
        <p:pic>
          <p:nvPicPr>
            <p:cNvPr id="110" name="Graphic 109" descr="Line arrow Rotate right">
              <a:extLst>
                <a:ext uri="{FF2B5EF4-FFF2-40B4-BE49-F238E27FC236}">
                  <a16:creationId xmlns:a16="http://schemas.microsoft.com/office/drawing/2014/main" id="{392BE4AB-09B6-4E23-BE9C-9BC8A421E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9788288" y="5521104"/>
              <a:ext cx="914400" cy="914400"/>
            </a:xfrm>
            <a:prstGeom prst="rect">
              <a:avLst/>
            </a:prstGeom>
          </p:spPr>
        </p:pic>
        <p:sp>
          <p:nvSpPr>
            <p:cNvPr id="120" name="TextBox 119">
              <a:extLst>
                <a:ext uri="{FF2B5EF4-FFF2-40B4-BE49-F238E27FC236}">
                  <a16:creationId xmlns:a16="http://schemas.microsoft.com/office/drawing/2014/main" id="{9F41054E-26B9-439D-8534-C64CD113B1A5}"/>
                </a:ext>
              </a:extLst>
            </p:cNvPr>
            <p:cNvSpPr txBox="1"/>
            <p:nvPr/>
          </p:nvSpPr>
          <p:spPr>
            <a:xfrm>
              <a:off x="10090638" y="5882173"/>
              <a:ext cx="309700" cy="369332"/>
            </a:xfrm>
            <a:prstGeom prst="rect">
              <a:avLst/>
            </a:prstGeom>
            <a:noFill/>
          </p:spPr>
          <p:txBody>
            <a:bodyPr wrap="none" rtlCol="0">
              <a:spAutoFit/>
            </a:bodyPr>
            <a:lstStyle/>
            <a:p>
              <a:r>
                <a:rPr lang="en-US" dirty="0">
                  <a:solidFill>
                    <a:schemeClr val="accent6">
                      <a:lumMod val="50000"/>
                    </a:schemeClr>
                  </a:solidFill>
                </a:rPr>
                <a:t>B</a:t>
              </a:r>
            </a:p>
          </p:txBody>
        </p:sp>
      </p:grpSp>
      <p:sp>
        <p:nvSpPr>
          <p:cNvPr id="103" name="Oval 102">
            <a:extLst>
              <a:ext uri="{FF2B5EF4-FFF2-40B4-BE49-F238E27FC236}">
                <a16:creationId xmlns:a16="http://schemas.microsoft.com/office/drawing/2014/main" id="{BE173AAF-098A-4EF6-B7D4-9AD7C76D5905}"/>
              </a:ext>
            </a:extLst>
          </p:cNvPr>
          <p:cNvSpPr/>
          <p:nvPr/>
        </p:nvSpPr>
        <p:spPr>
          <a:xfrm>
            <a:off x="1494896" y="3879601"/>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DA1DB225-205E-4811-ABAB-705EDE87BB47}"/>
              </a:ext>
            </a:extLst>
          </p:cNvPr>
          <p:cNvSpPr txBox="1"/>
          <p:nvPr/>
        </p:nvSpPr>
        <p:spPr>
          <a:xfrm>
            <a:off x="312779" y="3694463"/>
            <a:ext cx="13144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Technology &amp; Materials</a:t>
            </a:r>
          </a:p>
        </p:txBody>
      </p:sp>
      <p:cxnSp>
        <p:nvCxnSpPr>
          <p:cNvPr id="131" name="Connector: Elbow 130">
            <a:extLst>
              <a:ext uri="{FF2B5EF4-FFF2-40B4-BE49-F238E27FC236}">
                <a16:creationId xmlns:a16="http://schemas.microsoft.com/office/drawing/2014/main" id="{69904FD2-7D76-4D60-BBCD-FD066C711E4E}"/>
              </a:ext>
            </a:extLst>
          </p:cNvPr>
          <p:cNvCxnSpPr>
            <a:cxnSpLocks/>
            <a:stCxn id="103" idx="6"/>
            <a:endCxn id="214" idx="3"/>
          </p:cNvCxnSpPr>
          <p:nvPr/>
        </p:nvCxnSpPr>
        <p:spPr>
          <a:xfrm flipV="1">
            <a:off x="1711854" y="3351593"/>
            <a:ext cx="530625" cy="63913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8" name="Cloud 137">
            <a:extLst>
              <a:ext uri="{FF2B5EF4-FFF2-40B4-BE49-F238E27FC236}">
                <a16:creationId xmlns:a16="http://schemas.microsoft.com/office/drawing/2014/main" id="{563E1C6C-C2CA-48CA-B15B-08F7CFA3F849}"/>
              </a:ext>
            </a:extLst>
          </p:cNvPr>
          <p:cNvSpPr/>
          <p:nvPr/>
        </p:nvSpPr>
        <p:spPr>
          <a:xfrm>
            <a:off x="5391488" y="3752002"/>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Arrow Connector 140">
            <a:extLst>
              <a:ext uri="{FF2B5EF4-FFF2-40B4-BE49-F238E27FC236}">
                <a16:creationId xmlns:a16="http://schemas.microsoft.com/office/drawing/2014/main" id="{70270A9E-6E02-43F9-A58F-4AF4D0882819}"/>
              </a:ext>
            </a:extLst>
          </p:cNvPr>
          <p:cNvCxnSpPr>
            <a:cxnSpLocks/>
            <a:stCxn id="138" idx="0"/>
            <a:endCxn id="226" idx="1"/>
          </p:cNvCxnSpPr>
          <p:nvPr/>
        </p:nvCxnSpPr>
        <p:spPr>
          <a:xfrm>
            <a:off x="6374918" y="3987482"/>
            <a:ext cx="978927" cy="166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a:extLst>
              <a:ext uri="{FF2B5EF4-FFF2-40B4-BE49-F238E27FC236}">
                <a16:creationId xmlns:a16="http://schemas.microsoft.com/office/drawing/2014/main" id="{902ACDA3-9FA0-45CD-B21C-649195537B4E}"/>
              </a:ext>
            </a:extLst>
          </p:cNvPr>
          <p:cNvCxnSpPr>
            <a:cxnSpLocks/>
            <a:stCxn id="100" idx="3"/>
            <a:endCxn id="138" idx="1"/>
          </p:cNvCxnSpPr>
          <p:nvPr/>
        </p:nvCxnSpPr>
        <p:spPr>
          <a:xfrm flipV="1">
            <a:off x="4786842" y="4222460"/>
            <a:ext cx="1096771" cy="81717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a:extLst>
              <a:ext uri="{FF2B5EF4-FFF2-40B4-BE49-F238E27FC236}">
                <a16:creationId xmlns:a16="http://schemas.microsoft.com/office/drawing/2014/main" id="{B0AAAE61-69A5-4019-B9C1-562E908AEB7D}"/>
              </a:ext>
            </a:extLst>
          </p:cNvPr>
          <p:cNvCxnSpPr>
            <a:cxnSpLocks/>
            <a:stCxn id="101" idx="3"/>
            <a:endCxn id="138" idx="3"/>
          </p:cNvCxnSpPr>
          <p:nvPr/>
        </p:nvCxnSpPr>
        <p:spPr>
          <a:xfrm>
            <a:off x="4786842" y="3224590"/>
            <a:ext cx="1096771" cy="55434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ez="http://schemas.microsoft.com/office/powerpoint/2016/sectionzoom">
        <mc:Choice Requires="psez">
          <p:graphicFrame>
            <p:nvGraphicFramePr>
              <p:cNvPr id="252" name="Section Zoom 251">
                <a:extLst>
                  <a:ext uri="{FF2B5EF4-FFF2-40B4-BE49-F238E27FC236}">
                    <a16:creationId xmlns:a16="http://schemas.microsoft.com/office/drawing/2014/main" id="{629760DA-322B-4DCC-B7CE-FAE9A7911903}"/>
                  </a:ext>
                </a:extLst>
              </p:cNvPr>
              <p:cNvGraphicFramePr>
                <a:graphicFrameLocks noChangeAspect="1"/>
              </p:cNvGraphicFramePr>
              <p:nvPr>
                <p:extLst>
                  <p:ext uri="{D42A27DB-BD31-4B8C-83A1-F6EECF244321}">
                    <p14:modId xmlns:p14="http://schemas.microsoft.com/office/powerpoint/2010/main" val="3683242677"/>
                  </p:ext>
                </p:extLst>
              </p:nvPr>
            </p:nvGraphicFramePr>
            <p:xfrm>
              <a:off x="3876678" y="1797387"/>
              <a:ext cx="275388" cy="154906"/>
            </p:xfrm>
            <a:graphic>
              <a:graphicData uri="http://schemas.microsoft.com/office/powerpoint/2016/sectionzoom">
                <psez:sectionZm>
                  <psez:sectionZmObj sectionId="{AD17081C-281B-485C-93AB-C554C0A86B25}">
                    <psez:zmPr id="{9800E520-91DC-41AF-9723-7633CF8EEDE3}" transitionDur="1000">
                      <p166:blipFill xmlns:p166="http://schemas.microsoft.com/office/powerpoint/2016/6/main">
                        <a:blip r:embed="rId7"/>
                        <a:stretch>
                          <a:fillRect/>
                        </a:stretch>
                      </p166:blipFill>
                      <p166:spPr xmlns:p166="http://schemas.microsoft.com/office/powerpoint/2016/6/main">
                        <a:xfrm>
                          <a:off x="0" y="0"/>
                          <a:ext cx="275388" cy="154906"/>
                        </a:xfrm>
                        <a:prstGeom prst="rect">
                          <a:avLst/>
                        </a:prstGeom>
                        <a:ln w="3175">
                          <a:solidFill>
                            <a:prstClr val="ltGray"/>
                          </a:solidFill>
                        </a:ln>
                      </p166:spPr>
                    </psez:zmPr>
                  </psez:sectionZmObj>
                </psez:sectionZm>
              </a:graphicData>
            </a:graphic>
          </p:graphicFrame>
        </mc:Choice>
        <mc:Fallback xmlns="">
          <p:pic>
            <p:nvPicPr>
              <p:cNvPr id="252" name="Section Zoom 251">
                <a:hlinkClick r:id="rId8" action="ppaction://hlinksldjump"/>
                <a:extLst>
                  <a:ext uri="{FF2B5EF4-FFF2-40B4-BE49-F238E27FC236}">
                    <a16:creationId xmlns:a16="http://schemas.microsoft.com/office/drawing/2014/main" id="{629760DA-322B-4DCC-B7CE-FAE9A7911903}"/>
                  </a:ext>
                </a:extLst>
              </p:cNvPr>
              <p:cNvPicPr>
                <a:picLocks noGrp="1" noRot="1" noChangeAspect="1" noMove="1" noResize="1" noEditPoints="1" noAdjustHandles="1" noChangeArrowheads="1" noChangeShapeType="1"/>
              </p:cNvPicPr>
              <p:nvPr/>
            </p:nvPicPr>
            <p:blipFill>
              <a:blip r:embed="rId9"/>
              <a:stretch>
                <a:fillRect/>
              </a:stretch>
            </p:blipFill>
            <p:spPr>
              <a:xfrm>
                <a:off x="3876678" y="1797387"/>
                <a:ext cx="275388" cy="154906"/>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254" name="Section Zoom 253">
                <a:extLst>
                  <a:ext uri="{FF2B5EF4-FFF2-40B4-BE49-F238E27FC236}">
                    <a16:creationId xmlns:a16="http://schemas.microsoft.com/office/drawing/2014/main" id="{1B2BA8D3-72DB-411C-88EC-C2171BEA55E4}"/>
                  </a:ext>
                </a:extLst>
              </p:cNvPr>
              <p:cNvGraphicFramePr>
                <a:graphicFrameLocks noChangeAspect="1"/>
              </p:cNvGraphicFramePr>
              <p:nvPr>
                <p:extLst>
                  <p:ext uri="{D42A27DB-BD31-4B8C-83A1-F6EECF244321}">
                    <p14:modId xmlns:p14="http://schemas.microsoft.com/office/powerpoint/2010/main" val="99757706"/>
                  </p:ext>
                </p:extLst>
              </p:nvPr>
            </p:nvGraphicFramePr>
            <p:xfrm>
              <a:off x="3825966" y="3505198"/>
              <a:ext cx="395111" cy="222250"/>
            </p:xfrm>
            <a:graphic>
              <a:graphicData uri="http://schemas.microsoft.com/office/powerpoint/2016/sectionzoom">
                <psez:sectionZm>
                  <psez:sectionZmObj sectionId="{81255A98-5D17-4CC8-8FCA-EA19BB5E8727}">
                    <psez:zmPr id="{B801CC0E-5C84-41B7-B668-76E5392D5D7B}" transitionDur="1000">
                      <p166:blipFill xmlns:p166="http://schemas.microsoft.com/office/powerpoint/2016/6/main">
                        <a:blip r:embed="rId10"/>
                        <a:stretch>
                          <a:fillRect/>
                        </a:stretch>
                      </p166:blipFill>
                      <p166:spPr xmlns:p166="http://schemas.microsoft.com/office/powerpoint/2016/6/main">
                        <a:xfrm>
                          <a:off x="0" y="0"/>
                          <a:ext cx="395111" cy="222250"/>
                        </a:xfrm>
                        <a:prstGeom prst="rect">
                          <a:avLst/>
                        </a:prstGeom>
                        <a:ln w="3175">
                          <a:solidFill>
                            <a:prstClr val="ltGray"/>
                          </a:solidFill>
                        </a:ln>
                      </p166:spPr>
                    </psez:zmPr>
                  </psez:sectionZmObj>
                </psez:sectionZm>
              </a:graphicData>
            </a:graphic>
          </p:graphicFrame>
        </mc:Choice>
        <mc:Fallback xmlns="">
          <p:pic>
            <p:nvPicPr>
              <p:cNvPr id="254" name="Section Zoom 253">
                <a:hlinkClick r:id="rId11" action="ppaction://hlinksldjump"/>
                <a:extLst>
                  <a:ext uri="{FF2B5EF4-FFF2-40B4-BE49-F238E27FC236}">
                    <a16:creationId xmlns:a16="http://schemas.microsoft.com/office/drawing/2014/main" id="{1B2BA8D3-72DB-411C-88EC-C2171BEA55E4}"/>
                  </a:ext>
                </a:extLst>
              </p:cNvPr>
              <p:cNvPicPr>
                <a:picLocks noGrp="1" noRot="1" noChangeAspect="1" noMove="1" noResize="1" noEditPoints="1" noAdjustHandles="1" noChangeArrowheads="1" noChangeShapeType="1"/>
              </p:cNvPicPr>
              <p:nvPr/>
            </p:nvPicPr>
            <p:blipFill>
              <a:blip r:embed="rId12"/>
              <a:stretch>
                <a:fillRect/>
              </a:stretch>
            </p:blipFill>
            <p:spPr>
              <a:xfrm>
                <a:off x="3825966" y="3505198"/>
                <a:ext cx="395111" cy="22225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2" name="Section Zoom 31">
                <a:extLst>
                  <a:ext uri="{FF2B5EF4-FFF2-40B4-BE49-F238E27FC236}">
                    <a16:creationId xmlns:a16="http://schemas.microsoft.com/office/drawing/2014/main" id="{445B93A2-3329-4DF2-8240-893A4416E962}"/>
                  </a:ext>
                </a:extLst>
              </p:cNvPr>
              <p:cNvGraphicFramePr>
                <a:graphicFrameLocks noChangeAspect="1"/>
              </p:cNvGraphicFramePr>
              <p:nvPr>
                <p:extLst>
                  <p:ext uri="{D42A27DB-BD31-4B8C-83A1-F6EECF244321}">
                    <p14:modId xmlns:p14="http://schemas.microsoft.com/office/powerpoint/2010/main" val="4294414110"/>
                  </p:ext>
                </p:extLst>
              </p:nvPr>
            </p:nvGraphicFramePr>
            <p:xfrm>
              <a:off x="3837060" y="5353786"/>
              <a:ext cx="288863" cy="162485"/>
            </p:xfrm>
            <a:graphic>
              <a:graphicData uri="http://schemas.microsoft.com/office/powerpoint/2016/sectionzoom">
                <psez:sectionZm>
                  <psez:sectionZmObj sectionId="{E1C19E8B-9061-4D65-849B-A8864F73CC2D}">
                    <psez:zmPr id="{AE75B07D-9B5F-4F2D-940E-36B6A20236BA}" transitionDur="1000">
                      <p166:blipFill xmlns:p166="http://schemas.microsoft.com/office/powerpoint/2016/6/main">
                        <a:blip r:embed="rId13"/>
                        <a:stretch>
                          <a:fillRect/>
                        </a:stretch>
                      </p166:blipFill>
                      <p166:spPr xmlns:p166="http://schemas.microsoft.com/office/powerpoint/2016/6/main">
                        <a:xfrm>
                          <a:off x="0" y="0"/>
                          <a:ext cx="288863" cy="162485"/>
                        </a:xfrm>
                        <a:prstGeom prst="rect">
                          <a:avLst/>
                        </a:prstGeom>
                        <a:ln w="3175">
                          <a:solidFill>
                            <a:prstClr val="ltGray"/>
                          </a:solidFill>
                        </a:ln>
                      </p166:spPr>
                    </psez:zmPr>
                  </psez:sectionZmObj>
                </psez:sectionZm>
              </a:graphicData>
            </a:graphic>
          </p:graphicFrame>
        </mc:Choice>
        <mc:Fallback xmlns="">
          <p:pic>
            <p:nvPicPr>
              <p:cNvPr id="32" name="Section Zoom 31">
                <a:hlinkClick r:id="rId14" action="ppaction://hlinksldjump"/>
                <a:extLst>
                  <a:ext uri="{FF2B5EF4-FFF2-40B4-BE49-F238E27FC236}">
                    <a16:creationId xmlns:a16="http://schemas.microsoft.com/office/drawing/2014/main" id="{445B93A2-3329-4DF2-8240-893A4416E962}"/>
                  </a:ext>
                </a:extLst>
              </p:cNvPr>
              <p:cNvPicPr>
                <a:picLocks noGrp="1" noRot="1" noChangeAspect="1" noMove="1" noResize="1" noEditPoints="1" noAdjustHandles="1" noChangeArrowheads="1" noChangeShapeType="1"/>
              </p:cNvPicPr>
              <p:nvPr/>
            </p:nvPicPr>
            <p:blipFill>
              <a:blip r:embed="rId15"/>
              <a:stretch>
                <a:fillRect/>
              </a:stretch>
            </p:blipFill>
            <p:spPr>
              <a:xfrm>
                <a:off x="3837060" y="5353786"/>
                <a:ext cx="288863" cy="162485"/>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5" name="Section Zoom 34">
                <a:extLst>
                  <a:ext uri="{FF2B5EF4-FFF2-40B4-BE49-F238E27FC236}">
                    <a16:creationId xmlns:a16="http://schemas.microsoft.com/office/drawing/2014/main" id="{3A50735E-81FB-43E5-B062-2C029A95EF67}"/>
                  </a:ext>
                </a:extLst>
              </p:cNvPr>
              <p:cNvGraphicFramePr>
                <a:graphicFrameLocks noChangeAspect="1"/>
              </p:cNvGraphicFramePr>
              <p:nvPr>
                <p:extLst>
                  <p:ext uri="{D42A27DB-BD31-4B8C-83A1-F6EECF244321}">
                    <p14:modId xmlns:p14="http://schemas.microsoft.com/office/powerpoint/2010/main" val="1350282625"/>
                  </p:ext>
                </p:extLst>
              </p:nvPr>
            </p:nvGraphicFramePr>
            <p:xfrm flipV="1">
              <a:off x="7922848" y="4310586"/>
              <a:ext cx="359835" cy="202407"/>
            </p:xfrm>
            <a:graphic>
              <a:graphicData uri="http://schemas.microsoft.com/office/powerpoint/2016/sectionzoom">
                <psez:sectionZm>
                  <psez:sectionZmObj sectionId="{8C2E5983-B6A7-445A-85A1-9DB427ED8D7D}">
                    <psez:zmPr id="{50E47180-6719-4620-A9B6-753BB4B1F846}" transitionDur="1000">
                      <p166:blipFill xmlns:p166="http://schemas.microsoft.com/office/powerpoint/2016/6/main">
                        <a:blip r:embed="rId16"/>
                        <a:stretch>
                          <a:fillRect/>
                        </a:stretch>
                      </p166:blipFill>
                      <p166:spPr xmlns:p166="http://schemas.microsoft.com/office/powerpoint/2016/6/main">
                        <a:xfrm flipV="1">
                          <a:off x="0" y="0"/>
                          <a:ext cx="359835" cy="202407"/>
                        </a:xfrm>
                        <a:prstGeom prst="rect">
                          <a:avLst/>
                        </a:prstGeom>
                        <a:ln w="3175">
                          <a:solidFill>
                            <a:prstClr val="ltGray"/>
                          </a:solidFill>
                        </a:ln>
                      </p166:spPr>
                    </psez:zmPr>
                  </psez:sectionZmObj>
                </psez:sectionZm>
              </a:graphicData>
            </a:graphic>
          </p:graphicFrame>
        </mc:Choice>
        <mc:Fallback xmlns="">
          <p:pic>
            <p:nvPicPr>
              <p:cNvPr id="35" name="Section Zoom 34">
                <a:hlinkClick r:id="rId17" action="ppaction://hlinksldjump"/>
                <a:extLst>
                  <a:ext uri="{FF2B5EF4-FFF2-40B4-BE49-F238E27FC236}">
                    <a16:creationId xmlns:a16="http://schemas.microsoft.com/office/drawing/2014/main" id="{3A50735E-81FB-43E5-B062-2C029A95EF67}"/>
                  </a:ext>
                </a:extLst>
              </p:cNvPr>
              <p:cNvPicPr>
                <a:picLocks noGrp="1" noRot="1" noChangeAspect="1" noMove="1" noResize="1" noEditPoints="1" noAdjustHandles="1" noChangeArrowheads="1" noChangeShapeType="1"/>
              </p:cNvPicPr>
              <p:nvPr/>
            </p:nvPicPr>
            <p:blipFill>
              <a:blip r:embed="rId18"/>
              <a:stretch>
                <a:fillRect/>
              </a:stretch>
            </p:blipFill>
            <p:spPr>
              <a:xfrm flipV="1">
                <a:off x="7922848" y="4310586"/>
                <a:ext cx="359835" cy="20240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 name="Section Zoom 2">
                <a:extLst>
                  <a:ext uri="{FF2B5EF4-FFF2-40B4-BE49-F238E27FC236}">
                    <a16:creationId xmlns:a16="http://schemas.microsoft.com/office/drawing/2014/main" id="{F6410466-F797-4474-85B6-292F686F2417}"/>
                  </a:ext>
                </a:extLst>
              </p:cNvPr>
              <p:cNvGraphicFramePr>
                <a:graphicFrameLocks noChangeAspect="1"/>
              </p:cNvGraphicFramePr>
              <p:nvPr>
                <p:extLst>
                  <p:ext uri="{D42A27DB-BD31-4B8C-83A1-F6EECF244321}">
                    <p14:modId xmlns:p14="http://schemas.microsoft.com/office/powerpoint/2010/main" val="693921470"/>
                  </p:ext>
                </p:extLst>
              </p:nvPr>
            </p:nvGraphicFramePr>
            <p:xfrm>
              <a:off x="9022414" y="5063430"/>
              <a:ext cx="612625" cy="344602"/>
            </p:xfrm>
            <a:graphic>
              <a:graphicData uri="http://schemas.microsoft.com/office/powerpoint/2016/sectionzoom">
                <psez:sectionZm>
                  <psez:sectionZmObj sectionId="{56755C82-0F69-46A7-867F-494A4547098A}">
                    <psez:zmPr id="{4CE99092-45A0-4708-8FA5-31112CEE86F1}" transitionDur="1000">
                      <p166:blipFill xmlns:p166="http://schemas.microsoft.com/office/powerpoint/2016/6/main">
                        <a:blip r:embed="rId19"/>
                        <a:stretch>
                          <a:fillRect/>
                        </a:stretch>
                      </p166:blipFill>
                      <p166:spPr xmlns:p166="http://schemas.microsoft.com/office/powerpoint/2016/6/main">
                        <a:xfrm>
                          <a:off x="0" y="0"/>
                          <a:ext cx="612625" cy="344602"/>
                        </a:xfrm>
                        <a:prstGeom prst="rect">
                          <a:avLst/>
                        </a:prstGeom>
                        <a:ln w="3175">
                          <a:solidFill>
                            <a:prstClr val="ltGray"/>
                          </a:solidFill>
                        </a:ln>
                      </p166:spPr>
                    </psez:zmPr>
                  </psez:sectionZmObj>
                </psez:sectionZm>
              </a:graphicData>
            </a:graphic>
          </p:graphicFrame>
        </mc:Choice>
        <mc:Fallback xmlns="">
          <p:pic>
            <p:nvPicPr>
              <p:cNvPr id="3" name="Section Zoom 2">
                <a:hlinkClick r:id="rId20" action="ppaction://hlinksldjump"/>
                <a:extLst>
                  <a:ext uri="{FF2B5EF4-FFF2-40B4-BE49-F238E27FC236}">
                    <a16:creationId xmlns:a16="http://schemas.microsoft.com/office/drawing/2014/main" id="{F6410466-F797-4474-85B6-292F686F2417}"/>
                  </a:ext>
                </a:extLst>
              </p:cNvPr>
              <p:cNvPicPr>
                <a:picLocks noGrp="1" noRot="1" noChangeAspect="1" noMove="1" noResize="1" noEditPoints="1" noAdjustHandles="1" noChangeArrowheads="1" noChangeShapeType="1"/>
              </p:cNvPicPr>
              <p:nvPr/>
            </p:nvPicPr>
            <p:blipFill>
              <a:blip r:embed="rId21"/>
              <a:stretch>
                <a:fillRect/>
              </a:stretch>
            </p:blipFill>
            <p:spPr>
              <a:xfrm>
                <a:off x="9022414" y="5063430"/>
                <a:ext cx="612625" cy="344602"/>
              </a:xfrm>
              <a:prstGeom prst="rect">
                <a:avLst/>
              </a:prstGeom>
              <a:ln w="3175">
                <a:solidFill>
                  <a:prstClr val="ltGray"/>
                </a:solidFill>
              </a:ln>
            </p:spPr>
          </p:pic>
        </mc:Fallback>
      </mc:AlternateContent>
    </p:spTree>
    <p:extLst>
      <p:ext uri="{BB962C8B-B14F-4D97-AF65-F5344CB8AC3E}">
        <p14:creationId xmlns:p14="http://schemas.microsoft.com/office/powerpoint/2010/main" val="27473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Oval 97">
            <a:extLst>
              <a:ext uri="{FF2B5EF4-FFF2-40B4-BE49-F238E27FC236}">
                <a16:creationId xmlns:a16="http://schemas.microsoft.com/office/drawing/2014/main" id="{EBC7CF18-EF09-456B-8896-094737630A8E}"/>
              </a:ext>
            </a:extLst>
          </p:cNvPr>
          <p:cNvSpPr/>
          <p:nvPr/>
        </p:nvSpPr>
        <p:spPr>
          <a:xfrm>
            <a:off x="773948" y="1746650"/>
            <a:ext cx="10471514" cy="4108929"/>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a:extLst>
              <a:ext uri="{FF2B5EF4-FFF2-40B4-BE49-F238E27FC236}">
                <a16:creationId xmlns:a16="http://schemas.microsoft.com/office/drawing/2014/main" id="{447CF083-AA33-463E-B7ED-FCF29738A762}"/>
              </a:ext>
            </a:extLst>
          </p:cNvPr>
          <p:cNvGrpSpPr/>
          <p:nvPr/>
        </p:nvGrpSpPr>
        <p:grpSpPr>
          <a:xfrm>
            <a:off x="8188821" y="1086565"/>
            <a:ext cx="3172967" cy="1765064"/>
            <a:chOff x="7319391" y="1458005"/>
            <a:chExt cx="3172967" cy="1765064"/>
          </a:xfrm>
        </p:grpSpPr>
        <p:sp>
          <p:nvSpPr>
            <p:cNvPr id="6" name="Oval 5">
              <a:extLst>
                <a:ext uri="{FF2B5EF4-FFF2-40B4-BE49-F238E27FC236}">
                  <a16:creationId xmlns:a16="http://schemas.microsoft.com/office/drawing/2014/main" id="{D152F5D4-F74A-4601-87E3-8B636B74AEEA}"/>
                </a:ext>
              </a:extLst>
            </p:cNvPr>
            <p:cNvSpPr/>
            <p:nvPr/>
          </p:nvSpPr>
          <p:spPr>
            <a:xfrm>
              <a:off x="7420166" y="1570482"/>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 name="Oval 6">
              <a:extLst>
                <a:ext uri="{FF2B5EF4-FFF2-40B4-BE49-F238E27FC236}">
                  <a16:creationId xmlns:a16="http://schemas.microsoft.com/office/drawing/2014/main" id="{7197F347-0E23-4F37-ABCE-7ED83A257333}"/>
                </a:ext>
              </a:extLst>
            </p:cNvPr>
            <p:cNvSpPr/>
            <p:nvPr/>
          </p:nvSpPr>
          <p:spPr>
            <a:xfrm>
              <a:off x="7848084" y="2409253"/>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Oval 7">
              <a:extLst>
                <a:ext uri="{FF2B5EF4-FFF2-40B4-BE49-F238E27FC236}">
                  <a16:creationId xmlns:a16="http://schemas.microsoft.com/office/drawing/2014/main" id="{45B92AD8-A9DE-4C4D-80C3-BBF59BF5740A}"/>
                </a:ext>
              </a:extLst>
            </p:cNvPr>
            <p:cNvSpPr/>
            <p:nvPr/>
          </p:nvSpPr>
          <p:spPr>
            <a:xfrm>
              <a:off x="9227441" y="1458005"/>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C90184B-ADFA-411F-83BD-CDE2D6CE4E58}"/>
                </a:ext>
              </a:extLst>
            </p:cNvPr>
            <p:cNvSpPr/>
            <p:nvPr/>
          </p:nvSpPr>
          <p:spPr>
            <a:xfrm>
              <a:off x="9536619" y="2279523"/>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58B711A-7C40-4A62-99AE-59285F581DF6}"/>
                </a:ext>
              </a:extLst>
            </p:cNvPr>
            <p:cNvSpPr/>
            <p:nvPr/>
          </p:nvSpPr>
          <p:spPr>
            <a:xfrm>
              <a:off x="7319391" y="1875663"/>
              <a:ext cx="3172967" cy="928116"/>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67409521-8749-4FB8-B388-B4A2D72DFCBC}"/>
                </a:ext>
              </a:extLst>
            </p:cNvPr>
            <p:cNvCxnSpPr>
              <a:cxnSpLocks/>
              <a:stCxn id="5" idx="1"/>
              <a:endCxn id="5" idx="5"/>
            </p:cNvCxnSpPr>
            <p:nvPr/>
          </p:nvCxnSpPr>
          <p:spPr>
            <a:xfrm>
              <a:off x="7784061" y="2011582"/>
              <a:ext cx="2243627" cy="656278"/>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FE2585-41B3-40DD-B6A5-FC322F93C84C}"/>
                </a:ext>
              </a:extLst>
            </p:cNvPr>
            <p:cNvCxnSpPr>
              <a:cxnSpLocks/>
            </p:cNvCxnSpPr>
            <p:nvPr/>
          </p:nvCxnSpPr>
          <p:spPr>
            <a:xfrm flipH="1">
              <a:off x="8304945" y="1948815"/>
              <a:ext cx="1250535" cy="815911"/>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56895FB-5E9B-4ABE-B147-6908C9EC92AE}"/>
                </a:ext>
              </a:extLst>
            </p:cNvPr>
            <p:cNvSpPr txBox="1"/>
            <p:nvPr/>
          </p:nvSpPr>
          <p:spPr>
            <a:xfrm>
              <a:off x="8431810" y="2112810"/>
              <a:ext cx="957314" cy="400110"/>
            </a:xfrm>
            <a:prstGeom prst="rect">
              <a:avLst/>
            </a:prstGeom>
            <a:noFill/>
          </p:spPr>
          <p:txBody>
            <a:bodyPr wrap="none" rtlCol="0">
              <a:spAutoFit/>
            </a:bodyPr>
            <a:lstStyle/>
            <a:p>
              <a:pPr algn="ctr"/>
              <a:r>
                <a:rPr lang="en-US" sz="1000"/>
                <a:t>Societal Pillars </a:t>
              </a:r>
              <a:br>
                <a:rPr lang="en-US" sz="1000"/>
              </a:br>
              <a:r>
                <a:rPr lang="en-US" sz="1000"/>
                <a:t>Integration</a:t>
              </a:r>
            </a:p>
          </p:txBody>
        </p:sp>
        <p:sp>
          <p:nvSpPr>
            <p:cNvPr id="60" name="TextBox 59">
              <a:extLst>
                <a:ext uri="{FF2B5EF4-FFF2-40B4-BE49-F238E27FC236}">
                  <a16:creationId xmlns:a16="http://schemas.microsoft.com/office/drawing/2014/main" id="{F66042E6-CAC7-4A85-A1D2-0778B8C56004}"/>
                </a:ext>
              </a:extLst>
            </p:cNvPr>
            <p:cNvSpPr txBox="1"/>
            <p:nvPr/>
          </p:nvSpPr>
          <p:spPr>
            <a:xfrm>
              <a:off x="7886494" y="2599823"/>
              <a:ext cx="731290" cy="415498"/>
            </a:xfrm>
            <a:prstGeom prst="rect">
              <a:avLst/>
            </a:prstGeom>
            <a:noFill/>
          </p:spPr>
          <p:txBody>
            <a:bodyPr wrap="none" rtlCol="0">
              <a:spAutoFit/>
            </a:bodyPr>
            <a:lstStyle/>
            <a:p>
              <a:pPr algn="ctr"/>
              <a:r>
                <a:rPr lang="en-US" sz="1050">
                  <a:solidFill>
                    <a:schemeClr val="bg1"/>
                  </a:solidFill>
                </a:rPr>
                <a:t>Just</a:t>
              </a:r>
            </a:p>
            <a:p>
              <a:pPr algn="ctr"/>
              <a:r>
                <a:rPr lang="en-US" sz="1050">
                  <a:solidFill>
                    <a:schemeClr val="bg1"/>
                  </a:solidFill>
                </a:rPr>
                <a:t>Transition</a:t>
              </a:r>
            </a:p>
          </p:txBody>
        </p:sp>
        <p:sp>
          <p:nvSpPr>
            <p:cNvPr id="61" name="TextBox 60">
              <a:extLst>
                <a:ext uri="{FF2B5EF4-FFF2-40B4-BE49-F238E27FC236}">
                  <a16:creationId xmlns:a16="http://schemas.microsoft.com/office/drawing/2014/main" id="{0EA9C5CB-4098-46DB-A5FF-F5DBF2948BD6}"/>
                </a:ext>
              </a:extLst>
            </p:cNvPr>
            <p:cNvSpPr txBox="1"/>
            <p:nvPr/>
          </p:nvSpPr>
          <p:spPr>
            <a:xfrm>
              <a:off x="7535108" y="1675344"/>
              <a:ext cx="595035" cy="577081"/>
            </a:xfrm>
            <a:prstGeom prst="rect">
              <a:avLst/>
            </a:prstGeom>
            <a:noFill/>
          </p:spPr>
          <p:txBody>
            <a:bodyPr wrap="none" rtlCol="0">
              <a:spAutoFit/>
            </a:bodyPr>
            <a:lstStyle/>
            <a:p>
              <a:pPr algn="ctr"/>
              <a:r>
                <a:rPr lang="en-US" sz="1050" dirty="0">
                  <a:solidFill>
                    <a:schemeClr val="bg1"/>
                  </a:solidFill>
                </a:rPr>
                <a:t>Carbon</a:t>
              </a:r>
              <a:br>
                <a:rPr lang="en-US" sz="1050" dirty="0">
                  <a:solidFill>
                    <a:schemeClr val="bg1"/>
                  </a:solidFill>
                </a:rPr>
              </a:br>
              <a:r>
                <a:rPr lang="en-US" sz="1050" dirty="0">
                  <a:solidFill>
                    <a:schemeClr val="bg1"/>
                  </a:solidFill>
                </a:rPr>
                <a:t>Neutral</a:t>
              </a:r>
            </a:p>
            <a:p>
              <a:pPr algn="ctr"/>
              <a:r>
                <a:rPr lang="en-US" sz="1050" dirty="0">
                  <a:solidFill>
                    <a:schemeClr val="bg1"/>
                  </a:solidFill>
                </a:rPr>
                <a:t>Vision</a:t>
              </a:r>
            </a:p>
          </p:txBody>
        </p:sp>
        <p:sp>
          <p:nvSpPr>
            <p:cNvPr id="62" name="TextBox 61">
              <a:extLst>
                <a:ext uri="{FF2B5EF4-FFF2-40B4-BE49-F238E27FC236}">
                  <a16:creationId xmlns:a16="http://schemas.microsoft.com/office/drawing/2014/main" id="{E7C018AD-C4D5-4207-9E34-B7BD36595A23}"/>
                </a:ext>
              </a:extLst>
            </p:cNvPr>
            <p:cNvSpPr txBox="1"/>
            <p:nvPr/>
          </p:nvSpPr>
          <p:spPr>
            <a:xfrm>
              <a:off x="9680284" y="2466686"/>
              <a:ext cx="545341" cy="415498"/>
            </a:xfrm>
            <a:prstGeom prst="rect">
              <a:avLst/>
            </a:prstGeom>
            <a:noFill/>
          </p:spPr>
          <p:txBody>
            <a:bodyPr wrap="none" rtlCol="0">
              <a:spAutoFit/>
            </a:bodyPr>
            <a:lstStyle/>
            <a:p>
              <a:pPr algn="ctr"/>
              <a:r>
                <a:rPr lang="en-US" sz="1050">
                  <a:solidFill>
                    <a:schemeClr val="bg1"/>
                  </a:solidFill>
                </a:rPr>
                <a:t>Public</a:t>
              </a:r>
              <a:br>
                <a:rPr lang="en-US" sz="1050">
                  <a:solidFill>
                    <a:schemeClr val="bg1"/>
                  </a:solidFill>
                </a:rPr>
              </a:br>
              <a:r>
                <a:rPr lang="en-US" sz="1050">
                  <a:solidFill>
                    <a:schemeClr val="bg1"/>
                  </a:solidFill>
                </a:rPr>
                <a:t>Health</a:t>
              </a:r>
            </a:p>
          </p:txBody>
        </p:sp>
        <p:sp>
          <p:nvSpPr>
            <p:cNvPr id="63" name="TextBox 62">
              <a:extLst>
                <a:ext uri="{FF2B5EF4-FFF2-40B4-BE49-F238E27FC236}">
                  <a16:creationId xmlns:a16="http://schemas.microsoft.com/office/drawing/2014/main" id="{42B80897-BCDF-4275-980B-4B12C2FAC1D2}"/>
                </a:ext>
              </a:extLst>
            </p:cNvPr>
            <p:cNvSpPr txBox="1"/>
            <p:nvPr/>
          </p:nvSpPr>
          <p:spPr>
            <a:xfrm>
              <a:off x="9323207" y="1641180"/>
              <a:ext cx="622286" cy="415498"/>
            </a:xfrm>
            <a:prstGeom prst="rect">
              <a:avLst/>
            </a:prstGeom>
            <a:noFill/>
          </p:spPr>
          <p:txBody>
            <a:bodyPr wrap="none" rtlCol="0">
              <a:spAutoFit/>
            </a:bodyPr>
            <a:lstStyle/>
            <a:p>
              <a:pPr algn="ctr"/>
              <a:r>
                <a:rPr lang="en-US" sz="1050">
                  <a:solidFill>
                    <a:schemeClr val="bg1"/>
                  </a:solidFill>
                </a:rPr>
                <a:t>Climate</a:t>
              </a:r>
              <a:br>
                <a:rPr lang="en-US" sz="1050">
                  <a:solidFill>
                    <a:schemeClr val="bg1"/>
                  </a:solidFill>
                </a:rPr>
              </a:br>
              <a:r>
                <a:rPr lang="en-US" sz="1050">
                  <a:solidFill>
                    <a:schemeClr val="bg1"/>
                  </a:solidFill>
                </a:rPr>
                <a:t>Justice</a:t>
              </a:r>
            </a:p>
          </p:txBody>
        </p:sp>
      </p:grpSp>
      <p:grpSp>
        <p:nvGrpSpPr>
          <p:cNvPr id="161" name="Group 160">
            <a:extLst>
              <a:ext uri="{FF2B5EF4-FFF2-40B4-BE49-F238E27FC236}">
                <a16:creationId xmlns:a16="http://schemas.microsoft.com/office/drawing/2014/main" id="{F70D8FBE-59A3-4F57-A456-93DBCFBA30D7}"/>
              </a:ext>
            </a:extLst>
          </p:cNvPr>
          <p:cNvGrpSpPr/>
          <p:nvPr/>
        </p:nvGrpSpPr>
        <p:grpSpPr>
          <a:xfrm>
            <a:off x="7216359" y="4653812"/>
            <a:ext cx="4975641" cy="1996440"/>
            <a:chOff x="6415883" y="3713607"/>
            <a:chExt cx="4975641" cy="1996440"/>
          </a:xfrm>
        </p:grpSpPr>
        <p:sp>
          <p:nvSpPr>
            <p:cNvPr id="11" name="Oval 10">
              <a:extLst>
                <a:ext uri="{FF2B5EF4-FFF2-40B4-BE49-F238E27FC236}">
                  <a16:creationId xmlns:a16="http://schemas.microsoft.com/office/drawing/2014/main" id="{743A83E9-F6A2-40B3-A8DC-AAC6FFEA8EB3}"/>
                </a:ext>
              </a:extLst>
            </p:cNvPr>
            <p:cNvSpPr/>
            <p:nvPr/>
          </p:nvSpPr>
          <p:spPr>
            <a:xfrm>
              <a:off x="6420228" y="4304919"/>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4" name="Oval 13">
              <a:extLst>
                <a:ext uri="{FF2B5EF4-FFF2-40B4-BE49-F238E27FC236}">
                  <a16:creationId xmlns:a16="http://schemas.microsoft.com/office/drawing/2014/main" id="{073926A4-BC6F-4112-A763-FF6396FA4C80}"/>
                </a:ext>
              </a:extLst>
            </p:cNvPr>
            <p:cNvSpPr/>
            <p:nvPr/>
          </p:nvSpPr>
          <p:spPr>
            <a:xfrm>
              <a:off x="10577708" y="4304919"/>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0B72B1-D61B-46BC-B516-9AB50771A9BB}"/>
                </a:ext>
              </a:extLst>
            </p:cNvPr>
            <p:cNvSpPr/>
            <p:nvPr/>
          </p:nvSpPr>
          <p:spPr>
            <a:xfrm>
              <a:off x="9308973" y="4880991"/>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DF38A6B-B19D-4949-B263-C00D8D0B7626}"/>
                </a:ext>
              </a:extLst>
            </p:cNvPr>
            <p:cNvSpPr/>
            <p:nvPr/>
          </p:nvSpPr>
          <p:spPr>
            <a:xfrm>
              <a:off x="9289921" y="3713607"/>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769BAE-5311-4493-A8F7-F543367C1B3E}"/>
                </a:ext>
              </a:extLst>
            </p:cNvPr>
            <p:cNvSpPr/>
            <p:nvPr/>
          </p:nvSpPr>
          <p:spPr>
            <a:xfrm>
              <a:off x="7726297" y="4896231"/>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B2533EF-B4A1-4D09-B375-7349DB51037E}"/>
                </a:ext>
              </a:extLst>
            </p:cNvPr>
            <p:cNvSpPr/>
            <p:nvPr/>
          </p:nvSpPr>
          <p:spPr>
            <a:xfrm>
              <a:off x="7726297" y="3728847"/>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B9A1F6-C0C8-46AC-9E41-0910BDB7A48F}"/>
                </a:ext>
              </a:extLst>
            </p:cNvPr>
            <p:cNvSpPr/>
            <p:nvPr/>
          </p:nvSpPr>
          <p:spPr>
            <a:xfrm>
              <a:off x="6827136" y="4044315"/>
              <a:ext cx="4224528" cy="1335024"/>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D29556B-11FB-477E-B718-16C873EFD7FD}"/>
                </a:ext>
              </a:extLst>
            </p:cNvPr>
            <p:cNvCxnSpPr>
              <a:stCxn id="10" idx="2"/>
              <a:endCxn id="10" idx="6"/>
            </p:cNvCxnSpPr>
            <p:nvPr/>
          </p:nvCxnSpPr>
          <p:spPr>
            <a:xfrm>
              <a:off x="6827136" y="4711827"/>
              <a:ext cx="4224528"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6C5C69-A47B-45A5-B3FD-E09BCAF4DC80}"/>
                </a:ext>
              </a:extLst>
            </p:cNvPr>
            <p:cNvCxnSpPr>
              <a:cxnSpLocks/>
            </p:cNvCxnSpPr>
            <p:nvPr/>
          </p:nvCxnSpPr>
          <p:spPr>
            <a:xfrm>
              <a:off x="6827136" y="4711827"/>
              <a:ext cx="2888745" cy="610363"/>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0325C5-A0A7-43DD-AB9E-B5E888E6E0DB}"/>
                </a:ext>
              </a:extLst>
            </p:cNvPr>
            <p:cNvCxnSpPr>
              <a:cxnSpLocks/>
              <a:stCxn id="10" idx="2"/>
            </p:cNvCxnSpPr>
            <p:nvPr/>
          </p:nvCxnSpPr>
          <p:spPr>
            <a:xfrm flipV="1">
              <a:off x="6827136" y="4101464"/>
              <a:ext cx="2869693" cy="610363"/>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6B56BBA-F0F6-429E-A7E7-73CA1C402F1C}"/>
                </a:ext>
              </a:extLst>
            </p:cNvPr>
            <p:cNvCxnSpPr>
              <a:cxnSpLocks/>
              <a:stCxn id="10" idx="6"/>
            </p:cNvCxnSpPr>
            <p:nvPr/>
          </p:nvCxnSpPr>
          <p:spPr>
            <a:xfrm flipH="1">
              <a:off x="8077583" y="4711827"/>
              <a:ext cx="2974081" cy="59131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ABA9B06-D5F2-4E70-BE28-3F1227E41724}"/>
                </a:ext>
              </a:extLst>
            </p:cNvPr>
            <p:cNvCxnSpPr>
              <a:cxnSpLocks/>
              <a:stCxn id="10" idx="6"/>
            </p:cNvCxnSpPr>
            <p:nvPr/>
          </p:nvCxnSpPr>
          <p:spPr>
            <a:xfrm flipH="1" flipV="1">
              <a:off x="8181218" y="4097655"/>
              <a:ext cx="2870446" cy="61417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A2C073-68B9-4F35-82F4-52789E293E59}"/>
                </a:ext>
              </a:extLst>
            </p:cNvPr>
            <p:cNvCxnSpPr/>
            <p:nvPr/>
          </p:nvCxnSpPr>
          <p:spPr>
            <a:xfrm>
              <a:off x="8181218" y="4097655"/>
              <a:ext cx="1515611" cy="1224535"/>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C14C3FF-A1A4-4F52-B3C8-E120E4A8DE51}"/>
                </a:ext>
              </a:extLst>
            </p:cNvPr>
            <p:cNvCxnSpPr>
              <a:cxnSpLocks/>
            </p:cNvCxnSpPr>
            <p:nvPr/>
          </p:nvCxnSpPr>
          <p:spPr>
            <a:xfrm flipH="1">
              <a:off x="8114920" y="4095750"/>
              <a:ext cx="1563622" cy="122644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51A5261-6B33-4587-ADA8-8C1B4DC4EB50}"/>
                </a:ext>
              </a:extLst>
            </p:cNvPr>
            <p:cNvSpPr txBox="1"/>
            <p:nvPr/>
          </p:nvSpPr>
          <p:spPr>
            <a:xfrm>
              <a:off x="8172610" y="4526023"/>
              <a:ext cx="1548822" cy="415498"/>
            </a:xfrm>
            <a:prstGeom prst="rect">
              <a:avLst/>
            </a:prstGeom>
            <a:noFill/>
          </p:spPr>
          <p:txBody>
            <a:bodyPr wrap="none" rtlCol="0">
              <a:spAutoFit/>
            </a:bodyPr>
            <a:lstStyle/>
            <a:p>
              <a:pPr algn="ctr"/>
              <a:r>
                <a:rPr lang="en-US" sz="1050"/>
                <a:t>Greenhouse Gas Sector </a:t>
              </a:r>
              <a:br>
                <a:rPr lang="en-US" sz="1050"/>
              </a:br>
              <a:r>
                <a:rPr lang="en-US" sz="1050"/>
                <a:t>Integration</a:t>
              </a:r>
            </a:p>
          </p:txBody>
        </p:sp>
        <p:sp>
          <p:nvSpPr>
            <p:cNvPr id="64" name="TextBox 63">
              <a:extLst>
                <a:ext uri="{FF2B5EF4-FFF2-40B4-BE49-F238E27FC236}">
                  <a16:creationId xmlns:a16="http://schemas.microsoft.com/office/drawing/2014/main" id="{79528395-819A-4D23-8F38-1B3806FFCA81}"/>
                </a:ext>
              </a:extLst>
            </p:cNvPr>
            <p:cNvSpPr txBox="1"/>
            <p:nvPr/>
          </p:nvSpPr>
          <p:spPr>
            <a:xfrm>
              <a:off x="6415883" y="4575336"/>
              <a:ext cx="721672" cy="253916"/>
            </a:xfrm>
            <a:prstGeom prst="rect">
              <a:avLst/>
            </a:prstGeom>
            <a:noFill/>
          </p:spPr>
          <p:txBody>
            <a:bodyPr wrap="none" rtlCol="0">
              <a:spAutoFit/>
            </a:bodyPr>
            <a:lstStyle/>
            <a:p>
              <a:pPr algn="ctr"/>
              <a:r>
                <a:rPr lang="en-US" sz="1050">
                  <a:solidFill>
                    <a:schemeClr val="bg1"/>
                  </a:solidFill>
                </a:rPr>
                <a:t>Electricity</a:t>
              </a:r>
            </a:p>
          </p:txBody>
        </p:sp>
        <p:sp>
          <p:nvSpPr>
            <p:cNvPr id="65" name="TextBox 64">
              <a:extLst>
                <a:ext uri="{FF2B5EF4-FFF2-40B4-BE49-F238E27FC236}">
                  <a16:creationId xmlns:a16="http://schemas.microsoft.com/office/drawing/2014/main" id="{45729E01-D1E9-43BC-B364-6C3F8D91D4A0}"/>
                </a:ext>
              </a:extLst>
            </p:cNvPr>
            <p:cNvSpPr txBox="1"/>
            <p:nvPr/>
          </p:nvSpPr>
          <p:spPr>
            <a:xfrm>
              <a:off x="10712468" y="4565818"/>
              <a:ext cx="678391" cy="253916"/>
            </a:xfrm>
            <a:prstGeom prst="rect">
              <a:avLst/>
            </a:prstGeom>
            <a:noFill/>
          </p:spPr>
          <p:txBody>
            <a:bodyPr wrap="none" rtlCol="0">
              <a:spAutoFit/>
            </a:bodyPr>
            <a:lstStyle/>
            <a:p>
              <a:pPr algn="ctr"/>
              <a:r>
                <a:rPr lang="en-US" sz="1050">
                  <a:solidFill>
                    <a:schemeClr val="bg1"/>
                  </a:solidFill>
                </a:rPr>
                <a:t>Buildings</a:t>
              </a:r>
            </a:p>
          </p:txBody>
        </p:sp>
        <p:sp>
          <p:nvSpPr>
            <p:cNvPr id="66" name="TextBox 65">
              <a:extLst>
                <a:ext uri="{FF2B5EF4-FFF2-40B4-BE49-F238E27FC236}">
                  <a16:creationId xmlns:a16="http://schemas.microsoft.com/office/drawing/2014/main" id="{85B7C63B-7A87-4C40-A456-49D2CEEA905C}"/>
                </a:ext>
              </a:extLst>
            </p:cNvPr>
            <p:cNvSpPr txBox="1"/>
            <p:nvPr/>
          </p:nvSpPr>
          <p:spPr>
            <a:xfrm>
              <a:off x="9370131" y="3962778"/>
              <a:ext cx="635110" cy="253916"/>
            </a:xfrm>
            <a:prstGeom prst="rect">
              <a:avLst/>
            </a:prstGeom>
            <a:noFill/>
          </p:spPr>
          <p:txBody>
            <a:bodyPr wrap="none" rtlCol="0">
              <a:spAutoFit/>
            </a:bodyPr>
            <a:lstStyle/>
            <a:p>
              <a:pPr algn="ctr"/>
              <a:r>
                <a:rPr lang="en-US" sz="1050">
                  <a:solidFill>
                    <a:schemeClr val="bg1"/>
                  </a:solidFill>
                </a:rPr>
                <a:t>Industry</a:t>
              </a:r>
            </a:p>
          </p:txBody>
        </p:sp>
        <p:sp>
          <p:nvSpPr>
            <p:cNvPr id="67" name="TextBox 66">
              <a:extLst>
                <a:ext uri="{FF2B5EF4-FFF2-40B4-BE49-F238E27FC236}">
                  <a16:creationId xmlns:a16="http://schemas.microsoft.com/office/drawing/2014/main" id="{7B25EA7E-6AF6-42D4-9FB5-E37C3A33B46A}"/>
                </a:ext>
              </a:extLst>
            </p:cNvPr>
            <p:cNvSpPr txBox="1"/>
            <p:nvPr/>
          </p:nvSpPr>
          <p:spPr>
            <a:xfrm>
              <a:off x="7670474" y="5099647"/>
              <a:ext cx="944489" cy="415498"/>
            </a:xfrm>
            <a:prstGeom prst="rect">
              <a:avLst/>
            </a:prstGeom>
            <a:noFill/>
          </p:spPr>
          <p:txBody>
            <a:bodyPr wrap="none" rtlCol="0">
              <a:spAutoFit/>
            </a:bodyPr>
            <a:lstStyle/>
            <a:p>
              <a:pPr algn="ctr"/>
              <a:r>
                <a:rPr lang="en-US" sz="1050">
                  <a:solidFill>
                    <a:schemeClr val="bg1"/>
                  </a:solidFill>
                </a:rPr>
                <a:t>Agriculture &amp; </a:t>
              </a:r>
              <a:br>
                <a:rPr lang="en-US" sz="1050">
                  <a:solidFill>
                    <a:schemeClr val="bg1"/>
                  </a:solidFill>
                </a:rPr>
              </a:br>
              <a:r>
                <a:rPr lang="en-US" sz="1050">
                  <a:solidFill>
                    <a:schemeClr val="bg1"/>
                  </a:solidFill>
                </a:rPr>
                <a:t>Forestry</a:t>
              </a:r>
            </a:p>
          </p:txBody>
        </p:sp>
        <p:sp>
          <p:nvSpPr>
            <p:cNvPr id="68" name="TextBox 67">
              <a:extLst>
                <a:ext uri="{FF2B5EF4-FFF2-40B4-BE49-F238E27FC236}">
                  <a16:creationId xmlns:a16="http://schemas.microsoft.com/office/drawing/2014/main" id="{40588553-C64A-4C4E-A942-922F0B4B13FC}"/>
                </a:ext>
              </a:extLst>
            </p:cNvPr>
            <p:cNvSpPr txBox="1"/>
            <p:nvPr/>
          </p:nvSpPr>
          <p:spPr>
            <a:xfrm>
              <a:off x="9476790" y="5198945"/>
              <a:ext cx="534121" cy="253916"/>
            </a:xfrm>
            <a:prstGeom prst="rect">
              <a:avLst/>
            </a:prstGeom>
            <a:noFill/>
          </p:spPr>
          <p:txBody>
            <a:bodyPr wrap="none" rtlCol="0">
              <a:spAutoFit/>
            </a:bodyPr>
            <a:lstStyle/>
            <a:p>
              <a:pPr algn="ctr"/>
              <a:r>
                <a:rPr lang="en-US" sz="1050">
                  <a:solidFill>
                    <a:schemeClr val="bg1"/>
                  </a:solidFill>
                </a:rPr>
                <a:t>Waste</a:t>
              </a:r>
            </a:p>
          </p:txBody>
        </p:sp>
        <p:sp>
          <p:nvSpPr>
            <p:cNvPr id="69" name="TextBox 68">
              <a:extLst>
                <a:ext uri="{FF2B5EF4-FFF2-40B4-BE49-F238E27FC236}">
                  <a16:creationId xmlns:a16="http://schemas.microsoft.com/office/drawing/2014/main" id="{024A9460-09DF-49A0-A131-FAD6A9505B3D}"/>
                </a:ext>
              </a:extLst>
            </p:cNvPr>
            <p:cNvSpPr txBox="1"/>
            <p:nvPr/>
          </p:nvSpPr>
          <p:spPr>
            <a:xfrm>
              <a:off x="7632180" y="3964086"/>
              <a:ext cx="997389" cy="253916"/>
            </a:xfrm>
            <a:prstGeom prst="rect">
              <a:avLst/>
            </a:prstGeom>
            <a:noFill/>
          </p:spPr>
          <p:txBody>
            <a:bodyPr wrap="none" rtlCol="0">
              <a:spAutoFit/>
            </a:bodyPr>
            <a:lstStyle/>
            <a:p>
              <a:pPr algn="ctr"/>
              <a:r>
                <a:rPr lang="en-US" sz="1050">
                  <a:solidFill>
                    <a:schemeClr val="bg1"/>
                  </a:solidFill>
                </a:rPr>
                <a:t>Transportation</a:t>
              </a:r>
            </a:p>
          </p:txBody>
        </p:sp>
      </p:grpSp>
      <p:sp>
        <p:nvSpPr>
          <p:cNvPr id="71" name="TextBox 70">
            <a:extLst>
              <a:ext uri="{FF2B5EF4-FFF2-40B4-BE49-F238E27FC236}">
                <a16:creationId xmlns:a16="http://schemas.microsoft.com/office/drawing/2014/main" id="{36BDC8C3-DCF7-488A-B4F8-4822EF2B1C67}"/>
              </a:ext>
            </a:extLst>
          </p:cNvPr>
          <p:cNvSpPr txBox="1"/>
          <p:nvPr/>
        </p:nvSpPr>
        <p:spPr>
          <a:xfrm>
            <a:off x="7344361" y="594384"/>
            <a:ext cx="4828483" cy="307777"/>
          </a:xfrm>
          <a:prstGeom prst="rect">
            <a:avLst/>
          </a:prstGeom>
          <a:noFill/>
        </p:spPr>
        <p:txBody>
          <a:bodyPr wrap="square" rtlCol="0">
            <a:spAutoFit/>
          </a:bodyPr>
          <a:lstStyle/>
          <a:p>
            <a:pPr algn="ctr"/>
            <a:r>
              <a:rPr lang="en-US" sz="1400" b="1"/>
              <a:t>Model for Climate Action to Realize Net Zero Emissions</a:t>
            </a:r>
          </a:p>
        </p:txBody>
      </p:sp>
      <p:sp>
        <p:nvSpPr>
          <p:cNvPr id="72" name="TextBox 71">
            <a:extLst>
              <a:ext uri="{FF2B5EF4-FFF2-40B4-BE49-F238E27FC236}">
                <a16:creationId xmlns:a16="http://schemas.microsoft.com/office/drawing/2014/main" id="{352071E8-A9A4-4272-B5C1-9CD1A83F12E5}"/>
              </a:ext>
            </a:extLst>
          </p:cNvPr>
          <p:cNvSpPr txBox="1"/>
          <p:nvPr/>
        </p:nvSpPr>
        <p:spPr>
          <a:xfrm>
            <a:off x="524061" y="594384"/>
            <a:ext cx="4011131" cy="307777"/>
          </a:xfrm>
          <a:prstGeom prst="rect">
            <a:avLst/>
          </a:prstGeom>
          <a:noFill/>
        </p:spPr>
        <p:txBody>
          <a:bodyPr wrap="square" rtlCol="0">
            <a:spAutoFit/>
          </a:bodyPr>
          <a:lstStyle/>
          <a:p>
            <a:pPr algn="ctr"/>
            <a:r>
              <a:rPr lang="en-US" sz="1400" b="1"/>
              <a:t>Leadership and Stakeholders in Climate Change</a:t>
            </a:r>
          </a:p>
        </p:txBody>
      </p:sp>
      <p:grpSp>
        <p:nvGrpSpPr>
          <p:cNvPr id="139" name="Group 138">
            <a:extLst>
              <a:ext uri="{FF2B5EF4-FFF2-40B4-BE49-F238E27FC236}">
                <a16:creationId xmlns:a16="http://schemas.microsoft.com/office/drawing/2014/main" id="{B95F973F-EDF4-4C8F-B37A-9DB634B68AFA}"/>
              </a:ext>
            </a:extLst>
          </p:cNvPr>
          <p:cNvGrpSpPr/>
          <p:nvPr/>
        </p:nvGrpSpPr>
        <p:grpSpPr>
          <a:xfrm>
            <a:off x="946538" y="4669098"/>
            <a:ext cx="3172967" cy="1765064"/>
            <a:chOff x="2366391" y="6144305"/>
            <a:chExt cx="3172967" cy="1765064"/>
          </a:xfrm>
        </p:grpSpPr>
        <p:sp>
          <p:nvSpPr>
            <p:cNvPr id="127" name="Oval 126">
              <a:extLst>
                <a:ext uri="{FF2B5EF4-FFF2-40B4-BE49-F238E27FC236}">
                  <a16:creationId xmlns:a16="http://schemas.microsoft.com/office/drawing/2014/main" id="{040DEF1A-2DE6-4449-A516-E9728AB15393}"/>
                </a:ext>
              </a:extLst>
            </p:cNvPr>
            <p:cNvSpPr/>
            <p:nvPr/>
          </p:nvSpPr>
          <p:spPr>
            <a:xfrm>
              <a:off x="2467166" y="6256782"/>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8" name="Oval 127">
              <a:extLst>
                <a:ext uri="{FF2B5EF4-FFF2-40B4-BE49-F238E27FC236}">
                  <a16:creationId xmlns:a16="http://schemas.microsoft.com/office/drawing/2014/main" id="{7064BDB9-54E4-4003-818A-7AD8716E8DB5}"/>
                </a:ext>
              </a:extLst>
            </p:cNvPr>
            <p:cNvSpPr/>
            <p:nvPr/>
          </p:nvSpPr>
          <p:spPr>
            <a:xfrm>
              <a:off x="2895084" y="7095553"/>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9" name="Oval 128">
              <a:extLst>
                <a:ext uri="{FF2B5EF4-FFF2-40B4-BE49-F238E27FC236}">
                  <a16:creationId xmlns:a16="http://schemas.microsoft.com/office/drawing/2014/main" id="{8B4BAA8F-5C18-4E14-8261-6DDCD582A47D}"/>
                </a:ext>
              </a:extLst>
            </p:cNvPr>
            <p:cNvSpPr/>
            <p:nvPr/>
          </p:nvSpPr>
          <p:spPr>
            <a:xfrm>
              <a:off x="4274441" y="6144305"/>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194675BF-1BFC-44EA-9A90-D8036420C29E}"/>
                </a:ext>
              </a:extLst>
            </p:cNvPr>
            <p:cNvSpPr/>
            <p:nvPr/>
          </p:nvSpPr>
          <p:spPr>
            <a:xfrm>
              <a:off x="4583619" y="6965823"/>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13B13606-FD57-4094-8A74-C95EDACE22C7}"/>
                </a:ext>
              </a:extLst>
            </p:cNvPr>
            <p:cNvSpPr/>
            <p:nvPr/>
          </p:nvSpPr>
          <p:spPr>
            <a:xfrm>
              <a:off x="2366391" y="6561963"/>
              <a:ext cx="3172967" cy="928116"/>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39CDB336-8F64-4A06-AC6E-9D1B2CEDBC81}"/>
                </a:ext>
              </a:extLst>
            </p:cNvPr>
            <p:cNvCxnSpPr>
              <a:cxnSpLocks/>
              <a:stCxn id="131" idx="1"/>
              <a:endCxn id="131" idx="5"/>
            </p:cNvCxnSpPr>
            <p:nvPr/>
          </p:nvCxnSpPr>
          <p:spPr>
            <a:xfrm>
              <a:off x="2831061" y="6697882"/>
              <a:ext cx="2243627" cy="656278"/>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9317966-FEA4-4BDC-AA3E-4AF1CBAA7191}"/>
                </a:ext>
              </a:extLst>
            </p:cNvPr>
            <p:cNvCxnSpPr>
              <a:cxnSpLocks/>
            </p:cNvCxnSpPr>
            <p:nvPr/>
          </p:nvCxnSpPr>
          <p:spPr>
            <a:xfrm flipH="1">
              <a:off x="3351945" y="6635115"/>
              <a:ext cx="1250535" cy="815911"/>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3CCB20E2-5688-447B-99DF-A736741710BF}"/>
                </a:ext>
              </a:extLst>
            </p:cNvPr>
            <p:cNvSpPr txBox="1"/>
            <p:nvPr/>
          </p:nvSpPr>
          <p:spPr>
            <a:xfrm>
              <a:off x="3519688" y="6799110"/>
              <a:ext cx="875561" cy="400110"/>
            </a:xfrm>
            <a:prstGeom prst="rect">
              <a:avLst/>
            </a:prstGeom>
            <a:solidFill>
              <a:srgbClr val="FFFFFF">
                <a:alpha val="50196"/>
              </a:srgbClr>
            </a:solidFill>
          </p:spPr>
          <p:txBody>
            <a:bodyPr wrap="none" rtlCol="0">
              <a:spAutoFit/>
            </a:bodyPr>
            <a:lstStyle/>
            <a:p>
              <a:pPr algn="ctr"/>
              <a:r>
                <a:rPr lang="en-US" sz="1000"/>
                <a:t>Communities</a:t>
              </a:r>
            </a:p>
            <a:p>
              <a:pPr algn="ctr"/>
              <a:r>
                <a:rPr lang="en-US" sz="1000"/>
                <a:t>Integration</a:t>
              </a:r>
            </a:p>
          </p:txBody>
        </p:sp>
        <p:sp>
          <p:nvSpPr>
            <p:cNvPr id="135" name="TextBox 134">
              <a:extLst>
                <a:ext uri="{FF2B5EF4-FFF2-40B4-BE49-F238E27FC236}">
                  <a16:creationId xmlns:a16="http://schemas.microsoft.com/office/drawing/2014/main" id="{3873A541-20CE-4D82-956E-7D571CE195F4}"/>
                </a:ext>
              </a:extLst>
            </p:cNvPr>
            <p:cNvSpPr txBox="1"/>
            <p:nvPr/>
          </p:nvSpPr>
          <p:spPr>
            <a:xfrm>
              <a:off x="2923075" y="7286123"/>
              <a:ext cx="752129" cy="415498"/>
            </a:xfrm>
            <a:prstGeom prst="rect">
              <a:avLst/>
            </a:prstGeom>
            <a:noFill/>
          </p:spPr>
          <p:txBody>
            <a:bodyPr wrap="none" rtlCol="0">
              <a:spAutoFit/>
            </a:bodyPr>
            <a:lstStyle/>
            <a:p>
              <a:pPr algn="ctr"/>
              <a:r>
                <a:rPr lang="en-US" sz="1050">
                  <a:solidFill>
                    <a:schemeClr val="bg1"/>
                  </a:solidFill>
                </a:rPr>
                <a:t>Individual</a:t>
              </a:r>
            </a:p>
            <a:p>
              <a:pPr algn="ctr"/>
              <a:r>
                <a:rPr lang="en-US" sz="1050">
                  <a:solidFill>
                    <a:schemeClr val="bg1"/>
                  </a:solidFill>
                </a:rPr>
                <a:t>&amp; Families</a:t>
              </a:r>
            </a:p>
          </p:txBody>
        </p:sp>
        <p:sp>
          <p:nvSpPr>
            <p:cNvPr id="136" name="TextBox 135">
              <a:extLst>
                <a:ext uri="{FF2B5EF4-FFF2-40B4-BE49-F238E27FC236}">
                  <a16:creationId xmlns:a16="http://schemas.microsoft.com/office/drawing/2014/main" id="{9591B255-9380-4C47-AAF7-BCBBD9158503}"/>
                </a:ext>
              </a:extLst>
            </p:cNvPr>
            <p:cNvSpPr txBox="1"/>
            <p:nvPr/>
          </p:nvSpPr>
          <p:spPr>
            <a:xfrm>
              <a:off x="2403812" y="6454047"/>
              <a:ext cx="966931" cy="415498"/>
            </a:xfrm>
            <a:prstGeom prst="rect">
              <a:avLst/>
            </a:prstGeom>
            <a:noFill/>
          </p:spPr>
          <p:txBody>
            <a:bodyPr wrap="none" rtlCol="0">
              <a:spAutoFit/>
            </a:bodyPr>
            <a:lstStyle/>
            <a:p>
              <a:pPr algn="ctr"/>
              <a:r>
                <a:rPr lang="en-US" sz="1050">
                  <a:solidFill>
                    <a:schemeClr val="bg1"/>
                  </a:solidFill>
                </a:rPr>
                <a:t>Non-Profit</a:t>
              </a:r>
            </a:p>
            <a:p>
              <a:pPr algn="ctr"/>
              <a:r>
                <a:rPr lang="en-US" sz="1050">
                  <a:solidFill>
                    <a:schemeClr val="bg1"/>
                  </a:solidFill>
                </a:rPr>
                <a:t>Organizations</a:t>
              </a:r>
            </a:p>
          </p:txBody>
        </p:sp>
        <p:sp>
          <p:nvSpPr>
            <p:cNvPr id="137" name="TextBox 136">
              <a:extLst>
                <a:ext uri="{FF2B5EF4-FFF2-40B4-BE49-F238E27FC236}">
                  <a16:creationId xmlns:a16="http://schemas.microsoft.com/office/drawing/2014/main" id="{86F08199-1CAC-4D7E-ADA1-C5E175BFDB92}"/>
                </a:ext>
              </a:extLst>
            </p:cNvPr>
            <p:cNvSpPr txBox="1"/>
            <p:nvPr/>
          </p:nvSpPr>
          <p:spPr>
            <a:xfrm>
              <a:off x="4599044" y="7152986"/>
              <a:ext cx="801823" cy="415498"/>
            </a:xfrm>
            <a:prstGeom prst="rect">
              <a:avLst/>
            </a:prstGeom>
            <a:noFill/>
          </p:spPr>
          <p:txBody>
            <a:bodyPr wrap="none" rtlCol="0">
              <a:spAutoFit/>
            </a:bodyPr>
            <a:lstStyle/>
            <a:p>
              <a:pPr algn="ctr"/>
              <a:r>
                <a:rPr lang="en-US" sz="1050">
                  <a:solidFill>
                    <a:schemeClr val="bg1"/>
                  </a:solidFill>
                </a:rPr>
                <a:t>Other</a:t>
              </a:r>
            </a:p>
            <a:p>
              <a:pPr algn="ctr"/>
              <a:r>
                <a:rPr lang="en-US" sz="1050">
                  <a:solidFill>
                    <a:schemeClr val="bg1"/>
                  </a:solidFill>
                </a:rPr>
                <a:t>Institutions</a:t>
              </a:r>
            </a:p>
          </p:txBody>
        </p:sp>
        <p:sp>
          <p:nvSpPr>
            <p:cNvPr id="138" name="TextBox 137">
              <a:extLst>
                <a:ext uri="{FF2B5EF4-FFF2-40B4-BE49-F238E27FC236}">
                  <a16:creationId xmlns:a16="http://schemas.microsoft.com/office/drawing/2014/main" id="{EC563DB0-406C-465F-BD48-734BE225C44B}"/>
                </a:ext>
              </a:extLst>
            </p:cNvPr>
            <p:cNvSpPr txBox="1"/>
            <p:nvPr/>
          </p:nvSpPr>
          <p:spPr>
            <a:xfrm>
              <a:off x="4272751" y="6412583"/>
              <a:ext cx="776174" cy="253916"/>
            </a:xfrm>
            <a:prstGeom prst="rect">
              <a:avLst/>
            </a:prstGeom>
            <a:noFill/>
          </p:spPr>
          <p:txBody>
            <a:bodyPr wrap="none" rtlCol="0">
              <a:spAutoFit/>
            </a:bodyPr>
            <a:lstStyle/>
            <a:p>
              <a:pPr algn="ctr"/>
              <a:r>
                <a:rPr lang="en-US" sz="1050">
                  <a:solidFill>
                    <a:schemeClr val="bg1"/>
                  </a:solidFill>
                </a:rPr>
                <a:t>Businesses</a:t>
              </a:r>
            </a:p>
          </p:txBody>
        </p:sp>
      </p:grpSp>
      <p:sp>
        <p:nvSpPr>
          <p:cNvPr id="175" name="TextBox 174">
            <a:extLst>
              <a:ext uri="{FF2B5EF4-FFF2-40B4-BE49-F238E27FC236}">
                <a16:creationId xmlns:a16="http://schemas.microsoft.com/office/drawing/2014/main" id="{D803F18C-E26C-4032-9F90-A24DA94C2A01}"/>
              </a:ext>
            </a:extLst>
          </p:cNvPr>
          <p:cNvSpPr txBox="1"/>
          <p:nvPr/>
        </p:nvSpPr>
        <p:spPr>
          <a:xfrm>
            <a:off x="2491701" y="118894"/>
            <a:ext cx="7289881" cy="369332"/>
          </a:xfrm>
          <a:prstGeom prst="rect">
            <a:avLst/>
          </a:prstGeom>
          <a:noFill/>
        </p:spPr>
        <p:txBody>
          <a:bodyPr wrap="none" rtlCol="0">
            <a:spAutoFit/>
          </a:bodyPr>
          <a:lstStyle/>
          <a:p>
            <a:r>
              <a:rPr lang="en-US" b="1" u="sng" dirty="0"/>
              <a:t>New York State System Thinking Approach to Combating Climate Warming</a:t>
            </a:r>
          </a:p>
        </p:txBody>
      </p:sp>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a:t>Joseph M Londa</a:t>
            </a:r>
          </a:p>
          <a:p>
            <a:r>
              <a:rPr lang="en-US" sz="1000">
                <a:hlinkClick r:id="rId2"/>
              </a:rPr>
              <a:t>londajm@gmail.com</a:t>
            </a:r>
            <a:endParaRPr lang="en-US" sz="1000"/>
          </a:p>
          <a:p>
            <a:r>
              <a:rPr lang="en-US" sz="1000"/>
              <a:t>New Paltz Climate Smart Community Task Force </a:t>
            </a:r>
          </a:p>
        </p:txBody>
      </p:sp>
      <p:grpSp>
        <p:nvGrpSpPr>
          <p:cNvPr id="35" name="Group 34">
            <a:extLst>
              <a:ext uri="{FF2B5EF4-FFF2-40B4-BE49-F238E27FC236}">
                <a16:creationId xmlns:a16="http://schemas.microsoft.com/office/drawing/2014/main" id="{B6ECA2F1-BD2F-44F6-9AB7-9D447FE96593}"/>
              </a:ext>
            </a:extLst>
          </p:cNvPr>
          <p:cNvGrpSpPr/>
          <p:nvPr/>
        </p:nvGrpSpPr>
        <p:grpSpPr>
          <a:xfrm>
            <a:off x="550652" y="895676"/>
            <a:ext cx="3440186" cy="1901423"/>
            <a:chOff x="558069" y="1066433"/>
            <a:chExt cx="3440186" cy="1901423"/>
          </a:xfrm>
        </p:grpSpPr>
        <p:grpSp>
          <p:nvGrpSpPr>
            <p:cNvPr id="13" name="Group 12">
              <a:extLst>
                <a:ext uri="{FF2B5EF4-FFF2-40B4-BE49-F238E27FC236}">
                  <a16:creationId xmlns:a16="http://schemas.microsoft.com/office/drawing/2014/main" id="{E4FB3CDA-74DD-4C7A-9204-AD3EB5260CF9}"/>
                </a:ext>
              </a:extLst>
            </p:cNvPr>
            <p:cNvGrpSpPr/>
            <p:nvPr/>
          </p:nvGrpSpPr>
          <p:grpSpPr>
            <a:xfrm>
              <a:off x="3184439" y="1360337"/>
              <a:ext cx="813816" cy="813816"/>
              <a:chOff x="3286810" y="1640309"/>
              <a:chExt cx="813816" cy="813816"/>
            </a:xfrm>
          </p:grpSpPr>
          <p:sp>
            <p:nvSpPr>
              <p:cNvPr id="144" name="Oval 143">
                <a:extLst>
                  <a:ext uri="{FF2B5EF4-FFF2-40B4-BE49-F238E27FC236}">
                    <a16:creationId xmlns:a16="http://schemas.microsoft.com/office/drawing/2014/main" id="{B4237301-422B-4D8A-A75E-66EA684D57CA}"/>
                  </a:ext>
                </a:extLst>
              </p:cNvPr>
              <p:cNvSpPr/>
              <p:nvPr/>
            </p:nvSpPr>
            <p:spPr>
              <a:xfrm>
                <a:off x="3286810" y="1640309"/>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2BAAD85F-E97D-470C-8693-E6BCFCD09C1E}"/>
                  </a:ext>
                </a:extLst>
              </p:cNvPr>
              <p:cNvSpPr txBox="1"/>
              <p:nvPr/>
            </p:nvSpPr>
            <p:spPr>
              <a:xfrm>
                <a:off x="3402245" y="1769389"/>
                <a:ext cx="601447" cy="577081"/>
              </a:xfrm>
              <a:prstGeom prst="rect">
                <a:avLst/>
              </a:prstGeom>
              <a:noFill/>
            </p:spPr>
            <p:txBody>
              <a:bodyPr wrap="none" rtlCol="0">
                <a:spAutoFit/>
              </a:bodyPr>
              <a:lstStyle/>
              <a:p>
                <a:pPr algn="ctr"/>
                <a:r>
                  <a:rPr lang="en-US" sz="1050"/>
                  <a:t>Climate</a:t>
                </a:r>
              </a:p>
              <a:p>
                <a:pPr algn="ctr"/>
                <a:r>
                  <a:rPr lang="en-US" sz="1050"/>
                  <a:t>Action</a:t>
                </a:r>
              </a:p>
              <a:p>
                <a:pPr algn="ctr"/>
                <a:r>
                  <a:rPr lang="en-US" sz="1050"/>
                  <a:t>Council</a:t>
                </a:r>
              </a:p>
            </p:txBody>
          </p:sp>
        </p:grpSp>
        <p:grpSp>
          <p:nvGrpSpPr>
            <p:cNvPr id="4" name="Group 3">
              <a:extLst>
                <a:ext uri="{FF2B5EF4-FFF2-40B4-BE49-F238E27FC236}">
                  <a16:creationId xmlns:a16="http://schemas.microsoft.com/office/drawing/2014/main" id="{148EE1A1-2BDC-423A-9713-4BBC37C4ABB9}"/>
                </a:ext>
              </a:extLst>
            </p:cNvPr>
            <p:cNvGrpSpPr/>
            <p:nvPr/>
          </p:nvGrpSpPr>
          <p:grpSpPr>
            <a:xfrm>
              <a:off x="558069" y="1360337"/>
              <a:ext cx="987771" cy="813816"/>
              <a:chOff x="-25174" y="317323"/>
              <a:chExt cx="987771" cy="813816"/>
            </a:xfrm>
          </p:grpSpPr>
          <p:sp>
            <p:nvSpPr>
              <p:cNvPr id="142" name="Oval 141">
                <a:extLst>
                  <a:ext uri="{FF2B5EF4-FFF2-40B4-BE49-F238E27FC236}">
                    <a16:creationId xmlns:a16="http://schemas.microsoft.com/office/drawing/2014/main" id="{8EADF84A-EFF3-42C8-A688-573F8268D37C}"/>
                  </a:ext>
                </a:extLst>
              </p:cNvPr>
              <p:cNvSpPr/>
              <p:nvPr/>
            </p:nvSpPr>
            <p:spPr>
              <a:xfrm>
                <a:off x="47715" y="317323"/>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49" name="TextBox 148">
                <a:extLst>
                  <a:ext uri="{FF2B5EF4-FFF2-40B4-BE49-F238E27FC236}">
                    <a16:creationId xmlns:a16="http://schemas.microsoft.com/office/drawing/2014/main" id="{4A6C25F4-147F-4EB7-800B-4291BBACCD70}"/>
                  </a:ext>
                </a:extLst>
              </p:cNvPr>
              <p:cNvSpPr txBox="1"/>
              <p:nvPr/>
            </p:nvSpPr>
            <p:spPr>
              <a:xfrm>
                <a:off x="-25174" y="589232"/>
                <a:ext cx="987771" cy="253916"/>
              </a:xfrm>
              <a:prstGeom prst="rect">
                <a:avLst/>
              </a:prstGeom>
              <a:noFill/>
            </p:spPr>
            <p:txBody>
              <a:bodyPr wrap="none" lIns="91440" tIns="45720" rIns="91440" bIns="45720" rtlCol="0" anchor="t">
                <a:spAutoFit/>
              </a:bodyPr>
              <a:lstStyle/>
              <a:p>
                <a:pPr algn="ctr"/>
                <a:r>
                  <a:rPr lang="en-US" sz="1050" dirty="0"/>
                  <a:t>Programmatic </a:t>
                </a:r>
              </a:p>
            </p:txBody>
          </p:sp>
        </p:grpSp>
        <p:grpSp>
          <p:nvGrpSpPr>
            <p:cNvPr id="19" name="Group 18">
              <a:extLst>
                <a:ext uri="{FF2B5EF4-FFF2-40B4-BE49-F238E27FC236}">
                  <a16:creationId xmlns:a16="http://schemas.microsoft.com/office/drawing/2014/main" id="{06888A58-C35F-4A5D-AAC7-86D8CC76697C}"/>
                </a:ext>
              </a:extLst>
            </p:cNvPr>
            <p:cNvGrpSpPr/>
            <p:nvPr/>
          </p:nvGrpSpPr>
          <p:grpSpPr>
            <a:xfrm>
              <a:off x="1916963" y="1066433"/>
              <a:ext cx="813816" cy="813816"/>
              <a:chOff x="3368422" y="754199"/>
              <a:chExt cx="813816" cy="813816"/>
            </a:xfrm>
          </p:grpSpPr>
          <p:sp>
            <p:nvSpPr>
              <p:cNvPr id="141" name="Oval 140">
                <a:extLst>
                  <a:ext uri="{FF2B5EF4-FFF2-40B4-BE49-F238E27FC236}">
                    <a16:creationId xmlns:a16="http://schemas.microsoft.com/office/drawing/2014/main" id="{B93D661A-E213-494E-BED8-D37637AF56B1}"/>
                  </a:ext>
                </a:extLst>
              </p:cNvPr>
              <p:cNvSpPr/>
              <p:nvPr/>
            </p:nvSpPr>
            <p:spPr>
              <a:xfrm>
                <a:off x="3368422" y="754199"/>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0" name="TextBox 149">
                <a:extLst>
                  <a:ext uri="{FF2B5EF4-FFF2-40B4-BE49-F238E27FC236}">
                    <a16:creationId xmlns:a16="http://schemas.microsoft.com/office/drawing/2014/main" id="{A1E9D6A7-8877-493D-8CDD-27D692D5FFB8}"/>
                  </a:ext>
                </a:extLst>
              </p:cNvPr>
              <p:cNvSpPr txBox="1"/>
              <p:nvPr/>
            </p:nvSpPr>
            <p:spPr>
              <a:xfrm>
                <a:off x="3445686" y="1018362"/>
                <a:ext cx="673582" cy="253916"/>
              </a:xfrm>
              <a:prstGeom prst="rect">
                <a:avLst/>
              </a:prstGeom>
              <a:noFill/>
            </p:spPr>
            <p:txBody>
              <a:bodyPr wrap="none" rtlCol="0">
                <a:spAutoFit/>
              </a:bodyPr>
              <a:lstStyle/>
              <a:p>
                <a:pPr algn="ctr"/>
                <a:r>
                  <a:rPr lang="en-US" sz="1050"/>
                  <a:t>Agencies</a:t>
                </a:r>
              </a:p>
            </p:txBody>
          </p:sp>
        </p:grpSp>
        <p:grpSp>
          <p:nvGrpSpPr>
            <p:cNvPr id="12" name="Group 11">
              <a:extLst>
                <a:ext uri="{FF2B5EF4-FFF2-40B4-BE49-F238E27FC236}">
                  <a16:creationId xmlns:a16="http://schemas.microsoft.com/office/drawing/2014/main" id="{CA376119-8CD6-4927-B355-274C23D00FA2}"/>
                </a:ext>
              </a:extLst>
            </p:cNvPr>
            <p:cNvGrpSpPr/>
            <p:nvPr/>
          </p:nvGrpSpPr>
          <p:grpSpPr>
            <a:xfrm>
              <a:off x="2659348" y="2107222"/>
              <a:ext cx="813816" cy="813816"/>
              <a:chOff x="0" y="3041049"/>
              <a:chExt cx="813816" cy="813816"/>
            </a:xfrm>
          </p:grpSpPr>
          <p:sp>
            <p:nvSpPr>
              <p:cNvPr id="143" name="Oval 142">
                <a:extLst>
                  <a:ext uri="{FF2B5EF4-FFF2-40B4-BE49-F238E27FC236}">
                    <a16:creationId xmlns:a16="http://schemas.microsoft.com/office/drawing/2014/main" id="{D3FCD5FC-0BAA-43B1-9A3A-CABB889783F4}"/>
                  </a:ext>
                </a:extLst>
              </p:cNvPr>
              <p:cNvSpPr/>
              <p:nvPr/>
            </p:nvSpPr>
            <p:spPr>
              <a:xfrm>
                <a:off x="0" y="3041049"/>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C461680E-7D29-4B4D-9FA4-3024013830D7}"/>
                  </a:ext>
                </a:extLst>
              </p:cNvPr>
              <p:cNvSpPr txBox="1"/>
              <p:nvPr/>
            </p:nvSpPr>
            <p:spPr>
              <a:xfrm>
                <a:off x="17217" y="3173189"/>
                <a:ext cx="779381" cy="415498"/>
              </a:xfrm>
              <a:prstGeom prst="rect">
                <a:avLst/>
              </a:prstGeom>
              <a:noFill/>
            </p:spPr>
            <p:txBody>
              <a:bodyPr wrap="none" rtlCol="0">
                <a:spAutoFit/>
              </a:bodyPr>
              <a:lstStyle/>
              <a:p>
                <a:pPr algn="ctr"/>
                <a:r>
                  <a:rPr lang="en-US" sz="1050"/>
                  <a:t>NYS</a:t>
                </a:r>
                <a:br>
                  <a:rPr lang="en-US" sz="1050"/>
                </a:br>
                <a:r>
                  <a:rPr lang="en-US" sz="1050"/>
                  <a:t>Legislature</a:t>
                </a:r>
              </a:p>
            </p:txBody>
          </p:sp>
        </p:grpSp>
        <p:grpSp>
          <p:nvGrpSpPr>
            <p:cNvPr id="107" name="Group 106">
              <a:extLst>
                <a:ext uri="{FF2B5EF4-FFF2-40B4-BE49-F238E27FC236}">
                  <a16:creationId xmlns:a16="http://schemas.microsoft.com/office/drawing/2014/main" id="{41E798A1-0CC6-40FF-8B02-D015857CA3EB}"/>
                </a:ext>
              </a:extLst>
            </p:cNvPr>
            <p:cNvGrpSpPr/>
            <p:nvPr/>
          </p:nvGrpSpPr>
          <p:grpSpPr>
            <a:xfrm>
              <a:off x="1119776" y="2107222"/>
              <a:ext cx="885384" cy="860634"/>
              <a:chOff x="-2181609" y="3234042"/>
              <a:chExt cx="1302175" cy="1265774"/>
            </a:xfrm>
            <a:solidFill>
              <a:schemeClr val="accent4">
                <a:lumMod val="60000"/>
                <a:lumOff val="40000"/>
              </a:schemeClr>
            </a:solidFill>
          </p:grpSpPr>
          <p:sp>
            <p:nvSpPr>
              <p:cNvPr id="105" name="Oval 104">
                <a:extLst>
                  <a:ext uri="{FF2B5EF4-FFF2-40B4-BE49-F238E27FC236}">
                    <a16:creationId xmlns:a16="http://schemas.microsoft.com/office/drawing/2014/main" id="{EC6F8DDC-AA5C-4C99-B30B-00D9C8B45031}"/>
                  </a:ext>
                </a:extLst>
              </p:cNvPr>
              <p:cNvSpPr/>
              <p:nvPr/>
            </p:nvSpPr>
            <p:spPr>
              <a:xfrm>
                <a:off x="-2181609" y="3234042"/>
                <a:ext cx="1265771" cy="12657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6" name="TextBox 105">
                <a:extLst>
                  <a:ext uri="{FF2B5EF4-FFF2-40B4-BE49-F238E27FC236}">
                    <a16:creationId xmlns:a16="http://schemas.microsoft.com/office/drawing/2014/main" id="{D69BF346-E216-4423-8E9E-9CB3A6B2019D}"/>
                  </a:ext>
                </a:extLst>
              </p:cNvPr>
              <p:cNvSpPr txBox="1"/>
              <p:nvPr/>
            </p:nvSpPr>
            <p:spPr>
              <a:xfrm>
                <a:off x="-2167162" y="3475961"/>
                <a:ext cx="1287728" cy="611092"/>
              </a:xfrm>
              <a:prstGeom prst="rect">
                <a:avLst/>
              </a:prstGeom>
              <a:noFill/>
            </p:spPr>
            <p:txBody>
              <a:bodyPr wrap="none" rtlCol="0">
                <a:spAutoFit/>
              </a:bodyPr>
              <a:lstStyle/>
              <a:p>
                <a:pPr algn="ctr"/>
                <a:r>
                  <a:rPr lang="en-US" sz="1050"/>
                  <a:t>Local </a:t>
                </a:r>
                <a:br>
                  <a:rPr lang="en-US" sz="1050"/>
                </a:br>
                <a:r>
                  <a:rPr lang="en-US" sz="1050"/>
                  <a:t>Government</a:t>
                </a:r>
              </a:p>
            </p:txBody>
          </p:sp>
        </p:grpSp>
        <p:sp>
          <p:nvSpPr>
            <p:cNvPr id="145" name="Oval 144">
              <a:extLst>
                <a:ext uri="{FF2B5EF4-FFF2-40B4-BE49-F238E27FC236}">
                  <a16:creationId xmlns:a16="http://schemas.microsoft.com/office/drawing/2014/main" id="{9E943DBB-F194-4080-8D53-2F6F7055C574}"/>
                </a:ext>
              </a:extLst>
            </p:cNvPr>
            <p:cNvSpPr/>
            <p:nvPr/>
          </p:nvSpPr>
          <p:spPr>
            <a:xfrm>
              <a:off x="737389" y="1586345"/>
              <a:ext cx="3172967" cy="928116"/>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A9DF6D42-75E3-4937-B685-2BB2E9E9DFCA}"/>
                </a:ext>
              </a:extLst>
            </p:cNvPr>
            <p:cNvCxnSpPr>
              <a:cxnSpLocks/>
            </p:cNvCxnSpPr>
            <p:nvPr/>
          </p:nvCxnSpPr>
          <p:spPr>
            <a:xfrm>
              <a:off x="993960" y="1813162"/>
              <a:ext cx="2065669" cy="65675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7D688A8-C787-4951-8DF9-6E7E260E133F}"/>
                </a:ext>
              </a:extLst>
            </p:cNvPr>
            <p:cNvCxnSpPr>
              <a:cxnSpLocks/>
            </p:cNvCxnSpPr>
            <p:nvPr/>
          </p:nvCxnSpPr>
          <p:spPr>
            <a:xfrm flipH="1">
              <a:off x="1722944" y="1600765"/>
              <a:ext cx="621028" cy="874643"/>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BD9AF0C2-54BA-438E-B23B-2EBDA0AD555D}"/>
                </a:ext>
              </a:extLst>
            </p:cNvPr>
            <p:cNvSpPr txBox="1"/>
            <p:nvPr/>
          </p:nvSpPr>
          <p:spPr>
            <a:xfrm>
              <a:off x="1901588" y="1879094"/>
              <a:ext cx="872354" cy="400110"/>
            </a:xfrm>
            <a:prstGeom prst="rect">
              <a:avLst/>
            </a:prstGeom>
            <a:noFill/>
          </p:spPr>
          <p:txBody>
            <a:bodyPr wrap="none" rtlCol="0">
              <a:spAutoFit/>
            </a:bodyPr>
            <a:lstStyle/>
            <a:p>
              <a:pPr algn="ctr"/>
              <a:r>
                <a:rPr lang="en-US" sz="1000"/>
                <a:t>Government</a:t>
              </a:r>
            </a:p>
            <a:p>
              <a:pPr algn="ctr"/>
              <a:r>
                <a:rPr lang="en-US" sz="1000"/>
                <a:t>Integration</a:t>
              </a:r>
            </a:p>
          </p:txBody>
        </p:sp>
        <p:cxnSp>
          <p:nvCxnSpPr>
            <p:cNvPr id="84" name="Straight Connector 83">
              <a:extLst>
                <a:ext uri="{FF2B5EF4-FFF2-40B4-BE49-F238E27FC236}">
                  <a16:creationId xmlns:a16="http://schemas.microsoft.com/office/drawing/2014/main" id="{B59149A2-423D-4617-8C8C-48699A2A17D2}"/>
                </a:ext>
              </a:extLst>
            </p:cNvPr>
            <p:cNvCxnSpPr>
              <a:cxnSpLocks/>
            </p:cNvCxnSpPr>
            <p:nvPr/>
          </p:nvCxnSpPr>
          <p:spPr>
            <a:xfrm>
              <a:off x="2328466" y="1598932"/>
              <a:ext cx="718487" cy="87098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29DB14C-56EA-4165-AD38-3650F0E1665E}"/>
                </a:ext>
              </a:extLst>
            </p:cNvPr>
            <p:cNvCxnSpPr>
              <a:cxnSpLocks/>
            </p:cNvCxnSpPr>
            <p:nvPr/>
          </p:nvCxnSpPr>
          <p:spPr>
            <a:xfrm flipV="1">
              <a:off x="1028769" y="1775377"/>
              <a:ext cx="2533608" cy="3552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A277848-A47C-467A-BEC1-E8F73D8E3B01}"/>
                </a:ext>
              </a:extLst>
            </p:cNvPr>
            <p:cNvCxnSpPr>
              <a:cxnSpLocks/>
            </p:cNvCxnSpPr>
            <p:nvPr/>
          </p:nvCxnSpPr>
          <p:spPr>
            <a:xfrm flipH="1">
              <a:off x="1717484" y="1804252"/>
              <a:ext cx="1900853" cy="708508"/>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7FF79D38-EC1D-4799-81F9-13CE17D1C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158" y="2643881"/>
            <a:ext cx="2265545" cy="2265545"/>
          </a:xfrm>
          <a:prstGeom prst="rect">
            <a:avLst/>
          </a:prstGeom>
        </p:spPr>
      </p:pic>
      <p:pic>
        <p:nvPicPr>
          <p:cNvPr id="30" name="Picture 29" descr="Map&#10;&#10;Description automatically generated">
            <a:extLst>
              <a:ext uri="{FF2B5EF4-FFF2-40B4-BE49-F238E27FC236}">
                <a16:creationId xmlns:a16="http://schemas.microsoft.com/office/drawing/2014/main" id="{86CEC891-50EE-43AF-93F8-5598B9C31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773" y="3041130"/>
            <a:ext cx="1265590" cy="920189"/>
          </a:xfrm>
          <a:prstGeom prst="rect">
            <a:avLst/>
          </a:prstGeom>
        </p:spPr>
      </p:pic>
      <p:sp>
        <p:nvSpPr>
          <p:cNvPr id="86" name="Isosceles Triangle 85">
            <a:extLst>
              <a:ext uri="{FF2B5EF4-FFF2-40B4-BE49-F238E27FC236}">
                <a16:creationId xmlns:a16="http://schemas.microsoft.com/office/drawing/2014/main" id="{44089EBA-BC47-4111-B971-C0C6163E8D40}"/>
              </a:ext>
            </a:extLst>
          </p:cNvPr>
          <p:cNvSpPr/>
          <p:nvPr/>
        </p:nvSpPr>
        <p:spPr>
          <a:xfrm rot="2207911">
            <a:off x="1136796" y="2800538"/>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4D9C1342-1A9B-410F-AB9A-1A2C853F1ECB}"/>
              </a:ext>
            </a:extLst>
          </p:cNvPr>
          <p:cNvSpPr/>
          <p:nvPr/>
        </p:nvSpPr>
        <p:spPr>
          <a:xfrm rot="16558104">
            <a:off x="4325452" y="5589017"/>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460B8F26-E22E-47F1-BBBD-E1B1CD7E5CA8}"/>
              </a:ext>
            </a:extLst>
          </p:cNvPr>
          <p:cNvSpPr/>
          <p:nvPr/>
        </p:nvSpPr>
        <p:spPr>
          <a:xfrm rot="13010707">
            <a:off x="10698681" y="4406639"/>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a:extLst>
              <a:ext uri="{FF2B5EF4-FFF2-40B4-BE49-F238E27FC236}">
                <a16:creationId xmlns:a16="http://schemas.microsoft.com/office/drawing/2014/main" id="{82A8B123-7EB1-469C-B619-8059EBE9FC25}"/>
              </a:ext>
            </a:extLst>
          </p:cNvPr>
          <p:cNvSpPr/>
          <p:nvPr/>
        </p:nvSpPr>
        <p:spPr>
          <a:xfrm rot="5643978">
            <a:off x="7758436" y="1721868"/>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1CA541E5-139A-4C90-BCD9-900D352F041A}"/>
              </a:ext>
            </a:extLst>
          </p:cNvPr>
          <p:cNvSpPr txBox="1"/>
          <p:nvPr/>
        </p:nvSpPr>
        <p:spPr>
          <a:xfrm>
            <a:off x="4988703" y="1419390"/>
            <a:ext cx="2078454" cy="369332"/>
          </a:xfrm>
          <a:prstGeom prst="rect">
            <a:avLst/>
          </a:prstGeom>
          <a:noFill/>
        </p:spPr>
        <p:txBody>
          <a:bodyPr wrap="none" rtlCol="0">
            <a:spAutoFit/>
          </a:bodyPr>
          <a:lstStyle/>
          <a:p>
            <a:r>
              <a:rPr lang="en-US"/>
              <a:t>Dynamistic Planning</a:t>
            </a:r>
          </a:p>
        </p:txBody>
      </p:sp>
      <p:sp>
        <p:nvSpPr>
          <p:cNvPr id="157" name="TextBox 156">
            <a:extLst>
              <a:ext uri="{FF2B5EF4-FFF2-40B4-BE49-F238E27FC236}">
                <a16:creationId xmlns:a16="http://schemas.microsoft.com/office/drawing/2014/main" id="{05EC8018-E486-4A97-892A-4070D63CC541}"/>
              </a:ext>
            </a:extLst>
          </p:cNvPr>
          <p:cNvSpPr txBox="1"/>
          <p:nvPr/>
        </p:nvSpPr>
        <p:spPr>
          <a:xfrm>
            <a:off x="5218253" y="5447882"/>
            <a:ext cx="1619354" cy="369332"/>
          </a:xfrm>
          <a:prstGeom prst="rect">
            <a:avLst/>
          </a:prstGeom>
          <a:noFill/>
        </p:spPr>
        <p:txBody>
          <a:bodyPr wrap="none" rtlCol="0">
            <a:spAutoFit/>
          </a:bodyPr>
          <a:lstStyle/>
          <a:p>
            <a:r>
              <a:rPr lang="en-US"/>
              <a:t>Human Activity</a:t>
            </a:r>
          </a:p>
        </p:txBody>
      </p:sp>
      <p:sp>
        <p:nvSpPr>
          <p:cNvPr id="158" name="TextBox 157">
            <a:extLst>
              <a:ext uri="{FF2B5EF4-FFF2-40B4-BE49-F238E27FC236}">
                <a16:creationId xmlns:a16="http://schemas.microsoft.com/office/drawing/2014/main" id="{9647E44A-71C8-4103-8157-1B09EB1E29DB}"/>
              </a:ext>
            </a:extLst>
          </p:cNvPr>
          <p:cNvSpPr txBox="1"/>
          <p:nvPr/>
        </p:nvSpPr>
        <p:spPr>
          <a:xfrm>
            <a:off x="836040" y="3591987"/>
            <a:ext cx="2050177" cy="369332"/>
          </a:xfrm>
          <a:prstGeom prst="rect">
            <a:avLst/>
          </a:prstGeom>
          <a:noFill/>
        </p:spPr>
        <p:txBody>
          <a:bodyPr wrap="none" rtlCol="0">
            <a:spAutoFit/>
          </a:bodyPr>
          <a:lstStyle/>
          <a:p>
            <a:r>
              <a:rPr lang="en-US"/>
              <a:t>Activism for Change</a:t>
            </a:r>
          </a:p>
        </p:txBody>
      </p:sp>
      <p:sp>
        <p:nvSpPr>
          <p:cNvPr id="163" name="TextBox 162">
            <a:extLst>
              <a:ext uri="{FF2B5EF4-FFF2-40B4-BE49-F238E27FC236}">
                <a16:creationId xmlns:a16="http://schemas.microsoft.com/office/drawing/2014/main" id="{EB928C35-B58E-46B2-8284-947668D02132}"/>
              </a:ext>
            </a:extLst>
          </p:cNvPr>
          <p:cNvSpPr txBox="1"/>
          <p:nvPr/>
        </p:nvSpPr>
        <p:spPr>
          <a:xfrm>
            <a:off x="8999573" y="3454404"/>
            <a:ext cx="1952394" cy="646331"/>
          </a:xfrm>
          <a:prstGeom prst="rect">
            <a:avLst/>
          </a:prstGeom>
          <a:noFill/>
        </p:spPr>
        <p:txBody>
          <a:bodyPr wrap="none" lIns="91440" tIns="45720" rIns="91440" bIns="45720" rtlCol="0" anchor="t">
            <a:spAutoFit/>
          </a:bodyPr>
          <a:lstStyle/>
          <a:p>
            <a:pPr algn="ctr"/>
            <a:r>
              <a:rPr lang="en-US"/>
              <a:t>Strategies and </a:t>
            </a:r>
            <a:br>
              <a:rPr lang="en-US"/>
            </a:br>
            <a:r>
              <a:rPr lang="en-US"/>
              <a:t>Actions for Change</a:t>
            </a:r>
          </a:p>
        </p:txBody>
      </p:sp>
      <p:sp>
        <p:nvSpPr>
          <p:cNvPr id="2" name="Oval 1">
            <a:extLst>
              <a:ext uri="{FF2B5EF4-FFF2-40B4-BE49-F238E27FC236}">
                <a16:creationId xmlns:a16="http://schemas.microsoft.com/office/drawing/2014/main" id="{D30DE9C7-E818-43F7-9B62-7B557EE22CFB}"/>
              </a:ext>
            </a:extLst>
          </p:cNvPr>
          <p:cNvSpPr/>
          <p:nvPr/>
        </p:nvSpPr>
        <p:spPr>
          <a:xfrm>
            <a:off x="8038570" y="839464"/>
            <a:ext cx="3667919" cy="21679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Societal Implications and Considerations</a:t>
            </a:r>
          </a:p>
        </p:txBody>
      </p:sp>
      <p:sp>
        <p:nvSpPr>
          <p:cNvPr id="89" name="Oval 88">
            <a:extLst>
              <a:ext uri="{FF2B5EF4-FFF2-40B4-BE49-F238E27FC236}">
                <a16:creationId xmlns:a16="http://schemas.microsoft.com/office/drawing/2014/main" id="{092222DB-D0F5-40B1-A85A-90CC409404CB}"/>
              </a:ext>
            </a:extLst>
          </p:cNvPr>
          <p:cNvSpPr/>
          <p:nvPr/>
        </p:nvSpPr>
        <p:spPr>
          <a:xfrm>
            <a:off x="403116" y="849969"/>
            <a:ext cx="3953970" cy="21679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Change Leadership</a:t>
            </a:r>
          </a:p>
        </p:txBody>
      </p:sp>
      <p:sp>
        <p:nvSpPr>
          <p:cNvPr id="91" name="Oval 90">
            <a:extLst>
              <a:ext uri="{FF2B5EF4-FFF2-40B4-BE49-F238E27FC236}">
                <a16:creationId xmlns:a16="http://schemas.microsoft.com/office/drawing/2014/main" id="{F6FBCA85-DE00-43A0-95B4-451F21053272}"/>
              </a:ext>
            </a:extLst>
          </p:cNvPr>
          <p:cNvSpPr/>
          <p:nvPr/>
        </p:nvSpPr>
        <p:spPr>
          <a:xfrm>
            <a:off x="403116" y="4398885"/>
            <a:ext cx="3953970" cy="216796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Community of Stakeholders</a:t>
            </a:r>
          </a:p>
        </p:txBody>
      </p:sp>
      <p:sp>
        <p:nvSpPr>
          <p:cNvPr id="92" name="Oval 91">
            <a:extLst>
              <a:ext uri="{FF2B5EF4-FFF2-40B4-BE49-F238E27FC236}">
                <a16:creationId xmlns:a16="http://schemas.microsoft.com/office/drawing/2014/main" id="{56A3EA1C-CC18-437B-B3CC-570FCC02787F}"/>
              </a:ext>
            </a:extLst>
          </p:cNvPr>
          <p:cNvSpPr/>
          <p:nvPr/>
        </p:nvSpPr>
        <p:spPr>
          <a:xfrm>
            <a:off x="7980779" y="4571140"/>
            <a:ext cx="3783500" cy="216796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Sectors of Greenhouse Gas Emitters</a:t>
            </a:r>
          </a:p>
        </p:txBody>
      </p:sp>
    </p:spTree>
    <p:extLst>
      <p:ext uri="{BB962C8B-B14F-4D97-AF65-F5344CB8AC3E}">
        <p14:creationId xmlns:p14="http://schemas.microsoft.com/office/powerpoint/2010/main" val="123576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1"/>
                                        </p:tgtEl>
                                      </p:cBhvr>
                                    </p:animEffect>
                                    <p:set>
                                      <p:cBhvr>
                                        <p:cTn id="7" dur="1" fill="hold">
                                          <p:stCondLst>
                                            <p:cond delay="499"/>
                                          </p:stCondLst>
                                        </p:cTn>
                                        <p:tgtEl>
                                          <p:spTgt spid="9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fade">
                                      <p:cBhvr>
                                        <p:cTn id="10" dur="500"/>
                                        <p:tgtEl>
                                          <p:spTgt spid="1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92"/>
                                        </p:tgtEl>
                                      </p:cBhvr>
                                    </p:animEffect>
                                    <p:set>
                                      <p:cBhvr>
                                        <p:cTn id="15" dur="1" fill="hold">
                                          <p:stCondLst>
                                            <p:cond delay="499"/>
                                          </p:stCondLst>
                                        </p:cTn>
                                        <p:tgtEl>
                                          <p:spTgt spid="9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61"/>
                                        </p:tgtEl>
                                        <p:attrNameLst>
                                          <p:attrName>style.visibility</p:attrName>
                                        </p:attrNameLst>
                                      </p:cBhvr>
                                      <p:to>
                                        <p:strVal val="visible"/>
                                      </p:to>
                                    </p:set>
                                    <p:animEffect transition="in" filter="fade">
                                      <p:cBhvr>
                                        <p:cTn id="18" dur="500"/>
                                        <p:tgtEl>
                                          <p:spTgt spid="1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89"/>
                                        </p:tgtEl>
                                      </p:cBhvr>
                                    </p:animEffect>
                                    <p:set>
                                      <p:cBhvr>
                                        <p:cTn id="23" dur="1" fill="hold">
                                          <p:stCondLst>
                                            <p:cond delay="499"/>
                                          </p:stCondLst>
                                        </p:cTn>
                                        <p:tgtEl>
                                          <p:spTgt spid="8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500"/>
                                        <p:tgtEl>
                                          <p:spTgt spid="7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60"/>
                                        </p:tgtEl>
                                        <p:attrNameLst>
                                          <p:attrName>style.visibility</p:attrName>
                                        </p:attrNameLst>
                                      </p:cBhvr>
                                      <p:to>
                                        <p:strVal val="visible"/>
                                      </p:to>
                                    </p:set>
                                    <p:animEffect transition="in" filter="fade">
                                      <p:cBhvr>
                                        <p:cTn id="37" dur="500"/>
                                        <p:tgtEl>
                                          <p:spTgt spid="16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2" grpId="0" animBg="1"/>
      <p:bldP spid="89" grpId="0" animBg="1"/>
      <p:bldP spid="91" grpId="0" animBg="1"/>
      <p:bldP spid="9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D803F18C-E26C-4032-9F90-A24DA94C2A01}"/>
              </a:ext>
            </a:extLst>
          </p:cNvPr>
          <p:cNvSpPr txBox="1"/>
          <p:nvPr/>
        </p:nvSpPr>
        <p:spPr>
          <a:xfrm>
            <a:off x="5134585" y="87172"/>
            <a:ext cx="1972591" cy="369332"/>
          </a:xfrm>
          <a:prstGeom prst="rect">
            <a:avLst/>
          </a:prstGeom>
          <a:noFill/>
        </p:spPr>
        <p:txBody>
          <a:bodyPr wrap="none" lIns="91440" tIns="45720" rIns="91440" bIns="45720" rtlCol="0" anchor="t">
            <a:spAutoFit/>
          </a:bodyPr>
          <a:lstStyle/>
          <a:p>
            <a:r>
              <a:rPr lang="en-US" b="1" u="sng" dirty="0"/>
              <a:t>Human Population</a:t>
            </a:r>
          </a:p>
        </p:txBody>
      </p:sp>
      <p:sp>
        <p:nvSpPr>
          <p:cNvPr id="104" name="Cloud 103">
            <a:extLst>
              <a:ext uri="{FF2B5EF4-FFF2-40B4-BE49-F238E27FC236}">
                <a16:creationId xmlns:a16="http://schemas.microsoft.com/office/drawing/2014/main" id="{8659609B-03F0-44A9-A2A2-6C6BE7D8C4D0}"/>
              </a:ext>
            </a:extLst>
          </p:cNvPr>
          <p:cNvSpPr/>
          <p:nvPr/>
        </p:nvSpPr>
        <p:spPr>
          <a:xfrm>
            <a:off x="10708219" y="320871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C3A4B109-A9B5-DAD1-306A-E3E818C44284}"/>
              </a:ext>
            </a:extLst>
          </p:cNvPr>
          <p:cNvGrpSpPr/>
          <p:nvPr/>
        </p:nvGrpSpPr>
        <p:grpSpPr>
          <a:xfrm flipH="1">
            <a:off x="2141939" y="1271966"/>
            <a:ext cx="201083" cy="349252"/>
            <a:chOff x="1840314" y="2268008"/>
            <a:chExt cx="1058333" cy="1815042"/>
          </a:xfrm>
        </p:grpSpPr>
        <p:sp>
          <p:nvSpPr>
            <p:cNvPr id="112" name="Isosceles Triangle 111">
              <a:extLst>
                <a:ext uri="{FF2B5EF4-FFF2-40B4-BE49-F238E27FC236}">
                  <a16:creationId xmlns:a16="http://schemas.microsoft.com/office/drawing/2014/main" id="{D1EA3668-81CA-35E8-E000-15A3C7145695}"/>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a:extLst>
                <a:ext uri="{FF2B5EF4-FFF2-40B4-BE49-F238E27FC236}">
                  <a16:creationId xmlns:a16="http://schemas.microsoft.com/office/drawing/2014/main" id="{3D658305-92EE-F1C9-A893-D734237D3F00}"/>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AE8F4D-A3E6-49E9-4E0E-A604137FE842}"/>
              </a:ext>
            </a:extLst>
          </p:cNvPr>
          <p:cNvGrpSpPr/>
          <p:nvPr/>
        </p:nvGrpSpPr>
        <p:grpSpPr>
          <a:xfrm flipH="1">
            <a:off x="5359272" y="4891466"/>
            <a:ext cx="201083" cy="349252"/>
            <a:chOff x="1840314" y="2268008"/>
            <a:chExt cx="1058333" cy="1815042"/>
          </a:xfrm>
        </p:grpSpPr>
        <p:sp>
          <p:nvSpPr>
            <p:cNvPr id="115" name="Isosceles Triangle 114">
              <a:extLst>
                <a:ext uri="{FF2B5EF4-FFF2-40B4-BE49-F238E27FC236}">
                  <a16:creationId xmlns:a16="http://schemas.microsoft.com/office/drawing/2014/main" id="{BA227B56-4EB0-E095-69A8-1D9DC3632F5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A19B5E0-B598-7FE7-A8FD-A7BAEF12679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68747A5-2DBD-7164-B83B-0B4101435EFA}"/>
              </a:ext>
            </a:extLst>
          </p:cNvPr>
          <p:cNvGrpSpPr/>
          <p:nvPr/>
        </p:nvGrpSpPr>
        <p:grpSpPr>
          <a:xfrm flipH="1">
            <a:off x="5375147" y="2907091"/>
            <a:ext cx="201083" cy="349252"/>
            <a:chOff x="1840314" y="2268008"/>
            <a:chExt cx="1058333" cy="1815042"/>
          </a:xfrm>
        </p:grpSpPr>
        <p:sp>
          <p:nvSpPr>
            <p:cNvPr id="118" name="Isosceles Triangle 117">
              <a:extLst>
                <a:ext uri="{FF2B5EF4-FFF2-40B4-BE49-F238E27FC236}">
                  <a16:creationId xmlns:a16="http://schemas.microsoft.com/office/drawing/2014/main" id="{4DE9505D-6A53-4D90-CC57-51A81CBAF1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62AF01FA-6DFE-89C1-3DB0-8A98FEB9D197}"/>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107D5D-4695-6444-8549-8F0A8E0A9077}"/>
              </a:ext>
            </a:extLst>
          </p:cNvPr>
          <p:cNvGrpSpPr/>
          <p:nvPr/>
        </p:nvGrpSpPr>
        <p:grpSpPr>
          <a:xfrm flipH="1">
            <a:off x="7221939" y="1240215"/>
            <a:ext cx="201083" cy="349252"/>
            <a:chOff x="1840314" y="2268008"/>
            <a:chExt cx="1058333" cy="1815042"/>
          </a:xfrm>
        </p:grpSpPr>
        <p:sp>
          <p:nvSpPr>
            <p:cNvPr id="124" name="Isosceles Triangle 123">
              <a:extLst>
                <a:ext uri="{FF2B5EF4-FFF2-40B4-BE49-F238E27FC236}">
                  <a16:creationId xmlns:a16="http://schemas.microsoft.com/office/drawing/2014/main" id="{BCDEC4EF-BBF2-C4BA-152B-BE97F38BBAB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6540332-2BCD-AE77-98DD-59F58148F825}"/>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8965DF61-6F01-DEF7-D81A-C1901F067BC9}"/>
              </a:ext>
            </a:extLst>
          </p:cNvPr>
          <p:cNvGrpSpPr/>
          <p:nvPr/>
        </p:nvGrpSpPr>
        <p:grpSpPr>
          <a:xfrm flipH="1">
            <a:off x="9285688" y="3266924"/>
            <a:ext cx="201083" cy="349252"/>
            <a:chOff x="1840314" y="2268008"/>
            <a:chExt cx="1058333" cy="1815042"/>
          </a:xfrm>
        </p:grpSpPr>
        <p:sp>
          <p:nvSpPr>
            <p:cNvPr id="140" name="Isosceles Triangle 139">
              <a:extLst>
                <a:ext uri="{FF2B5EF4-FFF2-40B4-BE49-F238E27FC236}">
                  <a16:creationId xmlns:a16="http://schemas.microsoft.com/office/drawing/2014/main" id="{C0FD7CB6-CFB2-75D3-8489-469E493E053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6" name="Isosceles Triangle 155">
              <a:extLst>
                <a:ext uri="{FF2B5EF4-FFF2-40B4-BE49-F238E27FC236}">
                  <a16:creationId xmlns:a16="http://schemas.microsoft.com/office/drawing/2014/main" id="{E4FF9799-AD15-D7DD-FBF2-9B1F56EFA98A}"/>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5" name="TextBox 24">
            <a:extLst>
              <a:ext uri="{FF2B5EF4-FFF2-40B4-BE49-F238E27FC236}">
                <a16:creationId xmlns:a16="http://schemas.microsoft.com/office/drawing/2014/main" id="{CE145A5F-9001-25AF-56F2-04DAAE422567}"/>
              </a:ext>
            </a:extLst>
          </p:cNvPr>
          <p:cNvSpPr txBox="1"/>
          <p:nvPr/>
        </p:nvSpPr>
        <p:spPr>
          <a:xfrm>
            <a:off x="6893983" y="902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Deaths</a:t>
            </a:r>
          </a:p>
        </p:txBody>
      </p:sp>
      <p:cxnSp>
        <p:nvCxnSpPr>
          <p:cNvPr id="28" name="Connector: Elbow 27">
            <a:extLst>
              <a:ext uri="{FF2B5EF4-FFF2-40B4-BE49-F238E27FC236}">
                <a16:creationId xmlns:a16="http://schemas.microsoft.com/office/drawing/2014/main" id="{CDD21747-BC8D-E709-59AF-81C36D250C31}"/>
              </a:ext>
            </a:extLst>
          </p:cNvPr>
          <p:cNvCxnSpPr/>
          <p:nvPr/>
        </p:nvCxnSpPr>
        <p:spPr>
          <a:xfrm>
            <a:off x="5483544" y="3076224"/>
            <a:ext cx="979698" cy="5742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A616FED6-B183-8597-5260-3E1F060CCBC3}"/>
              </a:ext>
            </a:extLst>
          </p:cNvPr>
          <p:cNvCxnSpPr>
            <a:cxnSpLocks/>
          </p:cNvCxnSpPr>
          <p:nvPr/>
        </p:nvCxnSpPr>
        <p:spPr>
          <a:xfrm flipV="1">
            <a:off x="5460183" y="4415852"/>
            <a:ext cx="997767" cy="60940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Cloud 175">
            <a:extLst>
              <a:ext uri="{FF2B5EF4-FFF2-40B4-BE49-F238E27FC236}">
                <a16:creationId xmlns:a16="http://schemas.microsoft.com/office/drawing/2014/main" id="{80068AD9-8B7E-4FEE-E538-7DDC409D41CB}"/>
              </a:ext>
            </a:extLst>
          </p:cNvPr>
          <p:cNvSpPr/>
          <p:nvPr/>
        </p:nvSpPr>
        <p:spPr>
          <a:xfrm>
            <a:off x="10708219" y="3833130"/>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DDF26545-838C-724B-51DB-71FB2C08EDDD}"/>
              </a:ext>
            </a:extLst>
          </p:cNvPr>
          <p:cNvSpPr/>
          <p:nvPr/>
        </p:nvSpPr>
        <p:spPr>
          <a:xfrm>
            <a:off x="10501843" y="118200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Arrow Connector 181">
            <a:extLst>
              <a:ext uri="{FF2B5EF4-FFF2-40B4-BE49-F238E27FC236}">
                <a16:creationId xmlns:a16="http://schemas.microsoft.com/office/drawing/2014/main" id="{DDF7927C-1DD0-D08E-8DEE-BAD2B13239D7}"/>
              </a:ext>
            </a:extLst>
          </p:cNvPr>
          <p:cNvCxnSpPr>
            <a:cxnSpLocks/>
          </p:cNvCxnSpPr>
          <p:nvPr/>
        </p:nvCxnSpPr>
        <p:spPr>
          <a:xfrm>
            <a:off x="8006469" y="3432662"/>
            <a:ext cx="2729443" cy="148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63E39662-9D93-AA7A-C31E-C8F098EE3D76}"/>
              </a:ext>
            </a:extLst>
          </p:cNvPr>
          <p:cNvGrpSpPr/>
          <p:nvPr/>
        </p:nvGrpSpPr>
        <p:grpSpPr>
          <a:xfrm flipH="1">
            <a:off x="9269813" y="3838423"/>
            <a:ext cx="201083" cy="349252"/>
            <a:chOff x="1840314" y="2268008"/>
            <a:chExt cx="1058333" cy="1815042"/>
          </a:xfrm>
        </p:grpSpPr>
        <p:sp>
          <p:nvSpPr>
            <p:cNvPr id="184" name="Isosceles Triangle 183">
              <a:extLst>
                <a:ext uri="{FF2B5EF4-FFF2-40B4-BE49-F238E27FC236}">
                  <a16:creationId xmlns:a16="http://schemas.microsoft.com/office/drawing/2014/main" id="{D5174251-75A2-1366-FAEE-281BC261E6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5" name="Isosceles Triangle 184">
              <a:extLst>
                <a:ext uri="{FF2B5EF4-FFF2-40B4-BE49-F238E27FC236}">
                  <a16:creationId xmlns:a16="http://schemas.microsoft.com/office/drawing/2014/main" id="{CB6B5590-7F83-CE6B-069B-1DE1A127D9B4}"/>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87" name="Straight Arrow Connector 186">
            <a:extLst>
              <a:ext uri="{FF2B5EF4-FFF2-40B4-BE49-F238E27FC236}">
                <a16:creationId xmlns:a16="http://schemas.microsoft.com/office/drawing/2014/main" id="{41BA93C2-E195-8B54-AADC-D48F507B4D62}"/>
              </a:ext>
            </a:extLst>
          </p:cNvPr>
          <p:cNvCxnSpPr>
            <a:cxnSpLocks/>
          </p:cNvCxnSpPr>
          <p:nvPr/>
        </p:nvCxnSpPr>
        <p:spPr>
          <a:xfrm>
            <a:off x="7977715" y="396542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545B350-44F5-3AF6-30F3-F850B01C31FB}"/>
              </a:ext>
            </a:extLst>
          </p:cNvPr>
          <p:cNvCxnSpPr>
            <a:cxnSpLocks/>
          </p:cNvCxnSpPr>
          <p:nvPr/>
        </p:nvCxnSpPr>
        <p:spPr>
          <a:xfrm flipV="1">
            <a:off x="4781549" y="1424364"/>
            <a:ext cx="5724526" cy="634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2296F94-C50E-F489-BE56-2D2461218174}"/>
              </a:ext>
            </a:extLst>
          </p:cNvPr>
          <p:cNvCxnSpPr>
            <a:cxnSpLocks/>
          </p:cNvCxnSpPr>
          <p:nvPr/>
        </p:nvCxnSpPr>
        <p:spPr>
          <a:xfrm flipV="1">
            <a:off x="4686299" y="5045761"/>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03A04EA9-F3C9-FD8F-0167-6790EC4B3718}"/>
              </a:ext>
            </a:extLst>
          </p:cNvPr>
          <p:cNvCxnSpPr>
            <a:cxnSpLocks/>
          </p:cNvCxnSpPr>
          <p:nvPr/>
        </p:nvCxnSpPr>
        <p:spPr>
          <a:xfrm flipV="1">
            <a:off x="4786840" y="3075364"/>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E443EFBD-D774-0EFE-B6A1-151EAE0F5A75}"/>
              </a:ext>
            </a:extLst>
          </p:cNvPr>
          <p:cNvCxnSpPr>
            <a:cxnSpLocks/>
          </p:cNvCxnSpPr>
          <p:nvPr/>
        </p:nvCxnSpPr>
        <p:spPr>
          <a:xfrm flipV="1">
            <a:off x="1336673" y="3165322"/>
            <a:ext cx="1935692" cy="635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D1F5174-30D1-98AA-B992-302B3B581454}"/>
              </a:ext>
            </a:extLst>
          </p:cNvPr>
          <p:cNvCxnSpPr>
            <a:cxnSpLocks/>
          </p:cNvCxnSpPr>
          <p:nvPr/>
        </p:nvCxnSpPr>
        <p:spPr>
          <a:xfrm flipV="1">
            <a:off x="1527173" y="5006822"/>
            <a:ext cx="1739901"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EB34CD8-62CC-AE72-1E26-B0FAE444AA24}"/>
              </a:ext>
            </a:extLst>
          </p:cNvPr>
          <p:cNvCxnSpPr>
            <a:cxnSpLocks/>
          </p:cNvCxnSpPr>
          <p:nvPr/>
        </p:nvCxnSpPr>
        <p:spPr>
          <a:xfrm flipV="1">
            <a:off x="1135590" y="1397903"/>
            <a:ext cx="2120899"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DB9F17B4-5006-F03B-424A-420322D88103}"/>
              </a:ext>
            </a:extLst>
          </p:cNvPr>
          <p:cNvSpPr/>
          <p:nvPr/>
        </p:nvSpPr>
        <p:spPr>
          <a:xfrm>
            <a:off x="3262842" y="4357008"/>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6C99E573-B7D0-1E84-0A42-B54D558197C5}"/>
              </a:ext>
            </a:extLst>
          </p:cNvPr>
          <p:cNvSpPr/>
          <p:nvPr/>
        </p:nvSpPr>
        <p:spPr>
          <a:xfrm>
            <a:off x="3262842" y="79571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5881E7E8-C3A9-0EE4-DBCF-47F95B5D7195}"/>
              </a:ext>
            </a:extLst>
          </p:cNvPr>
          <p:cNvSpPr/>
          <p:nvPr/>
        </p:nvSpPr>
        <p:spPr>
          <a:xfrm>
            <a:off x="6459008" y="3309256"/>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BF09D160-B4F2-8B33-2767-0729C5B419F8}"/>
              </a:ext>
            </a:extLst>
          </p:cNvPr>
          <p:cNvSpPr txBox="1"/>
          <p:nvPr/>
        </p:nvSpPr>
        <p:spPr>
          <a:xfrm>
            <a:off x="4899024" y="2029732"/>
            <a:ext cx="11609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Artificial </a:t>
            </a:r>
            <a:br>
              <a:rPr lang="en-US">
                <a:cs typeface="Calibri"/>
              </a:rPr>
            </a:br>
            <a:r>
              <a:rPr lang="en-US">
                <a:cs typeface="Calibri"/>
              </a:rPr>
              <a:t>Systems</a:t>
            </a:r>
            <a:endParaRPr lang="en-US"/>
          </a:p>
          <a:p>
            <a:pPr algn="ctr"/>
            <a:r>
              <a:rPr lang="en-US"/>
              <a:t>Emissions</a:t>
            </a:r>
            <a:endParaRPr lang="en-US">
              <a:cs typeface="Calibri" panose="020F0502020204030204"/>
            </a:endParaRPr>
          </a:p>
        </p:txBody>
      </p:sp>
      <p:sp>
        <p:nvSpPr>
          <p:cNvPr id="201" name="TextBox 200">
            <a:extLst>
              <a:ext uri="{FF2B5EF4-FFF2-40B4-BE49-F238E27FC236}">
                <a16:creationId xmlns:a16="http://schemas.microsoft.com/office/drawing/2014/main" id="{E4B207A6-4D70-1BCB-1C96-064711E55C78}"/>
              </a:ext>
            </a:extLst>
          </p:cNvPr>
          <p:cNvSpPr txBox="1"/>
          <p:nvPr/>
        </p:nvSpPr>
        <p:spPr>
          <a:xfrm>
            <a:off x="1835150" y="934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Births</a:t>
            </a:r>
          </a:p>
        </p:txBody>
      </p:sp>
      <p:sp>
        <p:nvSpPr>
          <p:cNvPr id="202" name="TextBox 201">
            <a:extLst>
              <a:ext uri="{FF2B5EF4-FFF2-40B4-BE49-F238E27FC236}">
                <a16:creationId xmlns:a16="http://schemas.microsoft.com/office/drawing/2014/main" id="{4CCF6D66-91A8-5670-C633-99AEF7861ACE}"/>
              </a:ext>
            </a:extLst>
          </p:cNvPr>
          <p:cNvSpPr txBox="1"/>
          <p:nvPr/>
        </p:nvSpPr>
        <p:spPr>
          <a:xfrm>
            <a:off x="9063566" y="2924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Decay</a:t>
            </a:r>
          </a:p>
        </p:txBody>
      </p:sp>
      <p:sp>
        <p:nvSpPr>
          <p:cNvPr id="203" name="TextBox 202">
            <a:extLst>
              <a:ext uri="{FF2B5EF4-FFF2-40B4-BE49-F238E27FC236}">
                <a16:creationId xmlns:a16="http://schemas.microsoft.com/office/drawing/2014/main" id="{69727FD4-0A7E-D7C8-2B97-2781E28AC128}"/>
              </a:ext>
            </a:extLst>
          </p:cNvPr>
          <p:cNvSpPr txBox="1"/>
          <p:nvPr/>
        </p:nvSpPr>
        <p:spPr>
          <a:xfrm>
            <a:off x="8798983" y="35378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Absorption</a:t>
            </a:r>
          </a:p>
        </p:txBody>
      </p:sp>
      <p:sp>
        <p:nvSpPr>
          <p:cNvPr id="204" name="TextBox 203">
            <a:extLst>
              <a:ext uri="{FF2B5EF4-FFF2-40B4-BE49-F238E27FC236}">
                <a16:creationId xmlns:a16="http://schemas.microsoft.com/office/drawing/2014/main" id="{C6FD42F5-E2D8-C847-80E8-141ECF2EF8A9}"/>
              </a:ext>
            </a:extLst>
          </p:cNvPr>
          <p:cNvSpPr txBox="1"/>
          <p:nvPr/>
        </p:nvSpPr>
        <p:spPr>
          <a:xfrm>
            <a:off x="4899025" y="5252356"/>
            <a:ext cx="11080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Natural </a:t>
            </a:r>
            <a:endParaRPr lang="en-US"/>
          </a:p>
          <a:p>
            <a:pPr algn="ctr"/>
            <a:r>
              <a:rPr lang="en-US">
                <a:cs typeface="Calibri"/>
              </a:rPr>
              <a:t>Systems</a:t>
            </a:r>
            <a:endParaRPr lang="en-US"/>
          </a:p>
          <a:p>
            <a:pPr algn="ctr"/>
            <a:r>
              <a:rPr lang="en-US"/>
              <a:t>Emissions</a:t>
            </a:r>
            <a:endParaRPr lang="en-US">
              <a:cs typeface="Calibri"/>
            </a:endParaRPr>
          </a:p>
        </p:txBody>
      </p:sp>
      <p:grpSp>
        <p:nvGrpSpPr>
          <p:cNvPr id="44" name="Group 43">
            <a:extLst>
              <a:ext uri="{FF2B5EF4-FFF2-40B4-BE49-F238E27FC236}">
                <a16:creationId xmlns:a16="http://schemas.microsoft.com/office/drawing/2014/main" id="{E41D9508-95E1-FDD0-4688-2F67CF60B1CE}"/>
              </a:ext>
            </a:extLst>
          </p:cNvPr>
          <p:cNvGrpSpPr/>
          <p:nvPr/>
        </p:nvGrpSpPr>
        <p:grpSpPr>
          <a:xfrm>
            <a:off x="946150" y="2119690"/>
            <a:ext cx="1406524" cy="369332"/>
            <a:chOff x="-2170642" y="2099733"/>
            <a:chExt cx="1406524" cy="369332"/>
          </a:xfrm>
        </p:grpSpPr>
        <p:sp>
          <p:nvSpPr>
            <p:cNvPr id="170" name="Oval 169">
              <a:extLst>
                <a:ext uri="{FF2B5EF4-FFF2-40B4-BE49-F238E27FC236}">
                  <a16:creationId xmlns:a16="http://schemas.microsoft.com/office/drawing/2014/main" id="{CC9548FB-2F7B-1C38-6EF4-722875688EB9}"/>
                </a:ext>
              </a:extLst>
            </p:cNvPr>
            <p:cNvSpPr/>
            <p:nvPr/>
          </p:nvSpPr>
          <p:spPr>
            <a:xfrm>
              <a:off x="-981076" y="217275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36FEDFF1-30BA-F787-C327-5E479F49E364}"/>
                </a:ext>
              </a:extLst>
            </p:cNvPr>
            <p:cNvSpPr txBox="1"/>
            <p:nvPr/>
          </p:nvSpPr>
          <p:spPr>
            <a:xfrm>
              <a:off x="-2170642" y="2099733"/>
              <a:ext cx="1314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Technology</a:t>
              </a:r>
            </a:p>
          </p:txBody>
        </p:sp>
      </p:grpSp>
      <p:grpSp>
        <p:nvGrpSpPr>
          <p:cNvPr id="48" name="Group 47">
            <a:extLst>
              <a:ext uri="{FF2B5EF4-FFF2-40B4-BE49-F238E27FC236}">
                <a16:creationId xmlns:a16="http://schemas.microsoft.com/office/drawing/2014/main" id="{928D421D-ACB7-E64E-A627-89D03BD53AF3}"/>
              </a:ext>
            </a:extLst>
          </p:cNvPr>
          <p:cNvGrpSpPr/>
          <p:nvPr/>
        </p:nvGrpSpPr>
        <p:grpSpPr>
          <a:xfrm>
            <a:off x="713316" y="3871231"/>
            <a:ext cx="1586442" cy="369332"/>
            <a:chOff x="-2493434" y="3031066"/>
            <a:chExt cx="1586442" cy="369332"/>
          </a:xfrm>
        </p:grpSpPr>
        <p:sp>
          <p:nvSpPr>
            <p:cNvPr id="171" name="Oval 170">
              <a:extLst>
                <a:ext uri="{FF2B5EF4-FFF2-40B4-BE49-F238E27FC236}">
                  <a16:creationId xmlns:a16="http://schemas.microsoft.com/office/drawing/2014/main" id="{B648A9D8-AFDC-18BD-C63A-F3144A62F854}"/>
                </a:ext>
              </a:extLst>
            </p:cNvPr>
            <p:cNvSpPr/>
            <p:nvPr/>
          </p:nvSpPr>
          <p:spPr>
            <a:xfrm>
              <a:off x="-1123950" y="309350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641BE2D3-FFDC-B226-C091-CC3F95943D38}"/>
                </a:ext>
              </a:extLst>
            </p:cNvPr>
            <p:cNvSpPr txBox="1"/>
            <p:nvPr/>
          </p:nvSpPr>
          <p:spPr>
            <a:xfrm>
              <a:off x="-2493434" y="3031066"/>
              <a:ext cx="1430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Consumption</a:t>
              </a:r>
            </a:p>
          </p:txBody>
        </p:sp>
      </p:grpSp>
      <p:sp>
        <p:nvSpPr>
          <p:cNvPr id="33" name="Oval 32">
            <a:extLst>
              <a:ext uri="{FF2B5EF4-FFF2-40B4-BE49-F238E27FC236}">
                <a16:creationId xmlns:a16="http://schemas.microsoft.com/office/drawing/2014/main" id="{58F99243-F19E-1C9D-2583-0D8FA6830A5D}"/>
              </a:ext>
            </a:extLst>
          </p:cNvPr>
          <p:cNvSpPr/>
          <p:nvPr/>
        </p:nvSpPr>
        <p:spPr>
          <a:xfrm>
            <a:off x="8554508" y="2912383"/>
            <a:ext cx="1714502" cy="138641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35B39CC3-6CA9-B7D5-982F-8895C672744D}"/>
              </a:ext>
            </a:extLst>
          </p:cNvPr>
          <p:cNvGrpSpPr/>
          <p:nvPr/>
        </p:nvGrpSpPr>
        <p:grpSpPr>
          <a:xfrm flipH="1">
            <a:off x="2141938" y="3002341"/>
            <a:ext cx="201083" cy="349252"/>
            <a:chOff x="1840314" y="2268008"/>
            <a:chExt cx="1058333" cy="1815042"/>
          </a:xfrm>
        </p:grpSpPr>
        <p:sp>
          <p:nvSpPr>
            <p:cNvPr id="214" name="Isosceles Triangle 213">
              <a:extLst>
                <a:ext uri="{FF2B5EF4-FFF2-40B4-BE49-F238E27FC236}">
                  <a16:creationId xmlns:a16="http://schemas.microsoft.com/office/drawing/2014/main" id="{D680F2D8-FEAF-4CFA-96E6-E0B66CD2B9B8}"/>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37F19CD9-DDD8-7BCD-39C5-0FBD13305C69}"/>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15BC3536-AB55-8AB2-6E3C-0714588FA8FC}"/>
              </a:ext>
            </a:extLst>
          </p:cNvPr>
          <p:cNvGrpSpPr/>
          <p:nvPr/>
        </p:nvGrpSpPr>
        <p:grpSpPr>
          <a:xfrm flipH="1">
            <a:off x="2157813" y="4843841"/>
            <a:ext cx="201083" cy="349252"/>
            <a:chOff x="1840314" y="2268008"/>
            <a:chExt cx="1058333" cy="1815042"/>
          </a:xfrm>
        </p:grpSpPr>
        <p:sp>
          <p:nvSpPr>
            <p:cNvPr id="217" name="Isosceles Triangle 216">
              <a:extLst>
                <a:ext uri="{FF2B5EF4-FFF2-40B4-BE49-F238E27FC236}">
                  <a16:creationId xmlns:a16="http://schemas.microsoft.com/office/drawing/2014/main" id="{66B31305-BA74-C07E-CB92-A54204C196D4}"/>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a:extLst>
                <a:ext uri="{FF2B5EF4-FFF2-40B4-BE49-F238E27FC236}">
                  <a16:creationId xmlns:a16="http://schemas.microsoft.com/office/drawing/2014/main" id="{DEAD7D98-76DF-1FD2-1F00-6CD8F76D2A4B}"/>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5A130F3B-D810-0899-13E3-523635281FCF}"/>
              </a:ext>
            </a:extLst>
          </p:cNvPr>
          <p:cNvSpPr txBox="1"/>
          <p:nvPr/>
        </p:nvSpPr>
        <p:spPr>
          <a:xfrm>
            <a:off x="1565275" y="26541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4" name="TextBox 223">
            <a:extLst>
              <a:ext uri="{FF2B5EF4-FFF2-40B4-BE49-F238E27FC236}">
                <a16:creationId xmlns:a16="http://schemas.microsoft.com/office/drawing/2014/main" id="{CF5737AC-8973-ECB7-582F-81F1E4D77598}"/>
              </a:ext>
            </a:extLst>
          </p:cNvPr>
          <p:cNvSpPr txBox="1"/>
          <p:nvPr/>
        </p:nvSpPr>
        <p:spPr>
          <a:xfrm>
            <a:off x="1565274" y="45221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6" name="TextBox 225">
            <a:extLst>
              <a:ext uri="{FF2B5EF4-FFF2-40B4-BE49-F238E27FC236}">
                <a16:creationId xmlns:a16="http://schemas.microsoft.com/office/drawing/2014/main" id="{58E63806-8CED-BB7C-F1E9-EF73C3884E9E}"/>
              </a:ext>
            </a:extLst>
          </p:cNvPr>
          <p:cNvSpPr txBox="1"/>
          <p:nvPr/>
        </p:nvSpPr>
        <p:spPr>
          <a:xfrm>
            <a:off x="6501492" y="3554635"/>
            <a:ext cx="14978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Greenhouse Gas</a:t>
            </a:r>
          </a:p>
          <a:p>
            <a:pPr algn="ctr"/>
            <a:r>
              <a:rPr lang="en-US">
                <a:cs typeface="Calibri"/>
              </a:rPr>
              <a:t>Accumulation</a:t>
            </a:r>
          </a:p>
        </p:txBody>
      </p:sp>
      <p:sp>
        <p:nvSpPr>
          <p:cNvPr id="227" name="TextBox 1">
            <a:extLst>
              <a:ext uri="{FF2B5EF4-FFF2-40B4-BE49-F238E27FC236}">
                <a16:creationId xmlns:a16="http://schemas.microsoft.com/office/drawing/2014/main" id="{A389EFC6-17AB-1A1B-7545-14013079DCC8}"/>
              </a:ext>
            </a:extLst>
          </p:cNvPr>
          <p:cNvSpPr txBox="1"/>
          <p:nvPr/>
        </p:nvSpPr>
        <p:spPr>
          <a:xfrm>
            <a:off x="3470274" y="1156605"/>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Animal Population</a:t>
            </a:r>
          </a:p>
        </p:txBody>
      </p:sp>
      <p:sp>
        <p:nvSpPr>
          <p:cNvPr id="228" name="TextBox 1">
            <a:extLst>
              <a:ext uri="{FF2B5EF4-FFF2-40B4-BE49-F238E27FC236}">
                <a16:creationId xmlns:a16="http://schemas.microsoft.com/office/drawing/2014/main" id="{A389EFC6-17AB-1A1B-7545-14013079DCC8}"/>
              </a:ext>
            </a:extLst>
          </p:cNvPr>
          <p:cNvSpPr txBox="1"/>
          <p:nvPr/>
        </p:nvSpPr>
        <p:spPr>
          <a:xfrm>
            <a:off x="3422649" y="4733772"/>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Natural Resources</a:t>
            </a:r>
          </a:p>
        </p:txBody>
      </p:sp>
      <p:sp>
        <p:nvSpPr>
          <p:cNvPr id="229" name="TextBox 1">
            <a:extLst>
              <a:ext uri="{FF2B5EF4-FFF2-40B4-BE49-F238E27FC236}">
                <a16:creationId xmlns:a16="http://schemas.microsoft.com/office/drawing/2014/main" id="{A389EFC6-17AB-1A1B-7545-14013079DCC8}"/>
              </a:ext>
            </a:extLst>
          </p:cNvPr>
          <p:cNvSpPr txBox="1"/>
          <p:nvPr/>
        </p:nvSpPr>
        <p:spPr>
          <a:xfrm>
            <a:off x="3422649" y="2876397"/>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Goods &amp;</a:t>
            </a:r>
          </a:p>
          <a:p>
            <a:pPr algn="ctr"/>
            <a:r>
              <a:rPr lang="en-US"/>
              <a:t>Services</a:t>
            </a:r>
            <a:endParaRPr lang="en-US">
              <a:cs typeface="Calibri"/>
            </a:endParaRPr>
          </a:p>
        </p:txBody>
      </p:sp>
      <p:sp>
        <p:nvSpPr>
          <p:cNvPr id="212" name="TextBox 211">
            <a:extLst>
              <a:ext uri="{FF2B5EF4-FFF2-40B4-BE49-F238E27FC236}">
                <a16:creationId xmlns:a16="http://schemas.microsoft.com/office/drawing/2014/main" id="{187D9668-B70C-B526-B34C-A90AB942C239}"/>
              </a:ext>
            </a:extLst>
          </p:cNvPr>
          <p:cNvSpPr txBox="1"/>
          <p:nvPr/>
        </p:nvSpPr>
        <p:spPr>
          <a:xfrm>
            <a:off x="8555564" y="4733777"/>
            <a:ext cx="194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Climate Warming</a:t>
            </a:r>
            <a:endParaRPr lang="en-US" err="1">
              <a:cs typeface="Calibri"/>
            </a:endParaRPr>
          </a:p>
        </p:txBody>
      </p:sp>
      <p:sp>
        <p:nvSpPr>
          <p:cNvPr id="178" name="Cloud 177">
            <a:extLst>
              <a:ext uri="{FF2B5EF4-FFF2-40B4-BE49-F238E27FC236}">
                <a16:creationId xmlns:a16="http://schemas.microsoft.com/office/drawing/2014/main" id="{21EF5408-88E5-13BC-1D81-61C00D72478C}"/>
              </a:ext>
            </a:extLst>
          </p:cNvPr>
          <p:cNvSpPr/>
          <p:nvPr/>
        </p:nvSpPr>
        <p:spPr>
          <a:xfrm>
            <a:off x="521760" y="3002338"/>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C6A7F810-7104-6ECB-E452-0B5AC3393DEF}"/>
              </a:ext>
            </a:extLst>
          </p:cNvPr>
          <p:cNvSpPr/>
          <p:nvPr/>
        </p:nvSpPr>
        <p:spPr>
          <a:xfrm>
            <a:off x="521760" y="12137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55FFC13-7226-CEAB-42E4-D8B1D77258D2}"/>
              </a:ext>
            </a:extLst>
          </p:cNvPr>
          <p:cNvSpPr/>
          <p:nvPr/>
        </p:nvSpPr>
        <p:spPr>
          <a:xfrm>
            <a:off x="579969" y="48332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a:extLst>
              <a:ext uri="{FF2B5EF4-FFF2-40B4-BE49-F238E27FC236}">
                <a16:creationId xmlns:a16="http://schemas.microsoft.com/office/drawing/2014/main" id="{749C0CAC-9A2F-9B60-F0EA-3F20F6D3C184}"/>
              </a:ext>
            </a:extLst>
          </p:cNvPr>
          <p:cNvSpPr/>
          <p:nvPr/>
        </p:nvSpPr>
        <p:spPr>
          <a:xfrm>
            <a:off x="10708218" y="4372879"/>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1BA59962-4805-A642-0FFA-31F6D95DBF66}"/>
              </a:ext>
            </a:extLst>
          </p:cNvPr>
          <p:cNvGrpSpPr/>
          <p:nvPr/>
        </p:nvGrpSpPr>
        <p:grpSpPr>
          <a:xfrm flipH="1">
            <a:off x="9269813" y="4378172"/>
            <a:ext cx="201083" cy="349252"/>
            <a:chOff x="1840314" y="2268008"/>
            <a:chExt cx="1058333" cy="1815042"/>
          </a:xfrm>
        </p:grpSpPr>
        <p:sp>
          <p:nvSpPr>
            <p:cNvPr id="72" name="Isosceles Triangle 71">
              <a:extLst>
                <a:ext uri="{FF2B5EF4-FFF2-40B4-BE49-F238E27FC236}">
                  <a16:creationId xmlns:a16="http://schemas.microsoft.com/office/drawing/2014/main" id="{A363322F-0128-1482-AC0E-A8E7215CE989}"/>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Isosceles Triangle 72">
              <a:extLst>
                <a:ext uri="{FF2B5EF4-FFF2-40B4-BE49-F238E27FC236}">
                  <a16:creationId xmlns:a16="http://schemas.microsoft.com/office/drawing/2014/main" id="{F359FE3D-4ED7-7E29-207A-8DDB42F98F7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74" name="Straight Arrow Connector 73">
            <a:extLst>
              <a:ext uri="{FF2B5EF4-FFF2-40B4-BE49-F238E27FC236}">
                <a16:creationId xmlns:a16="http://schemas.microsoft.com/office/drawing/2014/main" id="{A2C8C476-242D-6DCF-E2F3-A450A8174209}"/>
              </a:ext>
            </a:extLst>
          </p:cNvPr>
          <p:cNvCxnSpPr>
            <a:cxnSpLocks/>
          </p:cNvCxnSpPr>
          <p:nvPr/>
        </p:nvCxnSpPr>
        <p:spPr>
          <a:xfrm>
            <a:off x="7977715" y="450517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Arrow: U-Turn 3">
            <a:extLst>
              <a:ext uri="{FF2B5EF4-FFF2-40B4-BE49-F238E27FC236}">
                <a16:creationId xmlns:a16="http://schemas.microsoft.com/office/drawing/2014/main" id="{5D79B738-D113-938B-FF09-A2108F78B524}"/>
              </a:ext>
            </a:extLst>
          </p:cNvPr>
          <p:cNvSpPr/>
          <p:nvPr/>
        </p:nvSpPr>
        <p:spPr>
          <a:xfrm>
            <a:off x="7029560" y="2089295"/>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Arrow: U-Turn 80">
            <a:extLst>
              <a:ext uri="{FF2B5EF4-FFF2-40B4-BE49-F238E27FC236}">
                <a16:creationId xmlns:a16="http://schemas.microsoft.com/office/drawing/2014/main" id="{6AC76ACD-F2D5-F177-2E33-A641DB63EEEF}"/>
              </a:ext>
            </a:extLst>
          </p:cNvPr>
          <p:cNvSpPr/>
          <p:nvPr/>
        </p:nvSpPr>
        <p:spPr>
          <a:xfrm flipV="1">
            <a:off x="7077185" y="4805280"/>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extBox 81">
            <a:extLst>
              <a:ext uri="{FF2B5EF4-FFF2-40B4-BE49-F238E27FC236}">
                <a16:creationId xmlns:a16="http://schemas.microsoft.com/office/drawing/2014/main" id="{A486434B-5101-18C4-B2A5-DC5469617089}"/>
              </a:ext>
            </a:extLst>
          </p:cNvPr>
          <p:cNvSpPr txBox="1"/>
          <p:nvPr/>
        </p:nvSpPr>
        <p:spPr>
          <a:xfrm>
            <a:off x="7777692" y="2061482"/>
            <a:ext cx="116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Balancing</a:t>
            </a:r>
          </a:p>
        </p:txBody>
      </p:sp>
      <p:sp>
        <p:nvSpPr>
          <p:cNvPr id="83" name="TextBox 82">
            <a:extLst>
              <a:ext uri="{FF2B5EF4-FFF2-40B4-BE49-F238E27FC236}">
                <a16:creationId xmlns:a16="http://schemas.microsoft.com/office/drawing/2014/main" id="{755F1D08-EDBF-BADA-F5E3-0A1A6279C5DD}"/>
              </a:ext>
            </a:extLst>
          </p:cNvPr>
          <p:cNvSpPr txBox="1"/>
          <p:nvPr/>
        </p:nvSpPr>
        <p:spPr>
          <a:xfrm>
            <a:off x="7841191" y="558709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Reinforcing</a:t>
            </a:r>
          </a:p>
        </p:txBody>
      </p:sp>
      <p:cxnSp>
        <p:nvCxnSpPr>
          <p:cNvPr id="84" name="Connector: Elbow 83">
            <a:extLst>
              <a:ext uri="{FF2B5EF4-FFF2-40B4-BE49-F238E27FC236}">
                <a16:creationId xmlns:a16="http://schemas.microsoft.com/office/drawing/2014/main" id="{F61B5888-4C3D-EC06-FB90-1FE418CAEFF7}"/>
              </a:ext>
            </a:extLst>
          </p:cNvPr>
          <p:cNvCxnSpPr>
            <a:cxnSpLocks/>
          </p:cNvCxnSpPr>
          <p:nvPr/>
        </p:nvCxnSpPr>
        <p:spPr>
          <a:xfrm flipV="1">
            <a:off x="2292668" y="3502294"/>
            <a:ext cx="958532" cy="51055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178D1DDC-3FC6-41FB-C049-2B56484C1F6F}"/>
              </a:ext>
            </a:extLst>
          </p:cNvPr>
          <p:cNvCxnSpPr>
            <a:cxnSpLocks/>
          </p:cNvCxnSpPr>
          <p:nvPr/>
        </p:nvCxnSpPr>
        <p:spPr>
          <a:xfrm>
            <a:off x="2308542" y="4018140"/>
            <a:ext cx="942657" cy="68536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F915E7-0210-70D4-0E26-C5E0DA5F8A32}"/>
              </a:ext>
            </a:extLst>
          </p:cNvPr>
          <p:cNvCxnSpPr>
            <a:cxnSpLocks/>
          </p:cNvCxnSpPr>
          <p:nvPr/>
        </p:nvCxnSpPr>
        <p:spPr>
          <a:xfrm flipH="1">
            <a:off x="2234299" y="2407174"/>
            <a:ext cx="3655" cy="33461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D16F9475-90F3-7365-98D2-CA86DECB4EC4}"/>
              </a:ext>
            </a:extLst>
          </p:cNvPr>
          <p:cNvSpPr/>
          <p:nvPr/>
        </p:nvSpPr>
        <p:spPr>
          <a:xfrm>
            <a:off x="394759" y="594632"/>
            <a:ext cx="11412007" cy="548216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E368EED-25E2-4A2F-846E-41ED1F4D9578}"/>
              </a:ext>
            </a:extLst>
          </p:cNvPr>
          <p:cNvPicPr>
            <a:picLocks noChangeAspect="1"/>
          </p:cNvPicPr>
          <p:nvPr/>
        </p:nvPicPr>
        <p:blipFill>
          <a:blip r:embed="rId2"/>
          <a:stretch>
            <a:fillRect/>
          </a:stretch>
        </p:blipFill>
        <p:spPr>
          <a:xfrm>
            <a:off x="1835150" y="456504"/>
            <a:ext cx="8985339" cy="5546281"/>
          </a:xfrm>
          <a:prstGeom prst="rect">
            <a:avLst/>
          </a:prstGeom>
        </p:spPr>
      </p:pic>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dirty="0"/>
              <a:t>Joseph M Londa</a:t>
            </a:r>
          </a:p>
          <a:p>
            <a:r>
              <a:rPr lang="en-US" sz="1000" dirty="0">
                <a:hlinkClick r:id="rId3"/>
              </a:rPr>
              <a:t>londajm@gmail.com</a:t>
            </a:r>
            <a:endParaRPr lang="en-US" sz="1000" dirty="0"/>
          </a:p>
          <a:p>
            <a:r>
              <a:rPr lang="en-US" sz="1000" dirty="0"/>
              <a:t>New Paltz Climate Smart Community Task Force </a:t>
            </a:r>
          </a:p>
        </p:txBody>
      </p:sp>
    </p:spTree>
    <p:extLst>
      <p:ext uri="{BB962C8B-B14F-4D97-AF65-F5344CB8AC3E}">
        <p14:creationId xmlns:p14="http://schemas.microsoft.com/office/powerpoint/2010/main" val="39037487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D803F18C-E26C-4032-9F90-A24DA94C2A01}"/>
              </a:ext>
            </a:extLst>
          </p:cNvPr>
          <p:cNvSpPr txBox="1"/>
          <p:nvPr/>
        </p:nvSpPr>
        <p:spPr>
          <a:xfrm>
            <a:off x="5213830" y="73516"/>
            <a:ext cx="2036583" cy="369332"/>
          </a:xfrm>
          <a:prstGeom prst="rect">
            <a:avLst/>
          </a:prstGeom>
          <a:noFill/>
        </p:spPr>
        <p:txBody>
          <a:bodyPr wrap="none" lIns="91440" tIns="45720" rIns="91440" bIns="45720" rtlCol="0" anchor="t">
            <a:spAutoFit/>
          </a:bodyPr>
          <a:lstStyle/>
          <a:p>
            <a:r>
              <a:rPr lang="en-US" b="1" u="sng" dirty="0"/>
              <a:t>Goods and Services</a:t>
            </a:r>
          </a:p>
        </p:txBody>
      </p:sp>
      <p:sp>
        <p:nvSpPr>
          <p:cNvPr id="104" name="Cloud 103">
            <a:extLst>
              <a:ext uri="{FF2B5EF4-FFF2-40B4-BE49-F238E27FC236}">
                <a16:creationId xmlns:a16="http://schemas.microsoft.com/office/drawing/2014/main" id="{8659609B-03F0-44A9-A2A2-6C6BE7D8C4D0}"/>
              </a:ext>
            </a:extLst>
          </p:cNvPr>
          <p:cNvSpPr/>
          <p:nvPr/>
        </p:nvSpPr>
        <p:spPr>
          <a:xfrm>
            <a:off x="10708219" y="320871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C3A4B109-A9B5-DAD1-306A-E3E818C44284}"/>
              </a:ext>
            </a:extLst>
          </p:cNvPr>
          <p:cNvGrpSpPr/>
          <p:nvPr/>
        </p:nvGrpSpPr>
        <p:grpSpPr>
          <a:xfrm flipH="1">
            <a:off x="2141939" y="1271966"/>
            <a:ext cx="201083" cy="349252"/>
            <a:chOff x="1840314" y="2268008"/>
            <a:chExt cx="1058333" cy="1815042"/>
          </a:xfrm>
        </p:grpSpPr>
        <p:sp>
          <p:nvSpPr>
            <p:cNvPr id="112" name="Isosceles Triangle 111">
              <a:extLst>
                <a:ext uri="{FF2B5EF4-FFF2-40B4-BE49-F238E27FC236}">
                  <a16:creationId xmlns:a16="http://schemas.microsoft.com/office/drawing/2014/main" id="{D1EA3668-81CA-35E8-E000-15A3C7145695}"/>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a:extLst>
                <a:ext uri="{FF2B5EF4-FFF2-40B4-BE49-F238E27FC236}">
                  <a16:creationId xmlns:a16="http://schemas.microsoft.com/office/drawing/2014/main" id="{3D658305-92EE-F1C9-A893-D734237D3F00}"/>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AE8F4D-A3E6-49E9-4E0E-A604137FE842}"/>
              </a:ext>
            </a:extLst>
          </p:cNvPr>
          <p:cNvGrpSpPr/>
          <p:nvPr/>
        </p:nvGrpSpPr>
        <p:grpSpPr>
          <a:xfrm flipH="1">
            <a:off x="5359272" y="4891466"/>
            <a:ext cx="201083" cy="349252"/>
            <a:chOff x="1840314" y="2268008"/>
            <a:chExt cx="1058333" cy="1815042"/>
          </a:xfrm>
        </p:grpSpPr>
        <p:sp>
          <p:nvSpPr>
            <p:cNvPr id="115" name="Isosceles Triangle 114">
              <a:extLst>
                <a:ext uri="{FF2B5EF4-FFF2-40B4-BE49-F238E27FC236}">
                  <a16:creationId xmlns:a16="http://schemas.microsoft.com/office/drawing/2014/main" id="{BA227B56-4EB0-E095-69A8-1D9DC3632F5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A19B5E0-B598-7FE7-A8FD-A7BAEF12679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68747A5-2DBD-7164-B83B-0B4101435EFA}"/>
              </a:ext>
            </a:extLst>
          </p:cNvPr>
          <p:cNvGrpSpPr/>
          <p:nvPr/>
        </p:nvGrpSpPr>
        <p:grpSpPr>
          <a:xfrm flipH="1">
            <a:off x="5375147" y="2907091"/>
            <a:ext cx="201083" cy="349252"/>
            <a:chOff x="1840314" y="2268008"/>
            <a:chExt cx="1058333" cy="1815042"/>
          </a:xfrm>
        </p:grpSpPr>
        <p:sp>
          <p:nvSpPr>
            <p:cNvPr id="118" name="Isosceles Triangle 117">
              <a:extLst>
                <a:ext uri="{FF2B5EF4-FFF2-40B4-BE49-F238E27FC236}">
                  <a16:creationId xmlns:a16="http://schemas.microsoft.com/office/drawing/2014/main" id="{4DE9505D-6A53-4D90-CC57-51A81CBAF1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62AF01FA-6DFE-89C1-3DB0-8A98FEB9D197}"/>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107D5D-4695-6444-8549-8F0A8E0A9077}"/>
              </a:ext>
            </a:extLst>
          </p:cNvPr>
          <p:cNvGrpSpPr/>
          <p:nvPr/>
        </p:nvGrpSpPr>
        <p:grpSpPr>
          <a:xfrm flipH="1">
            <a:off x="7221939" y="1240215"/>
            <a:ext cx="201083" cy="349252"/>
            <a:chOff x="1840314" y="2268008"/>
            <a:chExt cx="1058333" cy="1815042"/>
          </a:xfrm>
        </p:grpSpPr>
        <p:sp>
          <p:nvSpPr>
            <p:cNvPr id="124" name="Isosceles Triangle 123">
              <a:extLst>
                <a:ext uri="{FF2B5EF4-FFF2-40B4-BE49-F238E27FC236}">
                  <a16:creationId xmlns:a16="http://schemas.microsoft.com/office/drawing/2014/main" id="{BCDEC4EF-BBF2-C4BA-152B-BE97F38BBAB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6540332-2BCD-AE77-98DD-59F58148F825}"/>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8965DF61-6F01-DEF7-D81A-C1901F067BC9}"/>
              </a:ext>
            </a:extLst>
          </p:cNvPr>
          <p:cNvGrpSpPr/>
          <p:nvPr/>
        </p:nvGrpSpPr>
        <p:grpSpPr>
          <a:xfrm flipH="1">
            <a:off x="9285688" y="3266924"/>
            <a:ext cx="201083" cy="349252"/>
            <a:chOff x="1840314" y="2268008"/>
            <a:chExt cx="1058333" cy="1815042"/>
          </a:xfrm>
        </p:grpSpPr>
        <p:sp>
          <p:nvSpPr>
            <p:cNvPr id="140" name="Isosceles Triangle 139">
              <a:extLst>
                <a:ext uri="{FF2B5EF4-FFF2-40B4-BE49-F238E27FC236}">
                  <a16:creationId xmlns:a16="http://schemas.microsoft.com/office/drawing/2014/main" id="{C0FD7CB6-CFB2-75D3-8489-469E493E053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6" name="Isosceles Triangle 155">
              <a:extLst>
                <a:ext uri="{FF2B5EF4-FFF2-40B4-BE49-F238E27FC236}">
                  <a16:creationId xmlns:a16="http://schemas.microsoft.com/office/drawing/2014/main" id="{E4FF9799-AD15-D7DD-FBF2-9B1F56EFA98A}"/>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5" name="TextBox 24">
            <a:extLst>
              <a:ext uri="{FF2B5EF4-FFF2-40B4-BE49-F238E27FC236}">
                <a16:creationId xmlns:a16="http://schemas.microsoft.com/office/drawing/2014/main" id="{CE145A5F-9001-25AF-56F2-04DAAE422567}"/>
              </a:ext>
            </a:extLst>
          </p:cNvPr>
          <p:cNvSpPr txBox="1"/>
          <p:nvPr/>
        </p:nvSpPr>
        <p:spPr>
          <a:xfrm>
            <a:off x="6893983" y="902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Deaths</a:t>
            </a:r>
          </a:p>
        </p:txBody>
      </p:sp>
      <p:cxnSp>
        <p:nvCxnSpPr>
          <p:cNvPr id="28" name="Connector: Elbow 27">
            <a:extLst>
              <a:ext uri="{FF2B5EF4-FFF2-40B4-BE49-F238E27FC236}">
                <a16:creationId xmlns:a16="http://schemas.microsoft.com/office/drawing/2014/main" id="{CDD21747-BC8D-E709-59AF-81C36D250C31}"/>
              </a:ext>
            </a:extLst>
          </p:cNvPr>
          <p:cNvCxnSpPr/>
          <p:nvPr/>
        </p:nvCxnSpPr>
        <p:spPr>
          <a:xfrm>
            <a:off x="5483544" y="3076224"/>
            <a:ext cx="979698" cy="5742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A616FED6-B183-8597-5260-3E1F060CCBC3}"/>
              </a:ext>
            </a:extLst>
          </p:cNvPr>
          <p:cNvCxnSpPr>
            <a:cxnSpLocks/>
          </p:cNvCxnSpPr>
          <p:nvPr/>
        </p:nvCxnSpPr>
        <p:spPr>
          <a:xfrm flipV="1">
            <a:off x="5460183" y="4415852"/>
            <a:ext cx="997767" cy="60940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Cloud 175">
            <a:extLst>
              <a:ext uri="{FF2B5EF4-FFF2-40B4-BE49-F238E27FC236}">
                <a16:creationId xmlns:a16="http://schemas.microsoft.com/office/drawing/2014/main" id="{80068AD9-8B7E-4FEE-E538-7DDC409D41CB}"/>
              </a:ext>
            </a:extLst>
          </p:cNvPr>
          <p:cNvSpPr/>
          <p:nvPr/>
        </p:nvSpPr>
        <p:spPr>
          <a:xfrm>
            <a:off x="10708219" y="3833130"/>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DDF26545-838C-724B-51DB-71FB2C08EDDD}"/>
              </a:ext>
            </a:extLst>
          </p:cNvPr>
          <p:cNvSpPr/>
          <p:nvPr/>
        </p:nvSpPr>
        <p:spPr>
          <a:xfrm>
            <a:off x="10501843" y="118200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Arrow Connector 181">
            <a:extLst>
              <a:ext uri="{FF2B5EF4-FFF2-40B4-BE49-F238E27FC236}">
                <a16:creationId xmlns:a16="http://schemas.microsoft.com/office/drawing/2014/main" id="{DDF7927C-1DD0-D08E-8DEE-BAD2B13239D7}"/>
              </a:ext>
            </a:extLst>
          </p:cNvPr>
          <p:cNvCxnSpPr>
            <a:cxnSpLocks/>
          </p:cNvCxnSpPr>
          <p:nvPr/>
        </p:nvCxnSpPr>
        <p:spPr>
          <a:xfrm>
            <a:off x="8006469" y="3432662"/>
            <a:ext cx="2729443" cy="148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63E39662-9D93-AA7A-C31E-C8F098EE3D76}"/>
              </a:ext>
            </a:extLst>
          </p:cNvPr>
          <p:cNvGrpSpPr/>
          <p:nvPr/>
        </p:nvGrpSpPr>
        <p:grpSpPr>
          <a:xfrm flipH="1">
            <a:off x="9269813" y="3838423"/>
            <a:ext cx="201083" cy="349252"/>
            <a:chOff x="1840314" y="2268008"/>
            <a:chExt cx="1058333" cy="1815042"/>
          </a:xfrm>
        </p:grpSpPr>
        <p:sp>
          <p:nvSpPr>
            <p:cNvPr id="184" name="Isosceles Triangle 183">
              <a:extLst>
                <a:ext uri="{FF2B5EF4-FFF2-40B4-BE49-F238E27FC236}">
                  <a16:creationId xmlns:a16="http://schemas.microsoft.com/office/drawing/2014/main" id="{D5174251-75A2-1366-FAEE-281BC261E6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5" name="Isosceles Triangle 184">
              <a:extLst>
                <a:ext uri="{FF2B5EF4-FFF2-40B4-BE49-F238E27FC236}">
                  <a16:creationId xmlns:a16="http://schemas.microsoft.com/office/drawing/2014/main" id="{CB6B5590-7F83-CE6B-069B-1DE1A127D9B4}"/>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87" name="Straight Arrow Connector 186">
            <a:extLst>
              <a:ext uri="{FF2B5EF4-FFF2-40B4-BE49-F238E27FC236}">
                <a16:creationId xmlns:a16="http://schemas.microsoft.com/office/drawing/2014/main" id="{41BA93C2-E195-8B54-AADC-D48F507B4D62}"/>
              </a:ext>
            </a:extLst>
          </p:cNvPr>
          <p:cNvCxnSpPr>
            <a:cxnSpLocks/>
          </p:cNvCxnSpPr>
          <p:nvPr/>
        </p:nvCxnSpPr>
        <p:spPr>
          <a:xfrm>
            <a:off x="7977715" y="396542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545B350-44F5-3AF6-30F3-F850B01C31FB}"/>
              </a:ext>
            </a:extLst>
          </p:cNvPr>
          <p:cNvCxnSpPr>
            <a:cxnSpLocks/>
          </p:cNvCxnSpPr>
          <p:nvPr/>
        </p:nvCxnSpPr>
        <p:spPr>
          <a:xfrm flipV="1">
            <a:off x="4781549" y="1424364"/>
            <a:ext cx="5724526" cy="634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2296F94-C50E-F489-BE56-2D2461218174}"/>
              </a:ext>
            </a:extLst>
          </p:cNvPr>
          <p:cNvCxnSpPr>
            <a:cxnSpLocks/>
          </p:cNvCxnSpPr>
          <p:nvPr/>
        </p:nvCxnSpPr>
        <p:spPr>
          <a:xfrm flipV="1">
            <a:off x="4686299" y="5045761"/>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03A04EA9-F3C9-FD8F-0167-6790EC4B3718}"/>
              </a:ext>
            </a:extLst>
          </p:cNvPr>
          <p:cNvCxnSpPr>
            <a:cxnSpLocks/>
          </p:cNvCxnSpPr>
          <p:nvPr/>
        </p:nvCxnSpPr>
        <p:spPr>
          <a:xfrm flipV="1">
            <a:off x="4786840" y="3075364"/>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E443EFBD-D774-0EFE-B6A1-151EAE0F5A75}"/>
              </a:ext>
            </a:extLst>
          </p:cNvPr>
          <p:cNvCxnSpPr>
            <a:cxnSpLocks/>
          </p:cNvCxnSpPr>
          <p:nvPr/>
        </p:nvCxnSpPr>
        <p:spPr>
          <a:xfrm flipV="1">
            <a:off x="1336673" y="3165322"/>
            <a:ext cx="1935692" cy="635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D1F5174-30D1-98AA-B992-302B3B581454}"/>
              </a:ext>
            </a:extLst>
          </p:cNvPr>
          <p:cNvCxnSpPr>
            <a:cxnSpLocks/>
          </p:cNvCxnSpPr>
          <p:nvPr/>
        </p:nvCxnSpPr>
        <p:spPr>
          <a:xfrm flipV="1">
            <a:off x="1527173" y="5006822"/>
            <a:ext cx="1739901"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EB34CD8-62CC-AE72-1E26-B0FAE444AA24}"/>
              </a:ext>
            </a:extLst>
          </p:cNvPr>
          <p:cNvCxnSpPr>
            <a:cxnSpLocks/>
          </p:cNvCxnSpPr>
          <p:nvPr/>
        </p:nvCxnSpPr>
        <p:spPr>
          <a:xfrm flipV="1">
            <a:off x="1135590" y="1397903"/>
            <a:ext cx="2120899"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DB9F17B4-5006-F03B-424A-420322D88103}"/>
              </a:ext>
            </a:extLst>
          </p:cNvPr>
          <p:cNvSpPr/>
          <p:nvPr/>
        </p:nvSpPr>
        <p:spPr>
          <a:xfrm>
            <a:off x="3262842" y="4357008"/>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6C99E573-B7D0-1E84-0A42-B54D558197C5}"/>
              </a:ext>
            </a:extLst>
          </p:cNvPr>
          <p:cNvSpPr/>
          <p:nvPr/>
        </p:nvSpPr>
        <p:spPr>
          <a:xfrm>
            <a:off x="3262842" y="79571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5881E7E8-C3A9-0EE4-DBCF-47F95B5D7195}"/>
              </a:ext>
            </a:extLst>
          </p:cNvPr>
          <p:cNvSpPr/>
          <p:nvPr/>
        </p:nvSpPr>
        <p:spPr>
          <a:xfrm>
            <a:off x="6459008" y="3309256"/>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BF09D160-B4F2-8B33-2767-0729C5B419F8}"/>
              </a:ext>
            </a:extLst>
          </p:cNvPr>
          <p:cNvSpPr txBox="1"/>
          <p:nvPr/>
        </p:nvSpPr>
        <p:spPr>
          <a:xfrm>
            <a:off x="4899024" y="2029732"/>
            <a:ext cx="11609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Artificial </a:t>
            </a:r>
            <a:br>
              <a:rPr lang="en-US">
                <a:cs typeface="Calibri"/>
              </a:rPr>
            </a:br>
            <a:r>
              <a:rPr lang="en-US">
                <a:cs typeface="Calibri"/>
              </a:rPr>
              <a:t>Systems</a:t>
            </a:r>
            <a:endParaRPr lang="en-US"/>
          </a:p>
          <a:p>
            <a:pPr algn="ctr"/>
            <a:r>
              <a:rPr lang="en-US"/>
              <a:t>Emissions</a:t>
            </a:r>
            <a:endParaRPr lang="en-US">
              <a:cs typeface="Calibri" panose="020F0502020204030204"/>
            </a:endParaRPr>
          </a:p>
        </p:txBody>
      </p:sp>
      <p:sp>
        <p:nvSpPr>
          <p:cNvPr id="201" name="TextBox 200">
            <a:extLst>
              <a:ext uri="{FF2B5EF4-FFF2-40B4-BE49-F238E27FC236}">
                <a16:creationId xmlns:a16="http://schemas.microsoft.com/office/drawing/2014/main" id="{E4B207A6-4D70-1BCB-1C96-064711E55C78}"/>
              </a:ext>
            </a:extLst>
          </p:cNvPr>
          <p:cNvSpPr txBox="1"/>
          <p:nvPr/>
        </p:nvSpPr>
        <p:spPr>
          <a:xfrm>
            <a:off x="1835150" y="934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Births</a:t>
            </a:r>
          </a:p>
        </p:txBody>
      </p:sp>
      <p:sp>
        <p:nvSpPr>
          <p:cNvPr id="202" name="TextBox 201">
            <a:extLst>
              <a:ext uri="{FF2B5EF4-FFF2-40B4-BE49-F238E27FC236}">
                <a16:creationId xmlns:a16="http://schemas.microsoft.com/office/drawing/2014/main" id="{4CCF6D66-91A8-5670-C633-99AEF7861ACE}"/>
              </a:ext>
            </a:extLst>
          </p:cNvPr>
          <p:cNvSpPr txBox="1"/>
          <p:nvPr/>
        </p:nvSpPr>
        <p:spPr>
          <a:xfrm>
            <a:off x="9063566" y="2924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Decay</a:t>
            </a:r>
          </a:p>
        </p:txBody>
      </p:sp>
      <p:sp>
        <p:nvSpPr>
          <p:cNvPr id="203" name="TextBox 202">
            <a:extLst>
              <a:ext uri="{FF2B5EF4-FFF2-40B4-BE49-F238E27FC236}">
                <a16:creationId xmlns:a16="http://schemas.microsoft.com/office/drawing/2014/main" id="{69727FD4-0A7E-D7C8-2B97-2781E28AC128}"/>
              </a:ext>
            </a:extLst>
          </p:cNvPr>
          <p:cNvSpPr txBox="1"/>
          <p:nvPr/>
        </p:nvSpPr>
        <p:spPr>
          <a:xfrm>
            <a:off x="8798983" y="35378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Absorption</a:t>
            </a:r>
          </a:p>
        </p:txBody>
      </p:sp>
      <p:sp>
        <p:nvSpPr>
          <p:cNvPr id="204" name="TextBox 203">
            <a:extLst>
              <a:ext uri="{FF2B5EF4-FFF2-40B4-BE49-F238E27FC236}">
                <a16:creationId xmlns:a16="http://schemas.microsoft.com/office/drawing/2014/main" id="{C6FD42F5-E2D8-C847-80E8-141ECF2EF8A9}"/>
              </a:ext>
            </a:extLst>
          </p:cNvPr>
          <p:cNvSpPr txBox="1"/>
          <p:nvPr/>
        </p:nvSpPr>
        <p:spPr>
          <a:xfrm>
            <a:off x="4899025" y="5252356"/>
            <a:ext cx="11080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Natural </a:t>
            </a:r>
            <a:endParaRPr lang="en-US"/>
          </a:p>
          <a:p>
            <a:pPr algn="ctr"/>
            <a:r>
              <a:rPr lang="en-US">
                <a:cs typeface="Calibri"/>
              </a:rPr>
              <a:t>Systems</a:t>
            </a:r>
            <a:endParaRPr lang="en-US"/>
          </a:p>
          <a:p>
            <a:pPr algn="ctr"/>
            <a:r>
              <a:rPr lang="en-US"/>
              <a:t>Emissions</a:t>
            </a:r>
            <a:endParaRPr lang="en-US">
              <a:cs typeface="Calibri"/>
            </a:endParaRPr>
          </a:p>
        </p:txBody>
      </p:sp>
      <p:grpSp>
        <p:nvGrpSpPr>
          <p:cNvPr id="44" name="Group 43">
            <a:extLst>
              <a:ext uri="{FF2B5EF4-FFF2-40B4-BE49-F238E27FC236}">
                <a16:creationId xmlns:a16="http://schemas.microsoft.com/office/drawing/2014/main" id="{E41D9508-95E1-FDD0-4688-2F67CF60B1CE}"/>
              </a:ext>
            </a:extLst>
          </p:cNvPr>
          <p:cNvGrpSpPr/>
          <p:nvPr/>
        </p:nvGrpSpPr>
        <p:grpSpPr>
          <a:xfrm>
            <a:off x="946150" y="2119690"/>
            <a:ext cx="1406524" cy="369332"/>
            <a:chOff x="-2170642" y="2099733"/>
            <a:chExt cx="1406524" cy="369332"/>
          </a:xfrm>
        </p:grpSpPr>
        <p:sp>
          <p:nvSpPr>
            <p:cNvPr id="170" name="Oval 169">
              <a:extLst>
                <a:ext uri="{FF2B5EF4-FFF2-40B4-BE49-F238E27FC236}">
                  <a16:creationId xmlns:a16="http://schemas.microsoft.com/office/drawing/2014/main" id="{CC9548FB-2F7B-1C38-6EF4-722875688EB9}"/>
                </a:ext>
              </a:extLst>
            </p:cNvPr>
            <p:cNvSpPr/>
            <p:nvPr/>
          </p:nvSpPr>
          <p:spPr>
            <a:xfrm>
              <a:off x="-981076" y="217275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36FEDFF1-30BA-F787-C327-5E479F49E364}"/>
                </a:ext>
              </a:extLst>
            </p:cNvPr>
            <p:cNvSpPr txBox="1"/>
            <p:nvPr/>
          </p:nvSpPr>
          <p:spPr>
            <a:xfrm>
              <a:off x="-2170642" y="2099733"/>
              <a:ext cx="1314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Technology</a:t>
              </a:r>
            </a:p>
          </p:txBody>
        </p:sp>
      </p:grpSp>
      <p:grpSp>
        <p:nvGrpSpPr>
          <p:cNvPr id="48" name="Group 47">
            <a:extLst>
              <a:ext uri="{FF2B5EF4-FFF2-40B4-BE49-F238E27FC236}">
                <a16:creationId xmlns:a16="http://schemas.microsoft.com/office/drawing/2014/main" id="{928D421D-ACB7-E64E-A627-89D03BD53AF3}"/>
              </a:ext>
            </a:extLst>
          </p:cNvPr>
          <p:cNvGrpSpPr/>
          <p:nvPr/>
        </p:nvGrpSpPr>
        <p:grpSpPr>
          <a:xfrm>
            <a:off x="713316" y="3871231"/>
            <a:ext cx="1586442" cy="369332"/>
            <a:chOff x="-2493434" y="3031066"/>
            <a:chExt cx="1586442" cy="369332"/>
          </a:xfrm>
        </p:grpSpPr>
        <p:sp>
          <p:nvSpPr>
            <p:cNvPr id="171" name="Oval 170">
              <a:extLst>
                <a:ext uri="{FF2B5EF4-FFF2-40B4-BE49-F238E27FC236}">
                  <a16:creationId xmlns:a16="http://schemas.microsoft.com/office/drawing/2014/main" id="{B648A9D8-AFDC-18BD-C63A-F3144A62F854}"/>
                </a:ext>
              </a:extLst>
            </p:cNvPr>
            <p:cNvSpPr/>
            <p:nvPr/>
          </p:nvSpPr>
          <p:spPr>
            <a:xfrm>
              <a:off x="-1123950" y="309350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641BE2D3-FFDC-B226-C091-CC3F95943D38}"/>
                </a:ext>
              </a:extLst>
            </p:cNvPr>
            <p:cNvSpPr txBox="1"/>
            <p:nvPr/>
          </p:nvSpPr>
          <p:spPr>
            <a:xfrm>
              <a:off x="-2493434" y="3031066"/>
              <a:ext cx="1430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Consumption</a:t>
              </a:r>
            </a:p>
          </p:txBody>
        </p:sp>
      </p:grpSp>
      <p:sp>
        <p:nvSpPr>
          <p:cNvPr id="33" name="Oval 32">
            <a:extLst>
              <a:ext uri="{FF2B5EF4-FFF2-40B4-BE49-F238E27FC236}">
                <a16:creationId xmlns:a16="http://schemas.microsoft.com/office/drawing/2014/main" id="{58F99243-F19E-1C9D-2583-0D8FA6830A5D}"/>
              </a:ext>
            </a:extLst>
          </p:cNvPr>
          <p:cNvSpPr/>
          <p:nvPr/>
        </p:nvSpPr>
        <p:spPr>
          <a:xfrm>
            <a:off x="8554508" y="2912383"/>
            <a:ext cx="1714502" cy="138641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35B39CC3-6CA9-B7D5-982F-8895C672744D}"/>
              </a:ext>
            </a:extLst>
          </p:cNvPr>
          <p:cNvGrpSpPr/>
          <p:nvPr/>
        </p:nvGrpSpPr>
        <p:grpSpPr>
          <a:xfrm flipH="1">
            <a:off x="2141938" y="3002341"/>
            <a:ext cx="201083" cy="349252"/>
            <a:chOff x="1840314" y="2268008"/>
            <a:chExt cx="1058333" cy="1815042"/>
          </a:xfrm>
        </p:grpSpPr>
        <p:sp>
          <p:nvSpPr>
            <p:cNvPr id="214" name="Isosceles Triangle 213">
              <a:extLst>
                <a:ext uri="{FF2B5EF4-FFF2-40B4-BE49-F238E27FC236}">
                  <a16:creationId xmlns:a16="http://schemas.microsoft.com/office/drawing/2014/main" id="{D680F2D8-FEAF-4CFA-96E6-E0B66CD2B9B8}"/>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37F19CD9-DDD8-7BCD-39C5-0FBD13305C69}"/>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15BC3536-AB55-8AB2-6E3C-0714588FA8FC}"/>
              </a:ext>
            </a:extLst>
          </p:cNvPr>
          <p:cNvGrpSpPr/>
          <p:nvPr/>
        </p:nvGrpSpPr>
        <p:grpSpPr>
          <a:xfrm flipH="1">
            <a:off x="2157813" y="4843841"/>
            <a:ext cx="201083" cy="349252"/>
            <a:chOff x="1840314" y="2268008"/>
            <a:chExt cx="1058333" cy="1815042"/>
          </a:xfrm>
        </p:grpSpPr>
        <p:sp>
          <p:nvSpPr>
            <p:cNvPr id="217" name="Isosceles Triangle 216">
              <a:extLst>
                <a:ext uri="{FF2B5EF4-FFF2-40B4-BE49-F238E27FC236}">
                  <a16:creationId xmlns:a16="http://schemas.microsoft.com/office/drawing/2014/main" id="{66B31305-BA74-C07E-CB92-A54204C196D4}"/>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a:extLst>
                <a:ext uri="{FF2B5EF4-FFF2-40B4-BE49-F238E27FC236}">
                  <a16:creationId xmlns:a16="http://schemas.microsoft.com/office/drawing/2014/main" id="{DEAD7D98-76DF-1FD2-1F00-6CD8F76D2A4B}"/>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5A130F3B-D810-0899-13E3-523635281FCF}"/>
              </a:ext>
            </a:extLst>
          </p:cNvPr>
          <p:cNvSpPr txBox="1"/>
          <p:nvPr/>
        </p:nvSpPr>
        <p:spPr>
          <a:xfrm>
            <a:off x="1565275" y="26541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4" name="TextBox 223">
            <a:extLst>
              <a:ext uri="{FF2B5EF4-FFF2-40B4-BE49-F238E27FC236}">
                <a16:creationId xmlns:a16="http://schemas.microsoft.com/office/drawing/2014/main" id="{CF5737AC-8973-ECB7-582F-81F1E4D77598}"/>
              </a:ext>
            </a:extLst>
          </p:cNvPr>
          <p:cNvSpPr txBox="1"/>
          <p:nvPr/>
        </p:nvSpPr>
        <p:spPr>
          <a:xfrm>
            <a:off x="1565274" y="45221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6" name="TextBox 225">
            <a:extLst>
              <a:ext uri="{FF2B5EF4-FFF2-40B4-BE49-F238E27FC236}">
                <a16:creationId xmlns:a16="http://schemas.microsoft.com/office/drawing/2014/main" id="{58E63806-8CED-BB7C-F1E9-EF73C3884E9E}"/>
              </a:ext>
            </a:extLst>
          </p:cNvPr>
          <p:cNvSpPr txBox="1"/>
          <p:nvPr/>
        </p:nvSpPr>
        <p:spPr>
          <a:xfrm>
            <a:off x="6501492" y="3554635"/>
            <a:ext cx="14978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Greenhouse Gas</a:t>
            </a:r>
          </a:p>
          <a:p>
            <a:pPr algn="ctr"/>
            <a:r>
              <a:rPr lang="en-US">
                <a:cs typeface="Calibri"/>
              </a:rPr>
              <a:t>Accumulation</a:t>
            </a:r>
          </a:p>
        </p:txBody>
      </p:sp>
      <p:sp>
        <p:nvSpPr>
          <p:cNvPr id="227" name="TextBox 1">
            <a:extLst>
              <a:ext uri="{FF2B5EF4-FFF2-40B4-BE49-F238E27FC236}">
                <a16:creationId xmlns:a16="http://schemas.microsoft.com/office/drawing/2014/main" id="{A389EFC6-17AB-1A1B-7545-14013079DCC8}"/>
              </a:ext>
            </a:extLst>
          </p:cNvPr>
          <p:cNvSpPr txBox="1"/>
          <p:nvPr/>
        </p:nvSpPr>
        <p:spPr>
          <a:xfrm>
            <a:off x="3470274" y="1156605"/>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Animal Population</a:t>
            </a:r>
          </a:p>
        </p:txBody>
      </p:sp>
      <p:sp>
        <p:nvSpPr>
          <p:cNvPr id="228" name="TextBox 1">
            <a:extLst>
              <a:ext uri="{FF2B5EF4-FFF2-40B4-BE49-F238E27FC236}">
                <a16:creationId xmlns:a16="http://schemas.microsoft.com/office/drawing/2014/main" id="{A389EFC6-17AB-1A1B-7545-14013079DCC8}"/>
              </a:ext>
            </a:extLst>
          </p:cNvPr>
          <p:cNvSpPr txBox="1"/>
          <p:nvPr/>
        </p:nvSpPr>
        <p:spPr>
          <a:xfrm>
            <a:off x="3422649" y="4733772"/>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Natural Resources</a:t>
            </a:r>
          </a:p>
        </p:txBody>
      </p:sp>
      <p:sp>
        <p:nvSpPr>
          <p:cNvPr id="229" name="TextBox 1">
            <a:extLst>
              <a:ext uri="{FF2B5EF4-FFF2-40B4-BE49-F238E27FC236}">
                <a16:creationId xmlns:a16="http://schemas.microsoft.com/office/drawing/2014/main" id="{A389EFC6-17AB-1A1B-7545-14013079DCC8}"/>
              </a:ext>
            </a:extLst>
          </p:cNvPr>
          <p:cNvSpPr txBox="1"/>
          <p:nvPr/>
        </p:nvSpPr>
        <p:spPr>
          <a:xfrm>
            <a:off x="3422649" y="2876397"/>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Goods &amp;</a:t>
            </a:r>
          </a:p>
          <a:p>
            <a:pPr algn="ctr"/>
            <a:r>
              <a:rPr lang="en-US"/>
              <a:t>Services</a:t>
            </a:r>
            <a:endParaRPr lang="en-US">
              <a:cs typeface="Calibri"/>
            </a:endParaRPr>
          </a:p>
        </p:txBody>
      </p:sp>
      <p:sp>
        <p:nvSpPr>
          <p:cNvPr id="212" name="TextBox 211">
            <a:extLst>
              <a:ext uri="{FF2B5EF4-FFF2-40B4-BE49-F238E27FC236}">
                <a16:creationId xmlns:a16="http://schemas.microsoft.com/office/drawing/2014/main" id="{187D9668-B70C-B526-B34C-A90AB942C239}"/>
              </a:ext>
            </a:extLst>
          </p:cNvPr>
          <p:cNvSpPr txBox="1"/>
          <p:nvPr/>
        </p:nvSpPr>
        <p:spPr>
          <a:xfrm>
            <a:off x="8555564" y="4733777"/>
            <a:ext cx="194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Climate Warming</a:t>
            </a:r>
            <a:endParaRPr lang="en-US" err="1">
              <a:cs typeface="Calibri"/>
            </a:endParaRPr>
          </a:p>
        </p:txBody>
      </p:sp>
      <p:sp>
        <p:nvSpPr>
          <p:cNvPr id="178" name="Cloud 177">
            <a:extLst>
              <a:ext uri="{FF2B5EF4-FFF2-40B4-BE49-F238E27FC236}">
                <a16:creationId xmlns:a16="http://schemas.microsoft.com/office/drawing/2014/main" id="{21EF5408-88E5-13BC-1D81-61C00D72478C}"/>
              </a:ext>
            </a:extLst>
          </p:cNvPr>
          <p:cNvSpPr/>
          <p:nvPr/>
        </p:nvSpPr>
        <p:spPr>
          <a:xfrm>
            <a:off x="521760" y="3002338"/>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C6A7F810-7104-6ECB-E452-0B5AC3393DEF}"/>
              </a:ext>
            </a:extLst>
          </p:cNvPr>
          <p:cNvSpPr/>
          <p:nvPr/>
        </p:nvSpPr>
        <p:spPr>
          <a:xfrm>
            <a:off x="521760" y="12137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55FFC13-7226-CEAB-42E4-D8B1D77258D2}"/>
              </a:ext>
            </a:extLst>
          </p:cNvPr>
          <p:cNvSpPr/>
          <p:nvPr/>
        </p:nvSpPr>
        <p:spPr>
          <a:xfrm>
            <a:off x="579969" y="48332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a:extLst>
              <a:ext uri="{FF2B5EF4-FFF2-40B4-BE49-F238E27FC236}">
                <a16:creationId xmlns:a16="http://schemas.microsoft.com/office/drawing/2014/main" id="{749C0CAC-9A2F-9B60-F0EA-3F20F6D3C184}"/>
              </a:ext>
            </a:extLst>
          </p:cNvPr>
          <p:cNvSpPr/>
          <p:nvPr/>
        </p:nvSpPr>
        <p:spPr>
          <a:xfrm>
            <a:off x="10708218" y="4372879"/>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1BA59962-4805-A642-0FFA-31F6D95DBF66}"/>
              </a:ext>
            </a:extLst>
          </p:cNvPr>
          <p:cNvGrpSpPr/>
          <p:nvPr/>
        </p:nvGrpSpPr>
        <p:grpSpPr>
          <a:xfrm flipH="1">
            <a:off x="9269813" y="4378172"/>
            <a:ext cx="201083" cy="349252"/>
            <a:chOff x="1840314" y="2268008"/>
            <a:chExt cx="1058333" cy="1815042"/>
          </a:xfrm>
        </p:grpSpPr>
        <p:sp>
          <p:nvSpPr>
            <p:cNvPr id="72" name="Isosceles Triangle 71">
              <a:extLst>
                <a:ext uri="{FF2B5EF4-FFF2-40B4-BE49-F238E27FC236}">
                  <a16:creationId xmlns:a16="http://schemas.microsoft.com/office/drawing/2014/main" id="{A363322F-0128-1482-AC0E-A8E7215CE989}"/>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Isosceles Triangle 72">
              <a:extLst>
                <a:ext uri="{FF2B5EF4-FFF2-40B4-BE49-F238E27FC236}">
                  <a16:creationId xmlns:a16="http://schemas.microsoft.com/office/drawing/2014/main" id="{F359FE3D-4ED7-7E29-207A-8DDB42F98F7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74" name="Straight Arrow Connector 73">
            <a:extLst>
              <a:ext uri="{FF2B5EF4-FFF2-40B4-BE49-F238E27FC236}">
                <a16:creationId xmlns:a16="http://schemas.microsoft.com/office/drawing/2014/main" id="{A2C8C476-242D-6DCF-E2F3-A450A8174209}"/>
              </a:ext>
            </a:extLst>
          </p:cNvPr>
          <p:cNvCxnSpPr>
            <a:cxnSpLocks/>
          </p:cNvCxnSpPr>
          <p:nvPr/>
        </p:nvCxnSpPr>
        <p:spPr>
          <a:xfrm>
            <a:off x="7977715" y="450517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Arrow: U-Turn 3">
            <a:extLst>
              <a:ext uri="{FF2B5EF4-FFF2-40B4-BE49-F238E27FC236}">
                <a16:creationId xmlns:a16="http://schemas.microsoft.com/office/drawing/2014/main" id="{5D79B738-D113-938B-FF09-A2108F78B524}"/>
              </a:ext>
            </a:extLst>
          </p:cNvPr>
          <p:cNvSpPr/>
          <p:nvPr/>
        </p:nvSpPr>
        <p:spPr>
          <a:xfrm>
            <a:off x="7029560" y="2089295"/>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Arrow: U-Turn 80">
            <a:extLst>
              <a:ext uri="{FF2B5EF4-FFF2-40B4-BE49-F238E27FC236}">
                <a16:creationId xmlns:a16="http://schemas.microsoft.com/office/drawing/2014/main" id="{6AC76ACD-F2D5-F177-2E33-A641DB63EEEF}"/>
              </a:ext>
            </a:extLst>
          </p:cNvPr>
          <p:cNvSpPr/>
          <p:nvPr/>
        </p:nvSpPr>
        <p:spPr>
          <a:xfrm flipV="1">
            <a:off x="7077185" y="4805280"/>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extBox 81">
            <a:extLst>
              <a:ext uri="{FF2B5EF4-FFF2-40B4-BE49-F238E27FC236}">
                <a16:creationId xmlns:a16="http://schemas.microsoft.com/office/drawing/2014/main" id="{A486434B-5101-18C4-B2A5-DC5469617089}"/>
              </a:ext>
            </a:extLst>
          </p:cNvPr>
          <p:cNvSpPr txBox="1"/>
          <p:nvPr/>
        </p:nvSpPr>
        <p:spPr>
          <a:xfrm>
            <a:off x="7777692" y="2061482"/>
            <a:ext cx="116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Balancing</a:t>
            </a:r>
          </a:p>
        </p:txBody>
      </p:sp>
      <p:sp>
        <p:nvSpPr>
          <p:cNvPr id="83" name="TextBox 82">
            <a:extLst>
              <a:ext uri="{FF2B5EF4-FFF2-40B4-BE49-F238E27FC236}">
                <a16:creationId xmlns:a16="http://schemas.microsoft.com/office/drawing/2014/main" id="{755F1D08-EDBF-BADA-F5E3-0A1A6279C5DD}"/>
              </a:ext>
            </a:extLst>
          </p:cNvPr>
          <p:cNvSpPr txBox="1"/>
          <p:nvPr/>
        </p:nvSpPr>
        <p:spPr>
          <a:xfrm>
            <a:off x="7841191" y="558709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Reinforcing</a:t>
            </a:r>
          </a:p>
        </p:txBody>
      </p:sp>
      <p:cxnSp>
        <p:nvCxnSpPr>
          <p:cNvPr id="84" name="Connector: Elbow 83">
            <a:extLst>
              <a:ext uri="{FF2B5EF4-FFF2-40B4-BE49-F238E27FC236}">
                <a16:creationId xmlns:a16="http://schemas.microsoft.com/office/drawing/2014/main" id="{F61B5888-4C3D-EC06-FB90-1FE418CAEFF7}"/>
              </a:ext>
            </a:extLst>
          </p:cNvPr>
          <p:cNvCxnSpPr>
            <a:cxnSpLocks/>
          </p:cNvCxnSpPr>
          <p:nvPr/>
        </p:nvCxnSpPr>
        <p:spPr>
          <a:xfrm flipV="1">
            <a:off x="2292668" y="3502294"/>
            <a:ext cx="958532" cy="51055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178D1DDC-3FC6-41FB-C049-2B56484C1F6F}"/>
              </a:ext>
            </a:extLst>
          </p:cNvPr>
          <p:cNvCxnSpPr>
            <a:cxnSpLocks/>
          </p:cNvCxnSpPr>
          <p:nvPr/>
        </p:nvCxnSpPr>
        <p:spPr>
          <a:xfrm>
            <a:off x="2308542" y="4018140"/>
            <a:ext cx="942657" cy="68536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F915E7-0210-70D4-0E26-C5E0DA5F8A32}"/>
              </a:ext>
            </a:extLst>
          </p:cNvPr>
          <p:cNvCxnSpPr>
            <a:cxnSpLocks/>
          </p:cNvCxnSpPr>
          <p:nvPr/>
        </p:nvCxnSpPr>
        <p:spPr>
          <a:xfrm flipH="1">
            <a:off x="2234299" y="2407174"/>
            <a:ext cx="3655" cy="33461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D16F9475-90F3-7365-98D2-CA86DECB4EC4}"/>
              </a:ext>
            </a:extLst>
          </p:cNvPr>
          <p:cNvSpPr/>
          <p:nvPr/>
        </p:nvSpPr>
        <p:spPr>
          <a:xfrm>
            <a:off x="264695" y="464770"/>
            <a:ext cx="11879590" cy="63324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65F1FB8-2477-45C8-BBF3-D055B02CBC92}"/>
              </a:ext>
            </a:extLst>
          </p:cNvPr>
          <p:cNvPicPr>
            <a:picLocks noChangeAspect="1"/>
          </p:cNvPicPr>
          <p:nvPr/>
        </p:nvPicPr>
        <p:blipFill>
          <a:blip r:embed="rId2"/>
          <a:stretch>
            <a:fillRect/>
          </a:stretch>
        </p:blipFill>
        <p:spPr>
          <a:xfrm>
            <a:off x="1506010" y="421877"/>
            <a:ext cx="9473003" cy="6160833"/>
          </a:xfrm>
          <a:prstGeom prst="rect">
            <a:avLst/>
          </a:prstGeom>
        </p:spPr>
      </p:pic>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dirty="0"/>
              <a:t>Joseph M Londa</a:t>
            </a:r>
          </a:p>
          <a:p>
            <a:r>
              <a:rPr lang="en-US" sz="1000" dirty="0">
                <a:hlinkClick r:id="rId3"/>
              </a:rPr>
              <a:t>londajm@gmail.com</a:t>
            </a:r>
            <a:endParaRPr lang="en-US" sz="1000" dirty="0"/>
          </a:p>
          <a:p>
            <a:r>
              <a:rPr lang="en-US" sz="1000" dirty="0"/>
              <a:t>New Paltz Climate Smart Community Task Force </a:t>
            </a:r>
          </a:p>
        </p:txBody>
      </p:sp>
    </p:spTree>
    <p:extLst>
      <p:ext uri="{BB962C8B-B14F-4D97-AF65-F5344CB8AC3E}">
        <p14:creationId xmlns:p14="http://schemas.microsoft.com/office/powerpoint/2010/main" val="27689368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D803F18C-E26C-4032-9F90-A24DA94C2A01}"/>
              </a:ext>
            </a:extLst>
          </p:cNvPr>
          <p:cNvSpPr txBox="1"/>
          <p:nvPr/>
        </p:nvSpPr>
        <p:spPr>
          <a:xfrm>
            <a:off x="5225677" y="110802"/>
            <a:ext cx="1913281" cy="369332"/>
          </a:xfrm>
          <a:prstGeom prst="rect">
            <a:avLst/>
          </a:prstGeom>
          <a:noFill/>
        </p:spPr>
        <p:txBody>
          <a:bodyPr wrap="none" lIns="91440" tIns="45720" rIns="91440" bIns="45720" rtlCol="0" anchor="t">
            <a:spAutoFit/>
          </a:bodyPr>
          <a:lstStyle/>
          <a:p>
            <a:r>
              <a:rPr lang="en-US" b="1" u="sng" dirty="0"/>
              <a:t>Natural Resources</a:t>
            </a:r>
          </a:p>
        </p:txBody>
      </p:sp>
      <p:sp>
        <p:nvSpPr>
          <p:cNvPr id="104" name="Cloud 103">
            <a:extLst>
              <a:ext uri="{FF2B5EF4-FFF2-40B4-BE49-F238E27FC236}">
                <a16:creationId xmlns:a16="http://schemas.microsoft.com/office/drawing/2014/main" id="{8659609B-03F0-44A9-A2A2-6C6BE7D8C4D0}"/>
              </a:ext>
            </a:extLst>
          </p:cNvPr>
          <p:cNvSpPr/>
          <p:nvPr/>
        </p:nvSpPr>
        <p:spPr>
          <a:xfrm>
            <a:off x="10708219" y="320871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C3A4B109-A9B5-DAD1-306A-E3E818C44284}"/>
              </a:ext>
            </a:extLst>
          </p:cNvPr>
          <p:cNvGrpSpPr/>
          <p:nvPr/>
        </p:nvGrpSpPr>
        <p:grpSpPr>
          <a:xfrm flipH="1">
            <a:off x="2141939" y="1271966"/>
            <a:ext cx="201083" cy="349252"/>
            <a:chOff x="1840314" y="2268008"/>
            <a:chExt cx="1058333" cy="1815042"/>
          </a:xfrm>
        </p:grpSpPr>
        <p:sp>
          <p:nvSpPr>
            <p:cNvPr id="112" name="Isosceles Triangle 111">
              <a:extLst>
                <a:ext uri="{FF2B5EF4-FFF2-40B4-BE49-F238E27FC236}">
                  <a16:creationId xmlns:a16="http://schemas.microsoft.com/office/drawing/2014/main" id="{D1EA3668-81CA-35E8-E000-15A3C7145695}"/>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a:extLst>
                <a:ext uri="{FF2B5EF4-FFF2-40B4-BE49-F238E27FC236}">
                  <a16:creationId xmlns:a16="http://schemas.microsoft.com/office/drawing/2014/main" id="{3D658305-92EE-F1C9-A893-D734237D3F00}"/>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AE8F4D-A3E6-49E9-4E0E-A604137FE842}"/>
              </a:ext>
            </a:extLst>
          </p:cNvPr>
          <p:cNvGrpSpPr/>
          <p:nvPr/>
        </p:nvGrpSpPr>
        <p:grpSpPr>
          <a:xfrm flipH="1">
            <a:off x="5359272" y="4891466"/>
            <a:ext cx="201083" cy="349252"/>
            <a:chOff x="1840314" y="2268008"/>
            <a:chExt cx="1058333" cy="1815042"/>
          </a:xfrm>
        </p:grpSpPr>
        <p:sp>
          <p:nvSpPr>
            <p:cNvPr id="115" name="Isosceles Triangle 114">
              <a:extLst>
                <a:ext uri="{FF2B5EF4-FFF2-40B4-BE49-F238E27FC236}">
                  <a16:creationId xmlns:a16="http://schemas.microsoft.com/office/drawing/2014/main" id="{BA227B56-4EB0-E095-69A8-1D9DC3632F5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A19B5E0-B598-7FE7-A8FD-A7BAEF12679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68747A5-2DBD-7164-B83B-0B4101435EFA}"/>
              </a:ext>
            </a:extLst>
          </p:cNvPr>
          <p:cNvGrpSpPr/>
          <p:nvPr/>
        </p:nvGrpSpPr>
        <p:grpSpPr>
          <a:xfrm flipH="1">
            <a:off x="5375147" y="2907091"/>
            <a:ext cx="201083" cy="349252"/>
            <a:chOff x="1840314" y="2268008"/>
            <a:chExt cx="1058333" cy="1815042"/>
          </a:xfrm>
        </p:grpSpPr>
        <p:sp>
          <p:nvSpPr>
            <p:cNvPr id="118" name="Isosceles Triangle 117">
              <a:extLst>
                <a:ext uri="{FF2B5EF4-FFF2-40B4-BE49-F238E27FC236}">
                  <a16:creationId xmlns:a16="http://schemas.microsoft.com/office/drawing/2014/main" id="{4DE9505D-6A53-4D90-CC57-51A81CBAF1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62AF01FA-6DFE-89C1-3DB0-8A98FEB9D197}"/>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107D5D-4695-6444-8549-8F0A8E0A9077}"/>
              </a:ext>
            </a:extLst>
          </p:cNvPr>
          <p:cNvGrpSpPr/>
          <p:nvPr/>
        </p:nvGrpSpPr>
        <p:grpSpPr>
          <a:xfrm flipH="1">
            <a:off x="7221939" y="1240215"/>
            <a:ext cx="201083" cy="349252"/>
            <a:chOff x="1840314" y="2268008"/>
            <a:chExt cx="1058333" cy="1815042"/>
          </a:xfrm>
        </p:grpSpPr>
        <p:sp>
          <p:nvSpPr>
            <p:cNvPr id="124" name="Isosceles Triangle 123">
              <a:extLst>
                <a:ext uri="{FF2B5EF4-FFF2-40B4-BE49-F238E27FC236}">
                  <a16:creationId xmlns:a16="http://schemas.microsoft.com/office/drawing/2014/main" id="{BCDEC4EF-BBF2-C4BA-152B-BE97F38BBAB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6540332-2BCD-AE77-98DD-59F58148F825}"/>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8965DF61-6F01-DEF7-D81A-C1901F067BC9}"/>
              </a:ext>
            </a:extLst>
          </p:cNvPr>
          <p:cNvGrpSpPr/>
          <p:nvPr/>
        </p:nvGrpSpPr>
        <p:grpSpPr>
          <a:xfrm flipH="1">
            <a:off x="9285688" y="3266924"/>
            <a:ext cx="201083" cy="349252"/>
            <a:chOff x="1840314" y="2268008"/>
            <a:chExt cx="1058333" cy="1815042"/>
          </a:xfrm>
        </p:grpSpPr>
        <p:sp>
          <p:nvSpPr>
            <p:cNvPr id="140" name="Isosceles Triangle 139">
              <a:extLst>
                <a:ext uri="{FF2B5EF4-FFF2-40B4-BE49-F238E27FC236}">
                  <a16:creationId xmlns:a16="http://schemas.microsoft.com/office/drawing/2014/main" id="{C0FD7CB6-CFB2-75D3-8489-469E493E053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6" name="Isosceles Triangle 155">
              <a:extLst>
                <a:ext uri="{FF2B5EF4-FFF2-40B4-BE49-F238E27FC236}">
                  <a16:creationId xmlns:a16="http://schemas.microsoft.com/office/drawing/2014/main" id="{E4FF9799-AD15-D7DD-FBF2-9B1F56EFA98A}"/>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5" name="TextBox 24">
            <a:extLst>
              <a:ext uri="{FF2B5EF4-FFF2-40B4-BE49-F238E27FC236}">
                <a16:creationId xmlns:a16="http://schemas.microsoft.com/office/drawing/2014/main" id="{CE145A5F-9001-25AF-56F2-04DAAE422567}"/>
              </a:ext>
            </a:extLst>
          </p:cNvPr>
          <p:cNvSpPr txBox="1"/>
          <p:nvPr/>
        </p:nvSpPr>
        <p:spPr>
          <a:xfrm>
            <a:off x="6893983" y="902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Deaths</a:t>
            </a:r>
          </a:p>
        </p:txBody>
      </p:sp>
      <p:cxnSp>
        <p:nvCxnSpPr>
          <p:cNvPr id="28" name="Connector: Elbow 27">
            <a:extLst>
              <a:ext uri="{FF2B5EF4-FFF2-40B4-BE49-F238E27FC236}">
                <a16:creationId xmlns:a16="http://schemas.microsoft.com/office/drawing/2014/main" id="{CDD21747-BC8D-E709-59AF-81C36D250C31}"/>
              </a:ext>
            </a:extLst>
          </p:cNvPr>
          <p:cNvCxnSpPr/>
          <p:nvPr/>
        </p:nvCxnSpPr>
        <p:spPr>
          <a:xfrm>
            <a:off x="5483544" y="3076224"/>
            <a:ext cx="979698" cy="5742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A616FED6-B183-8597-5260-3E1F060CCBC3}"/>
              </a:ext>
            </a:extLst>
          </p:cNvPr>
          <p:cNvCxnSpPr>
            <a:cxnSpLocks/>
          </p:cNvCxnSpPr>
          <p:nvPr/>
        </p:nvCxnSpPr>
        <p:spPr>
          <a:xfrm flipV="1">
            <a:off x="5460183" y="4415852"/>
            <a:ext cx="997767" cy="60940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Cloud 175">
            <a:extLst>
              <a:ext uri="{FF2B5EF4-FFF2-40B4-BE49-F238E27FC236}">
                <a16:creationId xmlns:a16="http://schemas.microsoft.com/office/drawing/2014/main" id="{80068AD9-8B7E-4FEE-E538-7DDC409D41CB}"/>
              </a:ext>
            </a:extLst>
          </p:cNvPr>
          <p:cNvSpPr/>
          <p:nvPr/>
        </p:nvSpPr>
        <p:spPr>
          <a:xfrm>
            <a:off x="10708219" y="3833130"/>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DDF26545-838C-724B-51DB-71FB2C08EDDD}"/>
              </a:ext>
            </a:extLst>
          </p:cNvPr>
          <p:cNvSpPr/>
          <p:nvPr/>
        </p:nvSpPr>
        <p:spPr>
          <a:xfrm>
            <a:off x="10501843" y="118200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Arrow Connector 181">
            <a:extLst>
              <a:ext uri="{FF2B5EF4-FFF2-40B4-BE49-F238E27FC236}">
                <a16:creationId xmlns:a16="http://schemas.microsoft.com/office/drawing/2014/main" id="{DDF7927C-1DD0-D08E-8DEE-BAD2B13239D7}"/>
              </a:ext>
            </a:extLst>
          </p:cNvPr>
          <p:cNvCxnSpPr>
            <a:cxnSpLocks/>
          </p:cNvCxnSpPr>
          <p:nvPr/>
        </p:nvCxnSpPr>
        <p:spPr>
          <a:xfrm>
            <a:off x="8006469" y="3432662"/>
            <a:ext cx="2729443" cy="148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63E39662-9D93-AA7A-C31E-C8F098EE3D76}"/>
              </a:ext>
            </a:extLst>
          </p:cNvPr>
          <p:cNvGrpSpPr/>
          <p:nvPr/>
        </p:nvGrpSpPr>
        <p:grpSpPr>
          <a:xfrm flipH="1">
            <a:off x="9269813" y="3838423"/>
            <a:ext cx="201083" cy="349252"/>
            <a:chOff x="1840314" y="2268008"/>
            <a:chExt cx="1058333" cy="1815042"/>
          </a:xfrm>
        </p:grpSpPr>
        <p:sp>
          <p:nvSpPr>
            <p:cNvPr id="184" name="Isosceles Triangle 183">
              <a:extLst>
                <a:ext uri="{FF2B5EF4-FFF2-40B4-BE49-F238E27FC236}">
                  <a16:creationId xmlns:a16="http://schemas.microsoft.com/office/drawing/2014/main" id="{D5174251-75A2-1366-FAEE-281BC261E6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5" name="Isosceles Triangle 184">
              <a:extLst>
                <a:ext uri="{FF2B5EF4-FFF2-40B4-BE49-F238E27FC236}">
                  <a16:creationId xmlns:a16="http://schemas.microsoft.com/office/drawing/2014/main" id="{CB6B5590-7F83-CE6B-069B-1DE1A127D9B4}"/>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87" name="Straight Arrow Connector 186">
            <a:extLst>
              <a:ext uri="{FF2B5EF4-FFF2-40B4-BE49-F238E27FC236}">
                <a16:creationId xmlns:a16="http://schemas.microsoft.com/office/drawing/2014/main" id="{41BA93C2-E195-8B54-AADC-D48F507B4D62}"/>
              </a:ext>
            </a:extLst>
          </p:cNvPr>
          <p:cNvCxnSpPr>
            <a:cxnSpLocks/>
          </p:cNvCxnSpPr>
          <p:nvPr/>
        </p:nvCxnSpPr>
        <p:spPr>
          <a:xfrm>
            <a:off x="7977715" y="396542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545B350-44F5-3AF6-30F3-F850B01C31FB}"/>
              </a:ext>
            </a:extLst>
          </p:cNvPr>
          <p:cNvCxnSpPr>
            <a:cxnSpLocks/>
          </p:cNvCxnSpPr>
          <p:nvPr/>
        </p:nvCxnSpPr>
        <p:spPr>
          <a:xfrm flipV="1">
            <a:off x="4781549" y="1424364"/>
            <a:ext cx="5724526" cy="634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2296F94-C50E-F489-BE56-2D2461218174}"/>
              </a:ext>
            </a:extLst>
          </p:cNvPr>
          <p:cNvCxnSpPr>
            <a:cxnSpLocks/>
          </p:cNvCxnSpPr>
          <p:nvPr/>
        </p:nvCxnSpPr>
        <p:spPr>
          <a:xfrm flipV="1">
            <a:off x="4686299" y="5045761"/>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03A04EA9-F3C9-FD8F-0167-6790EC4B3718}"/>
              </a:ext>
            </a:extLst>
          </p:cNvPr>
          <p:cNvCxnSpPr>
            <a:cxnSpLocks/>
          </p:cNvCxnSpPr>
          <p:nvPr/>
        </p:nvCxnSpPr>
        <p:spPr>
          <a:xfrm flipV="1">
            <a:off x="4786840" y="3075364"/>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E443EFBD-D774-0EFE-B6A1-151EAE0F5A75}"/>
              </a:ext>
            </a:extLst>
          </p:cNvPr>
          <p:cNvCxnSpPr>
            <a:cxnSpLocks/>
          </p:cNvCxnSpPr>
          <p:nvPr/>
        </p:nvCxnSpPr>
        <p:spPr>
          <a:xfrm flipV="1">
            <a:off x="1336673" y="3165322"/>
            <a:ext cx="1935692" cy="635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D1F5174-30D1-98AA-B992-302B3B581454}"/>
              </a:ext>
            </a:extLst>
          </p:cNvPr>
          <p:cNvCxnSpPr>
            <a:cxnSpLocks/>
          </p:cNvCxnSpPr>
          <p:nvPr/>
        </p:nvCxnSpPr>
        <p:spPr>
          <a:xfrm flipV="1">
            <a:off x="1527173" y="5006822"/>
            <a:ext cx="1739901"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EB34CD8-62CC-AE72-1E26-B0FAE444AA24}"/>
              </a:ext>
            </a:extLst>
          </p:cNvPr>
          <p:cNvCxnSpPr>
            <a:cxnSpLocks/>
          </p:cNvCxnSpPr>
          <p:nvPr/>
        </p:nvCxnSpPr>
        <p:spPr>
          <a:xfrm flipV="1">
            <a:off x="1135590" y="1397903"/>
            <a:ext cx="2120899"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DB9F17B4-5006-F03B-424A-420322D88103}"/>
              </a:ext>
            </a:extLst>
          </p:cNvPr>
          <p:cNvSpPr/>
          <p:nvPr/>
        </p:nvSpPr>
        <p:spPr>
          <a:xfrm>
            <a:off x="3262842" y="4357008"/>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6C99E573-B7D0-1E84-0A42-B54D558197C5}"/>
              </a:ext>
            </a:extLst>
          </p:cNvPr>
          <p:cNvSpPr/>
          <p:nvPr/>
        </p:nvSpPr>
        <p:spPr>
          <a:xfrm>
            <a:off x="3262842" y="79571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5881E7E8-C3A9-0EE4-DBCF-47F95B5D7195}"/>
              </a:ext>
            </a:extLst>
          </p:cNvPr>
          <p:cNvSpPr/>
          <p:nvPr/>
        </p:nvSpPr>
        <p:spPr>
          <a:xfrm>
            <a:off x="6459008" y="3309256"/>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BF09D160-B4F2-8B33-2767-0729C5B419F8}"/>
              </a:ext>
            </a:extLst>
          </p:cNvPr>
          <p:cNvSpPr txBox="1"/>
          <p:nvPr/>
        </p:nvSpPr>
        <p:spPr>
          <a:xfrm>
            <a:off x="4899024" y="2029732"/>
            <a:ext cx="11609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Artificial </a:t>
            </a:r>
            <a:br>
              <a:rPr lang="en-US">
                <a:cs typeface="Calibri"/>
              </a:rPr>
            </a:br>
            <a:r>
              <a:rPr lang="en-US">
                <a:cs typeface="Calibri"/>
              </a:rPr>
              <a:t>Systems</a:t>
            </a:r>
            <a:endParaRPr lang="en-US"/>
          </a:p>
          <a:p>
            <a:pPr algn="ctr"/>
            <a:r>
              <a:rPr lang="en-US"/>
              <a:t>Emissions</a:t>
            </a:r>
            <a:endParaRPr lang="en-US">
              <a:cs typeface="Calibri" panose="020F0502020204030204"/>
            </a:endParaRPr>
          </a:p>
        </p:txBody>
      </p:sp>
      <p:sp>
        <p:nvSpPr>
          <p:cNvPr id="201" name="TextBox 200">
            <a:extLst>
              <a:ext uri="{FF2B5EF4-FFF2-40B4-BE49-F238E27FC236}">
                <a16:creationId xmlns:a16="http://schemas.microsoft.com/office/drawing/2014/main" id="{E4B207A6-4D70-1BCB-1C96-064711E55C78}"/>
              </a:ext>
            </a:extLst>
          </p:cNvPr>
          <p:cNvSpPr txBox="1"/>
          <p:nvPr/>
        </p:nvSpPr>
        <p:spPr>
          <a:xfrm>
            <a:off x="1835150" y="934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Births</a:t>
            </a:r>
          </a:p>
        </p:txBody>
      </p:sp>
      <p:sp>
        <p:nvSpPr>
          <p:cNvPr id="202" name="TextBox 201">
            <a:extLst>
              <a:ext uri="{FF2B5EF4-FFF2-40B4-BE49-F238E27FC236}">
                <a16:creationId xmlns:a16="http://schemas.microsoft.com/office/drawing/2014/main" id="{4CCF6D66-91A8-5670-C633-99AEF7861ACE}"/>
              </a:ext>
            </a:extLst>
          </p:cNvPr>
          <p:cNvSpPr txBox="1"/>
          <p:nvPr/>
        </p:nvSpPr>
        <p:spPr>
          <a:xfrm>
            <a:off x="9063566" y="2924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Decay</a:t>
            </a:r>
          </a:p>
        </p:txBody>
      </p:sp>
      <p:sp>
        <p:nvSpPr>
          <p:cNvPr id="203" name="TextBox 202">
            <a:extLst>
              <a:ext uri="{FF2B5EF4-FFF2-40B4-BE49-F238E27FC236}">
                <a16:creationId xmlns:a16="http://schemas.microsoft.com/office/drawing/2014/main" id="{69727FD4-0A7E-D7C8-2B97-2781E28AC128}"/>
              </a:ext>
            </a:extLst>
          </p:cNvPr>
          <p:cNvSpPr txBox="1"/>
          <p:nvPr/>
        </p:nvSpPr>
        <p:spPr>
          <a:xfrm>
            <a:off x="8798983" y="35378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Absorption</a:t>
            </a:r>
          </a:p>
        </p:txBody>
      </p:sp>
      <p:sp>
        <p:nvSpPr>
          <p:cNvPr id="204" name="TextBox 203">
            <a:extLst>
              <a:ext uri="{FF2B5EF4-FFF2-40B4-BE49-F238E27FC236}">
                <a16:creationId xmlns:a16="http://schemas.microsoft.com/office/drawing/2014/main" id="{C6FD42F5-E2D8-C847-80E8-141ECF2EF8A9}"/>
              </a:ext>
            </a:extLst>
          </p:cNvPr>
          <p:cNvSpPr txBox="1"/>
          <p:nvPr/>
        </p:nvSpPr>
        <p:spPr>
          <a:xfrm>
            <a:off x="4899025" y="5252356"/>
            <a:ext cx="11080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Natural </a:t>
            </a:r>
            <a:endParaRPr lang="en-US"/>
          </a:p>
          <a:p>
            <a:pPr algn="ctr"/>
            <a:r>
              <a:rPr lang="en-US">
                <a:cs typeface="Calibri"/>
              </a:rPr>
              <a:t>Systems</a:t>
            </a:r>
            <a:endParaRPr lang="en-US"/>
          </a:p>
          <a:p>
            <a:pPr algn="ctr"/>
            <a:r>
              <a:rPr lang="en-US"/>
              <a:t>Emissions</a:t>
            </a:r>
            <a:endParaRPr lang="en-US">
              <a:cs typeface="Calibri"/>
            </a:endParaRPr>
          </a:p>
        </p:txBody>
      </p:sp>
      <p:grpSp>
        <p:nvGrpSpPr>
          <p:cNvPr id="44" name="Group 43">
            <a:extLst>
              <a:ext uri="{FF2B5EF4-FFF2-40B4-BE49-F238E27FC236}">
                <a16:creationId xmlns:a16="http://schemas.microsoft.com/office/drawing/2014/main" id="{E41D9508-95E1-FDD0-4688-2F67CF60B1CE}"/>
              </a:ext>
            </a:extLst>
          </p:cNvPr>
          <p:cNvGrpSpPr/>
          <p:nvPr/>
        </p:nvGrpSpPr>
        <p:grpSpPr>
          <a:xfrm>
            <a:off x="946150" y="2119690"/>
            <a:ext cx="1406524" cy="369332"/>
            <a:chOff x="-2170642" y="2099733"/>
            <a:chExt cx="1406524" cy="369332"/>
          </a:xfrm>
        </p:grpSpPr>
        <p:sp>
          <p:nvSpPr>
            <p:cNvPr id="170" name="Oval 169">
              <a:extLst>
                <a:ext uri="{FF2B5EF4-FFF2-40B4-BE49-F238E27FC236}">
                  <a16:creationId xmlns:a16="http://schemas.microsoft.com/office/drawing/2014/main" id="{CC9548FB-2F7B-1C38-6EF4-722875688EB9}"/>
                </a:ext>
              </a:extLst>
            </p:cNvPr>
            <p:cNvSpPr/>
            <p:nvPr/>
          </p:nvSpPr>
          <p:spPr>
            <a:xfrm>
              <a:off x="-981076" y="217275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36FEDFF1-30BA-F787-C327-5E479F49E364}"/>
                </a:ext>
              </a:extLst>
            </p:cNvPr>
            <p:cNvSpPr txBox="1"/>
            <p:nvPr/>
          </p:nvSpPr>
          <p:spPr>
            <a:xfrm>
              <a:off x="-2170642" y="2099733"/>
              <a:ext cx="1314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Technology</a:t>
              </a:r>
            </a:p>
          </p:txBody>
        </p:sp>
      </p:grpSp>
      <p:grpSp>
        <p:nvGrpSpPr>
          <p:cNvPr id="48" name="Group 47">
            <a:extLst>
              <a:ext uri="{FF2B5EF4-FFF2-40B4-BE49-F238E27FC236}">
                <a16:creationId xmlns:a16="http://schemas.microsoft.com/office/drawing/2014/main" id="{928D421D-ACB7-E64E-A627-89D03BD53AF3}"/>
              </a:ext>
            </a:extLst>
          </p:cNvPr>
          <p:cNvGrpSpPr/>
          <p:nvPr/>
        </p:nvGrpSpPr>
        <p:grpSpPr>
          <a:xfrm>
            <a:off x="713316" y="3871231"/>
            <a:ext cx="1586442" cy="369332"/>
            <a:chOff x="-2493434" y="3031066"/>
            <a:chExt cx="1586442" cy="369332"/>
          </a:xfrm>
        </p:grpSpPr>
        <p:sp>
          <p:nvSpPr>
            <p:cNvPr id="171" name="Oval 170">
              <a:extLst>
                <a:ext uri="{FF2B5EF4-FFF2-40B4-BE49-F238E27FC236}">
                  <a16:creationId xmlns:a16="http://schemas.microsoft.com/office/drawing/2014/main" id="{B648A9D8-AFDC-18BD-C63A-F3144A62F854}"/>
                </a:ext>
              </a:extLst>
            </p:cNvPr>
            <p:cNvSpPr/>
            <p:nvPr/>
          </p:nvSpPr>
          <p:spPr>
            <a:xfrm>
              <a:off x="-1123950" y="309350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641BE2D3-FFDC-B226-C091-CC3F95943D38}"/>
                </a:ext>
              </a:extLst>
            </p:cNvPr>
            <p:cNvSpPr txBox="1"/>
            <p:nvPr/>
          </p:nvSpPr>
          <p:spPr>
            <a:xfrm>
              <a:off x="-2493434" y="3031066"/>
              <a:ext cx="1430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Consumption</a:t>
              </a:r>
            </a:p>
          </p:txBody>
        </p:sp>
      </p:grpSp>
      <p:sp>
        <p:nvSpPr>
          <p:cNvPr id="33" name="Oval 32">
            <a:extLst>
              <a:ext uri="{FF2B5EF4-FFF2-40B4-BE49-F238E27FC236}">
                <a16:creationId xmlns:a16="http://schemas.microsoft.com/office/drawing/2014/main" id="{58F99243-F19E-1C9D-2583-0D8FA6830A5D}"/>
              </a:ext>
            </a:extLst>
          </p:cNvPr>
          <p:cNvSpPr/>
          <p:nvPr/>
        </p:nvSpPr>
        <p:spPr>
          <a:xfrm>
            <a:off x="8554508" y="2912383"/>
            <a:ext cx="1714502" cy="138641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35B39CC3-6CA9-B7D5-982F-8895C672744D}"/>
              </a:ext>
            </a:extLst>
          </p:cNvPr>
          <p:cNvGrpSpPr/>
          <p:nvPr/>
        </p:nvGrpSpPr>
        <p:grpSpPr>
          <a:xfrm flipH="1">
            <a:off x="2141938" y="3002341"/>
            <a:ext cx="201083" cy="349252"/>
            <a:chOff x="1840314" y="2268008"/>
            <a:chExt cx="1058333" cy="1815042"/>
          </a:xfrm>
        </p:grpSpPr>
        <p:sp>
          <p:nvSpPr>
            <p:cNvPr id="214" name="Isosceles Triangle 213">
              <a:extLst>
                <a:ext uri="{FF2B5EF4-FFF2-40B4-BE49-F238E27FC236}">
                  <a16:creationId xmlns:a16="http://schemas.microsoft.com/office/drawing/2014/main" id="{D680F2D8-FEAF-4CFA-96E6-E0B66CD2B9B8}"/>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37F19CD9-DDD8-7BCD-39C5-0FBD13305C69}"/>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15BC3536-AB55-8AB2-6E3C-0714588FA8FC}"/>
              </a:ext>
            </a:extLst>
          </p:cNvPr>
          <p:cNvGrpSpPr/>
          <p:nvPr/>
        </p:nvGrpSpPr>
        <p:grpSpPr>
          <a:xfrm flipH="1">
            <a:off x="2157813" y="4843841"/>
            <a:ext cx="201083" cy="349252"/>
            <a:chOff x="1840314" y="2268008"/>
            <a:chExt cx="1058333" cy="1815042"/>
          </a:xfrm>
        </p:grpSpPr>
        <p:sp>
          <p:nvSpPr>
            <p:cNvPr id="217" name="Isosceles Triangle 216">
              <a:extLst>
                <a:ext uri="{FF2B5EF4-FFF2-40B4-BE49-F238E27FC236}">
                  <a16:creationId xmlns:a16="http://schemas.microsoft.com/office/drawing/2014/main" id="{66B31305-BA74-C07E-CB92-A54204C196D4}"/>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a:extLst>
                <a:ext uri="{FF2B5EF4-FFF2-40B4-BE49-F238E27FC236}">
                  <a16:creationId xmlns:a16="http://schemas.microsoft.com/office/drawing/2014/main" id="{DEAD7D98-76DF-1FD2-1F00-6CD8F76D2A4B}"/>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5A130F3B-D810-0899-13E3-523635281FCF}"/>
              </a:ext>
            </a:extLst>
          </p:cNvPr>
          <p:cNvSpPr txBox="1"/>
          <p:nvPr/>
        </p:nvSpPr>
        <p:spPr>
          <a:xfrm>
            <a:off x="1565275" y="26541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4" name="TextBox 223">
            <a:extLst>
              <a:ext uri="{FF2B5EF4-FFF2-40B4-BE49-F238E27FC236}">
                <a16:creationId xmlns:a16="http://schemas.microsoft.com/office/drawing/2014/main" id="{CF5737AC-8973-ECB7-582F-81F1E4D77598}"/>
              </a:ext>
            </a:extLst>
          </p:cNvPr>
          <p:cNvSpPr txBox="1"/>
          <p:nvPr/>
        </p:nvSpPr>
        <p:spPr>
          <a:xfrm>
            <a:off x="1565274" y="45221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6" name="TextBox 225">
            <a:extLst>
              <a:ext uri="{FF2B5EF4-FFF2-40B4-BE49-F238E27FC236}">
                <a16:creationId xmlns:a16="http://schemas.microsoft.com/office/drawing/2014/main" id="{58E63806-8CED-BB7C-F1E9-EF73C3884E9E}"/>
              </a:ext>
            </a:extLst>
          </p:cNvPr>
          <p:cNvSpPr txBox="1"/>
          <p:nvPr/>
        </p:nvSpPr>
        <p:spPr>
          <a:xfrm>
            <a:off x="6501492" y="3554635"/>
            <a:ext cx="14978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Greenhouse Gas</a:t>
            </a:r>
          </a:p>
          <a:p>
            <a:pPr algn="ctr"/>
            <a:r>
              <a:rPr lang="en-US">
                <a:cs typeface="Calibri"/>
              </a:rPr>
              <a:t>Accumulation</a:t>
            </a:r>
          </a:p>
        </p:txBody>
      </p:sp>
      <p:sp>
        <p:nvSpPr>
          <p:cNvPr id="227" name="TextBox 1">
            <a:extLst>
              <a:ext uri="{FF2B5EF4-FFF2-40B4-BE49-F238E27FC236}">
                <a16:creationId xmlns:a16="http://schemas.microsoft.com/office/drawing/2014/main" id="{A389EFC6-17AB-1A1B-7545-14013079DCC8}"/>
              </a:ext>
            </a:extLst>
          </p:cNvPr>
          <p:cNvSpPr txBox="1"/>
          <p:nvPr/>
        </p:nvSpPr>
        <p:spPr>
          <a:xfrm>
            <a:off x="3470274" y="1156605"/>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Animal Population</a:t>
            </a:r>
          </a:p>
        </p:txBody>
      </p:sp>
      <p:sp>
        <p:nvSpPr>
          <p:cNvPr id="228" name="TextBox 1">
            <a:extLst>
              <a:ext uri="{FF2B5EF4-FFF2-40B4-BE49-F238E27FC236}">
                <a16:creationId xmlns:a16="http://schemas.microsoft.com/office/drawing/2014/main" id="{A389EFC6-17AB-1A1B-7545-14013079DCC8}"/>
              </a:ext>
            </a:extLst>
          </p:cNvPr>
          <p:cNvSpPr txBox="1"/>
          <p:nvPr/>
        </p:nvSpPr>
        <p:spPr>
          <a:xfrm>
            <a:off x="3422649" y="4733772"/>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Natural Resources</a:t>
            </a:r>
          </a:p>
        </p:txBody>
      </p:sp>
      <p:sp>
        <p:nvSpPr>
          <p:cNvPr id="229" name="TextBox 1">
            <a:extLst>
              <a:ext uri="{FF2B5EF4-FFF2-40B4-BE49-F238E27FC236}">
                <a16:creationId xmlns:a16="http://schemas.microsoft.com/office/drawing/2014/main" id="{A389EFC6-17AB-1A1B-7545-14013079DCC8}"/>
              </a:ext>
            </a:extLst>
          </p:cNvPr>
          <p:cNvSpPr txBox="1"/>
          <p:nvPr/>
        </p:nvSpPr>
        <p:spPr>
          <a:xfrm>
            <a:off x="3422649" y="2876397"/>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Goods &amp;</a:t>
            </a:r>
          </a:p>
          <a:p>
            <a:pPr algn="ctr"/>
            <a:r>
              <a:rPr lang="en-US"/>
              <a:t>Services</a:t>
            </a:r>
            <a:endParaRPr lang="en-US">
              <a:cs typeface="Calibri"/>
            </a:endParaRPr>
          </a:p>
        </p:txBody>
      </p:sp>
      <p:sp>
        <p:nvSpPr>
          <p:cNvPr id="212" name="TextBox 211">
            <a:extLst>
              <a:ext uri="{FF2B5EF4-FFF2-40B4-BE49-F238E27FC236}">
                <a16:creationId xmlns:a16="http://schemas.microsoft.com/office/drawing/2014/main" id="{187D9668-B70C-B526-B34C-A90AB942C239}"/>
              </a:ext>
            </a:extLst>
          </p:cNvPr>
          <p:cNvSpPr txBox="1"/>
          <p:nvPr/>
        </p:nvSpPr>
        <p:spPr>
          <a:xfrm>
            <a:off x="8555564" y="4733777"/>
            <a:ext cx="194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Climate Warming</a:t>
            </a:r>
            <a:endParaRPr lang="en-US" err="1">
              <a:cs typeface="Calibri"/>
            </a:endParaRPr>
          </a:p>
        </p:txBody>
      </p:sp>
      <p:sp>
        <p:nvSpPr>
          <p:cNvPr id="178" name="Cloud 177">
            <a:extLst>
              <a:ext uri="{FF2B5EF4-FFF2-40B4-BE49-F238E27FC236}">
                <a16:creationId xmlns:a16="http://schemas.microsoft.com/office/drawing/2014/main" id="{21EF5408-88E5-13BC-1D81-61C00D72478C}"/>
              </a:ext>
            </a:extLst>
          </p:cNvPr>
          <p:cNvSpPr/>
          <p:nvPr/>
        </p:nvSpPr>
        <p:spPr>
          <a:xfrm>
            <a:off x="521760" y="3002338"/>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C6A7F810-7104-6ECB-E452-0B5AC3393DEF}"/>
              </a:ext>
            </a:extLst>
          </p:cNvPr>
          <p:cNvSpPr/>
          <p:nvPr/>
        </p:nvSpPr>
        <p:spPr>
          <a:xfrm>
            <a:off x="521760" y="12137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55FFC13-7226-CEAB-42E4-D8B1D77258D2}"/>
              </a:ext>
            </a:extLst>
          </p:cNvPr>
          <p:cNvSpPr/>
          <p:nvPr/>
        </p:nvSpPr>
        <p:spPr>
          <a:xfrm>
            <a:off x="579969" y="48332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a:extLst>
              <a:ext uri="{FF2B5EF4-FFF2-40B4-BE49-F238E27FC236}">
                <a16:creationId xmlns:a16="http://schemas.microsoft.com/office/drawing/2014/main" id="{749C0CAC-9A2F-9B60-F0EA-3F20F6D3C184}"/>
              </a:ext>
            </a:extLst>
          </p:cNvPr>
          <p:cNvSpPr/>
          <p:nvPr/>
        </p:nvSpPr>
        <p:spPr>
          <a:xfrm>
            <a:off x="10708218" y="4372879"/>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1BA59962-4805-A642-0FFA-31F6D95DBF66}"/>
              </a:ext>
            </a:extLst>
          </p:cNvPr>
          <p:cNvGrpSpPr/>
          <p:nvPr/>
        </p:nvGrpSpPr>
        <p:grpSpPr>
          <a:xfrm flipH="1">
            <a:off x="9269813" y="4378172"/>
            <a:ext cx="201083" cy="349252"/>
            <a:chOff x="1840314" y="2268008"/>
            <a:chExt cx="1058333" cy="1815042"/>
          </a:xfrm>
        </p:grpSpPr>
        <p:sp>
          <p:nvSpPr>
            <p:cNvPr id="72" name="Isosceles Triangle 71">
              <a:extLst>
                <a:ext uri="{FF2B5EF4-FFF2-40B4-BE49-F238E27FC236}">
                  <a16:creationId xmlns:a16="http://schemas.microsoft.com/office/drawing/2014/main" id="{A363322F-0128-1482-AC0E-A8E7215CE989}"/>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Isosceles Triangle 72">
              <a:extLst>
                <a:ext uri="{FF2B5EF4-FFF2-40B4-BE49-F238E27FC236}">
                  <a16:creationId xmlns:a16="http://schemas.microsoft.com/office/drawing/2014/main" id="{F359FE3D-4ED7-7E29-207A-8DDB42F98F7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74" name="Straight Arrow Connector 73">
            <a:extLst>
              <a:ext uri="{FF2B5EF4-FFF2-40B4-BE49-F238E27FC236}">
                <a16:creationId xmlns:a16="http://schemas.microsoft.com/office/drawing/2014/main" id="{A2C8C476-242D-6DCF-E2F3-A450A8174209}"/>
              </a:ext>
            </a:extLst>
          </p:cNvPr>
          <p:cNvCxnSpPr>
            <a:cxnSpLocks/>
          </p:cNvCxnSpPr>
          <p:nvPr/>
        </p:nvCxnSpPr>
        <p:spPr>
          <a:xfrm>
            <a:off x="7977715" y="450517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Arrow: U-Turn 3">
            <a:extLst>
              <a:ext uri="{FF2B5EF4-FFF2-40B4-BE49-F238E27FC236}">
                <a16:creationId xmlns:a16="http://schemas.microsoft.com/office/drawing/2014/main" id="{5D79B738-D113-938B-FF09-A2108F78B524}"/>
              </a:ext>
            </a:extLst>
          </p:cNvPr>
          <p:cNvSpPr/>
          <p:nvPr/>
        </p:nvSpPr>
        <p:spPr>
          <a:xfrm>
            <a:off x="7029560" y="2089295"/>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Arrow: U-Turn 80">
            <a:extLst>
              <a:ext uri="{FF2B5EF4-FFF2-40B4-BE49-F238E27FC236}">
                <a16:creationId xmlns:a16="http://schemas.microsoft.com/office/drawing/2014/main" id="{6AC76ACD-F2D5-F177-2E33-A641DB63EEEF}"/>
              </a:ext>
            </a:extLst>
          </p:cNvPr>
          <p:cNvSpPr/>
          <p:nvPr/>
        </p:nvSpPr>
        <p:spPr>
          <a:xfrm flipV="1">
            <a:off x="7077185" y="4805280"/>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extBox 81">
            <a:extLst>
              <a:ext uri="{FF2B5EF4-FFF2-40B4-BE49-F238E27FC236}">
                <a16:creationId xmlns:a16="http://schemas.microsoft.com/office/drawing/2014/main" id="{A486434B-5101-18C4-B2A5-DC5469617089}"/>
              </a:ext>
            </a:extLst>
          </p:cNvPr>
          <p:cNvSpPr txBox="1"/>
          <p:nvPr/>
        </p:nvSpPr>
        <p:spPr>
          <a:xfrm>
            <a:off x="7777692" y="2061482"/>
            <a:ext cx="116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Balancing</a:t>
            </a:r>
          </a:p>
        </p:txBody>
      </p:sp>
      <p:sp>
        <p:nvSpPr>
          <p:cNvPr id="83" name="TextBox 82">
            <a:extLst>
              <a:ext uri="{FF2B5EF4-FFF2-40B4-BE49-F238E27FC236}">
                <a16:creationId xmlns:a16="http://schemas.microsoft.com/office/drawing/2014/main" id="{755F1D08-EDBF-BADA-F5E3-0A1A6279C5DD}"/>
              </a:ext>
            </a:extLst>
          </p:cNvPr>
          <p:cNvSpPr txBox="1"/>
          <p:nvPr/>
        </p:nvSpPr>
        <p:spPr>
          <a:xfrm>
            <a:off x="7841191" y="558709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Reinforcing</a:t>
            </a:r>
          </a:p>
        </p:txBody>
      </p:sp>
      <p:cxnSp>
        <p:nvCxnSpPr>
          <p:cNvPr id="84" name="Connector: Elbow 83">
            <a:extLst>
              <a:ext uri="{FF2B5EF4-FFF2-40B4-BE49-F238E27FC236}">
                <a16:creationId xmlns:a16="http://schemas.microsoft.com/office/drawing/2014/main" id="{F61B5888-4C3D-EC06-FB90-1FE418CAEFF7}"/>
              </a:ext>
            </a:extLst>
          </p:cNvPr>
          <p:cNvCxnSpPr>
            <a:cxnSpLocks/>
          </p:cNvCxnSpPr>
          <p:nvPr/>
        </p:nvCxnSpPr>
        <p:spPr>
          <a:xfrm flipV="1">
            <a:off x="2292668" y="3502294"/>
            <a:ext cx="958532" cy="51055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178D1DDC-3FC6-41FB-C049-2B56484C1F6F}"/>
              </a:ext>
            </a:extLst>
          </p:cNvPr>
          <p:cNvCxnSpPr>
            <a:cxnSpLocks/>
          </p:cNvCxnSpPr>
          <p:nvPr/>
        </p:nvCxnSpPr>
        <p:spPr>
          <a:xfrm>
            <a:off x="2308542" y="4018140"/>
            <a:ext cx="942657" cy="68536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F915E7-0210-70D4-0E26-C5E0DA5F8A32}"/>
              </a:ext>
            </a:extLst>
          </p:cNvPr>
          <p:cNvCxnSpPr>
            <a:cxnSpLocks/>
          </p:cNvCxnSpPr>
          <p:nvPr/>
        </p:nvCxnSpPr>
        <p:spPr>
          <a:xfrm flipH="1">
            <a:off x="2234299" y="2407174"/>
            <a:ext cx="3655" cy="33461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D16F9475-90F3-7365-98D2-CA86DECB4EC4}"/>
              </a:ext>
            </a:extLst>
          </p:cNvPr>
          <p:cNvSpPr/>
          <p:nvPr/>
        </p:nvSpPr>
        <p:spPr>
          <a:xfrm>
            <a:off x="394759" y="594632"/>
            <a:ext cx="11276541" cy="548216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3A6070-09F2-4A07-B1B7-67B917EBC5FD}"/>
              </a:ext>
            </a:extLst>
          </p:cNvPr>
          <p:cNvPicPr>
            <a:picLocks noChangeAspect="1"/>
          </p:cNvPicPr>
          <p:nvPr/>
        </p:nvPicPr>
        <p:blipFill>
          <a:blip r:embed="rId2"/>
          <a:stretch>
            <a:fillRect/>
          </a:stretch>
        </p:blipFill>
        <p:spPr>
          <a:xfrm>
            <a:off x="111533" y="1314414"/>
            <a:ext cx="5973409" cy="4024637"/>
          </a:xfrm>
          <a:prstGeom prst="rect">
            <a:avLst/>
          </a:prstGeom>
        </p:spPr>
      </p:pic>
      <p:pic>
        <p:nvPicPr>
          <p:cNvPr id="6" name="Picture 5">
            <a:extLst>
              <a:ext uri="{FF2B5EF4-FFF2-40B4-BE49-F238E27FC236}">
                <a16:creationId xmlns:a16="http://schemas.microsoft.com/office/drawing/2014/main" id="{4310C63B-736B-4011-9E72-59477D2F214C}"/>
              </a:ext>
            </a:extLst>
          </p:cNvPr>
          <p:cNvPicPr>
            <a:picLocks noChangeAspect="1"/>
          </p:cNvPicPr>
          <p:nvPr/>
        </p:nvPicPr>
        <p:blipFill>
          <a:blip r:embed="rId3"/>
          <a:stretch>
            <a:fillRect/>
          </a:stretch>
        </p:blipFill>
        <p:spPr>
          <a:xfrm>
            <a:off x="6160350" y="2003710"/>
            <a:ext cx="5810792" cy="2996761"/>
          </a:xfrm>
          <a:prstGeom prst="rect">
            <a:avLst/>
          </a:prstGeom>
        </p:spPr>
      </p:pic>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dirty="0"/>
              <a:t>Joseph M Londa</a:t>
            </a:r>
          </a:p>
          <a:p>
            <a:r>
              <a:rPr lang="en-US" sz="1000" dirty="0">
                <a:hlinkClick r:id="rId4"/>
              </a:rPr>
              <a:t>londajm@gmail.com</a:t>
            </a:r>
            <a:endParaRPr lang="en-US" sz="1000" dirty="0"/>
          </a:p>
          <a:p>
            <a:r>
              <a:rPr lang="en-US" sz="1000" dirty="0"/>
              <a:t>New Paltz Climate Smart Community Task Force </a:t>
            </a:r>
          </a:p>
        </p:txBody>
      </p:sp>
    </p:spTree>
    <p:extLst>
      <p:ext uri="{BB962C8B-B14F-4D97-AF65-F5344CB8AC3E}">
        <p14:creationId xmlns:p14="http://schemas.microsoft.com/office/powerpoint/2010/main" val="40108742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D803F18C-E26C-4032-9F90-A24DA94C2A01}"/>
              </a:ext>
            </a:extLst>
          </p:cNvPr>
          <p:cNvSpPr txBox="1"/>
          <p:nvPr/>
        </p:nvSpPr>
        <p:spPr>
          <a:xfrm>
            <a:off x="4686299" y="84618"/>
            <a:ext cx="3118290" cy="369332"/>
          </a:xfrm>
          <a:prstGeom prst="rect">
            <a:avLst/>
          </a:prstGeom>
          <a:noFill/>
        </p:spPr>
        <p:txBody>
          <a:bodyPr wrap="none" lIns="91440" tIns="45720" rIns="91440" bIns="45720" rtlCol="0" anchor="t">
            <a:spAutoFit/>
          </a:bodyPr>
          <a:lstStyle/>
          <a:p>
            <a:r>
              <a:rPr lang="en-US" b="1" u="sng" dirty="0"/>
              <a:t>Greenhouse Gas Accumulation</a:t>
            </a:r>
          </a:p>
        </p:txBody>
      </p:sp>
      <p:sp>
        <p:nvSpPr>
          <p:cNvPr id="104" name="Cloud 103">
            <a:extLst>
              <a:ext uri="{FF2B5EF4-FFF2-40B4-BE49-F238E27FC236}">
                <a16:creationId xmlns:a16="http://schemas.microsoft.com/office/drawing/2014/main" id="{8659609B-03F0-44A9-A2A2-6C6BE7D8C4D0}"/>
              </a:ext>
            </a:extLst>
          </p:cNvPr>
          <p:cNvSpPr/>
          <p:nvPr/>
        </p:nvSpPr>
        <p:spPr>
          <a:xfrm>
            <a:off x="10708219" y="320871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C3A4B109-A9B5-DAD1-306A-E3E818C44284}"/>
              </a:ext>
            </a:extLst>
          </p:cNvPr>
          <p:cNvGrpSpPr/>
          <p:nvPr/>
        </p:nvGrpSpPr>
        <p:grpSpPr>
          <a:xfrm flipH="1">
            <a:off x="2141939" y="1271966"/>
            <a:ext cx="201083" cy="349252"/>
            <a:chOff x="1840314" y="2268008"/>
            <a:chExt cx="1058333" cy="1815042"/>
          </a:xfrm>
        </p:grpSpPr>
        <p:sp>
          <p:nvSpPr>
            <p:cNvPr id="112" name="Isosceles Triangle 111">
              <a:extLst>
                <a:ext uri="{FF2B5EF4-FFF2-40B4-BE49-F238E27FC236}">
                  <a16:creationId xmlns:a16="http://schemas.microsoft.com/office/drawing/2014/main" id="{D1EA3668-81CA-35E8-E000-15A3C7145695}"/>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a:extLst>
                <a:ext uri="{FF2B5EF4-FFF2-40B4-BE49-F238E27FC236}">
                  <a16:creationId xmlns:a16="http://schemas.microsoft.com/office/drawing/2014/main" id="{3D658305-92EE-F1C9-A893-D734237D3F00}"/>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AE8F4D-A3E6-49E9-4E0E-A604137FE842}"/>
              </a:ext>
            </a:extLst>
          </p:cNvPr>
          <p:cNvGrpSpPr/>
          <p:nvPr/>
        </p:nvGrpSpPr>
        <p:grpSpPr>
          <a:xfrm flipH="1">
            <a:off x="5359272" y="4891466"/>
            <a:ext cx="201083" cy="349252"/>
            <a:chOff x="1840314" y="2268008"/>
            <a:chExt cx="1058333" cy="1815042"/>
          </a:xfrm>
        </p:grpSpPr>
        <p:sp>
          <p:nvSpPr>
            <p:cNvPr id="115" name="Isosceles Triangle 114">
              <a:extLst>
                <a:ext uri="{FF2B5EF4-FFF2-40B4-BE49-F238E27FC236}">
                  <a16:creationId xmlns:a16="http://schemas.microsoft.com/office/drawing/2014/main" id="{BA227B56-4EB0-E095-69A8-1D9DC3632F5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A19B5E0-B598-7FE7-A8FD-A7BAEF12679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68747A5-2DBD-7164-B83B-0B4101435EFA}"/>
              </a:ext>
            </a:extLst>
          </p:cNvPr>
          <p:cNvGrpSpPr/>
          <p:nvPr/>
        </p:nvGrpSpPr>
        <p:grpSpPr>
          <a:xfrm flipH="1">
            <a:off x="5375147" y="2907091"/>
            <a:ext cx="201083" cy="349252"/>
            <a:chOff x="1840314" y="2268008"/>
            <a:chExt cx="1058333" cy="1815042"/>
          </a:xfrm>
        </p:grpSpPr>
        <p:sp>
          <p:nvSpPr>
            <p:cNvPr id="118" name="Isosceles Triangle 117">
              <a:extLst>
                <a:ext uri="{FF2B5EF4-FFF2-40B4-BE49-F238E27FC236}">
                  <a16:creationId xmlns:a16="http://schemas.microsoft.com/office/drawing/2014/main" id="{4DE9505D-6A53-4D90-CC57-51A81CBAF1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62AF01FA-6DFE-89C1-3DB0-8A98FEB9D197}"/>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107D5D-4695-6444-8549-8F0A8E0A9077}"/>
              </a:ext>
            </a:extLst>
          </p:cNvPr>
          <p:cNvGrpSpPr/>
          <p:nvPr/>
        </p:nvGrpSpPr>
        <p:grpSpPr>
          <a:xfrm flipH="1">
            <a:off x="7221939" y="1240215"/>
            <a:ext cx="201083" cy="349252"/>
            <a:chOff x="1840314" y="2268008"/>
            <a:chExt cx="1058333" cy="1815042"/>
          </a:xfrm>
        </p:grpSpPr>
        <p:sp>
          <p:nvSpPr>
            <p:cNvPr id="124" name="Isosceles Triangle 123">
              <a:extLst>
                <a:ext uri="{FF2B5EF4-FFF2-40B4-BE49-F238E27FC236}">
                  <a16:creationId xmlns:a16="http://schemas.microsoft.com/office/drawing/2014/main" id="{BCDEC4EF-BBF2-C4BA-152B-BE97F38BBAB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6540332-2BCD-AE77-98DD-59F58148F825}"/>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8965DF61-6F01-DEF7-D81A-C1901F067BC9}"/>
              </a:ext>
            </a:extLst>
          </p:cNvPr>
          <p:cNvGrpSpPr/>
          <p:nvPr/>
        </p:nvGrpSpPr>
        <p:grpSpPr>
          <a:xfrm flipH="1">
            <a:off x="9285688" y="3266924"/>
            <a:ext cx="201083" cy="349252"/>
            <a:chOff x="1840314" y="2268008"/>
            <a:chExt cx="1058333" cy="1815042"/>
          </a:xfrm>
        </p:grpSpPr>
        <p:sp>
          <p:nvSpPr>
            <p:cNvPr id="140" name="Isosceles Triangle 139">
              <a:extLst>
                <a:ext uri="{FF2B5EF4-FFF2-40B4-BE49-F238E27FC236}">
                  <a16:creationId xmlns:a16="http://schemas.microsoft.com/office/drawing/2014/main" id="{C0FD7CB6-CFB2-75D3-8489-469E493E053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6" name="Isosceles Triangle 155">
              <a:extLst>
                <a:ext uri="{FF2B5EF4-FFF2-40B4-BE49-F238E27FC236}">
                  <a16:creationId xmlns:a16="http://schemas.microsoft.com/office/drawing/2014/main" id="{E4FF9799-AD15-D7DD-FBF2-9B1F56EFA98A}"/>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5" name="TextBox 24">
            <a:extLst>
              <a:ext uri="{FF2B5EF4-FFF2-40B4-BE49-F238E27FC236}">
                <a16:creationId xmlns:a16="http://schemas.microsoft.com/office/drawing/2014/main" id="{CE145A5F-9001-25AF-56F2-04DAAE422567}"/>
              </a:ext>
            </a:extLst>
          </p:cNvPr>
          <p:cNvSpPr txBox="1"/>
          <p:nvPr/>
        </p:nvSpPr>
        <p:spPr>
          <a:xfrm>
            <a:off x="6893983" y="902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Deaths</a:t>
            </a:r>
          </a:p>
        </p:txBody>
      </p:sp>
      <p:cxnSp>
        <p:nvCxnSpPr>
          <p:cNvPr id="28" name="Connector: Elbow 27">
            <a:extLst>
              <a:ext uri="{FF2B5EF4-FFF2-40B4-BE49-F238E27FC236}">
                <a16:creationId xmlns:a16="http://schemas.microsoft.com/office/drawing/2014/main" id="{CDD21747-BC8D-E709-59AF-81C36D250C31}"/>
              </a:ext>
            </a:extLst>
          </p:cNvPr>
          <p:cNvCxnSpPr/>
          <p:nvPr/>
        </p:nvCxnSpPr>
        <p:spPr>
          <a:xfrm>
            <a:off x="5483544" y="3076224"/>
            <a:ext cx="979698" cy="5742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A616FED6-B183-8597-5260-3E1F060CCBC3}"/>
              </a:ext>
            </a:extLst>
          </p:cNvPr>
          <p:cNvCxnSpPr>
            <a:cxnSpLocks/>
          </p:cNvCxnSpPr>
          <p:nvPr/>
        </p:nvCxnSpPr>
        <p:spPr>
          <a:xfrm flipV="1">
            <a:off x="5460183" y="4415852"/>
            <a:ext cx="997767" cy="60940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Cloud 175">
            <a:extLst>
              <a:ext uri="{FF2B5EF4-FFF2-40B4-BE49-F238E27FC236}">
                <a16:creationId xmlns:a16="http://schemas.microsoft.com/office/drawing/2014/main" id="{80068AD9-8B7E-4FEE-E538-7DDC409D41CB}"/>
              </a:ext>
            </a:extLst>
          </p:cNvPr>
          <p:cNvSpPr/>
          <p:nvPr/>
        </p:nvSpPr>
        <p:spPr>
          <a:xfrm>
            <a:off x="10708219" y="3833130"/>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DDF26545-838C-724B-51DB-71FB2C08EDDD}"/>
              </a:ext>
            </a:extLst>
          </p:cNvPr>
          <p:cNvSpPr/>
          <p:nvPr/>
        </p:nvSpPr>
        <p:spPr>
          <a:xfrm>
            <a:off x="10501843" y="118200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Arrow Connector 181">
            <a:extLst>
              <a:ext uri="{FF2B5EF4-FFF2-40B4-BE49-F238E27FC236}">
                <a16:creationId xmlns:a16="http://schemas.microsoft.com/office/drawing/2014/main" id="{DDF7927C-1DD0-D08E-8DEE-BAD2B13239D7}"/>
              </a:ext>
            </a:extLst>
          </p:cNvPr>
          <p:cNvCxnSpPr>
            <a:cxnSpLocks/>
          </p:cNvCxnSpPr>
          <p:nvPr/>
        </p:nvCxnSpPr>
        <p:spPr>
          <a:xfrm>
            <a:off x="8006469" y="3432662"/>
            <a:ext cx="2729443" cy="148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63E39662-9D93-AA7A-C31E-C8F098EE3D76}"/>
              </a:ext>
            </a:extLst>
          </p:cNvPr>
          <p:cNvGrpSpPr/>
          <p:nvPr/>
        </p:nvGrpSpPr>
        <p:grpSpPr>
          <a:xfrm flipH="1">
            <a:off x="9269813" y="3838423"/>
            <a:ext cx="201083" cy="349252"/>
            <a:chOff x="1840314" y="2268008"/>
            <a:chExt cx="1058333" cy="1815042"/>
          </a:xfrm>
        </p:grpSpPr>
        <p:sp>
          <p:nvSpPr>
            <p:cNvPr id="184" name="Isosceles Triangle 183">
              <a:extLst>
                <a:ext uri="{FF2B5EF4-FFF2-40B4-BE49-F238E27FC236}">
                  <a16:creationId xmlns:a16="http://schemas.microsoft.com/office/drawing/2014/main" id="{D5174251-75A2-1366-FAEE-281BC261E6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5" name="Isosceles Triangle 184">
              <a:extLst>
                <a:ext uri="{FF2B5EF4-FFF2-40B4-BE49-F238E27FC236}">
                  <a16:creationId xmlns:a16="http://schemas.microsoft.com/office/drawing/2014/main" id="{CB6B5590-7F83-CE6B-069B-1DE1A127D9B4}"/>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87" name="Straight Arrow Connector 186">
            <a:extLst>
              <a:ext uri="{FF2B5EF4-FFF2-40B4-BE49-F238E27FC236}">
                <a16:creationId xmlns:a16="http://schemas.microsoft.com/office/drawing/2014/main" id="{41BA93C2-E195-8B54-AADC-D48F507B4D62}"/>
              </a:ext>
            </a:extLst>
          </p:cNvPr>
          <p:cNvCxnSpPr>
            <a:cxnSpLocks/>
          </p:cNvCxnSpPr>
          <p:nvPr/>
        </p:nvCxnSpPr>
        <p:spPr>
          <a:xfrm>
            <a:off x="7977715" y="396542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545B350-44F5-3AF6-30F3-F850B01C31FB}"/>
              </a:ext>
            </a:extLst>
          </p:cNvPr>
          <p:cNvCxnSpPr>
            <a:cxnSpLocks/>
          </p:cNvCxnSpPr>
          <p:nvPr/>
        </p:nvCxnSpPr>
        <p:spPr>
          <a:xfrm flipV="1">
            <a:off x="4781549" y="1424364"/>
            <a:ext cx="5724526" cy="634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2296F94-C50E-F489-BE56-2D2461218174}"/>
              </a:ext>
            </a:extLst>
          </p:cNvPr>
          <p:cNvCxnSpPr>
            <a:cxnSpLocks/>
          </p:cNvCxnSpPr>
          <p:nvPr/>
        </p:nvCxnSpPr>
        <p:spPr>
          <a:xfrm flipV="1">
            <a:off x="4686299" y="5045761"/>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03A04EA9-F3C9-FD8F-0167-6790EC4B3718}"/>
              </a:ext>
            </a:extLst>
          </p:cNvPr>
          <p:cNvCxnSpPr>
            <a:cxnSpLocks/>
          </p:cNvCxnSpPr>
          <p:nvPr/>
        </p:nvCxnSpPr>
        <p:spPr>
          <a:xfrm flipV="1">
            <a:off x="4786840" y="3075364"/>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E443EFBD-D774-0EFE-B6A1-151EAE0F5A75}"/>
              </a:ext>
            </a:extLst>
          </p:cNvPr>
          <p:cNvCxnSpPr>
            <a:cxnSpLocks/>
          </p:cNvCxnSpPr>
          <p:nvPr/>
        </p:nvCxnSpPr>
        <p:spPr>
          <a:xfrm flipV="1">
            <a:off x="1336673" y="3165322"/>
            <a:ext cx="1935692" cy="635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D1F5174-30D1-98AA-B992-302B3B581454}"/>
              </a:ext>
            </a:extLst>
          </p:cNvPr>
          <p:cNvCxnSpPr>
            <a:cxnSpLocks/>
          </p:cNvCxnSpPr>
          <p:nvPr/>
        </p:nvCxnSpPr>
        <p:spPr>
          <a:xfrm flipV="1">
            <a:off x="1527173" y="5006822"/>
            <a:ext cx="1739901"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EB34CD8-62CC-AE72-1E26-B0FAE444AA24}"/>
              </a:ext>
            </a:extLst>
          </p:cNvPr>
          <p:cNvCxnSpPr>
            <a:cxnSpLocks/>
          </p:cNvCxnSpPr>
          <p:nvPr/>
        </p:nvCxnSpPr>
        <p:spPr>
          <a:xfrm flipV="1">
            <a:off x="1135590" y="1397903"/>
            <a:ext cx="2120899"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DB9F17B4-5006-F03B-424A-420322D88103}"/>
              </a:ext>
            </a:extLst>
          </p:cNvPr>
          <p:cNvSpPr/>
          <p:nvPr/>
        </p:nvSpPr>
        <p:spPr>
          <a:xfrm>
            <a:off x="3262842" y="4357008"/>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6C99E573-B7D0-1E84-0A42-B54D558197C5}"/>
              </a:ext>
            </a:extLst>
          </p:cNvPr>
          <p:cNvSpPr/>
          <p:nvPr/>
        </p:nvSpPr>
        <p:spPr>
          <a:xfrm>
            <a:off x="3262842" y="79571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5881E7E8-C3A9-0EE4-DBCF-47F95B5D7195}"/>
              </a:ext>
            </a:extLst>
          </p:cNvPr>
          <p:cNvSpPr/>
          <p:nvPr/>
        </p:nvSpPr>
        <p:spPr>
          <a:xfrm>
            <a:off x="6459008" y="3309256"/>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BF09D160-B4F2-8B33-2767-0729C5B419F8}"/>
              </a:ext>
            </a:extLst>
          </p:cNvPr>
          <p:cNvSpPr txBox="1"/>
          <p:nvPr/>
        </p:nvSpPr>
        <p:spPr>
          <a:xfrm>
            <a:off x="4899024" y="2029732"/>
            <a:ext cx="11609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Artificial </a:t>
            </a:r>
            <a:br>
              <a:rPr lang="en-US">
                <a:cs typeface="Calibri"/>
              </a:rPr>
            </a:br>
            <a:r>
              <a:rPr lang="en-US">
                <a:cs typeface="Calibri"/>
              </a:rPr>
              <a:t>Systems</a:t>
            </a:r>
            <a:endParaRPr lang="en-US"/>
          </a:p>
          <a:p>
            <a:pPr algn="ctr"/>
            <a:r>
              <a:rPr lang="en-US"/>
              <a:t>Emissions</a:t>
            </a:r>
            <a:endParaRPr lang="en-US">
              <a:cs typeface="Calibri" panose="020F0502020204030204"/>
            </a:endParaRPr>
          </a:p>
        </p:txBody>
      </p:sp>
      <p:sp>
        <p:nvSpPr>
          <p:cNvPr id="201" name="TextBox 200">
            <a:extLst>
              <a:ext uri="{FF2B5EF4-FFF2-40B4-BE49-F238E27FC236}">
                <a16:creationId xmlns:a16="http://schemas.microsoft.com/office/drawing/2014/main" id="{E4B207A6-4D70-1BCB-1C96-064711E55C78}"/>
              </a:ext>
            </a:extLst>
          </p:cNvPr>
          <p:cNvSpPr txBox="1"/>
          <p:nvPr/>
        </p:nvSpPr>
        <p:spPr>
          <a:xfrm>
            <a:off x="1835150" y="934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Births</a:t>
            </a:r>
          </a:p>
        </p:txBody>
      </p:sp>
      <p:sp>
        <p:nvSpPr>
          <p:cNvPr id="202" name="TextBox 201">
            <a:extLst>
              <a:ext uri="{FF2B5EF4-FFF2-40B4-BE49-F238E27FC236}">
                <a16:creationId xmlns:a16="http://schemas.microsoft.com/office/drawing/2014/main" id="{4CCF6D66-91A8-5670-C633-99AEF7861ACE}"/>
              </a:ext>
            </a:extLst>
          </p:cNvPr>
          <p:cNvSpPr txBox="1"/>
          <p:nvPr/>
        </p:nvSpPr>
        <p:spPr>
          <a:xfrm>
            <a:off x="9063566" y="2924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Decay</a:t>
            </a:r>
          </a:p>
        </p:txBody>
      </p:sp>
      <p:sp>
        <p:nvSpPr>
          <p:cNvPr id="203" name="TextBox 202">
            <a:extLst>
              <a:ext uri="{FF2B5EF4-FFF2-40B4-BE49-F238E27FC236}">
                <a16:creationId xmlns:a16="http://schemas.microsoft.com/office/drawing/2014/main" id="{69727FD4-0A7E-D7C8-2B97-2781E28AC128}"/>
              </a:ext>
            </a:extLst>
          </p:cNvPr>
          <p:cNvSpPr txBox="1"/>
          <p:nvPr/>
        </p:nvSpPr>
        <p:spPr>
          <a:xfrm>
            <a:off x="8798983" y="35378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Absorption</a:t>
            </a:r>
          </a:p>
        </p:txBody>
      </p:sp>
      <p:sp>
        <p:nvSpPr>
          <p:cNvPr id="204" name="TextBox 203">
            <a:extLst>
              <a:ext uri="{FF2B5EF4-FFF2-40B4-BE49-F238E27FC236}">
                <a16:creationId xmlns:a16="http://schemas.microsoft.com/office/drawing/2014/main" id="{C6FD42F5-E2D8-C847-80E8-141ECF2EF8A9}"/>
              </a:ext>
            </a:extLst>
          </p:cNvPr>
          <p:cNvSpPr txBox="1"/>
          <p:nvPr/>
        </p:nvSpPr>
        <p:spPr>
          <a:xfrm>
            <a:off x="4899025" y="5252356"/>
            <a:ext cx="11080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Natural </a:t>
            </a:r>
            <a:endParaRPr lang="en-US"/>
          </a:p>
          <a:p>
            <a:pPr algn="ctr"/>
            <a:r>
              <a:rPr lang="en-US">
                <a:cs typeface="Calibri"/>
              </a:rPr>
              <a:t>Systems</a:t>
            </a:r>
            <a:endParaRPr lang="en-US"/>
          </a:p>
          <a:p>
            <a:pPr algn="ctr"/>
            <a:r>
              <a:rPr lang="en-US"/>
              <a:t>Emissions</a:t>
            </a:r>
            <a:endParaRPr lang="en-US">
              <a:cs typeface="Calibri"/>
            </a:endParaRPr>
          </a:p>
        </p:txBody>
      </p:sp>
      <p:grpSp>
        <p:nvGrpSpPr>
          <p:cNvPr id="44" name="Group 43">
            <a:extLst>
              <a:ext uri="{FF2B5EF4-FFF2-40B4-BE49-F238E27FC236}">
                <a16:creationId xmlns:a16="http://schemas.microsoft.com/office/drawing/2014/main" id="{E41D9508-95E1-FDD0-4688-2F67CF60B1CE}"/>
              </a:ext>
            </a:extLst>
          </p:cNvPr>
          <p:cNvGrpSpPr/>
          <p:nvPr/>
        </p:nvGrpSpPr>
        <p:grpSpPr>
          <a:xfrm>
            <a:off x="946150" y="2119690"/>
            <a:ext cx="1406524" cy="369332"/>
            <a:chOff x="-2170642" y="2099733"/>
            <a:chExt cx="1406524" cy="369332"/>
          </a:xfrm>
        </p:grpSpPr>
        <p:sp>
          <p:nvSpPr>
            <p:cNvPr id="170" name="Oval 169">
              <a:extLst>
                <a:ext uri="{FF2B5EF4-FFF2-40B4-BE49-F238E27FC236}">
                  <a16:creationId xmlns:a16="http://schemas.microsoft.com/office/drawing/2014/main" id="{CC9548FB-2F7B-1C38-6EF4-722875688EB9}"/>
                </a:ext>
              </a:extLst>
            </p:cNvPr>
            <p:cNvSpPr/>
            <p:nvPr/>
          </p:nvSpPr>
          <p:spPr>
            <a:xfrm>
              <a:off x="-981076" y="217275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36FEDFF1-30BA-F787-C327-5E479F49E364}"/>
                </a:ext>
              </a:extLst>
            </p:cNvPr>
            <p:cNvSpPr txBox="1"/>
            <p:nvPr/>
          </p:nvSpPr>
          <p:spPr>
            <a:xfrm>
              <a:off x="-2170642" y="2099733"/>
              <a:ext cx="1314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Technology</a:t>
              </a:r>
            </a:p>
          </p:txBody>
        </p:sp>
      </p:grpSp>
      <p:grpSp>
        <p:nvGrpSpPr>
          <p:cNvPr id="48" name="Group 47">
            <a:extLst>
              <a:ext uri="{FF2B5EF4-FFF2-40B4-BE49-F238E27FC236}">
                <a16:creationId xmlns:a16="http://schemas.microsoft.com/office/drawing/2014/main" id="{928D421D-ACB7-E64E-A627-89D03BD53AF3}"/>
              </a:ext>
            </a:extLst>
          </p:cNvPr>
          <p:cNvGrpSpPr/>
          <p:nvPr/>
        </p:nvGrpSpPr>
        <p:grpSpPr>
          <a:xfrm>
            <a:off x="713316" y="3871231"/>
            <a:ext cx="1586442" cy="369332"/>
            <a:chOff x="-2493434" y="3031066"/>
            <a:chExt cx="1586442" cy="369332"/>
          </a:xfrm>
        </p:grpSpPr>
        <p:sp>
          <p:nvSpPr>
            <p:cNvPr id="171" name="Oval 170">
              <a:extLst>
                <a:ext uri="{FF2B5EF4-FFF2-40B4-BE49-F238E27FC236}">
                  <a16:creationId xmlns:a16="http://schemas.microsoft.com/office/drawing/2014/main" id="{B648A9D8-AFDC-18BD-C63A-F3144A62F854}"/>
                </a:ext>
              </a:extLst>
            </p:cNvPr>
            <p:cNvSpPr/>
            <p:nvPr/>
          </p:nvSpPr>
          <p:spPr>
            <a:xfrm>
              <a:off x="-1123950" y="309350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641BE2D3-FFDC-B226-C091-CC3F95943D38}"/>
                </a:ext>
              </a:extLst>
            </p:cNvPr>
            <p:cNvSpPr txBox="1"/>
            <p:nvPr/>
          </p:nvSpPr>
          <p:spPr>
            <a:xfrm>
              <a:off x="-2493434" y="3031066"/>
              <a:ext cx="1430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Consumption</a:t>
              </a:r>
            </a:p>
          </p:txBody>
        </p:sp>
      </p:grpSp>
      <p:sp>
        <p:nvSpPr>
          <p:cNvPr id="33" name="Oval 32">
            <a:extLst>
              <a:ext uri="{FF2B5EF4-FFF2-40B4-BE49-F238E27FC236}">
                <a16:creationId xmlns:a16="http://schemas.microsoft.com/office/drawing/2014/main" id="{58F99243-F19E-1C9D-2583-0D8FA6830A5D}"/>
              </a:ext>
            </a:extLst>
          </p:cNvPr>
          <p:cNvSpPr/>
          <p:nvPr/>
        </p:nvSpPr>
        <p:spPr>
          <a:xfrm>
            <a:off x="8554508" y="2912383"/>
            <a:ext cx="1714502" cy="138641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35B39CC3-6CA9-B7D5-982F-8895C672744D}"/>
              </a:ext>
            </a:extLst>
          </p:cNvPr>
          <p:cNvGrpSpPr/>
          <p:nvPr/>
        </p:nvGrpSpPr>
        <p:grpSpPr>
          <a:xfrm flipH="1">
            <a:off x="2141938" y="3002341"/>
            <a:ext cx="201083" cy="349252"/>
            <a:chOff x="1840314" y="2268008"/>
            <a:chExt cx="1058333" cy="1815042"/>
          </a:xfrm>
        </p:grpSpPr>
        <p:sp>
          <p:nvSpPr>
            <p:cNvPr id="214" name="Isosceles Triangle 213">
              <a:extLst>
                <a:ext uri="{FF2B5EF4-FFF2-40B4-BE49-F238E27FC236}">
                  <a16:creationId xmlns:a16="http://schemas.microsoft.com/office/drawing/2014/main" id="{D680F2D8-FEAF-4CFA-96E6-E0B66CD2B9B8}"/>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37F19CD9-DDD8-7BCD-39C5-0FBD13305C69}"/>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15BC3536-AB55-8AB2-6E3C-0714588FA8FC}"/>
              </a:ext>
            </a:extLst>
          </p:cNvPr>
          <p:cNvGrpSpPr/>
          <p:nvPr/>
        </p:nvGrpSpPr>
        <p:grpSpPr>
          <a:xfrm flipH="1">
            <a:off x="2157813" y="4843841"/>
            <a:ext cx="201083" cy="349252"/>
            <a:chOff x="1840314" y="2268008"/>
            <a:chExt cx="1058333" cy="1815042"/>
          </a:xfrm>
        </p:grpSpPr>
        <p:sp>
          <p:nvSpPr>
            <p:cNvPr id="217" name="Isosceles Triangle 216">
              <a:extLst>
                <a:ext uri="{FF2B5EF4-FFF2-40B4-BE49-F238E27FC236}">
                  <a16:creationId xmlns:a16="http://schemas.microsoft.com/office/drawing/2014/main" id="{66B31305-BA74-C07E-CB92-A54204C196D4}"/>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a:extLst>
                <a:ext uri="{FF2B5EF4-FFF2-40B4-BE49-F238E27FC236}">
                  <a16:creationId xmlns:a16="http://schemas.microsoft.com/office/drawing/2014/main" id="{DEAD7D98-76DF-1FD2-1F00-6CD8F76D2A4B}"/>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5A130F3B-D810-0899-13E3-523635281FCF}"/>
              </a:ext>
            </a:extLst>
          </p:cNvPr>
          <p:cNvSpPr txBox="1"/>
          <p:nvPr/>
        </p:nvSpPr>
        <p:spPr>
          <a:xfrm>
            <a:off x="1565275" y="26541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4" name="TextBox 223">
            <a:extLst>
              <a:ext uri="{FF2B5EF4-FFF2-40B4-BE49-F238E27FC236}">
                <a16:creationId xmlns:a16="http://schemas.microsoft.com/office/drawing/2014/main" id="{CF5737AC-8973-ECB7-582F-81F1E4D77598}"/>
              </a:ext>
            </a:extLst>
          </p:cNvPr>
          <p:cNvSpPr txBox="1"/>
          <p:nvPr/>
        </p:nvSpPr>
        <p:spPr>
          <a:xfrm>
            <a:off x="1565274" y="45221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6" name="TextBox 225">
            <a:extLst>
              <a:ext uri="{FF2B5EF4-FFF2-40B4-BE49-F238E27FC236}">
                <a16:creationId xmlns:a16="http://schemas.microsoft.com/office/drawing/2014/main" id="{58E63806-8CED-BB7C-F1E9-EF73C3884E9E}"/>
              </a:ext>
            </a:extLst>
          </p:cNvPr>
          <p:cNvSpPr txBox="1"/>
          <p:nvPr/>
        </p:nvSpPr>
        <p:spPr>
          <a:xfrm>
            <a:off x="6501492" y="3554635"/>
            <a:ext cx="14978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Greenhouse Gas</a:t>
            </a:r>
          </a:p>
          <a:p>
            <a:pPr algn="ctr"/>
            <a:r>
              <a:rPr lang="en-US">
                <a:cs typeface="Calibri"/>
              </a:rPr>
              <a:t>Accumulation</a:t>
            </a:r>
          </a:p>
        </p:txBody>
      </p:sp>
      <p:sp>
        <p:nvSpPr>
          <p:cNvPr id="227" name="TextBox 1">
            <a:extLst>
              <a:ext uri="{FF2B5EF4-FFF2-40B4-BE49-F238E27FC236}">
                <a16:creationId xmlns:a16="http://schemas.microsoft.com/office/drawing/2014/main" id="{A389EFC6-17AB-1A1B-7545-14013079DCC8}"/>
              </a:ext>
            </a:extLst>
          </p:cNvPr>
          <p:cNvSpPr txBox="1"/>
          <p:nvPr/>
        </p:nvSpPr>
        <p:spPr>
          <a:xfrm>
            <a:off x="3470274" y="1156605"/>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Animal Population</a:t>
            </a:r>
          </a:p>
        </p:txBody>
      </p:sp>
      <p:sp>
        <p:nvSpPr>
          <p:cNvPr id="228" name="TextBox 1">
            <a:extLst>
              <a:ext uri="{FF2B5EF4-FFF2-40B4-BE49-F238E27FC236}">
                <a16:creationId xmlns:a16="http://schemas.microsoft.com/office/drawing/2014/main" id="{A389EFC6-17AB-1A1B-7545-14013079DCC8}"/>
              </a:ext>
            </a:extLst>
          </p:cNvPr>
          <p:cNvSpPr txBox="1"/>
          <p:nvPr/>
        </p:nvSpPr>
        <p:spPr>
          <a:xfrm>
            <a:off x="3422649" y="4733772"/>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Natural Resources</a:t>
            </a:r>
          </a:p>
        </p:txBody>
      </p:sp>
      <p:sp>
        <p:nvSpPr>
          <p:cNvPr id="229" name="TextBox 1">
            <a:extLst>
              <a:ext uri="{FF2B5EF4-FFF2-40B4-BE49-F238E27FC236}">
                <a16:creationId xmlns:a16="http://schemas.microsoft.com/office/drawing/2014/main" id="{A389EFC6-17AB-1A1B-7545-14013079DCC8}"/>
              </a:ext>
            </a:extLst>
          </p:cNvPr>
          <p:cNvSpPr txBox="1"/>
          <p:nvPr/>
        </p:nvSpPr>
        <p:spPr>
          <a:xfrm>
            <a:off x="3422649" y="2876397"/>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Goods &amp;</a:t>
            </a:r>
          </a:p>
          <a:p>
            <a:pPr algn="ctr"/>
            <a:r>
              <a:rPr lang="en-US"/>
              <a:t>Services</a:t>
            </a:r>
            <a:endParaRPr lang="en-US">
              <a:cs typeface="Calibri"/>
            </a:endParaRPr>
          </a:p>
        </p:txBody>
      </p:sp>
      <p:sp>
        <p:nvSpPr>
          <p:cNvPr id="212" name="TextBox 211">
            <a:extLst>
              <a:ext uri="{FF2B5EF4-FFF2-40B4-BE49-F238E27FC236}">
                <a16:creationId xmlns:a16="http://schemas.microsoft.com/office/drawing/2014/main" id="{187D9668-B70C-B526-B34C-A90AB942C239}"/>
              </a:ext>
            </a:extLst>
          </p:cNvPr>
          <p:cNvSpPr txBox="1"/>
          <p:nvPr/>
        </p:nvSpPr>
        <p:spPr>
          <a:xfrm>
            <a:off x="8555564" y="4733777"/>
            <a:ext cx="194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Climate Warming</a:t>
            </a:r>
            <a:endParaRPr lang="en-US" err="1">
              <a:cs typeface="Calibri"/>
            </a:endParaRPr>
          </a:p>
        </p:txBody>
      </p:sp>
      <p:sp>
        <p:nvSpPr>
          <p:cNvPr id="178" name="Cloud 177">
            <a:extLst>
              <a:ext uri="{FF2B5EF4-FFF2-40B4-BE49-F238E27FC236}">
                <a16:creationId xmlns:a16="http://schemas.microsoft.com/office/drawing/2014/main" id="{21EF5408-88E5-13BC-1D81-61C00D72478C}"/>
              </a:ext>
            </a:extLst>
          </p:cNvPr>
          <p:cNvSpPr/>
          <p:nvPr/>
        </p:nvSpPr>
        <p:spPr>
          <a:xfrm>
            <a:off x="521760" y="3002338"/>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C6A7F810-7104-6ECB-E452-0B5AC3393DEF}"/>
              </a:ext>
            </a:extLst>
          </p:cNvPr>
          <p:cNvSpPr/>
          <p:nvPr/>
        </p:nvSpPr>
        <p:spPr>
          <a:xfrm>
            <a:off x="521760" y="12137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55FFC13-7226-CEAB-42E4-D8B1D77258D2}"/>
              </a:ext>
            </a:extLst>
          </p:cNvPr>
          <p:cNvSpPr/>
          <p:nvPr/>
        </p:nvSpPr>
        <p:spPr>
          <a:xfrm>
            <a:off x="579969" y="48332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a:extLst>
              <a:ext uri="{FF2B5EF4-FFF2-40B4-BE49-F238E27FC236}">
                <a16:creationId xmlns:a16="http://schemas.microsoft.com/office/drawing/2014/main" id="{749C0CAC-9A2F-9B60-F0EA-3F20F6D3C184}"/>
              </a:ext>
            </a:extLst>
          </p:cNvPr>
          <p:cNvSpPr/>
          <p:nvPr/>
        </p:nvSpPr>
        <p:spPr>
          <a:xfrm>
            <a:off x="10708218" y="4372879"/>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1BA59962-4805-A642-0FFA-31F6D95DBF66}"/>
              </a:ext>
            </a:extLst>
          </p:cNvPr>
          <p:cNvGrpSpPr/>
          <p:nvPr/>
        </p:nvGrpSpPr>
        <p:grpSpPr>
          <a:xfrm flipH="1">
            <a:off x="9269813" y="4378172"/>
            <a:ext cx="201083" cy="349252"/>
            <a:chOff x="1840314" y="2268008"/>
            <a:chExt cx="1058333" cy="1815042"/>
          </a:xfrm>
        </p:grpSpPr>
        <p:sp>
          <p:nvSpPr>
            <p:cNvPr id="72" name="Isosceles Triangle 71">
              <a:extLst>
                <a:ext uri="{FF2B5EF4-FFF2-40B4-BE49-F238E27FC236}">
                  <a16:creationId xmlns:a16="http://schemas.microsoft.com/office/drawing/2014/main" id="{A363322F-0128-1482-AC0E-A8E7215CE989}"/>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Isosceles Triangle 72">
              <a:extLst>
                <a:ext uri="{FF2B5EF4-FFF2-40B4-BE49-F238E27FC236}">
                  <a16:creationId xmlns:a16="http://schemas.microsoft.com/office/drawing/2014/main" id="{F359FE3D-4ED7-7E29-207A-8DDB42F98F7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74" name="Straight Arrow Connector 73">
            <a:extLst>
              <a:ext uri="{FF2B5EF4-FFF2-40B4-BE49-F238E27FC236}">
                <a16:creationId xmlns:a16="http://schemas.microsoft.com/office/drawing/2014/main" id="{A2C8C476-242D-6DCF-E2F3-A450A8174209}"/>
              </a:ext>
            </a:extLst>
          </p:cNvPr>
          <p:cNvCxnSpPr>
            <a:cxnSpLocks/>
          </p:cNvCxnSpPr>
          <p:nvPr/>
        </p:nvCxnSpPr>
        <p:spPr>
          <a:xfrm>
            <a:off x="7977715" y="450517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Arrow: U-Turn 3">
            <a:extLst>
              <a:ext uri="{FF2B5EF4-FFF2-40B4-BE49-F238E27FC236}">
                <a16:creationId xmlns:a16="http://schemas.microsoft.com/office/drawing/2014/main" id="{5D79B738-D113-938B-FF09-A2108F78B524}"/>
              </a:ext>
            </a:extLst>
          </p:cNvPr>
          <p:cNvSpPr/>
          <p:nvPr/>
        </p:nvSpPr>
        <p:spPr>
          <a:xfrm>
            <a:off x="7029560" y="2089295"/>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Arrow: U-Turn 80">
            <a:extLst>
              <a:ext uri="{FF2B5EF4-FFF2-40B4-BE49-F238E27FC236}">
                <a16:creationId xmlns:a16="http://schemas.microsoft.com/office/drawing/2014/main" id="{6AC76ACD-F2D5-F177-2E33-A641DB63EEEF}"/>
              </a:ext>
            </a:extLst>
          </p:cNvPr>
          <p:cNvSpPr/>
          <p:nvPr/>
        </p:nvSpPr>
        <p:spPr>
          <a:xfrm flipV="1">
            <a:off x="7077185" y="4805280"/>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extBox 81">
            <a:extLst>
              <a:ext uri="{FF2B5EF4-FFF2-40B4-BE49-F238E27FC236}">
                <a16:creationId xmlns:a16="http://schemas.microsoft.com/office/drawing/2014/main" id="{A486434B-5101-18C4-B2A5-DC5469617089}"/>
              </a:ext>
            </a:extLst>
          </p:cNvPr>
          <p:cNvSpPr txBox="1"/>
          <p:nvPr/>
        </p:nvSpPr>
        <p:spPr>
          <a:xfrm>
            <a:off x="7777692" y="2061482"/>
            <a:ext cx="116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Balancing</a:t>
            </a:r>
          </a:p>
        </p:txBody>
      </p:sp>
      <p:sp>
        <p:nvSpPr>
          <p:cNvPr id="83" name="TextBox 82">
            <a:extLst>
              <a:ext uri="{FF2B5EF4-FFF2-40B4-BE49-F238E27FC236}">
                <a16:creationId xmlns:a16="http://schemas.microsoft.com/office/drawing/2014/main" id="{755F1D08-EDBF-BADA-F5E3-0A1A6279C5DD}"/>
              </a:ext>
            </a:extLst>
          </p:cNvPr>
          <p:cNvSpPr txBox="1"/>
          <p:nvPr/>
        </p:nvSpPr>
        <p:spPr>
          <a:xfrm>
            <a:off x="7841191" y="558709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Reinforcing</a:t>
            </a:r>
          </a:p>
        </p:txBody>
      </p:sp>
      <p:cxnSp>
        <p:nvCxnSpPr>
          <p:cNvPr id="84" name="Connector: Elbow 83">
            <a:extLst>
              <a:ext uri="{FF2B5EF4-FFF2-40B4-BE49-F238E27FC236}">
                <a16:creationId xmlns:a16="http://schemas.microsoft.com/office/drawing/2014/main" id="{F61B5888-4C3D-EC06-FB90-1FE418CAEFF7}"/>
              </a:ext>
            </a:extLst>
          </p:cNvPr>
          <p:cNvCxnSpPr>
            <a:cxnSpLocks/>
          </p:cNvCxnSpPr>
          <p:nvPr/>
        </p:nvCxnSpPr>
        <p:spPr>
          <a:xfrm flipV="1">
            <a:off x="2292668" y="3502294"/>
            <a:ext cx="958532" cy="51055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178D1DDC-3FC6-41FB-C049-2B56484C1F6F}"/>
              </a:ext>
            </a:extLst>
          </p:cNvPr>
          <p:cNvCxnSpPr>
            <a:cxnSpLocks/>
          </p:cNvCxnSpPr>
          <p:nvPr/>
        </p:nvCxnSpPr>
        <p:spPr>
          <a:xfrm>
            <a:off x="2308542" y="4018140"/>
            <a:ext cx="942657" cy="68536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F915E7-0210-70D4-0E26-C5E0DA5F8A32}"/>
              </a:ext>
            </a:extLst>
          </p:cNvPr>
          <p:cNvCxnSpPr>
            <a:cxnSpLocks/>
          </p:cNvCxnSpPr>
          <p:nvPr/>
        </p:nvCxnSpPr>
        <p:spPr>
          <a:xfrm flipH="1">
            <a:off x="2234299" y="2407174"/>
            <a:ext cx="3655" cy="33461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D16F9475-90F3-7365-98D2-CA86DECB4EC4}"/>
              </a:ext>
            </a:extLst>
          </p:cNvPr>
          <p:cNvSpPr/>
          <p:nvPr/>
        </p:nvSpPr>
        <p:spPr>
          <a:xfrm>
            <a:off x="394759" y="594632"/>
            <a:ext cx="11412007" cy="548216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8BDCA59-0082-4ECB-A8DC-A8279179B439}"/>
              </a:ext>
            </a:extLst>
          </p:cNvPr>
          <p:cNvPicPr>
            <a:picLocks noChangeAspect="1"/>
          </p:cNvPicPr>
          <p:nvPr/>
        </p:nvPicPr>
        <p:blipFill>
          <a:blip r:embed="rId2"/>
          <a:stretch>
            <a:fillRect/>
          </a:stretch>
        </p:blipFill>
        <p:spPr>
          <a:xfrm>
            <a:off x="2067286" y="453950"/>
            <a:ext cx="8169974" cy="6033212"/>
          </a:xfrm>
          <a:prstGeom prst="rect">
            <a:avLst/>
          </a:prstGeom>
        </p:spPr>
      </p:pic>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dirty="0"/>
              <a:t>Joseph M Londa</a:t>
            </a:r>
          </a:p>
          <a:p>
            <a:r>
              <a:rPr lang="en-US" sz="1000" dirty="0">
                <a:hlinkClick r:id="rId3"/>
              </a:rPr>
              <a:t>londajm@gmail.com</a:t>
            </a:r>
            <a:endParaRPr lang="en-US" sz="1000" dirty="0"/>
          </a:p>
          <a:p>
            <a:r>
              <a:rPr lang="en-US" sz="1000" dirty="0"/>
              <a:t>New Paltz Climate Smart Community Task Force </a:t>
            </a:r>
          </a:p>
        </p:txBody>
      </p:sp>
    </p:spTree>
    <p:extLst>
      <p:ext uri="{BB962C8B-B14F-4D97-AF65-F5344CB8AC3E}">
        <p14:creationId xmlns:p14="http://schemas.microsoft.com/office/powerpoint/2010/main" val="324584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D803F18C-E26C-4032-9F90-A24DA94C2A01}"/>
              </a:ext>
            </a:extLst>
          </p:cNvPr>
          <p:cNvSpPr txBox="1"/>
          <p:nvPr/>
        </p:nvSpPr>
        <p:spPr>
          <a:xfrm>
            <a:off x="4686299" y="84618"/>
            <a:ext cx="1889813" cy="369332"/>
          </a:xfrm>
          <a:prstGeom prst="rect">
            <a:avLst/>
          </a:prstGeom>
          <a:noFill/>
        </p:spPr>
        <p:txBody>
          <a:bodyPr wrap="none" lIns="91440" tIns="45720" rIns="91440" bIns="45720" rtlCol="0" anchor="t">
            <a:spAutoFit/>
          </a:bodyPr>
          <a:lstStyle/>
          <a:p>
            <a:r>
              <a:rPr lang="en-US" b="1" u="sng" dirty="0"/>
              <a:t>Climate Warming </a:t>
            </a:r>
          </a:p>
        </p:txBody>
      </p:sp>
      <p:sp>
        <p:nvSpPr>
          <p:cNvPr id="104" name="Cloud 103">
            <a:extLst>
              <a:ext uri="{FF2B5EF4-FFF2-40B4-BE49-F238E27FC236}">
                <a16:creationId xmlns:a16="http://schemas.microsoft.com/office/drawing/2014/main" id="{8659609B-03F0-44A9-A2A2-6C6BE7D8C4D0}"/>
              </a:ext>
            </a:extLst>
          </p:cNvPr>
          <p:cNvSpPr/>
          <p:nvPr/>
        </p:nvSpPr>
        <p:spPr>
          <a:xfrm>
            <a:off x="10708219" y="320871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C3A4B109-A9B5-DAD1-306A-E3E818C44284}"/>
              </a:ext>
            </a:extLst>
          </p:cNvPr>
          <p:cNvGrpSpPr/>
          <p:nvPr/>
        </p:nvGrpSpPr>
        <p:grpSpPr>
          <a:xfrm flipH="1">
            <a:off x="2141939" y="1271966"/>
            <a:ext cx="201083" cy="349252"/>
            <a:chOff x="1840314" y="2268008"/>
            <a:chExt cx="1058333" cy="1815042"/>
          </a:xfrm>
        </p:grpSpPr>
        <p:sp>
          <p:nvSpPr>
            <p:cNvPr id="112" name="Isosceles Triangle 111">
              <a:extLst>
                <a:ext uri="{FF2B5EF4-FFF2-40B4-BE49-F238E27FC236}">
                  <a16:creationId xmlns:a16="http://schemas.microsoft.com/office/drawing/2014/main" id="{D1EA3668-81CA-35E8-E000-15A3C7145695}"/>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a:extLst>
                <a:ext uri="{FF2B5EF4-FFF2-40B4-BE49-F238E27FC236}">
                  <a16:creationId xmlns:a16="http://schemas.microsoft.com/office/drawing/2014/main" id="{3D658305-92EE-F1C9-A893-D734237D3F00}"/>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AE8F4D-A3E6-49E9-4E0E-A604137FE842}"/>
              </a:ext>
            </a:extLst>
          </p:cNvPr>
          <p:cNvGrpSpPr/>
          <p:nvPr/>
        </p:nvGrpSpPr>
        <p:grpSpPr>
          <a:xfrm flipH="1">
            <a:off x="5359272" y="4891466"/>
            <a:ext cx="201083" cy="349252"/>
            <a:chOff x="1840314" y="2268008"/>
            <a:chExt cx="1058333" cy="1815042"/>
          </a:xfrm>
        </p:grpSpPr>
        <p:sp>
          <p:nvSpPr>
            <p:cNvPr id="115" name="Isosceles Triangle 114">
              <a:extLst>
                <a:ext uri="{FF2B5EF4-FFF2-40B4-BE49-F238E27FC236}">
                  <a16:creationId xmlns:a16="http://schemas.microsoft.com/office/drawing/2014/main" id="{BA227B56-4EB0-E095-69A8-1D9DC3632F5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A19B5E0-B598-7FE7-A8FD-A7BAEF12679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68747A5-2DBD-7164-B83B-0B4101435EFA}"/>
              </a:ext>
            </a:extLst>
          </p:cNvPr>
          <p:cNvGrpSpPr/>
          <p:nvPr/>
        </p:nvGrpSpPr>
        <p:grpSpPr>
          <a:xfrm flipH="1">
            <a:off x="5375147" y="2907091"/>
            <a:ext cx="201083" cy="349252"/>
            <a:chOff x="1840314" y="2268008"/>
            <a:chExt cx="1058333" cy="1815042"/>
          </a:xfrm>
        </p:grpSpPr>
        <p:sp>
          <p:nvSpPr>
            <p:cNvPr id="118" name="Isosceles Triangle 117">
              <a:extLst>
                <a:ext uri="{FF2B5EF4-FFF2-40B4-BE49-F238E27FC236}">
                  <a16:creationId xmlns:a16="http://schemas.microsoft.com/office/drawing/2014/main" id="{4DE9505D-6A53-4D90-CC57-51A81CBAF1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62AF01FA-6DFE-89C1-3DB0-8A98FEB9D197}"/>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107D5D-4695-6444-8549-8F0A8E0A9077}"/>
              </a:ext>
            </a:extLst>
          </p:cNvPr>
          <p:cNvGrpSpPr/>
          <p:nvPr/>
        </p:nvGrpSpPr>
        <p:grpSpPr>
          <a:xfrm flipH="1">
            <a:off x="7221939" y="1240215"/>
            <a:ext cx="201083" cy="349252"/>
            <a:chOff x="1840314" y="2268008"/>
            <a:chExt cx="1058333" cy="1815042"/>
          </a:xfrm>
        </p:grpSpPr>
        <p:sp>
          <p:nvSpPr>
            <p:cNvPr id="124" name="Isosceles Triangle 123">
              <a:extLst>
                <a:ext uri="{FF2B5EF4-FFF2-40B4-BE49-F238E27FC236}">
                  <a16:creationId xmlns:a16="http://schemas.microsoft.com/office/drawing/2014/main" id="{BCDEC4EF-BBF2-C4BA-152B-BE97F38BBAB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6540332-2BCD-AE77-98DD-59F58148F825}"/>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8965DF61-6F01-DEF7-D81A-C1901F067BC9}"/>
              </a:ext>
            </a:extLst>
          </p:cNvPr>
          <p:cNvGrpSpPr/>
          <p:nvPr/>
        </p:nvGrpSpPr>
        <p:grpSpPr>
          <a:xfrm flipH="1">
            <a:off x="9285688" y="3266924"/>
            <a:ext cx="201083" cy="349252"/>
            <a:chOff x="1840314" y="2268008"/>
            <a:chExt cx="1058333" cy="1815042"/>
          </a:xfrm>
        </p:grpSpPr>
        <p:sp>
          <p:nvSpPr>
            <p:cNvPr id="140" name="Isosceles Triangle 139">
              <a:extLst>
                <a:ext uri="{FF2B5EF4-FFF2-40B4-BE49-F238E27FC236}">
                  <a16:creationId xmlns:a16="http://schemas.microsoft.com/office/drawing/2014/main" id="{C0FD7CB6-CFB2-75D3-8489-469E493E053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6" name="Isosceles Triangle 155">
              <a:extLst>
                <a:ext uri="{FF2B5EF4-FFF2-40B4-BE49-F238E27FC236}">
                  <a16:creationId xmlns:a16="http://schemas.microsoft.com/office/drawing/2014/main" id="{E4FF9799-AD15-D7DD-FBF2-9B1F56EFA98A}"/>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5" name="TextBox 24">
            <a:extLst>
              <a:ext uri="{FF2B5EF4-FFF2-40B4-BE49-F238E27FC236}">
                <a16:creationId xmlns:a16="http://schemas.microsoft.com/office/drawing/2014/main" id="{CE145A5F-9001-25AF-56F2-04DAAE422567}"/>
              </a:ext>
            </a:extLst>
          </p:cNvPr>
          <p:cNvSpPr txBox="1"/>
          <p:nvPr/>
        </p:nvSpPr>
        <p:spPr>
          <a:xfrm>
            <a:off x="6893983" y="902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Deaths</a:t>
            </a:r>
          </a:p>
        </p:txBody>
      </p:sp>
      <p:cxnSp>
        <p:nvCxnSpPr>
          <p:cNvPr id="28" name="Connector: Elbow 27">
            <a:extLst>
              <a:ext uri="{FF2B5EF4-FFF2-40B4-BE49-F238E27FC236}">
                <a16:creationId xmlns:a16="http://schemas.microsoft.com/office/drawing/2014/main" id="{CDD21747-BC8D-E709-59AF-81C36D250C31}"/>
              </a:ext>
            </a:extLst>
          </p:cNvPr>
          <p:cNvCxnSpPr/>
          <p:nvPr/>
        </p:nvCxnSpPr>
        <p:spPr>
          <a:xfrm>
            <a:off x="5483544" y="3076224"/>
            <a:ext cx="979698" cy="5742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A616FED6-B183-8597-5260-3E1F060CCBC3}"/>
              </a:ext>
            </a:extLst>
          </p:cNvPr>
          <p:cNvCxnSpPr>
            <a:cxnSpLocks/>
          </p:cNvCxnSpPr>
          <p:nvPr/>
        </p:nvCxnSpPr>
        <p:spPr>
          <a:xfrm flipV="1">
            <a:off x="5460183" y="4415852"/>
            <a:ext cx="997767" cy="60940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Cloud 175">
            <a:extLst>
              <a:ext uri="{FF2B5EF4-FFF2-40B4-BE49-F238E27FC236}">
                <a16:creationId xmlns:a16="http://schemas.microsoft.com/office/drawing/2014/main" id="{80068AD9-8B7E-4FEE-E538-7DDC409D41CB}"/>
              </a:ext>
            </a:extLst>
          </p:cNvPr>
          <p:cNvSpPr/>
          <p:nvPr/>
        </p:nvSpPr>
        <p:spPr>
          <a:xfrm>
            <a:off x="10708219" y="3833130"/>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DDF26545-838C-724B-51DB-71FB2C08EDDD}"/>
              </a:ext>
            </a:extLst>
          </p:cNvPr>
          <p:cNvSpPr/>
          <p:nvPr/>
        </p:nvSpPr>
        <p:spPr>
          <a:xfrm>
            <a:off x="10501843" y="118200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Arrow Connector 181">
            <a:extLst>
              <a:ext uri="{FF2B5EF4-FFF2-40B4-BE49-F238E27FC236}">
                <a16:creationId xmlns:a16="http://schemas.microsoft.com/office/drawing/2014/main" id="{DDF7927C-1DD0-D08E-8DEE-BAD2B13239D7}"/>
              </a:ext>
            </a:extLst>
          </p:cNvPr>
          <p:cNvCxnSpPr>
            <a:cxnSpLocks/>
          </p:cNvCxnSpPr>
          <p:nvPr/>
        </p:nvCxnSpPr>
        <p:spPr>
          <a:xfrm>
            <a:off x="8006469" y="3432662"/>
            <a:ext cx="2729443" cy="148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63E39662-9D93-AA7A-C31E-C8F098EE3D76}"/>
              </a:ext>
            </a:extLst>
          </p:cNvPr>
          <p:cNvGrpSpPr/>
          <p:nvPr/>
        </p:nvGrpSpPr>
        <p:grpSpPr>
          <a:xfrm flipH="1">
            <a:off x="9269813" y="3838423"/>
            <a:ext cx="201083" cy="349252"/>
            <a:chOff x="1840314" y="2268008"/>
            <a:chExt cx="1058333" cy="1815042"/>
          </a:xfrm>
        </p:grpSpPr>
        <p:sp>
          <p:nvSpPr>
            <p:cNvPr id="184" name="Isosceles Triangle 183">
              <a:extLst>
                <a:ext uri="{FF2B5EF4-FFF2-40B4-BE49-F238E27FC236}">
                  <a16:creationId xmlns:a16="http://schemas.microsoft.com/office/drawing/2014/main" id="{D5174251-75A2-1366-FAEE-281BC261E6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5" name="Isosceles Triangle 184">
              <a:extLst>
                <a:ext uri="{FF2B5EF4-FFF2-40B4-BE49-F238E27FC236}">
                  <a16:creationId xmlns:a16="http://schemas.microsoft.com/office/drawing/2014/main" id="{CB6B5590-7F83-CE6B-069B-1DE1A127D9B4}"/>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87" name="Straight Arrow Connector 186">
            <a:extLst>
              <a:ext uri="{FF2B5EF4-FFF2-40B4-BE49-F238E27FC236}">
                <a16:creationId xmlns:a16="http://schemas.microsoft.com/office/drawing/2014/main" id="{41BA93C2-E195-8B54-AADC-D48F507B4D62}"/>
              </a:ext>
            </a:extLst>
          </p:cNvPr>
          <p:cNvCxnSpPr>
            <a:cxnSpLocks/>
          </p:cNvCxnSpPr>
          <p:nvPr/>
        </p:nvCxnSpPr>
        <p:spPr>
          <a:xfrm>
            <a:off x="7977715" y="396542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545B350-44F5-3AF6-30F3-F850B01C31FB}"/>
              </a:ext>
            </a:extLst>
          </p:cNvPr>
          <p:cNvCxnSpPr>
            <a:cxnSpLocks/>
          </p:cNvCxnSpPr>
          <p:nvPr/>
        </p:nvCxnSpPr>
        <p:spPr>
          <a:xfrm flipV="1">
            <a:off x="4781549" y="1424364"/>
            <a:ext cx="5724526" cy="634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2296F94-C50E-F489-BE56-2D2461218174}"/>
              </a:ext>
            </a:extLst>
          </p:cNvPr>
          <p:cNvCxnSpPr>
            <a:cxnSpLocks/>
          </p:cNvCxnSpPr>
          <p:nvPr/>
        </p:nvCxnSpPr>
        <p:spPr>
          <a:xfrm flipV="1">
            <a:off x="4686299" y="5045761"/>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03A04EA9-F3C9-FD8F-0167-6790EC4B3718}"/>
              </a:ext>
            </a:extLst>
          </p:cNvPr>
          <p:cNvCxnSpPr>
            <a:cxnSpLocks/>
          </p:cNvCxnSpPr>
          <p:nvPr/>
        </p:nvCxnSpPr>
        <p:spPr>
          <a:xfrm flipV="1">
            <a:off x="4786840" y="3075364"/>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E443EFBD-D774-0EFE-B6A1-151EAE0F5A75}"/>
              </a:ext>
            </a:extLst>
          </p:cNvPr>
          <p:cNvCxnSpPr>
            <a:cxnSpLocks/>
          </p:cNvCxnSpPr>
          <p:nvPr/>
        </p:nvCxnSpPr>
        <p:spPr>
          <a:xfrm flipV="1">
            <a:off x="1336673" y="3165322"/>
            <a:ext cx="1935692" cy="635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D1F5174-30D1-98AA-B992-302B3B581454}"/>
              </a:ext>
            </a:extLst>
          </p:cNvPr>
          <p:cNvCxnSpPr>
            <a:cxnSpLocks/>
          </p:cNvCxnSpPr>
          <p:nvPr/>
        </p:nvCxnSpPr>
        <p:spPr>
          <a:xfrm flipV="1">
            <a:off x="1527173" y="5006822"/>
            <a:ext cx="1739901"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EB34CD8-62CC-AE72-1E26-B0FAE444AA24}"/>
              </a:ext>
            </a:extLst>
          </p:cNvPr>
          <p:cNvCxnSpPr>
            <a:cxnSpLocks/>
          </p:cNvCxnSpPr>
          <p:nvPr/>
        </p:nvCxnSpPr>
        <p:spPr>
          <a:xfrm flipV="1">
            <a:off x="1135590" y="1397903"/>
            <a:ext cx="2120899"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DB9F17B4-5006-F03B-424A-420322D88103}"/>
              </a:ext>
            </a:extLst>
          </p:cNvPr>
          <p:cNvSpPr/>
          <p:nvPr/>
        </p:nvSpPr>
        <p:spPr>
          <a:xfrm>
            <a:off x="3262842" y="4357008"/>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6C99E573-B7D0-1E84-0A42-B54D558197C5}"/>
              </a:ext>
            </a:extLst>
          </p:cNvPr>
          <p:cNvSpPr/>
          <p:nvPr/>
        </p:nvSpPr>
        <p:spPr>
          <a:xfrm>
            <a:off x="3262842" y="79571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5881E7E8-C3A9-0EE4-DBCF-47F95B5D7195}"/>
              </a:ext>
            </a:extLst>
          </p:cNvPr>
          <p:cNvSpPr/>
          <p:nvPr/>
        </p:nvSpPr>
        <p:spPr>
          <a:xfrm>
            <a:off x="6459008" y="3309256"/>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BF09D160-B4F2-8B33-2767-0729C5B419F8}"/>
              </a:ext>
            </a:extLst>
          </p:cNvPr>
          <p:cNvSpPr txBox="1"/>
          <p:nvPr/>
        </p:nvSpPr>
        <p:spPr>
          <a:xfrm>
            <a:off x="4899024" y="2029732"/>
            <a:ext cx="11609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Artificial </a:t>
            </a:r>
            <a:br>
              <a:rPr lang="en-US">
                <a:cs typeface="Calibri"/>
              </a:rPr>
            </a:br>
            <a:r>
              <a:rPr lang="en-US">
                <a:cs typeface="Calibri"/>
              </a:rPr>
              <a:t>Systems</a:t>
            </a:r>
            <a:endParaRPr lang="en-US"/>
          </a:p>
          <a:p>
            <a:pPr algn="ctr"/>
            <a:r>
              <a:rPr lang="en-US"/>
              <a:t>Emissions</a:t>
            </a:r>
            <a:endParaRPr lang="en-US">
              <a:cs typeface="Calibri" panose="020F0502020204030204"/>
            </a:endParaRPr>
          </a:p>
        </p:txBody>
      </p:sp>
      <p:sp>
        <p:nvSpPr>
          <p:cNvPr id="201" name="TextBox 200">
            <a:extLst>
              <a:ext uri="{FF2B5EF4-FFF2-40B4-BE49-F238E27FC236}">
                <a16:creationId xmlns:a16="http://schemas.microsoft.com/office/drawing/2014/main" id="{E4B207A6-4D70-1BCB-1C96-064711E55C78}"/>
              </a:ext>
            </a:extLst>
          </p:cNvPr>
          <p:cNvSpPr txBox="1"/>
          <p:nvPr/>
        </p:nvSpPr>
        <p:spPr>
          <a:xfrm>
            <a:off x="1835150" y="934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Births</a:t>
            </a:r>
          </a:p>
        </p:txBody>
      </p:sp>
      <p:sp>
        <p:nvSpPr>
          <p:cNvPr id="202" name="TextBox 201">
            <a:extLst>
              <a:ext uri="{FF2B5EF4-FFF2-40B4-BE49-F238E27FC236}">
                <a16:creationId xmlns:a16="http://schemas.microsoft.com/office/drawing/2014/main" id="{4CCF6D66-91A8-5670-C633-99AEF7861ACE}"/>
              </a:ext>
            </a:extLst>
          </p:cNvPr>
          <p:cNvSpPr txBox="1"/>
          <p:nvPr/>
        </p:nvSpPr>
        <p:spPr>
          <a:xfrm>
            <a:off x="9063566" y="2924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Decay</a:t>
            </a:r>
          </a:p>
        </p:txBody>
      </p:sp>
      <p:sp>
        <p:nvSpPr>
          <p:cNvPr id="203" name="TextBox 202">
            <a:extLst>
              <a:ext uri="{FF2B5EF4-FFF2-40B4-BE49-F238E27FC236}">
                <a16:creationId xmlns:a16="http://schemas.microsoft.com/office/drawing/2014/main" id="{69727FD4-0A7E-D7C8-2B97-2781E28AC128}"/>
              </a:ext>
            </a:extLst>
          </p:cNvPr>
          <p:cNvSpPr txBox="1"/>
          <p:nvPr/>
        </p:nvSpPr>
        <p:spPr>
          <a:xfrm>
            <a:off x="8798983" y="35378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Absorption</a:t>
            </a:r>
          </a:p>
        </p:txBody>
      </p:sp>
      <p:sp>
        <p:nvSpPr>
          <p:cNvPr id="204" name="TextBox 203">
            <a:extLst>
              <a:ext uri="{FF2B5EF4-FFF2-40B4-BE49-F238E27FC236}">
                <a16:creationId xmlns:a16="http://schemas.microsoft.com/office/drawing/2014/main" id="{C6FD42F5-E2D8-C847-80E8-141ECF2EF8A9}"/>
              </a:ext>
            </a:extLst>
          </p:cNvPr>
          <p:cNvSpPr txBox="1"/>
          <p:nvPr/>
        </p:nvSpPr>
        <p:spPr>
          <a:xfrm>
            <a:off x="4899025" y="5252356"/>
            <a:ext cx="11080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Natural </a:t>
            </a:r>
            <a:endParaRPr lang="en-US"/>
          </a:p>
          <a:p>
            <a:pPr algn="ctr"/>
            <a:r>
              <a:rPr lang="en-US">
                <a:cs typeface="Calibri"/>
              </a:rPr>
              <a:t>Systems</a:t>
            </a:r>
            <a:endParaRPr lang="en-US"/>
          </a:p>
          <a:p>
            <a:pPr algn="ctr"/>
            <a:r>
              <a:rPr lang="en-US"/>
              <a:t>Emissions</a:t>
            </a:r>
            <a:endParaRPr lang="en-US">
              <a:cs typeface="Calibri"/>
            </a:endParaRPr>
          </a:p>
        </p:txBody>
      </p:sp>
      <p:grpSp>
        <p:nvGrpSpPr>
          <p:cNvPr id="44" name="Group 43">
            <a:extLst>
              <a:ext uri="{FF2B5EF4-FFF2-40B4-BE49-F238E27FC236}">
                <a16:creationId xmlns:a16="http://schemas.microsoft.com/office/drawing/2014/main" id="{E41D9508-95E1-FDD0-4688-2F67CF60B1CE}"/>
              </a:ext>
            </a:extLst>
          </p:cNvPr>
          <p:cNvGrpSpPr/>
          <p:nvPr/>
        </p:nvGrpSpPr>
        <p:grpSpPr>
          <a:xfrm>
            <a:off x="946150" y="2119690"/>
            <a:ext cx="1406524" cy="369332"/>
            <a:chOff x="-2170642" y="2099733"/>
            <a:chExt cx="1406524" cy="369332"/>
          </a:xfrm>
        </p:grpSpPr>
        <p:sp>
          <p:nvSpPr>
            <p:cNvPr id="170" name="Oval 169">
              <a:extLst>
                <a:ext uri="{FF2B5EF4-FFF2-40B4-BE49-F238E27FC236}">
                  <a16:creationId xmlns:a16="http://schemas.microsoft.com/office/drawing/2014/main" id="{CC9548FB-2F7B-1C38-6EF4-722875688EB9}"/>
                </a:ext>
              </a:extLst>
            </p:cNvPr>
            <p:cNvSpPr/>
            <p:nvPr/>
          </p:nvSpPr>
          <p:spPr>
            <a:xfrm>
              <a:off x="-981076" y="217275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36FEDFF1-30BA-F787-C327-5E479F49E364}"/>
                </a:ext>
              </a:extLst>
            </p:cNvPr>
            <p:cNvSpPr txBox="1"/>
            <p:nvPr/>
          </p:nvSpPr>
          <p:spPr>
            <a:xfrm>
              <a:off x="-2170642" y="2099733"/>
              <a:ext cx="1314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Technology</a:t>
              </a:r>
            </a:p>
          </p:txBody>
        </p:sp>
      </p:grpSp>
      <p:grpSp>
        <p:nvGrpSpPr>
          <p:cNvPr id="48" name="Group 47">
            <a:extLst>
              <a:ext uri="{FF2B5EF4-FFF2-40B4-BE49-F238E27FC236}">
                <a16:creationId xmlns:a16="http://schemas.microsoft.com/office/drawing/2014/main" id="{928D421D-ACB7-E64E-A627-89D03BD53AF3}"/>
              </a:ext>
            </a:extLst>
          </p:cNvPr>
          <p:cNvGrpSpPr/>
          <p:nvPr/>
        </p:nvGrpSpPr>
        <p:grpSpPr>
          <a:xfrm>
            <a:off x="713316" y="3871231"/>
            <a:ext cx="1586442" cy="369332"/>
            <a:chOff x="-2493434" y="3031066"/>
            <a:chExt cx="1586442" cy="369332"/>
          </a:xfrm>
        </p:grpSpPr>
        <p:sp>
          <p:nvSpPr>
            <p:cNvPr id="171" name="Oval 170">
              <a:extLst>
                <a:ext uri="{FF2B5EF4-FFF2-40B4-BE49-F238E27FC236}">
                  <a16:creationId xmlns:a16="http://schemas.microsoft.com/office/drawing/2014/main" id="{B648A9D8-AFDC-18BD-C63A-F3144A62F854}"/>
                </a:ext>
              </a:extLst>
            </p:cNvPr>
            <p:cNvSpPr/>
            <p:nvPr/>
          </p:nvSpPr>
          <p:spPr>
            <a:xfrm>
              <a:off x="-1123950" y="309350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641BE2D3-FFDC-B226-C091-CC3F95943D38}"/>
                </a:ext>
              </a:extLst>
            </p:cNvPr>
            <p:cNvSpPr txBox="1"/>
            <p:nvPr/>
          </p:nvSpPr>
          <p:spPr>
            <a:xfrm>
              <a:off x="-2493434" y="3031066"/>
              <a:ext cx="1430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Consumption</a:t>
              </a:r>
            </a:p>
          </p:txBody>
        </p:sp>
      </p:grpSp>
      <p:sp>
        <p:nvSpPr>
          <p:cNvPr id="33" name="Oval 32">
            <a:extLst>
              <a:ext uri="{FF2B5EF4-FFF2-40B4-BE49-F238E27FC236}">
                <a16:creationId xmlns:a16="http://schemas.microsoft.com/office/drawing/2014/main" id="{58F99243-F19E-1C9D-2583-0D8FA6830A5D}"/>
              </a:ext>
            </a:extLst>
          </p:cNvPr>
          <p:cNvSpPr/>
          <p:nvPr/>
        </p:nvSpPr>
        <p:spPr>
          <a:xfrm>
            <a:off x="8554508" y="2912383"/>
            <a:ext cx="1714502" cy="138641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35B39CC3-6CA9-B7D5-982F-8895C672744D}"/>
              </a:ext>
            </a:extLst>
          </p:cNvPr>
          <p:cNvGrpSpPr/>
          <p:nvPr/>
        </p:nvGrpSpPr>
        <p:grpSpPr>
          <a:xfrm flipH="1">
            <a:off x="2141938" y="3002341"/>
            <a:ext cx="201083" cy="349252"/>
            <a:chOff x="1840314" y="2268008"/>
            <a:chExt cx="1058333" cy="1815042"/>
          </a:xfrm>
        </p:grpSpPr>
        <p:sp>
          <p:nvSpPr>
            <p:cNvPr id="214" name="Isosceles Triangle 213">
              <a:extLst>
                <a:ext uri="{FF2B5EF4-FFF2-40B4-BE49-F238E27FC236}">
                  <a16:creationId xmlns:a16="http://schemas.microsoft.com/office/drawing/2014/main" id="{D680F2D8-FEAF-4CFA-96E6-E0B66CD2B9B8}"/>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37F19CD9-DDD8-7BCD-39C5-0FBD13305C69}"/>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15BC3536-AB55-8AB2-6E3C-0714588FA8FC}"/>
              </a:ext>
            </a:extLst>
          </p:cNvPr>
          <p:cNvGrpSpPr/>
          <p:nvPr/>
        </p:nvGrpSpPr>
        <p:grpSpPr>
          <a:xfrm flipH="1">
            <a:off x="2157813" y="4843841"/>
            <a:ext cx="201083" cy="349252"/>
            <a:chOff x="1840314" y="2268008"/>
            <a:chExt cx="1058333" cy="1815042"/>
          </a:xfrm>
        </p:grpSpPr>
        <p:sp>
          <p:nvSpPr>
            <p:cNvPr id="217" name="Isosceles Triangle 216">
              <a:extLst>
                <a:ext uri="{FF2B5EF4-FFF2-40B4-BE49-F238E27FC236}">
                  <a16:creationId xmlns:a16="http://schemas.microsoft.com/office/drawing/2014/main" id="{66B31305-BA74-C07E-CB92-A54204C196D4}"/>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a:extLst>
                <a:ext uri="{FF2B5EF4-FFF2-40B4-BE49-F238E27FC236}">
                  <a16:creationId xmlns:a16="http://schemas.microsoft.com/office/drawing/2014/main" id="{DEAD7D98-76DF-1FD2-1F00-6CD8F76D2A4B}"/>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5A130F3B-D810-0899-13E3-523635281FCF}"/>
              </a:ext>
            </a:extLst>
          </p:cNvPr>
          <p:cNvSpPr txBox="1"/>
          <p:nvPr/>
        </p:nvSpPr>
        <p:spPr>
          <a:xfrm>
            <a:off x="1565275" y="26541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4" name="TextBox 223">
            <a:extLst>
              <a:ext uri="{FF2B5EF4-FFF2-40B4-BE49-F238E27FC236}">
                <a16:creationId xmlns:a16="http://schemas.microsoft.com/office/drawing/2014/main" id="{CF5737AC-8973-ECB7-582F-81F1E4D77598}"/>
              </a:ext>
            </a:extLst>
          </p:cNvPr>
          <p:cNvSpPr txBox="1"/>
          <p:nvPr/>
        </p:nvSpPr>
        <p:spPr>
          <a:xfrm>
            <a:off x="1565274" y="45221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6" name="TextBox 225">
            <a:extLst>
              <a:ext uri="{FF2B5EF4-FFF2-40B4-BE49-F238E27FC236}">
                <a16:creationId xmlns:a16="http://schemas.microsoft.com/office/drawing/2014/main" id="{58E63806-8CED-BB7C-F1E9-EF73C3884E9E}"/>
              </a:ext>
            </a:extLst>
          </p:cNvPr>
          <p:cNvSpPr txBox="1"/>
          <p:nvPr/>
        </p:nvSpPr>
        <p:spPr>
          <a:xfrm>
            <a:off x="6501492" y="3554635"/>
            <a:ext cx="14978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Greenhouse Gas</a:t>
            </a:r>
          </a:p>
          <a:p>
            <a:pPr algn="ctr"/>
            <a:r>
              <a:rPr lang="en-US">
                <a:cs typeface="Calibri"/>
              </a:rPr>
              <a:t>Accumulation</a:t>
            </a:r>
          </a:p>
        </p:txBody>
      </p:sp>
      <p:sp>
        <p:nvSpPr>
          <p:cNvPr id="227" name="TextBox 1">
            <a:extLst>
              <a:ext uri="{FF2B5EF4-FFF2-40B4-BE49-F238E27FC236}">
                <a16:creationId xmlns:a16="http://schemas.microsoft.com/office/drawing/2014/main" id="{A389EFC6-17AB-1A1B-7545-14013079DCC8}"/>
              </a:ext>
            </a:extLst>
          </p:cNvPr>
          <p:cNvSpPr txBox="1"/>
          <p:nvPr/>
        </p:nvSpPr>
        <p:spPr>
          <a:xfrm>
            <a:off x="3470274" y="1156605"/>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Animal Population</a:t>
            </a:r>
          </a:p>
        </p:txBody>
      </p:sp>
      <p:sp>
        <p:nvSpPr>
          <p:cNvPr id="228" name="TextBox 1">
            <a:extLst>
              <a:ext uri="{FF2B5EF4-FFF2-40B4-BE49-F238E27FC236}">
                <a16:creationId xmlns:a16="http://schemas.microsoft.com/office/drawing/2014/main" id="{A389EFC6-17AB-1A1B-7545-14013079DCC8}"/>
              </a:ext>
            </a:extLst>
          </p:cNvPr>
          <p:cNvSpPr txBox="1"/>
          <p:nvPr/>
        </p:nvSpPr>
        <p:spPr>
          <a:xfrm>
            <a:off x="3422649" y="4733772"/>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Natural Resources</a:t>
            </a:r>
          </a:p>
        </p:txBody>
      </p:sp>
      <p:sp>
        <p:nvSpPr>
          <p:cNvPr id="229" name="TextBox 1">
            <a:extLst>
              <a:ext uri="{FF2B5EF4-FFF2-40B4-BE49-F238E27FC236}">
                <a16:creationId xmlns:a16="http://schemas.microsoft.com/office/drawing/2014/main" id="{A389EFC6-17AB-1A1B-7545-14013079DCC8}"/>
              </a:ext>
            </a:extLst>
          </p:cNvPr>
          <p:cNvSpPr txBox="1"/>
          <p:nvPr/>
        </p:nvSpPr>
        <p:spPr>
          <a:xfrm>
            <a:off x="3422649" y="2876397"/>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Goods &amp;</a:t>
            </a:r>
          </a:p>
          <a:p>
            <a:pPr algn="ctr"/>
            <a:r>
              <a:rPr lang="en-US"/>
              <a:t>Services</a:t>
            </a:r>
            <a:endParaRPr lang="en-US">
              <a:cs typeface="Calibri"/>
            </a:endParaRPr>
          </a:p>
        </p:txBody>
      </p:sp>
      <p:sp>
        <p:nvSpPr>
          <p:cNvPr id="212" name="TextBox 211">
            <a:extLst>
              <a:ext uri="{FF2B5EF4-FFF2-40B4-BE49-F238E27FC236}">
                <a16:creationId xmlns:a16="http://schemas.microsoft.com/office/drawing/2014/main" id="{187D9668-B70C-B526-B34C-A90AB942C239}"/>
              </a:ext>
            </a:extLst>
          </p:cNvPr>
          <p:cNvSpPr txBox="1"/>
          <p:nvPr/>
        </p:nvSpPr>
        <p:spPr>
          <a:xfrm>
            <a:off x="8555564" y="4733777"/>
            <a:ext cx="194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Climate Warming</a:t>
            </a:r>
            <a:endParaRPr lang="en-US" err="1">
              <a:cs typeface="Calibri"/>
            </a:endParaRPr>
          </a:p>
        </p:txBody>
      </p:sp>
      <p:sp>
        <p:nvSpPr>
          <p:cNvPr id="178" name="Cloud 177">
            <a:extLst>
              <a:ext uri="{FF2B5EF4-FFF2-40B4-BE49-F238E27FC236}">
                <a16:creationId xmlns:a16="http://schemas.microsoft.com/office/drawing/2014/main" id="{21EF5408-88E5-13BC-1D81-61C00D72478C}"/>
              </a:ext>
            </a:extLst>
          </p:cNvPr>
          <p:cNvSpPr/>
          <p:nvPr/>
        </p:nvSpPr>
        <p:spPr>
          <a:xfrm>
            <a:off x="521760" y="3002338"/>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C6A7F810-7104-6ECB-E452-0B5AC3393DEF}"/>
              </a:ext>
            </a:extLst>
          </p:cNvPr>
          <p:cNvSpPr/>
          <p:nvPr/>
        </p:nvSpPr>
        <p:spPr>
          <a:xfrm>
            <a:off x="521760" y="12137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55FFC13-7226-CEAB-42E4-D8B1D77258D2}"/>
              </a:ext>
            </a:extLst>
          </p:cNvPr>
          <p:cNvSpPr/>
          <p:nvPr/>
        </p:nvSpPr>
        <p:spPr>
          <a:xfrm>
            <a:off x="579969" y="48332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a:extLst>
              <a:ext uri="{FF2B5EF4-FFF2-40B4-BE49-F238E27FC236}">
                <a16:creationId xmlns:a16="http://schemas.microsoft.com/office/drawing/2014/main" id="{749C0CAC-9A2F-9B60-F0EA-3F20F6D3C184}"/>
              </a:ext>
            </a:extLst>
          </p:cNvPr>
          <p:cNvSpPr/>
          <p:nvPr/>
        </p:nvSpPr>
        <p:spPr>
          <a:xfrm>
            <a:off x="10708218" y="4372879"/>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1BA59962-4805-A642-0FFA-31F6D95DBF66}"/>
              </a:ext>
            </a:extLst>
          </p:cNvPr>
          <p:cNvGrpSpPr/>
          <p:nvPr/>
        </p:nvGrpSpPr>
        <p:grpSpPr>
          <a:xfrm flipH="1">
            <a:off x="9269813" y="4378172"/>
            <a:ext cx="201083" cy="349252"/>
            <a:chOff x="1840314" y="2268008"/>
            <a:chExt cx="1058333" cy="1815042"/>
          </a:xfrm>
        </p:grpSpPr>
        <p:sp>
          <p:nvSpPr>
            <p:cNvPr id="72" name="Isosceles Triangle 71">
              <a:extLst>
                <a:ext uri="{FF2B5EF4-FFF2-40B4-BE49-F238E27FC236}">
                  <a16:creationId xmlns:a16="http://schemas.microsoft.com/office/drawing/2014/main" id="{A363322F-0128-1482-AC0E-A8E7215CE989}"/>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Isosceles Triangle 72">
              <a:extLst>
                <a:ext uri="{FF2B5EF4-FFF2-40B4-BE49-F238E27FC236}">
                  <a16:creationId xmlns:a16="http://schemas.microsoft.com/office/drawing/2014/main" id="{F359FE3D-4ED7-7E29-207A-8DDB42F98F7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74" name="Straight Arrow Connector 73">
            <a:extLst>
              <a:ext uri="{FF2B5EF4-FFF2-40B4-BE49-F238E27FC236}">
                <a16:creationId xmlns:a16="http://schemas.microsoft.com/office/drawing/2014/main" id="{A2C8C476-242D-6DCF-E2F3-A450A8174209}"/>
              </a:ext>
            </a:extLst>
          </p:cNvPr>
          <p:cNvCxnSpPr>
            <a:cxnSpLocks/>
          </p:cNvCxnSpPr>
          <p:nvPr/>
        </p:nvCxnSpPr>
        <p:spPr>
          <a:xfrm>
            <a:off x="7977715" y="450517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Arrow: U-Turn 3">
            <a:extLst>
              <a:ext uri="{FF2B5EF4-FFF2-40B4-BE49-F238E27FC236}">
                <a16:creationId xmlns:a16="http://schemas.microsoft.com/office/drawing/2014/main" id="{5D79B738-D113-938B-FF09-A2108F78B524}"/>
              </a:ext>
            </a:extLst>
          </p:cNvPr>
          <p:cNvSpPr/>
          <p:nvPr/>
        </p:nvSpPr>
        <p:spPr>
          <a:xfrm>
            <a:off x="7029560" y="2089295"/>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Arrow: U-Turn 80">
            <a:extLst>
              <a:ext uri="{FF2B5EF4-FFF2-40B4-BE49-F238E27FC236}">
                <a16:creationId xmlns:a16="http://schemas.microsoft.com/office/drawing/2014/main" id="{6AC76ACD-F2D5-F177-2E33-A641DB63EEEF}"/>
              </a:ext>
            </a:extLst>
          </p:cNvPr>
          <p:cNvSpPr/>
          <p:nvPr/>
        </p:nvSpPr>
        <p:spPr>
          <a:xfrm flipV="1">
            <a:off x="7077185" y="4805280"/>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extBox 81">
            <a:extLst>
              <a:ext uri="{FF2B5EF4-FFF2-40B4-BE49-F238E27FC236}">
                <a16:creationId xmlns:a16="http://schemas.microsoft.com/office/drawing/2014/main" id="{A486434B-5101-18C4-B2A5-DC5469617089}"/>
              </a:ext>
            </a:extLst>
          </p:cNvPr>
          <p:cNvSpPr txBox="1"/>
          <p:nvPr/>
        </p:nvSpPr>
        <p:spPr>
          <a:xfrm>
            <a:off x="7777692" y="2061482"/>
            <a:ext cx="116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Balancing</a:t>
            </a:r>
          </a:p>
        </p:txBody>
      </p:sp>
      <p:sp>
        <p:nvSpPr>
          <p:cNvPr id="83" name="TextBox 82">
            <a:extLst>
              <a:ext uri="{FF2B5EF4-FFF2-40B4-BE49-F238E27FC236}">
                <a16:creationId xmlns:a16="http://schemas.microsoft.com/office/drawing/2014/main" id="{755F1D08-EDBF-BADA-F5E3-0A1A6279C5DD}"/>
              </a:ext>
            </a:extLst>
          </p:cNvPr>
          <p:cNvSpPr txBox="1"/>
          <p:nvPr/>
        </p:nvSpPr>
        <p:spPr>
          <a:xfrm>
            <a:off x="7841191" y="558709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Reinforcing</a:t>
            </a:r>
          </a:p>
        </p:txBody>
      </p:sp>
      <p:cxnSp>
        <p:nvCxnSpPr>
          <p:cNvPr id="84" name="Connector: Elbow 83">
            <a:extLst>
              <a:ext uri="{FF2B5EF4-FFF2-40B4-BE49-F238E27FC236}">
                <a16:creationId xmlns:a16="http://schemas.microsoft.com/office/drawing/2014/main" id="{F61B5888-4C3D-EC06-FB90-1FE418CAEFF7}"/>
              </a:ext>
            </a:extLst>
          </p:cNvPr>
          <p:cNvCxnSpPr>
            <a:cxnSpLocks/>
          </p:cNvCxnSpPr>
          <p:nvPr/>
        </p:nvCxnSpPr>
        <p:spPr>
          <a:xfrm flipV="1">
            <a:off x="2292668" y="3502294"/>
            <a:ext cx="958532" cy="51055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178D1DDC-3FC6-41FB-C049-2B56484C1F6F}"/>
              </a:ext>
            </a:extLst>
          </p:cNvPr>
          <p:cNvCxnSpPr>
            <a:cxnSpLocks/>
          </p:cNvCxnSpPr>
          <p:nvPr/>
        </p:nvCxnSpPr>
        <p:spPr>
          <a:xfrm>
            <a:off x="2308542" y="4018140"/>
            <a:ext cx="942657" cy="68536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F915E7-0210-70D4-0E26-C5E0DA5F8A32}"/>
              </a:ext>
            </a:extLst>
          </p:cNvPr>
          <p:cNvCxnSpPr>
            <a:cxnSpLocks/>
          </p:cNvCxnSpPr>
          <p:nvPr/>
        </p:nvCxnSpPr>
        <p:spPr>
          <a:xfrm flipH="1">
            <a:off x="2234299" y="2407174"/>
            <a:ext cx="3655" cy="33461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D16F9475-90F3-7365-98D2-CA86DECB4EC4}"/>
              </a:ext>
            </a:extLst>
          </p:cNvPr>
          <p:cNvSpPr/>
          <p:nvPr/>
        </p:nvSpPr>
        <p:spPr>
          <a:xfrm>
            <a:off x="394759" y="594632"/>
            <a:ext cx="11412007" cy="54821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dirty="0"/>
              <a:t>Joseph M Londa</a:t>
            </a:r>
          </a:p>
          <a:p>
            <a:r>
              <a:rPr lang="en-US" sz="1000" dirty="0">
                <a:hlinkClick r:id="rId4"/>
              </a:rPr>
              <a:t>londajm@gmail.com</a:t>
            </a:r>
            <a:endParaRPr lang="en-US" sz="1000" dirty="0"/>
          </a:p>
          <a:p>
            <a:r>
              <a:rPr lang="en-US" sz="1000" dirty="0"/>
              <a:t>New Paltz Climate Smart Community Task Force </a:t>
            </a:r>
          </a:p>
        </p:txBody>
      </p:sp>
      <p:sp>
        <p:nvSpPr>
          <p:cNvPr id="87" name="Oval 86">
            <a:extLst>
              <a:ext uri="{FF2B5EF4-FFF2-40B4-BE49-F238E27FC236}">
                <a16:creationId xmlns:a16="http://schemas.microsoft.com/office/drawing/2014/main" id="{69629DDC-A4D8-4CD0-B4E3-B571D82F0682}"/>
              </a:ext>
            </a:extLst>
          </p:cNvPr>
          <p:cNvSpPr/>
          <p:nvPr/>
        </p:nvSpPr>
        <p:spPr>
          <a:xfrm>
            <a:off x="6501492" y="170019"/>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ISTEMP_Spiral_2022-03-06_2257">
            <a:hlinkClick r:id="" action="ppaction://media"/>
            <a:extLst>
              <a:ext uri="{FF2B5EF4-FFF2-40B4-BE49-F238E27FC236}">
                <a16:creationId xmlns:a16="http://schemas.microsoft.com/office/drawing/2014/main" id="{79BC016D-1198-42A2-846E-D169FA2FFF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7716" y="804395"/>
            <a:ext cx="9383730" cy="5278348"/>
          </a:xfrm>
          <a:prstGeom prst="rect">
            <a:avLst/>
          </a:prstGeom>
        </p:spPr>
      </p:pic>
      <p:sp>
        <p:nvSpPr>
          <p:cNvPr id="5" name="Rectangle 4">
            <a:extLst>
              <a:ext uri="{FF2B5EF4-FFF2-40B4-BE49-F238E27FC236}">
                <a16:creationId xmlns:a16="http://schemas.microsoft.com/office/drawing/2014/main" id="{91171C21-35FC-45D8-A2A9-59EFD448449E}"/>
              </a:ext>
            </a:extLst>
          </p:cNvPr>
          <p:cNvSpPr/>
          <p:nvPr/>
        </p:nvSpPr>
        <p:spPr>
          <a:xfrm>
            <a:off x="42308" y="682515"/>
            <a:ext cx="2817389" cy="5447645"/>
          </a:xfrm>
          <a:prstGeom prst="rect">
            <a:avLst/>
          </a:prstGeom>
        </p:spPr>
        <p:txBody>
          <a:bodyPr wrap="square">
            <a:spAutoFit/>
          </a:bodyPr>
          <a:lstStyle/>
          <a:p>
            <a:r>
              <a:rPr lang="en-US" sz="1200" b="1" dirty="0">
                <a:solidFill>
                  <a:srgbClr val="2B2B2B"/>
                </a:solidFill>
                <a:latin typeface="Helvetica" panose="020B0604020202020204" pitchFamily="34" charset="0"/>
              </a:rPr>
              <a:t>March 15, 2022</a:t>
            </a:r>
          </a:p>
          <a:p>
            <a:r>
              <a:rPr lang="en-US" sz="1200" dirty="0">
                <a:solidFill>
                  <a:srgbClr val="2B2B2B"/>
                </a:solidFill>
                <a:latin typeface="Helvetica" panose="020B0604020202020204" pitchFamily="34" charset="0"/>
              </a:rPr>
              <a:t>This visualization shows monthly global temperature anomalies (changes from an average) between the years 1880 and 2021. Whites and blues indicate cooler temperatures, while oranges and reds show warmer temperatures. As you can see, global temperatures have warmed from mainly human activities as time has progressed.</a:t>
            </a:r>
          </a:p>
          <a:p>
            <a:r>
              <a:rPr lang="en-US" sz="1200" dirty="0">
                <a:solidFill>
                  <a:srgbClr val="2B2B2B"/>
                </a:solidFill>
                <a:latin typeface="Helvetica" panose="020B0604020202020204" pitchFamily="34" charset="0"/>
              </a:rPr>
              <a:t>These temperatures are based on data from NASA's Goddard Institute for Space Studies (GISS). Anomalies are defined relative to a base period of 1951 to 1980. The data file used to create this visualization can be accessed </a:t>
            </a:r>
            <a:r>
              <a:rPr lang="en-US" sz="1200" dirty="0">
                <a:solidFill>
                  <a:srgbClr val="0E7EE0"/>
                </a:solidFill>
                <a:latin typeface="Helvetica" panose="020B0604020202020204" pitchFamily="34" charset="0"/>
                <a:hlinkClick r:id="rId6"/>
              </a:rPr>
              <a:t>here</a:t>
            </a:r>
            <a:r>
              <a:rPr lang="en-US" sz="1200" dirty="0">
                <a:solidFill>
                  <a:srgbClr val="2B2B2B"/>
                </a:solidFill>
                <a:latin typeface="Helvetica" panose="020B0604020202020204" pitchFamily="34" charset="0"/>
              </a:rPr>
              <a:t>.</a:t>
            </a:r>
          </a:p>
          <a:p>
            <a:r>
              <a:rPr lang="en-US" sz="1200" dirty="0">
                <a:solidFill>
                  <a:srgbClr val="2B2B2B"/>
                </a:solidFill>
                <a:latin typeface="Helvetica" panose="020B0604020202020204" pitchFamily="34" charset="0"/>
              </a:rPr>
              <a:t>The </a:t>
            </a:r>
            <a:r>
              <a:rPr lang="en-US" sz="1200" dirty="0">
                <a:solidFill>
                  <a:srgbClr val="0E7EE0"/>
                </a:solidFill>
                <a:latin typeface="Helvetica" panose="020B0604020202020204" pitchFamily="34" charset="0"/>
                <a:hlinkClick r:id="rId7"/>
              </a:rPr>
              <a:t>"climate spiral"</a:t>
            </a:r>
            <a:r>
              <a:rPr lang="en-US" sz="1200" dirty="0">
                <a:solidFill>
                  <a:srgbClr val="2B2B2B"/>
                </a:solidFill>
                <a:latin typeface="Helvetica" panose="020B0604020202020204" pitchFamily="34" charset="0"/>
              </a:rPr>
              <a:t> is a visualization designed by climate scientist Ed Hawkins from the National Centre for Atmospheric Science, University of Reading. Climate spiral visualizations have been widely distributed; a version was even part of the opening ceremony of the Rio de Janeiro Olympics.</a:t>
            </a:r>
          </a:p>
          <a:p>
            <a:r>
              <a:rPr lang="en-US" sz="1200" b="1" dirty="0">
                <a:solidFill>
                  <a:srgbClr val="2B2B2B"/>
                </a:solidFill>
                <a:latin typeface="Helvetica" panose="020B0604020202020204" pitchFamily="34" charset="0"/>
              </a:rPr>
              <a:t>Credit</a:t>
            </a:r>
          </a:p>
          <a:p>
            <a:r>
              <a:rPr lang="en-US" sz="1200" dirty="0">
                <a:solidFill>
                  <a:srgbClr val="0E7EE0"/>
                </a:solidFill>
                <a:latin typeface="Helvetica" panose="020B0604020202020204" pitchFamily="34" charset="0"/>
                <a:hlinkClick r:id="rId8"/>
              </a:rPr>
              <a:t>NASA's Scientific Visualization Studio</a:t>
            </a:r>
            <a:endParaRPr lang="en-US" sz="1200" b="0" i="0" dirty="0">
              <a:solidFill>
                <a:srgbClr val="2B2B2B"/>
              </a:solidFill>
              <a:effectLst/>
              <a:latin typeface="Helvetica" panose="020B0604020202020204" pitchFamily="34" charset="0"/>
            </a:endParaRPr>
          </a:p>
        </p:txBody>
      </p:sp>
    </p:spTree>
    <p:extLst>
      <p:ext uri="{BB962C8B-B14F-4D97-AF65-F5344CB8AC3E}">
        <p14:creationId xmlns:p14="http://schemas.microsoft.com/office/powerpoint/2010/main" val="7862662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9E10344CED1945B382FA409D207195" ma:contentTypeVersion="7011" ma:contentTypeDescription="Create a new document." ma:contentTypeScope="" ma:versionID="06d23d82508bfa23352f4eff30c9579b">
  <xsd:schema xmlns:xsd="http://www.w3.org/2001/XMLSchema" xmlns:xs="http://www.w3.org/2001/XMLSchema" xmlns:p="http://schemas.microsoft.com/office/2006/metadata/properties" xmlns:ns2="238dd806-a5b7-46a5-9c55-c2d3786c84e5" xmlns:ns3="3c7c107e-3287-4c30-a424-d8052e1ca5fb" targetNamespace="http://schemas.microsoft.com/office/2006/metadata/properties" ma:root="true" ma:fieldsID="cd8f44935796fd4b7b3c4bc40df35a53" ns2:_="" ns3:_="">
    <xsd:import namespace="238dd806-a5b7-46a5-9c55-c2d3786c84e5"/>
    <xsd:import namespace="3c7c107e-3287-4c30-a424-d8052e1ca5f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8dd806-a5b7-46a5-9c55-c2d3786c84e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b34abca-2261-4c4d-83be-4c47f5826515}" ma:internalName="TaxCatchAll" ma:showField="CatchAllData" ma:web="238dd806-a5b7-46a5-9c55-c2d3786c84e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c7c107e-3287-4c30-a424-d8052e1ca5f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e25b7-0a97-41c9-a156-d5f306235689"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3c7c107e-3287-4c30-a424-d8052e1ca5fb">
      <Terms xmlns="http://schemas.microsoft.com/office/infopath/2007/PartnerControls"/>
    </lcf76f155ced4ddcb4097134ff3c332f>
    <TaxCatchAll xmlns="238dd806-a5b7-46a5-9c55-c2d3786c84e5" xsi:nil="true"/>
    <_dlc_DocId xmlns="238dd806-a5b7-46a5-9c55-c2d3786c84e5">NYSERDAEXT-766329901-1981</_dlc_DocId>
    <_dlc_DocIdUrl xmlns="238dd806-a5b7-46a5-9c55-c2d3786c84e5">
      <Url>https://nysemail.sharepoint.com/sites/nyserda-ext/ExternalCollaboration/CLCPA/_layouts/15/DocIdRedir.aspx?ID=NYSERDAEXT-766329901-1981</Url>
      <Description>NYSERDAEXT-766329901-1981</Description>
    </_dlc_DocIdUrl>
  </documentManagement>
</p:properties>
</file>

<file path=customXml/itemProps1.xml><?xml version="1.0" encoding="utf-8"?>
<ds:datastoreItem xmlns:ds="http://schemas.openxmlformats.org/officeDocument/2006/customXml" ds:itemID="{71B2A754-D471-4BE8-B414-54AFECA8B9C5}"/>
</file>

<file path=customXml/itemProps2.xml><?xml version="1.0" encoding="utf-8"?>
<ds:datastoreItem xmlns:ds="http://schemas.openxmlformats.org/officeDocument/2006/customXml" ds:itemID="{05BA24C5-8D05-419B-B851-3D9F3F0D5861}"/>
</file>

<file path=customXml/itemProps3.xml><?xml version="1.0" encoding="utf-8"?>
<ds:datastoreItem xmlns:ds="http://schemas.openxmlformats.org/officeDocument/2006/customXml" ds:itemID="{4C0C641A-DF2C-4C79-A646-3B83D52D7122}"/>
</file>

<file path=customXml/itemProps4.xml><?xml version="1.0" encoding="utf-8"?>
<ds:datastoreItem xmlns:ds="http://schemas.openxmlformats.org/officeDocument/2006/customXml" ds:itemID="{01BB6A28-7C73-4661-A325-D5D6F44A5FC1}"/>
</file>

<file path=docProps/app.xml><?xml version="1.0" encoding="utf-8"?>
<Properties xmlns="http://schemas.openxmlformats.org/officeDocument/2006/extended-properties" xmlns:vt="http://schemas.openxmlformats.org/officeDocument/2006/docPropsVTypes">
  <TotalTime>12</TotalTime>
  <Words>713</Words>
  <Application>Microsoft Office PowerPoint</Application>
  <PresentationFormat>Widescreen</PresentationFormat>
  <Paragraphs>254</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Helvetica</vt:lpstr>
      <vt:lpstr>Office Theme</vt:lpstr>
      <vt:lpstr>New York State System Thinking Approach to Combating Climate Warming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York State System Thinking Approach to Combating Climate Warming </dc:title>
  <dc:creator>Joe Londa</dc:creator>
  <cp:lastModifiedBy>Joe Londa</cp:lastModifiedBy>
  <cp:revision>1</cp:revision>
  <dcterms:created xsi:type="dcterms:W3CDTF">2022-04-04T13:21:54Z</dcterms:created>
  <dcterms:modified xsi:type="dcterms:W3CDTF">2022-04-04T14:14:04Z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0x010100189E10344CED1945B382FA409D207195</vt:lpwstr>
  </property>
  <property fmtid="{D5CDD505-2E9C-101B-9397-08002B2CF9AE}" pid="3" name="_dlc_DocIdItemGuid">
    <vt:lpwstr>1e271104-0d96-4542-b25f-3fdf2b98cc31</vt:lpwstr>
  </property>
</Properties>
</file>