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65" r:id="rId6"/>
    <p:sldMasterId id="2147483695" r:id="rId7"/>
  </p:sldMasterIdLst>
  <p:notesMasterIdLst>
    <p:notesMasterId r:id="rId22"/>
  </p:notesMasterIdLst>
  <p:sldIdLst>
    <p:sldId id="280" r:id="rId8"/>
    <p:sldId id="293" r:id="rId9"/>
    <p:sldId id="4690" r:id="rId10"/>
    <p:sldId id="4692" r:id="rId11"/>
    <p:sldId id="4691" r:id="rId12"/>
    <p:sldId id="4694" r:id="rId13"/>
    <p:sldId id="256" r:id="rId14"/>
    <p:sldId id="4695" r:id="rId15"/>
    <p:sldId id="257" r:id="rId16"/>
    <p:sldId id="4696" r:id="rId17"/>
    <p:sldId id="258" r:id="rId18"/>
    <p:sldId id="4697" r:id="rId19"/>
    <p:sldId id="4693" r:id="rId20"/>
    <p:sldId id="4689"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982979-3373-4A00-A5BE-4C085915930F}">
          <p14:sldIdLst>
            <p14:sldId id="280"/>
            <p14:sldId id="293"/>
            <p14:sldId id="4690"/>
            <p14:sldId id="4692"/>
            <p14:sldId id="4691"/>
            <p14:sldId id="4694"/>
            <p14:sldId id="256"/>
            <p14:sldId id="4695"/>
            <p14:sldId id="257"/>
            <p14:sldId id="4696"/>
            <p14:sldId id="258"/>
            <p14:sldId id="4697"/>
            <p14:sldId id="4693"/>
            <p14:sldId id="468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good, Sarah (DPS)" initials="OS(" lastIdx="4" clrIdx="0">
    <p:extLst>
      <p:ext uri="{19B8F6BF-5375-455C-9EA6-DF929625EA0E}">
        <p15:presenceInfo xmlns:p15="http://schemas.microsoft.com/office/powerpoint/2012/main" userId="S::sarah.osgood@dps.ny.gov::83f57ce8-7e71-464c-b3eb-a320a1c10a11" providerId="AD"/>
      </p:ext>
    </p:extLst>
  </p:cmAuthor>
  <p:cmAuthor id="2" name="Testani, Macy E (NYSERDA)" initials="TME(" lastIdx="1" clrIdx="1">
    <p:extLst>
      <p:ext uri="{19B8F6BF-5375-455C-9EA6-DF929625EA0E}">
        <p15:presenceInfo xmlns:p15="http://schemas.microsoft.com/office/powerpoint/2012/main" userId="S::Macy.Howarth@nyserda.ny.gov::4fc98610-53f3-4506-bc03-591357eb77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17B"/>
    <a:srgbClr val="002060"/>
    <a:srgbClr val="ADC2E9"/>
    <a:srgbClr val="C3D3EF"/>
    <a:srgbClr val="81B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525542-094F-4CCD-8424-0421630CA08F}" v="248" dt="2020-12-18T21:17:07.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86" tIns="46243" rIns="92486" bIns="46243" rtlCol="0"/>
          <a:lstStyle>
            <a:lvl1pPr algn="r">
              <a:defRPr sz="1200"/>
            </a:lvl1pPr>
          </a:lstStyle>
          <a:p>
            <a:fld id="{1B152FA3-DACB-4C27-850E-C2A9D7A597E4}" type="datetimeFigureOut">
              <a:rPr lang="en-US" smtClean="0"/>
              <a:t>1/7/2021</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6" tIns="46243" rIns="92486" bIns="46243"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6" tIns="46243" rIns="92486"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6" tIns="46243" rIns="92486"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86" tIns="46243" rIns="92486" bIns="46243" rtlCol="0" anchor="b"/>
          <a:lstStyle>
            <a:lvl1pPr algn="r">
              <a:defRPr sz="1200"/>
            </a:lvl1pPr>
          </a:lstStyle>
          <a:p>
            <a:fld id="{51DC8002-2A74-413B-893A-26843866F006}" type="slidenum">
              <a:rPr lang="en-US" smtClean="0"/>
              <a:t>‹#›</a:t>
            </a:fld>
            <a:endParaRPr lang="en-US"/>
          </a:p>
        </p:txBody>
      </p:sp>
    </p:spTree>
    <p:extLst>
      <p:ext uri="{BB962C8B-B14F-4D97-AF65-F5344CB8AC3E}">
        <p14:creationId xmlns:p14="http://schemas.microsoft.com/office/powerpoint/2010/main" val="64427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1BD24-47A7-4B7E-BA59-461EE66B52CB}" type="slidenum">
              <a:rPr lang="en-US" smtClean="0"/>
              <a:t>2</a:t>
            </a:fld>
            <a:endParaRPr lang="en-US"/>
          </a:p>
        </p:txBody>
      </p:sp>
    </p:spTree>
    <p:extLst>
      <p:ext uri="{BB962C8B-B14F-4D97-AF65-F5344CB8AC3E}">
        <p14:creationId xmlns:p14="http://schemas.microsoft.com/office/powerpoint/2010/main" val="2358832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aee0d5e1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Potential Implementation challenges: </a:t>
            </a:r>
            <a:endParaRPr/>
          </a:p>
          <a:p>
            <a:pPr marL="457200" lvl="0"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Given long term goals of the state, workforce development </a:t>
            </a:r>
            <a:r>
              <a:rPr lang="en-US" i="1">
                <a:solidFill>
                  <a:schemeClr val="dk1"/>
                </a:solidFill>
                <a:latin typeface="Calibri"/>
                <a:ea typeface="Calibri"/>
                <a:cs typeface="Calibri"/>
                <a:sym typeface="Calibri"/>
              </a:rPr>
              <a:t>will</a:t>
            </a:r>
            <a:r>
              <a:rPr lang="en-US">
                <a:solidFill>
                  <a:schemeClr val="dk1"/>
                </a:solidFill>
                <a:latin typeface="Calibri"/>
                <a:ea typeface="Calibri"/>
                <a:cs typeface="Calibri"/>
                <a:sym typeface="Calibri"/>
              </a:rPr>
              <a:t> need to begin before and in high school to ensure a sizable flow of candidates into </a:t>
            </a:r>
            <a:r>
              <a:rPr lang="en-US" i="1">
                <a:solidFill>
                  <a:schemeClr val="dk1"/>
                </a:solidFill>
                <a:latin typeface="Calibri"/>
                <a:ea typeface="Calibri"/>
                <a:cs typeface="Calibri"/>
                <a:sym typeface="Calibri"/>
              </a:rPr>
              <a:t>educational programs, training and positions in the clean energy sector</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Char char="●"/>
            </a:pPr>
            <a:r>
              <a:rPr lang="en-US" i="1">
                <a:solidFill>
                  <a:schemeClr val="dk1"/>
                </a:solidFill>
                <a:latin typeface="Calibri"/>
                <a:ea typeface="Calibri"/>
                <a:cs typeface="Calibri"/>
                <a:sym typeface="Calibri"/>
              </a:rPr>
              <a:t>Internships</a:t>
            </a:r>
            <a:r>
              <a:rPr lang="en-US">
                <a:solidFill>
                  <a:schemeClr val="dk1"/>
                </a:solidFill>
                <a:latin typeface="Calibri"/>
                <a:ea typeface="Calibri"/>
                <a:cs typeface="Calibri"/>
                <a:sym typeface="Calibri"/>
              </a:rPr>
              <a:t>, pre-apprenticeship programs and apprenticeship programs</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Char char="●"/>
            </a:pPr>
            <a:r>
              <a:rPr lang="en-US">
                <a:solidFill>
                  <a:schemeClr val="dk1"/>
                </a:solidFill>
                <a:latin typeface="Calibri"/>
                <a:ea typeface="Calibri"/>
                <a:cs typeface="Calibri"/>
                <a:sym typeface="Calibri"/>
              </a:rPr>
              <a:t>Coordination and development with existing programs </a:t>
            </a:r>
            <a:r>
              <a:rPr lang="en-US" i="1">
                <a:solidFill>
                  <a:schemeClr val="dk1"/>
                </a:solidFill>
                <a:latin typeface="Calibri"/>
                <a:ea typeface="Calibri"/>
                <a:cs typeface="Calibri"/>
                <a:sym typeface="Calibri"/>
              </a:rPr>
              <a:t>hosted by community based organizations, high schools/SUNY/CUNY/BOCES, unions</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t>Issues to explore: </a:t>
            </a:r>
            <a:endParaRPr/>
          </a:p>
          <a:p>
            <a:pPr marL="457200" lvl="0" indent="-298450" algn="l" rtl="0">
              <a:spcBef>
                <a:spcPts val="0"/>
              </a:spcBef>
              <a:spcAft>
                <a:spcPts val="0"/>
              </a:spcAft>
              <a:buSzPts val="1100"/>
              <a:buChar char="●"/>
            </a:pPr>
            <a:r>
              <a:rPr lang="en-US" i="1"/>
              <a:t>Involve organizations and institutions in existing k-university workforce development ecosystem so that existing workforce activities are not siloed.</a:t>
            </a:r>
            <a:endParaRPr i="1"/>
          </a:p>
          <a:p>
            <a:pPr marL="0" lvl="0" indent="0" algn="l" rtl="0">
              <a:spcBef>
                <a:spcPts val="0"/>
              </a:spcBef>
              <a:spcAft>
                <a:spcPts val="0"/>
              </a:spcAft>
              <a:buNone/>
            </a:pPr>
            <a:r>
              <a:rPr lang="en-US" b="1">
                <a:solidFill>
                  <a:schemeClr val="dk1"/>
                </a:solidFill>
                <a:latin typeface="Calibri"/>
                <a:ea typeface="Calibri"/>
                <a:cs typeface="Calibri"/>
                <a:sym typeface="Calibri"/>
              </a:rPr>
              <a:t>Issues to explore:</a:t>
            </a:r>
            <a:endParaRPr b="1">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Char char="●"/>
            </a:pPr>
            <a:r>
              <a:rPr lang="en-US">
                <a:solidFill>
                  <a:schemeClr val="dk1"/>
                </a:solidFill>
                <a:latin typeface="Calibri"/>
                <a:ea typeface="Calibri"/>
                <a:cs typeface="Calibri"/>
                <a:sym typeface="Calibri"/>
              </a:rPr>
              <a:t>How to increase diversity in the industry by partnering</a:t>
            </a:r>
            <a:r>
              <a:rPr lang="en-US" i="1">
                <a:solidFill>
                  <a:schemeClr val="dk1"/>
                </a:solidFill>
                <a:latin typeface="Calibri"/>
                <a:ea typeface="Calibri"/>
                <a:cs typeface="Calibri"/>
                <a:sym typeface="Calibri"/>
              </a:rPr>
              <a:t> with key groups such as Boys and Girls Clubs, Girls Scouts, veterans organizations, programs serving the previously incarcerated and BIPOC community based organizations </a:t>
            </a:r>
            <a:endParaRPr i="1">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Char char="●"/>
            </a:pPr>
            <a:r>
              <a:rPr lang="en-US">
                <a:solidFill>
                  <a:schemeClr val="dk1"/>
                </a:solidFill>
                <a:latin typeface="Calibri"/>
                <a:ea typeface="Calibri"/>
                <a:cs typeface="Calibri"/>
                <a:sym typeface="Calibri"/>
              </a:rPr>
              <a:t>How to increase awareness of the growing industry and need for workforce </a:t>
            </a:r>
            <a:r>
              <a:rPr lang="en-US" i="1">
                <a:solidFill>
                  <a:schemeClr val="dk1"/>
                </a:solidFill>
                <a:latin typeface="Calibri"/>
                <a:ea typeface="Calibri"/>
                <a:cs typeface="Calibri"/>
                <a:sym typeface="Calibri"/>
              </a:rPr>
              <a:t>through the development of comprehensive clean energy careers pathways programs.</a:t>
            </a:r>
            <a:endParaRPr i="1">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i="1">
                <a:solidFill>
                  <a:schemeClr val="dk1"/>
                </a:solidFill>
                <a:latin typeface="Calibri"/>
                <a:ea typeface="Calibri"/>
                <a:cs typeface="Calibri"/>
                <a:sym typeface="Calibri"/>
              </a:rPr>
              <a:t>How to build more support for siting renewable energy projects in rural communities by investing in workforce training paired with increased investment in clean energy and energy efficiency programs.</a:t>
            </a:r>
            <a:endParaRPr i="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i="1">
                <a:solidFill>
                  <a:schemeClr val="dk1"/>
                </a:solidFill>
                <a:latin typeface="Calibri"/>
                <a:ea typeface="Calibri"/>
                <a:cs typeface="Calibri"/>
                <a:sym typeface="Calibri"/>
              </a:rPr>
              <a:t>How to assure that these programs are designed so as to be appropriate for all regions in our very diverse state.</a:t>
            </a:r>
            <a:endParaRPr i="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81" name="Google Shape;81;gaee0d5e1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51DC8002-2A74-413B-893A-26843866F006}" type="slidenum">
              <a:rPr lang="en-US" smtClean="0"/>
              <a:t>12</a:t>
            </a:fld>
            <a:endParaRPr lang="en-US"/>
          </a:p>
        </p:txBody>
      </p:sp>
    </p:spTree>
    <p:extLst>
      <p:ext uri="{BB962C8B-B14F-4D97-AF65-F5344CB8AC3E}">
        <p14:creationId xmlns:p14="http://schemas.microsoft.com/office/powerpoint/2010/main" val="376972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9E1BD24-47A7-4B7E-BA59-461EE66B52CB}" type="slidenum">
              <a:rPr lang="en-US" smtClean="0"/>
              <a:t>13</a:t>
            </a:fld>
            <a:endParaRPr lang="en-US"/>
          </a:p>
        </p:txBody>
      </p:sp>
    </p:spTree>
    <p:extLst>
      <p:ext uri="{BB962C8B-B14F-4D97-AF65-F5344CB8AC3E}">
        <p14:creationId xmlns:p14="http://schemas.microsoft.com/office/powerpoint/2010/main" val="252692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51DC8002-2A74-413B-893A-26843866F006}" type="slidenum">
              <a:rPr lang="en-US" smtClean="0"/>
              <a:t>14</a:t>
            </a:fld>
            <a:endParaRPr lang="en-US"/>
          </a:p>
        </p:txBody>
      </p:sp>
    </p:spTree>
    <p:extLst>
      <p:ext uri="{BB962C8B-B14F-4D97-AF65-F5344CB8AC3E}">
        <p14:creationId xmlns:p14="http://schemas.microsoft.com/office/powerpoint/2010/main" val="417161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9E1BD24-47A7-4B7E-BA59-461EE66B52CB}" type="slidenum">
              <a:rPr lang="en-US" smtClean="0"/>
              <a:t>3</a:t>
            </a:fld>
            <a:endParaRPr lang="en-US"/>
          </a:p>
        </p:txBody>
      </p:sp>
    </p:spTree>
    <p:extLst>
      <p:ext uri="{BB962C8B-B14F-4D97-AF65-F5344CB8AC3E}">
        <p14:creationId xmlns:p14="http://schemas.microsoft.com/office/powerpoint/2010/main" val="241369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9E1BD24-47A7-4B7E-BA59-461EE66B52CB}" type="slidenum">
              <a:rPr lang="en-US" smtClean="0"/>
              <a:t>4</a:t>
            </a:fld>
            <a:endParaRPr lang="en-US"/>
          </a:p>
        </p:txBody>
      </p:sp>
    </p:spTree>
    <p:extLst>
      <p:ext uri="{BB962C8B-B14F-4D97-AF65-F5344CB8AC3E}">
        <p14:creationId xmlns:p14="http://schemas.microsoft.com/office/powerpoint/2010/main" val="258431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9E1BD24-47A7-4B7E-BA59-461EE66B52CB}" type="slidenum">
              <a:rPr lang="en-US" smtClean="0"/>
              <a:t>5</a:t>
            </a:fld>
            <a:endParaRPr lang="en-US"/>
          </a:p>
        </p:txBody>
      </p:sp>
    </p:spTree>
    <p:extLst>
      <p:ext uri="{BB962C8B-B14F-4D97-AF65-F5344CB8AC3E}">
        <p14:creationId xmlns:p14="http://schemas.microsoft.com/office/powerpoint/2010/main" val="165936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9E1BD24-47A7-4B7E-BA59-461EE66B52CB}" type="slidenum">
              <a:rPr lang="en-US" smtClean="0"/>
              <a:t>6</a:t>
            </a:fld>
            <a:endParaRPr lang="en-US"/>
          </a:p>
        </p:txBody>
      </p:sp>
    </p:spTree>
    <p:extLst>
      <p:ext uri="{BB962C8B-B14F-4D97-AF65-F5344CB8AC3E}">
        <p14:creationId xmlns:p14="http://schemas.microsoft.com/office/powerpoint/2010/main" val="382198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51DC8002-2A74-413B-893A-26843866F006}" type="slidenum">
              <a:rPr lang="en-US" smtClean="0"/>
              <a:t>8</a:t>
            </a:fld>
            <a:endParaRPr lang="en-US"/>
          </a:p>
        </p:txBody>
      </p:sp>
    </p:spTree>
    <p:extLst>
      <p:ext uri="{BB962C8B-B14F-4D97-AF65-F5344CB8AC3E}">
        <p14:creationId xmlns:p14="http://schemas.microsoft.com/office/powerpoint/2010/main" val="236572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51DC8002-2A74-413B-893A-26843866F006}" type="slidenum">
              <a:rPr lang="en-US" smtClean="0"/>
              <a:t>10</a:t>
            </a:fld>
            <a:endParaRPr lang="en-US"/>
          </a:p>
        </p:txBody>
      </p:sp>
    </p:spTree>
    <p:extLst>
      <p:ext uri="{BB962C8B-B14F-4D97-AF65-F5344CB8AC3E}">
        <p14:creationId xmlns:p14="http://schemas.microsoft.com/office/powerpoint/2010/main" val="629447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477D-F8BE-4BC5-A5D5-8CA1865E40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68F9A2-8F8C-46FD-ACBE-593B13D84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6FCE4F-E9F2-4822-92BA-7969A726DF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36053E-4CA2-4986-A061-C75008BCF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A6ED7-AA87-404F-8D96-B1C543F17489}"/>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227650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CAEE-C58D-43E7-95A3-C13FB9C680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6B40F-4184-4A53-A345-E40F5A4D68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43552-86B4-4F7A-99C7-5CCDE2CA87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9A036A-49A7-4290-A4FB-C05DA5BE9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7A958-743F-4976-8E5C-55DE78795D72}"/>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47956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CEC43-6601-4037-AC20-DBCC149CA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D216-D909-4309-B798-DCA7D3D4BA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39E6C-A351-43D3-83E5-9672A8C75FA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2978C6-55CD-40E0-BA3D-E60475528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05DD9-D57F-4629-B304-3E3C215B3D9F}"/>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417353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with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04F0A3-A94E-44B4-9959-8E2D26E302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35731"/>
            <a:ext cx="11102407" cy="4351338"/>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a:solidFill>
                  <a:srgbClr val="63666A"/>
                </a:solidFill>
                <a:latin typeface="Roboto Lt" pitchFamily="2" charset="0"/>
                <a:ea typeface="Roboto Lt" pitchFamily="2" charset="0"/>
                <a:cs typeface="Arial" panose="020B0604020202020204" pitchFamily="34" charset="0"/>
              </a:defRPr>
            </a:lvl1pPr>
            <a:lvl2pPr marL="548640" indent="-274320">
              <a:spcBef>
                <a:spcPts val="600"/>
              </a:spcBef>
              <a:buClr>
                <a:srgbClr val="63666A"/>
              </a:buClr>
              <a:defRPr sz="1800">
                <a:solidFill>
                  <a:srgbClr val="63666A"/>
                </a:solidFill>
                <a:latin typeface="Roboto Lt" pitchFamily="2" charset="0"/>
                <a:ea typeface="Roboto Lt" pitchFamily="2" charset="0"/>
                <a:cs typeface="Arial" panose="020B0604020202020204" pitchFamily="34" charset="0"/>
              </a:defRPr>
            </a:lvl2pPr>
            <a:lvl3pPr marL="822960" indent="-274320">
              <a:spcBef>
                <a:spcPts val="300"/>
              </a:spcBef>
              <a:buClr>
                <a:srgbClr val="63666A"/>
              </a:buClr>
              <a:buFont typeface="Arial" panose="020B0604020202020204" pitchFamily="34" charset="0"/>
              <a:buChar char="-"/>
              <a:defRPr sz="1500">
                <a:solidFill>
                  <a:srgbClr val="63666A"/>
                </a:solidFill>
                <a:latin typeface="Roboto Lt" pitchFamily="2" charset="0"/>
                <a:ea typeface="Roboto Lt"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FD198A16-5CAF-4407-A13A-3E6F8687B89A}"/>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0316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5">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pic>
        <p:nvPicPr>
          <p:cNvPr id="9" name="Picture 8">
            <a:extLst>
              <a:ext uri="{FF2B5EF4-FFF2-40B4-BE49-F238E27FC236}">
                <a16:creationId xmlns:a16="http://schemas.microsoft.com/office/drawing/2014/main" id="{05359A79-877C-4C89-A457-88373448DD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 y="0"/>
            <a:ext cx="12191996" cy="6857998"/>
          </a:xfrm>
          <a:prstGeom prst="rect">
            <a:avLst/>
          </a:prstGeom>
        </p:spPr>
      </p:pic>
      <p:sp>
        <p:nvSpPr>
          <p:cNvPr id="10" name="Title 1">
            <a:extLst>
              <a:ext uri="{FF2B5EF4-FFF2-40B4-BE49-F238E27FC236}">
                <a16:creationId xmlns:a16="http://schemas.microsoft.com/office/drawing/2014/main" id="{6C52C17C-FF28-4FF9-B3C0-879847570323}"/>
              </a:ext>
            </a:extLst>
          </p:cNvPr>
          <p:cNvSpPr>
            <a:spLocks noGrp="1"/>
          </p:cNvSpPr>
          <p:nvPr>
            <p:ph type="title"/>
          </p:nvPr>
        </p:nvSpPr>
        <p:spPr>
          <a:xfrm>
            <a:off x="348572" y="2002604"/>
            <a:ext cx="10515600" cy="1325563"/>
          </a:xfrm>
          <a:prstGeom prst="rect">
            <a:avLst/>
          </a:prstGeom>
        </p:spPr>
        <p:txBody>
          <a:bodyPr anchor="t" anchorCtr="0"/>
          <a:lstStyle>
            <a:lvl1pPr>
              <a:defRPr sz="3500" i="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84904F7A-8E23-443D-8FE2-9F4D7E3EFA1A}"/>
              </a:ext>
            </a:extLst>
          </p:cNvPr>
          <p:cNvSpPr>
            <a:spLocks noGrp="1"/>
          </p:cNvSpPr>
          <p:nvPr>
            <p:ph type="body" sz="quarter" idx="11"/>
          </p:nvPr>
        </p:nvSpPr>
        <p:spPr>
          <a:xfrm>
            <a:off x="348572" y="837379"/>
            <a:ext cx="10515600" cy="914400"/>
          </a:xfrm>
          <a:prstGeom prst="rect">
            <a:avLst/>
          </a:prstGeom>
        </p:spPr>
        <p:txBody>
          <a:bodyPr/>
          <a:lstStyle>
            <a:lvl1pPr marL="0" indent="0">
              <a:buNone/>
              <a:defRPr sz="5000" b="1">
                <a:solidFill>
                  <a:srgbClr val="002D72"/>
                </a:solidFill>
                <a:latin typeface="Roboto" pitchFamily="2" charset="0"/>
                <a:ea typeface="Roboto" pitchFamily="2" charset="0"/>
                <a:cs typeface="Arial" panose="020B0604020202020204" pitchFamily="34" charset="0"/>
              </a:defRPr>
            </a:lvl1pPr>
            <a:lvl2pPr marL="457200" indent="0">
              <a:buNone/>
              <a:defRPr sz="5000">
                <a:latin typeface="Arial" panose="020B0604020202020204" pitchFamily="34"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3">
            <a:extLst>
              <a:ext uri="{FF2B5EF4-FFF2-40B4-BE49-F238E27FC236}">
                <a16:creationId xmlns:a16="http://schemas.microsoft.com/office/drawing/2014/main" id="{9681D907-71CA-4AB6-AE70-0228382DE23D}"/>
              </a:ext>
            </a:extLst>
          </p:cNvPr>
          <p:cNvSpPr>
            <a:spLocks noGrp="1"/>
          </p:cNvSpPr>
          <p:nvPr>
            <p:ph type="body" sz="quarter" idx="12"/>
          </p:nvPr>
        </p:nvSpPr>
        <p:spPr>
          <a:xfrm>
            <a:off x="348572" y="5406887"/>
            <a:ext cx="6725468" cy="914400"/>
          </a:xfrm>
          <a:prstGeom prst="rect">
            <a:avLst/>
          </a:prstGeom>
        </p:spPr>
        <p:txBody>
          <a:bodyPr/>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3420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Star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D9423-1ED2-4870-A181-434D2BE73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2" name="Title 1">
            <a:extLst>
              <a:ext uri="{FF2B5EF4-FFF2-40B4-BE49-F238E27FC236}">
                <a16:creationId xmlns:a16="http://schemas.microsoft.com/office/drawing/2014/main" id="{10D2A019-BCCA-4095-B9A8-EE841EAA2A19}"/>
              </a:ext>
            </a:extLst>
          </p:cNvPr>
          <p:cNvSpPr>
            <a:spLocks noGrp="1"/>
          </p:cNvSpPr>
          <p:nvPr>
            <p:ph type="title"/>
          </p:nvPr>
        </p:nvSpPr>
        <p:spPr>
          <a:xfrm>
            <a:off x="541031" y="1247698"/>
            <a:ext cx="6059556" cy="3859006"/>
          </a:xfrm>
          <a:prstGeom prst="rect">
            <a:avLst/>
          </a:prstGeom>
        </p:spPr>
        <p:txBody>
          <a:bodyPr/>
          <a:lstStyle>
            <a:lvl1pPr>
              <a:defRPr sz="6000" b="1">
                <a:solidFill>
                  <a:srgbClr val="002D72"/>
                </a:solidFill>
                <a:latin typeface="Roboto" pitchFamily="2" charset="0"/>
                <a:ea typeface="Roboto" pitchFamily="2" charset="0"/>
                <a:cs typeface="Arial" panose="020B06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48E6DF5C-B703-4E08-9BF5-3AFB0CD13BCD}"/>
              </a:ext>
            </a:extLst>
          </p:cNvPr>
          <p:cNvSpPr>
            <a:spLocks noGrp="1"/>
          </p:cNvSpPr>
          <p:nvPr>
            <p:ph type="sldNum" sz="quarter" idx="10"/>
          </p:nvPr>
        </p:nvSpPr>
        <p:spPr/>
        <p:txBody>
          <a:bodyPr/>
          <a:lstStyle/>
          <a:p>
            <a:fld id="{058CC6BB-C3D2-4223-AD7D-B48D1BB4495E}" type="slidenum">
              <a:rPr lang="en-US" smtClean="0"/>
              <a:pPr/>
              <a:t>‹#›</a:t>
            </a:fld>
            <a:endParaRPr lang="en-US"/>
          </a:p>
        </p:txBody>
      </p:sp>
    </p:spTree>
    <p:extLst>
      <p:ext uri="{BB962C8B-B14F-4D97-AF65-F5344CB8AC3E}">
        <p14:creationId xmlns:p14="http://schemas.microsoft.com/office/powerpoint/2010/main" val="2315812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alphaModFix amt="30000"/>
            <a:extLst>
              <a:ext uri="{BEBA8EAE-BF5A-486C-A8C5-ECC9F3942E4B}">
                <a14:imgProps xmlns:a14="http://schemas.microsoft.com/office/drawing/2010/main">
                  <a14:imgLayer r:embed="rId3">
                    <a14:imgEffect>
                      <a14:brightnessContrast bright="10000" contrast="20000"/>
                    </a14:imgEffect>
                  </a14:imgLayer>
                </a14:imgProps>
              </a:ext>
            </a:extLst>
          </a:blip>
          <a:srcRect/>
          <a:stretch>
            <a:fillRect l="-54000" r="-5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22ADB5-FEF5-4870-8EEC-EC0333F059AF}"/>
              </a:ext>
            </a:extLst>
          </p:cNvPr>
          <p:cNvSpPr/>
          <p:nvPr userDrawn="1"/>
        </p:nvSpPr>
        <p:spPr>
          <a:xfrm>
            <a:off x="0" y="21336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1a.png"/>
          <p:cNvPicPr>
            <a:picLocks noChangeAspect="1"/>
          </p:cNvPicPr>
          <p:nvPr userDrawn="1"/>
        </p:nvPicPr>
        <p:blipFill>
          <a:blip r:embed="rId4" cstate="print"/>
          <a:stretch>
            <a:fillRect/>
          </a:stretch>
        </p:blipFill>
        <p:spPr>
          <a:xfrm>
            <a:off x="304800" y="228600"/>
            <a:ext cx="975360" cy="731520"/>
          </a:xfrm>
          <a:prstGeom prst="rect">
            <a:avLst/>
          </a:prstGeom>
        </p:spPr>
      </p:pic>
      <p:sp>
        <p:nvSpPr>
          <p:cNvPr id="8" name="Text Placeholder 2">
            <a:extLst>
              <a:ext uri="{FF2B5EF4-FFF2-40B4-BE49-F238E27FC236}">
                <a16:creationId xmlns:a16="http://schemas.microsoft.com/office/drawing/2014/main" id="{757A480F-8D74-6E4E-8C30-AD878B641DA7}"/>
              </a:ext>
            </a:extLst>
          </p:cNvPr>
          <p:cNvSpPr>
            <a:spLocks noGrp="1"/>
          </p:cNvSpPr>
          <p:nvPr>
            <p:ph type="body" idx="10" hasCustomPrompt="1"/>
          </p:nvPr>
        </p:nvSpPr>
        <p:spPr>
          <a:xfrm>
            <a:off x="2029405" y="3429000"/>
            <a:ext cx="9552995" cy="381000"/>
          </a:xfrm>
        </p:spPr>
        <p:txBody>
          <a:bodyPr anchor="ctr">
            <a:noAutofit/>
          </a:bodyPr>
          <a:lstStyle>
            <a:lvl1pPr marL="0" indent="0" algn="l">
              <a:lnSpc>
                <a:spcPct val="100000"/>
              </a:lnSpc>
              <a:buFont typeface="Arial" panose="020B0604020202020204" pitchFamily="34" charset="0"/>
              <a:buNone/>
              <a:defRPr sz="20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1" name="Content Placeholder 10">
            <a:extLst>
              <a:ext uri="{FF2B5EF4-FFF2-40B4-BE49-F238E27FC236}">
                <a16:creationId xmlns:a16="http://schemas.microsoft.com/office/drawing/2014/main" id="{E7AD1F3E-7306-408C-95EE-CE500530B7EB}"/>
              </a:ext>
            </a:extLst>
          </p:cNvPr>
          <p:cNvSpPr>
            <a:spLocks noGrp="1"/>
          </p:cNvSpPr>
          <p:nvPr>
            <p:ph sz="quarter" idx="11" hasCustomPrompt="1"/>
          </p:nvPr>
        </p:nvSpPr>
        <p:spPr>
          <a:xfrm>
            <a:off x="2029405" y="3810000"/>
            <a:ext cx="5384800" cy="381000"/>
          </a:xfrm>
        </p:spPr>
        <p:txBody>
          <a:bodyPr>
            <a:normAutofit/>
          </a:bodyPr>
          <a:lstStyle>
            <a:lvl1pPr marL="0" indent="0">
              <a:buFont typeface="Arial" panose="020B0604020202020204" pitchFamily="34" charset="0"/>
              <a:buNone/>
              <a:defRPr sz="1400" b="0"/>
            </a:lvl1pPr>
            <a:lvl5pPr marL="1828800" indent="0" algn="l">
              <a:buNone/>
              <a:defRPr/>
            </a:lvl5pPr>
          </a:lstStyle>
          <a:p>
            <a:pPr lvl="0"/>
            <a:r>
              <a:rPr lang="en-US"/>
              <a:t>Date</a:t>
            </a:r>
          </a:p>
        </p:txBody>
      </p:sp>
      <p:pic>
        <p:nvPicPr>
          <p:cNvPr id="19" name="Picture 18">
            <a:extLst>
              <a:ext uri="{FF2B5EF4-FFF2-40B4-BE49-F238E27FC236}">
                <a16:creationId xmlns:a16="http://schemas.microsoft.com/office/drawing/2014/main" id="{31F58FC3-353E-406C-BBD8-D3B97DEF82EB}"/>
              </a:ext>
            </a:extLst>
          </p:cNvPr>
          <p:cNvPicPr>
            <a:picLocks noChangeAspect="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10" name="Title 1">
            <a:extLst>
              <a:ext uri="{FF2B5EF4-FFF2-40B4-BE49-F238E27FC236}">
                <a16:creationId xmlns:a16="http://schemas.microsoft.com/office/drawing/2014/main" id="{091E1A66-837F-47E5-A09C-1978787EC64A}"/>
              </a:ext>
            </a:extLst>
          </p:cNvPr>
          <p:cNvSpPr>
            <a:spLocks noGrp="1"/>
          </p:cNvSpPr>
          <p:nvPr>
            <p:ph type="title" hasCustomPrompt="1"/>
          </p:nvPr>
        </p:nvSpPr>
        <p:spPr>
          <a:xfrm>
            <a:off x="2029405" y="2133600"/>
            <a:ext cx="9552995" cy="1257167"/>
          </a:xfrm>
        </p:spPr>
        <p:txBody>
          <a:bodyPr anchor="ctr">
            <a:normAutofit/>
          </a:bodyPr>
          <a:lstStyle>
            <a:lvl1pPr algn="l">
              <a:defRPr sz="3200" b="0" i="0" cap="none">
                <a:solidFill>
                  <a:schemeClr val="bg1"/>
                </a:solidFill>
                <a:latin typeface="Arial Black" panose="020B0604020202020204" pitchFamily="34" charset="0"/>
                <a:cs typeface="Arial Black" panose="020B0604020202020204" pitchFamily="34" charset="0"/>
              </a:defRPr>
            </a:lvl1pPr>
          </a:lstStyle>
          <a:p>
            <a:r>
              <a:rPr lang="en-US"/>
              <a:t>Title Line 1</a:t>
            </a:r>
            <a:br>
              <a:rPr lang="en-US"/>
            </a:br>
            <a:r>
              <a:rPr lang="en-US"/>
              <a:t>Title Line 2</a:t>
            </a:r>
          </a:p>
        </p:txBody>
      </p:sp>
      <p:sp>
        <p:nvSpPr>
          <p:cNvPr id="12" name="Text Placeholder 2">
            <a:extLst>
              <a:ext uri="{FF2B5EF4-FFF2-40B4-BE49-F238E27FC236}">
                <a16:creationId xmlns:a16="http://schemas.microsoft.com/office/drawing/2014/main" id="{915306C3-298C-4187-9FFC-30199074834F}"/>
              </a:ext>
            </a:extLst>
          </p:cNvPr>
          <p:cNvSpPr>
            <a:spLocks noGrp="1"/>
          </p:cNvSpPr>
          <p:nvPr>
            <p:ph type="body" idx="12" hasCustomPrompt="1"/>
          </p:nvPr>
        </p:nvSpPr>
        <p:spPr>
          <a:xfrm>
            <a:off x="6347405" y="6183824"/>
            <a:ext cx="5234995" cy="381000"/>
          </a:xfrm>
        </p:spPr>
        <p:txBody>
          <a:bodyPr anchor="b">
            <a:noAutofit/>
          </a:bodyPr>
          <a:lstStyle>
            <a:lvl1pPr marL="0" indent="0" algn="r">
              <a:lnSpc>
                <a:spcPct val="100000"/>
              </a:lnSpc>
              <a:spcBef>
                <a:spcPts val="400"/>
              </a:spcBef>
              <a:spcAft>
                <a:spcPts val="0"/>
              </a:spcAft>
              <a:buFontTx/>
              <a:buNone/>
              <a:defRPr sz="16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Tree>
    <p:extLst>
      <p:ext uri="{BB962C8B-B14F-4D97-AF65-F5344CB8AC3E}">
        <p14:creationId xmlns:p14="http://schemas.microsoft.com/office/powerpoint/2010/main" val="27077240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Y_Title Slide">
    <p:bg>
      <p:bgPr>
        <a:blipFill dpi="0" rotWithShape="1">
          <a:blip r:embed="rId2">
            <a:alphaModFix amt="30000"/>
            <a:lum/>
          </a:blip>
          <a:srcRect/>
          <a:stretch>
            <a:fillRect l="-21000" r="-21000"/>
          </a:stretch>
        </a:blipFill>
        <a:effectLst/>
      </p:bgPr>
    </p:bg>
    <p:spTree>
      <p:nvGrpSpPr>
        <p:cNvPr id="1" name=""/>
        <p:cNvGrpSpPr/>
        <p:nvPr/>
      </p:nvGrpSpPr>
      <p:grpSpPr>
        <a:xfrm>
          <a:off x="0" y="0"/>
          <a:ext cx="0" cy="0"/>
          <a:chOff x="0" y="0"/>
          <a:chExt cx="0" cy="0"/>
        </a:xfrm>
      </p:grpSpPr>
      <p:pic>
        <p:nvPicPr>
          <p:cNvPr id="5" name="Picture 4" descr="logo1a.png"/>
          <p:cNvPicPr>
            <a:picLocks noChangeAspect="1"/>
          </p:cNvPicPr>
          <p:nvPr userDrawn="1"/>
        </p:nvPicPr>
        <p:blipFill>
          <a:blip r:embed="rId3" cstate="print"/>
          <a:stretch>
            <a:fillRect/>
          </a:stretch>
        </p:blipFill>
        <p:spPr>
          <a:xfrm>
            <a:off x="304800" y="228600"/>
            <a:ext cx="975360" cy="731520"/>
          </a:xfrm>
          <a:prstGeom prst="rect">
            <a:avLst/>
          </a:prstGeom>
        </p:spPr>
      </p:pic>
      <p:pic>
        <p:nvPicPr>
          <p:cNvPr id="19" name="Picture 18">
            <a:extLst>
              <a:ext uri="{FF2B5EF4-FFF2-40B4-BE49-F238E27FC236}">
                <a16:creationId xmlns:a16="http://schemas.microsoft.com/office/drawing/2014/main" id="{31F58FC3-353E-406C-BBD8-D3B97DEF82EB}"/>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12" name="Rectangle 11">
            <a:extLst>
              <a:ext uri="{FF2B5EF4-FFF2-40B4-BE49-F238E27FC236}">
                <a16:creationId xmlns:a16="http://schemas.microsoft.com/office/drawing/2014/main" id="{6C8C1E3E-B3B3-4184-94DB-222AD407C5ED}"/>
              </a:ext>
            </a:extLst>
          </p:cNvPr>
          <p:cNvSpPr/>
          <p:nvPr userDrawn="1"/>
        </p:nvSpPr>
        <p:spPr>
          <a:xfrm>
            <a:off x="0" y="21336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2F6EDED3-C6F7-472D-BFD0-ACCA8C56458B}"/>
              </a:ext>
            </a:extLst>
          </p:cNvPr>
          <p:cNvSpPr>
            <a:spLocks noGrp="1"/>
          </p:cNvSpPr>
          <p:nvPr>
            <p:ph type="body" idx="10" hasCustomPrompt="1"/>
          </p:nvPr>
        </p:nvSpPr>
        <p:spPr>
          <a:xfrm>
            <a:off x="2029405" y="3429000"/>
            <a:ext cx="9552995" cy="381000"/>
          </a:xfrm>
        </p:spPr>
        <p:txBody>
          <a:bodyPr anchor="ctr">
            <a:noAutofit/>
          </a:bodyPr>
          <a:lstStyle>
            <a:lvl1pPr marL="0" indent="0" algn="l">
              <a:lnSpc>
                <a:spcPct val="100000"/>
              </a:lnSpc>
              <a:buFontTx/>
              <a:buNone/>
              <a:defRPr sz="20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A43BB75E-7DC1-4CFE-9121-3D98EBDC2073}"/>
              </a:ext>
            </a:extLst>
          </p:cNvPr>
          <p:cNvSpPr>
            <a:spLocks noGrp="1"/>
          </p:cNvSpPr>
          <p:nvPr>
            <p:ph sz="quarter" idx="11" hasCustomPrompt="1"/>
          </p:nvPr>
        </p:nvSpPr>
        <p:spPr>
          <a:xfrm>
            <a:off x="2029405" y="3810000"/>
            <a:ext cx="5384800" cy="381000"/>
          </a:xfrm>
        </p:spPr>
        <p:txBody>
          <a:bodyPr>
            <a:normAutofit/>
          </a:bodyPr>
          <a:lstStyle>
            <a:lvl1pPr marL="0" indent="0">
              <a:buNone/>
              <a:defRPr sz="1400" b="0"/>
            </a:lvl1pPr>
            <a:lvl5pPr marL="1828800" indent="0" algn="l">
              <a:buNone/>
              <a:defRPr/>
            </a:lvl5pPr>
          </a:lstStyle>
          <a:p>
            <a:pPr lvl="0"/>
            <a:r>
              <a:rPr lang="en-US"/>
              <a:t>Date</a:t>
            </a:r>
          </a:p>
        </p:txBody>
      </p:sp>
      <p:sp>
        <p:nvSpPr>
          <p:cNvPr id="15" name="Title 1">
            <a:extLst>
              <a:ext uri="{FF2B5EF4-FFF2-40B4-BE49-F238E27FC236}">
                <a16:creationId xmlns:a16="http://schemas.microsoft.com/office/drawing/2014/main" id="{7AA60B99-8A1B-4591-8002-EF0D5F2ACB23}"/>
              </a:ext>
            </a:extLst>
          </p:cNvPr>
          <p:cNvSpPr>
            <a:spLocks noGrp="1"/>
          </p:cNvSpPr>
          <p:nvPr>
            <p:ph type="title" hasCustomPrompt="1"/>
          </p:nvPr>
        </p:nvSpPr>
        <p:spPr>
          <a:xfrm>
            <a:off x="2029405" y="2133600"/>
            <a:ext cx="9552995" cy="1257167"/>
          </a:xfrm>
        </p:spPr>
        <p:txBody>
          <a:bodyPr anchor="ctr">
            <a:normAutofit/>
          </a:bodyPr>
          <a:lstStyle>
            <a:lvl1pPr algn="l">
              <a:defRPr sz="3200" b="0" i="0" cap="none">
                <a:solidFill>
                  <a:schemeClr val="bg1"/>
                </a:solidFill>
                <a:latin typeface="Arial Black" panose="020B0604020202020204" pitchFamily="34" charset="0"/>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86EFA854-59DE-40E2-8C99-B1D8ECEA1701}"/>
              </a:ext>
            </a:extLst>
          </p:cNvPr>
          <p:cNvSpPr>
            <a:spLocks noGrp="1"/>
          </p:cNvSpPr>
          <p:nvPr>
            <p:ph type="body" idx="12" hasCustomPrompt="1"/>
          </p:nvPr>
        </p:nvSpPr>
        <p:spPr>
          <a:xfrm>
            <a:off x="6347405" y="6183824"/>
            <a:ext cx="5234995" cy="381000"/>
          </a:xfrm>
        </p:spPr>
        <p:txBody>
          <a:bodyPr anchor="b">
            <a:noAutofit/>
          </a:bodyPr>
          <a:lstStyle>
            <a:lvl1pPr marL="0" indent="0" algn="r">
              <a:lnSpc>
                <a:spcPct val="100000"/>
              </a:lnSpc>
              <a:spcBef>
                <a:spcPts val="400"/>
              </a:spcBef>
              <a:spcAft>
                <a:spcPts val="0"/>
              </a:spcAft>
              <a:buFontTx/>
              <a:buNone/>
              <a:defRPr sz="16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Tree>
    <p:extLst>
      <p:ext uri="{BB962C8B-B14F-4D97-AF65-F5344CB8AC3E}">
        <p14:creationId xmlns:p14="http://schemas.microsoft.com/office/powerpoint/2010/main" val="28288402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oston_Title Slide">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pic>
        <p:nvPicPr>
          <p:cNvPr id="5" name="Picture 4" descr="logo1a.png"/>
          <p:cNvPicPr>
            <a:picLocks noChangeAspect="1"/>
          </p:cNvPicPr>
          <p:nvPr userDrawn="1"/>
        </p:nvPicPr>
        <p:blipFill>
          <a:blip r:embed="rId3" cstate="print"/>
          <a:stretch>
            <a:fillRect/>
          </a:stretch>
        </p:blipFill>
        <p:spPr>
          <a:xfrm>
            <a:off x="304800" y="228600"/>
            <a:ext cx="975360" cy="731520"/>
          </a:xfrm>
          <a:prstGeom prst="rect">
            <a:avLst/>
          </a:prstGeom>
        </p:spPr>
      </p:pic>
      <p:pic>
        <p:nvPicPr>
          <p:cNvPr id="19" name="Picture 18">
            <a:extLst>
              <a:ext uri="{FF2B5EF4-FFF2-40B4-BE49-F238E27FC236}">
                <a16:creationId xmlns:a16="http://schemas.microsoft.com/office/drawing/2014/main" id="{31F58FC3-353E-406C-BBD8-D3B97DEF82EB}"/>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12" name="Rectangle 11">
            <a:extLst>
              <a:ext uri="{FF2B5EF4-FFF2-40B4-BE49-F238E27FC236}">
                <a16:creationId xmlns:a16="http://schemas.microsoft.com/office/drawing/2014/main" id="{A5356D7E-2240-429A-BA06-A11043698286}"/>
              </a:ext>
            </a:extLst>
          </p:cNvPr>
          <p:cNvSpPr/>
          <p:nvPr userDrawn="1"/>
        </p:nvSpPr>
        <p:spPr>
          <a:xfrm>
            <a:off x="0" y="21336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234705FC-8C6E-4836-8FFC-A6363AB2BB9A}"/>
              </a:ext>
            </a:extLst>
          </p:cNvPr>
          <p:cNvSpPr>
            <a:spLocks noGrp="1"/>
          </p:cNvSpPr>
          <p:nvPr>
            <p:ph type="body" idx="10" hasCustomPrompt="1"/>
          </p:nvPr>
        </p:nvSpPr>
        <p:spPr>
          <a:xfrm>
            <a:off x="2029405" y="3429000"/>
            <a:ext cx="9552995" cy="381000"/>
          </a:xfrm>
        </p:spPr>
        <p:txBody>
          <a:bodyPr anchor="ctr">
            <a:noAutofit/>
          </a:bodyPr>
          <a:lstStyle>
            <a:lvl1pPr marL="0" indent="0" algn="l">
              <a:lnSpc>
                <a:spcPct val="100000"/>
              </a:lnSpc>
              <a:buFontTx/>
              <a:buNone/>
              <a:defRPr sz="20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D78B0B07-7D61-4AAB-BE1A-1918B3BF9195}"/>
              </a:ext>
            </a:extLst>
          </p:cNvPr>
          <p:cNvSpPr>
            <a:spLocks noGrp="1"/>
          </p:cNvSpPr>
          <p:nvPr>
            <p:ph sz="quarter" idx="11" hasCustomPrompt="1"/>
          </p:nvPr>
        </p:nvSpPr>
        <p:spPr>
          <a:xfrm>
            <a:off x="2029405" y="3810000"/>
            <a:ext cx="5384800" cy="381000"/>
          </a:xfrm>
        </p:spPr>
        <p:txBody>
          <a:bodyPr>
            <a:normAutofit/>
          </a:bodyPr>
          <a:lstStyle>
            <a:lvl1pPr marL="0" indent="0">
              <a:buNone/>
              <a:defRPr sz="1400" b="0"/>
            </a:lvl1pPr>
            <a:lvl5pPr marL="1828800" indent="0" algn="l">
              <a:buNone/>
              <a:defRPr/>
            </a:lvl5pPr>
          </a:lstStyle>
          <a:p>
            <a:pPr lvl="0"/>
            <a:r>
              <a:rPr lang="en-US"/>
              <a:t>Date</a:t>
            </a:r>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2029405" y="2133600"/>
            <a:ext cx="9552995" cy="1257167"/>
          </a:xfrm>
        </p:spPr>
        <p:txBody>
          <a:bodyPr anchor="ctr">
            <a:normAutofit/>
          </a:bodyPr>
          <a:lstStyle>
            <a:lvl1pPr algn="l">
              <a:defRPr sz="3200" b="0" i="0" cap="none">
                <a:solidFill>
                  <a:schemeClr val="bg1"/>
                </a:solidFill>
                <a:latin typeface="Arial Black" panose="020B0604020202020204" pitchFamily="34" charset="0"/>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1BAE6FAA-E4D1-43DE-B78D-942E2149BD56}"/>
              </a:ext>
            </a:extLst>
          </p:cNvPr>
          <p:cNvSpPr>
            <a:spLocks noGrp="1"/>
          </p:cNvSpPr>
          <p:nvPr>
            <p:ph type="body" idx="12" hasCustomPrompt="1"/>
          </p:nvPr>
        </p:nvSpPr>
        <p:spPr>
          <a:xfrm>
            <a:off x="6347405" y="6183824"/>
            <a:ext cx="5234995" cy="381000"/>
          </a:xfrm>
        </p:spPr>
        <p:txBody>
          <a:bodyPr anchor="b">
            <a:noAutofit/>
          </a:bodyPr>
          <a:lstStyle>
            <a:lvl1pPr marL="0" indent="0" algn="r">
              <a:lnSpc>
                <a:spcPct val="100000"/>
              </a:lnSpc>
              <a:spcBef>
                <a:spcPts val="400"/>
              </a:spcBef>
              <a:spcAft>
                <a:spcPts val="0"/>
              </a:spcAft>
              <a:buFontTx/>
              <a:buNone/>
              <a:defRPr sz="16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Tree>
    <p:extLst>
      <p:ext uri="{BB962C8B-B14F-4D97-AF65-F5344CB8AC3E}">
        <p14:creationId xmlns:p14="http://schemas.microsoft.com/office/powerpoint/2010/main" val="424229573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icago_Title Slide">
    <p:bg>
      <p:bgPr>
        <a:blipFill dpi="0" rotWithShape="1">
          <a:blip r:embed="rId2">
            <a:alphaModFix amt="30000"/>
            <a:lum/>
          </a:blip>
          <a:srcRect/>
          <a:stretch>
            <a:fillRect l="-5000" r="-5000"/>
          </a:stretch>
        </a:blipFill>
        <a:effectLst/>
      </p:bgPr>
    </p:bg>
    <p:spTree>
      <p:nvGrpSpPr>
        <p:cNvPr id="1" name=""/>
        <p:cNvGrpSpPr/>
        <p:nvPr/>
      </p:nvGrpSpPr>
      <p:grpSpPr>
        <a:xfrm>
          <a:off x="0" y="0"/>
          <a:ext cx="0" cy="0"/>
          <a:chOff x="0" y="0"/>
          <a:chExt cx="0" cy="0"/>
        </a:xfrm>
      </p:grpSpPr>
      <p:pic>
        <p:nvPicPr>
          <p:cNvPr id="5" name="Picture 4" descr="logo1a.png"/>
          <p:cNvPicPr>
            <a:picLocks noChangeAspect="1"/>
          </p:cNvPicPr>
          <p:nvPr userDrawn="1"/>
        </p:nvPicPr>
        <p:blipFill>
          <a:blip r:embed="rId3" cstate="print"/>
          <a:stretch>
            <a:fillRect/>
          </a:stretch>
        </p:blipFill>
        <p:spPr>
          <a:xfrm>
            <a:off x="304800" y="228600"/>
            <a:ext cx="975360" cy="731520"/>
          </a:xfrm>
          <a:prstGeom prst="rect">
            <a:avLst/>
          </a:prstGeom>
        </p:spPr>
      </p:pic>
      <p:pic>
        <p:nvPicPr>
          <p:cNvPr id="19" name="Picture 18">
            <a:extLst>
              <a:ext uri="{FF2B5EF4-FFF2-40B4-BE49-F238E27FC236}">
                <a16:creationId xmlns:a16="http://schemas.microsoft.com/office/drawing/2014/main" id="{31F58FC3-353E-406C-BBD8-D3B97DEF82EB}"/>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12" name="Rectangle 11">
            <a:extLst>
              <a:ext uri="{FF2B5EF4-FFF2-40B4-BE49-F238E27FC236}">
                <a16:creationId xmlns:a16="http://schemas.microsoft.com/office/drawing/2014/main" id="{A5356D7E-2240-429A-BA06-A11043698286}"/>
              </a:ext>
            </a:extLst>
          </p:cNvPr>
          <p:cNvSpPr/>
          <p:nvPr userDrawn="1"/>
        </p:nvSpPr>
        <p:spPr>
          <a:xfrm>
            <a:off x="0" y="21336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234705FC-8C6E-4836-8FFC-A6363AB2BB9A}"/>
              </a:ext>
            </a:extLst>
          </p:cNvPr>
          <p:cNvSpPr>
            <a:spLocks noGrp="1"/>
          </p:cNvSpPr>
          <p:nvPr>
            <p:ph type="body" idx="10" hasCustomPrompt="1"/>
          </p:nvPr>
        </p:nvSpPr>
        <p:spPr>
          <a:xfrm>
            <a:off x="2029405" y="3429000"/>
            <a:ext cx="9552995" cy="381000"/>
          </a:xfrm>
        </p:spPr>
        <p:txBody>
          <a:bodyPr anchor="ctr">
            <a:noAutofit/>
          </a:bodyPr>
          <a:lstStyle>
            <a:lvl1pPr marL="0" indent="0" algn="l">
              <a:lnSpc>
                <a:spcPct val="100000"/>
              </a:lnSpc>
              <a:buFontTx/>
              <a:buNone/>
              <a:defRPr sz="20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D78B0B07-7D61-4AAB-BE1A-1918B3BF9195}"/>
              </a:ext>
            </a:extLst>
          </p:cNvPr>
          <p:cNvSpPr>
            <a:spLocks noGrp="1"/>
          </p:cNvSpPr>
          <p:nvPr>
            <p:ph sz="quarter" idx="11" hasCustomPrompt="1"/>
          </p:nvPr>
        </p:nvSpPr>
        <p:spPr>
          <a:xfrm>
            <a:off x="2029405" y="3810000"/>
            <a:ext cx="5384800" cy="381000"/>
          </a:xfrm>
        </p:spPr>
        <p:txBody>
          <a:bodyPr>
            <a:normAutofit/>
          </a:bodyPr>
          <a:lstStyle>
            <a:lvl1pPr marL="0" indent="0">
              <a:buNone/>
              <a:defRPr sz="1400" b="0"/>
            </a:lvl1pPr>
            <a:lvl5pPr marL="1828800" indent="0" algn="l">
              <a:buNone/>
              <a:defRPr/>
            </a:lvl5pPr>
          </a:lstStyle>
          <a:p>
            <a:pPr lvl="0"/>
            <a:r>
              <a:rPr lang="en-US"/>
              <a:t>Date</a:t>
            </a:r>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2029405" y="2133600"/>
            <a:ext cx="9552995" cy="1257167"/>
          </a:xfrm>
        </p:spPr>
        <p:txBody>
          <a:bodyPr anchor="ctr">
            <a:normAutofit/>
          </a:bodyPr>
          <a:lstStyle>
            <a:lvl1pPr algn="l">
              <a:defRPr sz="3200" b="0" i="0" cap="none">
                <a:solidFill>
                  <a:schemeClr val="bg1"/>
                </a:solidFill>
                <a:latin typeface="Arial Black" panose="020B0604020202020204" pitchFamily="34" charset="0"/>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1BAE6FAA-E4D1-43DE-B78D-942E2149BD56}"/>
              </a:ext>
            </a:extLst>
          </p:cNvPr>
          <p:cNvSpPr>
            <a:spLocks noGrp="1"/>
          </p:cNvSpPr>
          <p:nvPr>
            <p:ph type="body" idx="12" hasCustomPrompt="1"/>
          </p:nvPr>
        </p:nvSpPr>
        <p:spPr>
          <a:xfrm>
            <a:off x="6347405" y="6183824"/>
            <a:ext cx="5234995" cy="381000"/>
          </a:xfrm>
        </p:spPr>
        <p:txBody>
          <a:bodyPr anchor="b">
            <a:noAutofit/>
          </a:bodyPr>
          <a:lstStyle>
            <a:lvl1pPr marL="0" indent="0" algn="r">
              <a:lnSpc>
                <a:spcPct val="100000"/>
              </a:lnSpc>
              <a:spcBef>
                <a:spcPts val="400"/>
              </a:spcBef>
              <a:spcAft>
                <a:spcPts val="0"/>
              </a:spcAft>
              <a:buFontTx/>
              <a:buNone/>
              <a:defRPr sz="16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Tree>
    <p:extLst>
      <p:ext uri="{BB962C8B-B14F-4D97-AF65-F5344CB8AC3E}">
        <p14:creationId xmlns:p14="http://schemas.microsoft.com/office/powerpoint/2010/main" val="335099181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F_Title Slide">
    <p:bg>
      <p:bgPr>
        <a:blipFill dpi="0" rotWithShape="1">
          <a:blip r:embed="rId2">
            <a:alphaModFix amt="30000"/>
            <a:extLst>
              <a:ext uri="{BEBA8EAE-BF5A-486C-A8C5-ECC9F3942E4B}">
                <a14:imgProps xmlns:a14="http://schemas.microsoft.com/office/drawing/2010/main">
                  <a14:imgLayer r:embed="rId3">
                    <a14:imgEffect>
                      <a14:brightnessContrast brigh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pic>
        <p:nvPicPr>
          <p:cNvPr id="5" name="Picture 4" descr="logo1a.png"/>
          <p:cNvPicPr>
            <a:picLocks noChangeAspect="1"/>
          </p:cNvPicPr>
          <p:nvPr userDrawn="1"/>
        </p:nvPicPr>
        <p:blipFill>
          <a:blip r:embed="rId4" cstate="print"/>
          <a:stretch>
            <a:fillRect/>
          </a:stretch>
        </p:blipFill>
        <p:spPr>
          <a:xfrm>
            <a:off x="304800" y="228600"/>
            <a:ext cx="975360" cy="731520"/>
          </a:xfrm>
          <a:prstGeom prst="rect">
            <a:avLst/>
          </a:prstGeom>
        </p:spPr>
      </p:pic>
      <p:pic>
        <p:nvPicPr>
          <p:cNvPr id="19" name="Picture 18">
            <a:extLst>
              <a:ext uri="{FF2B5EF4-FFF2-40B4-BE49-F238E27FC236}">
                <a16:creationId xmlns:a16="http://schemas.microsoft.com/office/drawing/2014/main" id="{31F58FC3-353E-406C-BBD8-D3B97DEF82EB}"/>
              </a:ext>
            </a:extLst>
          </p:cNvPr>
          <p:cNvPicPr>
            <a:picLocks noChangeAspect="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12" name="Rectangle 11">
            <a:extLst>
              <a:ext uri="{FF2B5EF4-FFF2-40B4-BE49-F238E27FC236}">
                <a16:creationId xmlns:a16="http://schemas.microsoft.com/office/drawing/2014/main" id="{A5356D7E-2240-429A-BA06-A11043698286}"/>
              </a:ext>
            </a:extLst>
          </p:cNvPr>
          <p:cNvSpPr/>
          <p:nvPr userDrawn="1"/>
        </p:nvSpPr>
        <p:spPr>
          <a:xfrm>
            <a:off x="0" y="21336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234705FC-8C6E-4836-8FFC-A6363AB2BB9A}"/>
              </a:ext>
            </a:extLst>
          </p:cNvPr>
          <p:cNvSpPr>
            <a:spLocks noGrp="1"/>
          </p:cNvSpPr>
          <p:nvPr>
            <p:ph type="body" idx="10" hasCustomPrompt="1"/>
          </p:nvPr>
        </p:nvSpPr>
        <p:spPr>
          <a:xfrm>
            <a:off x="2029405" y="3429000"/>
            <a:ext cx="9552995" cy="381000"/>
          </a:xfrm>
        </p:spPr>
        <p:txBody>
          <a:bodyPr anchor="ctr">
            <a:noAutofit/>
          </a:bodyPr>
          <a:lstStyle>
            <a:lvl1pPr marL="0" indent="0" algn="l">
              <a:lnSpc>
                <a:spcPct val="100000"/>
              </a:lnSpc>
              <a:buFontTx/>
              <a:buNone/>
              <a:defRPr sz="20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D78B0B07-7D61-4AAB-BE1A-1918B3BF9195}"/>
              </a:ext>
            </a:extLst>
          </p:cNvPr>
          <p:cNvSpPr>
            <a:spLocks noGrp="1"/>
          </p:cNvSpPr>
          <p:nvPr>
            <p:ph sz="quarter" idx="11" hasCustomPrompt="1"/>
          </p:nvPr>
        </p:nvSpPr>
        <p:spPr>
          <a:xfrm>
            <a:off x="2029405" y="3810000"/>
            <a:ext cx="5384800" cy="381000"/>
          </a:xfrm>
        </p:spPr>
        <p:txBody>
          <a:bodyPr>
            <a:normAutofit/>
          </a:bodyPr>
          <a:lstStyle>
            <a:lvl1pPr marL="0" indent="0">
              <a:buNone/>
              <a:defRPr sz="1400" b="0"/>
            </a:lvl1pPr>
            <a:lvl5pPr marL="1828800" indent="0" algn="l">
              <a:buNone/>
              <a:defRPr/>
            </a:lvl5pPr>
          </a:lstStyle>
          <a:p>
            <a:pPr lvl="0"/>
            <a:r>
              <a:rPr lang="en-US"/>
              <a:t>Date</a:t>
            </a:r>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2029405" y="2133600"/>
            <a:ext cx="9552995" cy="1257167"/>
          </a:xfrm>
        </p:spPr>
        <p:txBody>
          <a:bodyPr anchor="ctr">
            <a:normAutofit/>
          </a:bodyPr>
          <a:lstStyle>
            <a:lvl1pPr algn="l">
              <a:defRPr sz="3200" b="0" i="0" cap="none">
                <a:solidFill>
                  <a:schemeClr val="bg1"/>
                </a:solidFill>
                <a:latin typeface="Arial Black" panose="020B0604020202020204" pitchFamily="34" charset="0"/>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41AA1513-E389-4D10-BD42-AA76E4C0EA60}"/>
              </a:ext>
            </a:extLst>
          </p:cNvPr>
          <p:cNvSpPr>
            <a:spLocks noGrp="1"/>
          </p:cNvSpPr>
          <p:nvPr>
            <p:ph type="body" idx="12" hasCustomPrompt="1"/>
          </p:nvPr>
        </p:nvSpPr>
        <p:spPr>
          <a:xfrm>
            <a:off x="6347405" y="6183824"/>
            <a:ext cx="5234995" cy="381000"/>
          </a:xfrm>
        </p:spPr>
        <p:txBody>
          <a:bodyPr anchor="b">
            <a:noAutofit/>
          </a:bodyPr>
          <a:lstStyle>
            <a:lvl1pPr marL="0" indent="0" algn="r">
              <a:lnSpc>
                <a:spcPct val="100000"/>
              </a:lnSpc>
              <a:spcBef>
                <a:spcPts val="400"/>
              </a:spcBef>
              <a:spcAft>
                <a:spcPts val="0"/>
              </a:spcAft>
              <a:buFontTx/>
              <a:buNone/>
              <a:defRPr sz="16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Tree>
    <p:extLst>
      <p:ext uri="{BB962C8B-B14F-4D97-AF65-F5344CB8AC3E}">
        <p14:creationId xmlns:p14="http://schemas.microsoft.com/office/powerpoint/2010/main" val="5422985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EDC9-6A2C-499F-AF58-97CB440C4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63CA0-BBE9-4125-9CBB-26C9E4F98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5FB92-9F84-412D-B448-8C8C255982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1EDC25E-2745-44B3-BF1E-51B9F2CA8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72E3B-FEE4-49C8-B05C-28F6309281A0}"/>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2961450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_Title Slide">
    <p:bg>
      <p:bgPr>
        <a:solidFill>
          <a:schemeClr val="bg1"/>
        </a:solidFill>
        <a:effectLst/>
      </p:bgPr>
    </p:bg>
    <p:spTree>
      <p:nvGrpSpPr>
        <p:cNvPr id="1" name=""/>
        <p:cNvGrpSpPr/>
        <p:nvPr/>
      </p:nvGrpSpPr>
      <p:grpSpPr>
        <a:xfrm>
          <a:off x="0" y="0"/>
          <a:ext cx="0" cy="0"/>
          <a:chOff x="0" y="0"/>
          <a:chExt cx="0" cy="0"/>
        </a:xfrm>
      </p:grpSpPr>
      <p:pic>
        <p:nvPicPr>
          <p:cNvPr id="5" name="Picture 4" descr="logo1a.png"/>
          <p:cNvPicPr>
            <a:picLocks noChangeAspect="1"/>
          </p:cNvPicPr>
          <p:nvPr userDrawn="1"/>
        </p:nvPicPr>
        <p:blipFill>
          <a:blip r:embed="rId2" cstate="print"/>
          <a:stretch>
            <a:fillRect/>
          </a:stretch>
        </p:blipFill>
        <p:spPr>
          <a:xfrm>
            <a:off x="304800" y="228600"/>
            <a:ext cx="975360" cy="731520"/>
          </a:xfrm>
          <a:prstGeom prst="rect">
            <a:avLst/>
          </a:prstGeom>
        </p:spPr>
      </p:pic>
      <p:pic>
        <p:nvPicPr>
          <p:cNvPr id="19" name="Picture 18">
            <a:extLst>
              <a:ext uri="{FF2B5EF4-FFF2-40B4-BE49-F238E27FC236}">
                <a16:creationId xmlns:a16="http://schemas.microsoft.com/office/drawing/2014/main" id="{31F58FC3-353E-406C-BBD8-D3B97DEF82EB}"/>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12" name="Rectangle 11">
            <a:extLst>
              <a:ext uri="{FF2B5EF4-FFF2-40B4-BE49-F238E27FC236}">
                <a16:creationId xmlns:a16="http://schemas.microsoft.com/office/drawing/2014/main" id="{A5356D7E-2240-429A-BA06-A11043698286}"/>
              </a:ext>
            </a:extLst>
          </p:cNvPr>
          <p:cNvSpPr/>
          <p:nvPr userDrawn="1"/>
        </p:nvSpPr>
        <p:spPr>
          <a:xfrm>
            <a:off x="0" y="21336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234705FC-8C6E-4836-8FFC-A6363AB2BB9A}"/>
              </a:ext>
            </a:extLst>
          </p:cNvPr>
          <p:cNvSpPr>
            <a:spLocks noGrp="1"/>
          </p:cNvSpPr>
          <p:nvPr>
            <p:ph type="body" idx="10" hasCustomPrompt="1"/>
          </p:nvPr>
        </p:nvSpPr>
        <p:spPr>
          <a:xfrm>
            <a:off x="2029405" y="3429000"/>
            <a:ext cx="9552995" cy="381000"/>
          </a:xfrm>
        </p:spPr>
        <p:txBody>
          <a:bodyPr anchor="ctr">
            <a:noAutofit/>
          </a:bodyPr>
          <a:lstStyle>
            <a:lvl1pPr marL="0" indent="0" algn="l">
              <a:lnSpc>
                <a:spcPct val="100000"/>
              </a:lnSpc>
              <a:buFontTx/>
              <a:buNone/>
              <a:defRPr sz="20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D78B0B07-7D61-4AAB-BE1A-1918B3BF9195}"/>
              </a:ext>
            </a:extLst>
          </p:cNvPr>
          <p:cNvSpPr>
            <a:spLocks noGrp="1"/>
          </p:cNvSpPr>
          <p:nvPr>
            <p:ph sz="quarter" idx="11" hasCustomPrompt="1"/>
          </p:nvPr>
        </p:nvSpPr>
        <p:spPr>
          <a:xfrm>
            <a:off x="2029405" y="3810000"/>
            <a:ext cx="5384800" cy="381000"/>
          </a:xfrm>
        </p:spPr>
        <p:txBody>
          <a:bodyPr>
            <a:normAutofit/>
          </a:bodyPr>
          <a:lstStyle>
            <a:lvl1pPr marL="0" indent="0">
              <a:buNone/>
              <a:defRPr sz="1400" b="0"/>
            </a:lvl1pPr>
            <a:lvl5pPr marL="1828800" indent="0" algn="l">
              <a:buNone/>
              <a:defRPr/>
            </a:lvl5pPr>
          </a:lstStyle>
          <a:p>
            <a:pPr lvl="0"/>
            <a:r>
              <a:rPr lang="en-US"/>
              <a:t>Date</a:t>
            </a:r>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2029405" y="2133600"/>
            <a:ext cx="9552995" cy="1257167"/>
          </a:xfrm>
        </p:spPr>
        <p:txBody>
          <a:bodyPr anchor="ctr">
            <a:normAutofit/>
          </a:bodyPr>
          <a:lstStyle>
            <a:lvl1pPr algn="l">
              <a:defRPr sz="3200" b="0" i="0" cap="none">
                <a:solidFill>
                  <a:schemeClr val="bg1"/>
                </a:solidFill>
                <a:latin typeface="Arial Black" panose="020B0604020202020204" pitchFamily="34" charset="0"/>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41AA1513-E389-4D10-BD42-AA76E4C0EA60}"/>
              </a:ext>
            </a:extLst>
          </p:cNvPr>
          <p:cNvSpPr>
            <a:spLocks noGrp="1"/>
          </p:cNvSpPr>
          <p:nvPr>
            <p:ph type="body" idx="12" hasCustomPrompt="1"/>
          </p:nvPr>
        </p:nvSpPr>
        <p:spPr>
          <a:xfrm>
            <a:off x="6347405" y="6183824"/>
            <a:ext cx="5234995" cy="381000"/>
          </a:xfrm>
        </p:spPr>
        <p:txBody>
          <a:bodyPr anchor="b">
            <a:noAutofit/>
          </a:bodyPr>
          <a:lstStyle>
            <a:lvl1pPr marL="0" indent="0" algn="r">
              <a:lnSpc>
                <a:spcPct val="100000"/>
              </a:lnSpc>
              <a:spcBef>
                <a:spcPts val="400"/>
              </a:spcBef>
              <a:spcAft>
                <a:spcPts val="0"/>
              </a:spcAft>
              <a:buFontTx/>
              <a:buNone/>
              <a:defRPr sz="16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
        <p:nvSpPr>
          <p:cNvPr id="3" name="Picture Placeholder 2">
            <a:extLst>
              <a:ext uri="{FF2B5EF4-FFF2-40B4-BE49-F238E27FC236}">
                <a16:creationId xmlns:a16="http://schemas.microsoft.com/office/drawing/2014/main" id="{10D9287C-96D6-4E5C-A125-94E737A3EB1B}"/>
              </a:ext>
            </a:extLst>
          </p:cNvPr>
          <p:cNvSpPr>
            <a:spLocks noGrp="1"/>
          </p:cNvSpPr>
          <p:nvPr>
            <p:ph type="pic" sz="quarter" idx="13" hasCustomPrompt="1"/>
          </p:nvPr>
        </p:nvSpPr>
        <p:spPr>
          <a:xfrm>
            <a:off x="0" y="0"/>
            <a:ext cx="12192000" cy="6858000"/>
          </a:xfrm>
        </p:spPr>
        <p:txBody>
          <a:bodyPr/>
          <a:lstStyle>
            <a:lvl1pPr marL="0" indent="0" algn="r">
              <a:buNone/>
              <a:defRPr b="0"/>
            </a:lvl1pPr>
          </a:lstStyle>
          <a:p>
            <a:r>
              <a:rPr lang="en-US"/>
              <a:t>Custom Background</a:t>
            </a:r>
          </a:p>
        </p:txBody>
      </p:sp>
    </p:spTree>
    <p:extLst>
      <p:ext uri="{BB962C8B-B14F-4D97-AF65-F5344CB8AC3E}">
        <p14:creationId xmlns:p14="http://schemas.microsoft.com/office/powerpoint/2010/main" val="230336295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783245CD-4951-4415-B26A-54C139FD6D5F}"/>
              </a:ext>
            </a:extLst>
          </p:cNvPr>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6" name="Slide Number Placeholder 15">
            <a:extLst>
              <a:ext uri="{FF2B5EF4-FFF2-40B4-BE49-F238E27FC236}">
                <a16:creationId xmlns:a16="http://schemas.microsoft.com/office/drawing/2014/main" id="{21ADC757-4236-482D-AF38-AF76B06E6EFD}"/>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sp>
        <p:nvSpPr>
          <p:cNvPr id="3" name="Content Placeholder 2">
            <a:extLst>
              <a:ext uri="{FF2B5EF4-FFF2-40B4-BE49-F238E27FC236}">
                <a16:creationId xmlns:a16="http://schemas.microsoft.com/office/drawing/2014/main" id="{2B2334C4-B5C4-4DFD-A24E-CC29A7E905A6}"/>
              </a:ext>
            </a:extLst>
          </p:cNvPr>
          <p:cNvSpPr>
            <a:spLocks noGrp="1"/>
          </p:cNvSpPr>
          <p:nvPr>
            <p:ph sz="quarter" idx="10"/>
          </p:nvPr>
        </p:nvSpPr>
        <p:spPr>
          <a:xfrm>
            <a:off x="463296" y="1188720"/>
            <a:ext cx="1087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B2DA7119-9623-4386-A14A-D7FC1185144F}"/>
              </a:ext>
            </a:extLst>
          </p:cNvPr>
          <p:cNvSpPr txBox="1"/>
          <p:nvPr userDrawn="1"/>
        </p:nvSpPr>
        <p:spPr>
          <a:xfrm>
            <a:off x="4112206" y="6572071"/>
            <a:ext cx="4903457" cy="276999"/>
          </a:xfrm>
          <a:prstGeom prst="rect">
            <a:avLst/>
          </a:prstGeom>
          <a:noFill/>
        </p:spPr>
        <p:txBody>
          <a:bodyPr wrap="square" rtlCol="0">
            <a:spAutoFit/>
          </a:bodyPr>
          <a:lstStyle/>
          <a:p>
            <a:pPr algn="l"/>
            <a:r>
              <a:rPr lang="en-US" sz="1200">
                <a:solidFill>
                  <a:schemeClr val="accent1"/>
                </a:solidFill>
              </a:rPr>
              <a:t>Deliberative interagency work, not subject to FOIL</a:t>
            </a:r>
          </a:p>
        </p:txBody>
      </p:sp>
    </p:spTree>
    <p:extLst>
      <p:ext uri="{BB962C8B-B14F-4D97-AF65-F5344CB8AC3E}">
        <p14:creationId xmlns:p14="http://schemas.microsoft.com/office/powerpoint/2010/main" val="2404508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532F6EF1-B17E-4E67-94C0-B2ACEA802CBD}"/>
              </a:ext>
            </a:extLst>
          </p:cNvPr>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6" name="Slide Number Placeholder 15">
            <a:extLst>
              <a:ext uri="{FF2B5EF4-FFF2-40B4-BE49-F238E27FC236}">
                <a16:creationId xmlns:a16="http://schemas.microsoft.com/office/drawing/2014/main" id="{043B0959-5807-4976-BABF-86AB716E53E3}"/>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sp>
        <p:nvSpPr>
          <p:cNvPr id="10" name="Content Placeholder 2">
            <a:extLst>
              <a:ext uri="{FF2B5EF4-FFF2-40B4-BE49-F238E27FC236}">
                <a16:creationId xmlns:a16="http://schemas.microsoft.com/office/drawing/2014/main" id="{A9A4A7BC-43E9-4231-9B3C-507A4D15B7CF}"/>
              </a:ext>
            </a:extLst>
          </p:cNvPr>
          <p:cNvSpPr>
            <a:spLocks noGrp="1"/>
          </p:cNvSpPr>
          <p:nvPr>
            <p:ph sz="quarter" idx="19"/>
          </p:nvPr>
        </p:nvSpPr>
        <p:spPr>
          <a:xfrm>
            <a:off x="463296" y="1189038"/>
            <a:ext cx="5242984" cy="5037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5221F5D-DF8C-4CAB-A76B-FF4E23D8ECA9}"/>
              </a:ext>
            </a:extLst>
          </p:cNvPr>
          <p:cNvSpPr>
            <a:spLocks noGrp="1"/>
          </p:cNvSpPr>
          <p:nvPr>
            <p:ph sz="quarter" idx="20"/>
          </p:nvPr>
        </p:nvSpPr>
        <p:spPr>
          <a:xfrm>
            <a:off x="6339416" y="1189038"/>
            <a:ext cx="5242984" cy="5037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4970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1B11EA3-273C-5849-AC5D-7E4F9F40779C}"/>
              </a:ext>
            </a:extLst>
          </p:cNvPr>
          <p:cNvSpPr>
            <a:spLocks noGrp="1"/>
          </p:cNvSpPr>
          <p:nvPr>
            <p:ph idx="11" hasCustomPrompt="1"/>
          </p:nvPr>
        </p:nvSpPr>
        <p:spPr>
          <a:xfrm>
            <a:off x="6339841" y="1508760"/>
            <a:ext cx="5242560" cy="4717257"/>
          </a:xfrm>
          <a:ln>
            <a:noFill/>
          </a:ln>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accent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accent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10" name="Text Placeholder 2">
            <a:extLst>
              <a:ext uri="{FF2B5EF4-FFF2-40B4-BE49-F238E27FC236}">
                <a16:creationId xmlns:a16="http://schemas.microsoft.com/office/drawing/2014/main" id="{30E59769-8D0A-4A11-AA53-DD851E5F2E2C}"/>
              </a:ext>
            </a:extLst>
          </p:cNvPr>
          <p:cNvSpPr>
            <a:spLocks noGrp="1"/>
          </p:cNvSpPr>
          <p:nvPr>
            <p:ph type="body" idx="18" hasCustomPrompt="1"/>
          </p:nvPr>
        </p:nvSpPr>
        <p:spPr>
          <a:xfrm>
            <a:off x="6339841" y="1188720"/>
            <a:ext cx="5242560" cy="320040"/>
          </a:xfrm>
          <a:solidFill>
            <a:schemeClr val="accent1"/>
          </a:solidFill>
          <a:ln>
            <a:noFill/>
          </a:ln>
        </p:spPr>
        <p:txBody>
          <a:bodyPr anchor="ctr">
            <a:noAutofit/>
          </a:bodyPr>
          <a:lstStyle>
            <a:lvl1pPr marL="0" indent="0">
              <a:buNone/>
              <a:defRPr sz="16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Figure Title</a:t>
            </a:r>
          </a:p>
        </p:txBody>
      </p:sp>
      <p:sp>
        <p:nvSpPr>
          <p:cNvPr id="12" name="Title Placeholder 1">
            <a:extLst>
              <a:ext uri="{FF2B5EF4-FFF2-40B4-BE49-F238E27FC236}">
                <a16:creationId xmlns:a16="http://schemas.microsoft.com/office/drawing/2014/main" id="{532F6EF1-B17E-4E67-94C0-B2ACEA802CBD}"/>
              </a:ext>
            </a:extLst>
          </p:cNvPr>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8" name="Slide Number Placeholder 15">
            <a:extLst>
              <a:ext uri="{FF2B5EF4-FFF2-40B4-BE49-F238E27FC236}">
                <a16:creationId xmlns:a16="http://schemas.microsoft.com/office/drawing/2014/main" id="{10D50A7F-E18B-4EA2-BA79-102ABD669DD8}"/>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sp>
        <p:nvSpPr>
          <p:cNvPr id="3" name="Content Placeholder 2">
            <a:extLst>
              <a:ext uri="{FF2B5EF4-FFF2-40B4-BE49-F238E27FC236}">
                <a16:creationId xmlns:a16="http://schemas.microsoft.com/office/drawing/2014/main" id="{B8462F20-F576-4420-A263-CB7D5DAAF348}"/>
              </a:ext>
            </a:extLst>
          </p:cNvPr>
          <p:cNvSpPr>
            <a:spLocks noGrp="1"/>
          </p:cNvSpPr>
          <p:nvPr>
            <p:ph sz="quarter" idx="19"/>
          </p:nvPr>
        </p:nvSpPr>
        <p:spPr>
          <a:xfrm>
            <a:off x="463296" y="1188880"/>
            <a:ext cx="5242984" cy="5037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412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1B11EA3-273C-5849-AC5D-7E4F9F40779C}"/>
              </a:ext>
            </a:extLst>
          </p:cNvPr>
          <p:cNvSpPr>
            <a:spLocks noGrp="1"/>
          </p:cNvSpPr>
          <p:nvPr>
            <p:ph idx="11" hasCustomPrompt="1"/>
          </p:nvPr>
        </p:nvSpPr>
        <p:spPr>
          <a:xfrm>
            <a:off x="727325" y="1508760"/>
            <a:ext cx="5242560" cy="4718304"/>
          </a:xfrm>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accent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accent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12" name="Title Placeholder 1">
            <a:extLst>
              <a:ext uri="{FF2B5EF4-FFF2-40B4-BE49-F238E27FC236}">
                <a16:creationId xmlns:a16="http://schemas.microsoft.com/office/drawing/2014/main" id="{532F6EF1-B17E-4E67-94C0-B2ACEA802CBD}"/>
              </a:ext>
            </a:extLst>
          </p:cNvPr>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8" name="Text Placeholder 2">
            <a:extLst>
              <a:ext uri="{FF2B5EF4-FFF2-40B4-BE49-F238E27FC236}">
                <a16:creationId xmlns:a16="http://schemas.microsoft.com/office/drawing/2014/main" id="{96F0A708-C5F0-4EF3-BD0A-8E4371B680F4}"/>
              </a:ext>
            </a:extLst>
          </p:cNvPr>
          <p:cNvSpPr>
            <a:spLocks noGrp="1"/>
          </p:cNvSpPr>
          <p:nvPr>
            <p:ph type="body" idx="18" hasCustomPrompt="1"/>
          </p:nvPr>
        </p:nvSpPr>
        <p:spPr>
          <a:xfrm>
            <a:off x="731521" y="1188720"/>
            <a:ext cx="5242560" cy="320040"/>
          </a:xfrm>
          <a:solidFill>
            <a:schemeClr val="accent1"/>
          </a:solidFill>
          <a:ln>
            <a:noFill/>
          </a:ln>
        </p:spPr>
        <p:txBody>
          <a:bodyPr anchor="ctr">
            <a:noAutofit/>
          </a:bodyPr>
          <a:lstStyle>
            <a:lvl1pPr marL="0" indent="0">
              <a:buNone/>
              <a:defRPr sz="16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Figure Title</a:t>
            </a:r>
          </a:p>
        </p:txBody>
      </p:sp>
      <p:sp>
        <p:nvSpPr>
          <p:cNvPr id="9" name="Slide Number Placeholder 15">
            <a:extLst>
              <a:ext uri="{FF2B5EF4-FFF2-40B4-BE49-F238E27FC236}">
                <a16:creationId xmlns:a16="http://schemas.microsoft.com/office/drawing/2014/main" id="{14DE103B-FFC6-4156-AFF1-FB382F09A0E0}"/>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sp>
        <p:nvSpPr>
          <p:cNvPr id="11" name="Content Placeholder 2">
            <a:extLst>
              <a:ext uri="{FF2B5EF4-FFF2-40B4-BE49-F238E27FC236}">
                <a16:creationId xmlns:a16="http://schemas.microsoft.com/office/drawing/2014/main" id="{A081B1E9-5BF5-4A8A-872C-F2651BEA8269}"/>
              </a:ext>
            </a:extLst>
          </p:cNvPr>
          <p:cNvSpPr>
            <a:spLocks noGrp="1"/>
          </p:cNvSpPr>
          <p:nvPr>
            <p:ph sz="quarter" idx="19"/>
          </p:nvPr>
        </p:nvSpPr>
        <p:spPr>
          <a:xfrm>
            <a:off x="6400800" y="1188880"/>
            <a:ext cx="5242984" cy="5037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4357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1B11EA3-273C-5849-AC5D-7E4F9F40779C}"/>
              </a:ext>
            </a:extLst>
          </p:cNvPr>
          <p:cNvSpPr>
            <a:spLocks noGrp="1"/>
          </p:cNvSpPr>
          <p:nvPr>
            <p:ph idx="11" hasCustomPrompt="1"/>
          </p:nvPr>
        </p:nvSpPr>
        <p:spPr>
          <a:xfrm>
            <a:off x="731520" y="1508760"/>
            <a:ext cx="5242560" cy="4718304"/>
          </a:xfrm>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accent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accent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12" name="Title Placeholder 1">
            <a:extLst>
              <a:ext uri="{FF2B5EF4-FFF2-40B4-BE49-F238E27FC236}">
                <a16:creationId xmlns:a16="http://schemas.microsoft.com/office/drawing/2014/main" id="{532F6EF1-B17E-4E67-94C0-B2ACEA802CBD}"/>
              </a:ext>
            </a:extLst>
          </p:cNvPr>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8" name="Text Placeholder 2">
            <a:extLst>
              <a:ext uri="{FF2B5EF4-FFF2-40B4-BE49-F238E27FC236}">
                <a16:creationId xmlns:a16="http://schemas.microsoft.com/office/drawing/2014/main" id="{96F0A708-C5F0-4EF3-BD0A-8E4371B680F4}"/>
              </a:ext>
            </a:extLst>
          </p:cNvPr>
          <p:cNvSpPr>
            <a:spLocks noGrp="1"/>
          </p:cNvSpPr>
          <p:nvPr>
            <p:ph type="body" idx="18" hasCustomPrompt="1"/>
          </p:nvPr>
        </p:nvSpPr>
        <p:spPr>
          <a:xfrm>
            <a:off x="731521" y="1188720"/>
            <a:ext cx="5242560" cy="320040"/>
          </a:xfrm>
          <a:solidFill>
            <a:schemeClr val="accent1"/>
          </a:solidFill>
          <a:ln>
            <a:noFill/>
          </a:ln>
        </p:spPr>
        <p:txBody>
          <a:bodyPr anchor="ctr">
            <a:noAutofit/>
          </a:bodyPr>
          <a:lstStyle>
            <a:lvl1pPr marL="0" indent="0">
              <a:buNone/>
              <a:defRPr sz="16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Figure Title</a:t>
            </a:r>
          </a:p>
        </p:txBody>
      </p:sp>
      <p:sp>
        <p:nvSpPr>
          <p:cNvPr id="9" name="Content Placeholder 2">
            <a:extLst>
              <a:ext uri="{FF2B5EF4-FFF2-40B4-BE49-F238E27FC236}">
                <a16:creationId xmlns:a16="http://schemas.microsoft.com/office/drawing/2014/main" id="{A8F0E1D1-3871-4097-8699-48DDBA7BCF0B}"/>
              </a:ext>
            </a:extLst>
          </p:cNvPr>
          <p:cNvSpPr>
            <a:spLocks noGrp="1"/>
          </p:cNvSpPr>
          <p:nvPr>
            <p:ph idx="19" hasCustomPrompt="1"/>
          </p:nvPr>
        </p:nvSpPr>
        <p:spPr>
          <a:xfrm>
            <a:off x="6351931" y="1508760"/>
            <a:ext cx="5242560" cy="4718304"/>
          </a:xfrm>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accent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accent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10" name="Text Placeholder 2">
            <a:extLst>
              <a:ext uri="{FF2B5EF4-FFF2-40B4-BE49-F238E27FC236}">
                <a16:creationId xmlns:a16="http://schemas.microsoft.com/office/drawing/2014/main" id="{F3B2F246-7854-4C91-86F9-350E4144A361}"/>
              </a:ext>
            </a:extLst>
          </p:cNvPr>
          <p:cNvSpPr>
            <a:spLocks noGrp="1"/>
          </p:cNvSpPr>
          <p:nvPr>
            <p:ph type="body" idx="20" hasCustomPrompt="1"/>
          </p:nvPr>
        </p:nvSpPr>
        <p:spPr>
          <a:xfrm>
            <a:off x="6339840" y="1188720"/>
            <a:ext cx="5242560" cy="320040"/>
          </a:xfrm>
          <a:solidFill>
            <a:schemeClr val="accent1"/>
          </a:solidFill>
          <a:ln>
            <a:noFill/>
          </a:ln>
        </p:spPr>
        <p:txBody>
          <a:bodyPr anchor="ctr">
            <a:noAutofit/>
          </a:bodyPr>
          <a:lstStyle>
            <a:lvl1pPr marL="0" indent="0">
              <a:buNone/>
              <a:defRPr sz="16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Figure Title</a:t>
            </a:r>
          </a:p>
        </p:txBody>
      </p:sp>
      <p:sp>
        <p:nvSpPr>
          <p:cNvPr id="11" name="Slide Number Placeholder 15">
            <a:extLst>
              <a:ext uri="{FF2B5EF4-FFF2-40B4-BE49-F238E27FC236}">
                <a16:creationId xmlns:a16="http://schemas.microsoft.com/office/drawing/2014/main" id="{558E9ADF-7A5A-4449-BBD5-B6C2544EC85E}"/>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spTree>
    <p:extLst>
      <p:ext uri="{BB962C8B-B14F-4D97-AF65-F5344CB8AC3E}">
        <p14:creationId xmlns:p14="http://schemas.microsoft.com/office/powerpoint/2010/main" val="1034798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hree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1B11EA3-273C-5849-AC5D-7E4F9F40779C}"/>
              </a:ext>
            </a:extLst>
          </p:cNvPr>
          <p:cNvSpPr>
            <a:spLocks noGrp="1"/>
          </p:cNvSpPr>
          <p:nvPr>
            <p:ph idx="11" hasCustomPrompt="1"/>
          </p:nvPr>
        </p:nvSpPr>
        <p:spPr>
          <a:xfrm>
            <a:off x="6339898" y="1501825"/>
            <a:ext cx="5242500" cy="2103120"/>
          </a:xfrm>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1">
                <a:solidFill>
                  <a:schemeClr val="accent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accent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15" name="Text Placeholder 2">
            <a:extLst>
              <a:ext uri="{FF2B5EF4-FFF2-40B4-BE49-F238E27FC236}">
                <a16:creationId xmlns:a16="http://schemas.microsoft.com/office/drawing/2014/main" id="{06F4D9CC-2705-426B-A89B-91B48C3A83FD}"/>
              </a:ext>
            </a:extLst>
          </p:cNvPr>
          <p:cNvSpPr>
            <a:spLocks noGrp="1"/>
          </p:cNvSpPr>
          <p:nvPr>
            <p:ph type="body" idx="16" hasCustomPrompt="1"/>
          </p:nvPr>
        </p:nvSpPr>
        <p:spPr>
          <a:xfrm>
            <a:off x="6339899" y="1188720"/>
            <a:ext cx="5242560" cy="321042"/>
          </a:xfrm>
          <a:solidFill>
            <a:schemeClr val="accent1"/>
          </a:solidFill>
          <a:ln>
            <a:solidFill>
              <a:schemeClr val="bg1">
                <a:lumMod val="85000"/>
              </a:schemeClr>
            </a:solidFill>
          </a:ln>
        </p:spPr>
        <p:txBody>
          <a:bodyPr anchor="ctr">
            <a:noAutofit/>
          </a:bodyPr>
          <a:lstStyle>
            <a:lvl1pPr marL="0" indent="0">
              <a:buNone/>
              <a:defRPr sz="16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Figure</a:t>
            </a:r>
          </a:p>
        </p:txBody>
      </p:sp>
      <p:sp>
        <p:nvSpPr>
          <p:cNvPr id="4" name="Text Placeholder 3">
            <a:extLst>
              <a:ext uri="{FF2B5EF4-FFF2-40B4-BE49-F238E27FC236}">
                <a16:creationId xmlns:a16="http://schemas.microsoft.com/office/drawing/2014/main" id="{6A855E04-BDC6-46C5-8B25-FEBBDE7FE3AD}"/>
              </a:ext>
            </a:extLst>
          </p:cNvPr>
          <p:cNvSpPr>
            <a:spLocks noGrp="1"/>
          </p:cNvSpPr>
          <p:nvPr>
            <p:ph type="body" sz="quarter" idx="19"/>
          </p:nvPr>
        </p:nvSpPr>
        <p:spPr>
          <a:xfrm>
            <a:off x="463296" y="1188721"/>
            <a:ext cx="5242560" cy="501332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Placeholder 1">
            <a:extLst>
              <a:ext uri="{FF2B5EF4-FFF2-40B4-BE49-F238E27FC236}">
                <a16:creationId xmlns:a16="http://schemas.microsoft.com/office/drawing/2014/main" id="{A88D96E3-0FBA-48D7-9270-0FA87717E111}"/>
              </a:ext>
            </a:extLst>
          </p:cNvPr>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14" name="Content Placeholder 2">
            <a:extLst>
              <a:ext uri="{FF2B5EF4-FFF2-40B4-BE49-F238E27FC236}">
                <a16:creationId xmlns:a16="http://schemas.microsoft.com/office/drawing/2014/main" id="{27E010BF-A236-4F83-8797-062CB9E45B6A}"/>
              </a:ext>
            </a:extLst>
          </p:cNvPr>
          <p:cNvSpPr>
            <a:spLocks noGrp="1"/>
          </p:cNvSpPr>
          <p:nvPr>
            <p:ph idx="20" hasCustomPrompt="1"/>
          </p:nvPr>
        </p:nvSpPr>
        <p:spPr>
          <a:xfrm>
            <a:off x="6339898" y="4098925"/>
            <a:ext cx="5242500" cy="2103120"/>
          </a:xfrm>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1">
                <a:solidFill>
                  <a:schemeClr val="accent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accent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16" name="Text Placeholder 2">
            <a:extLst>
              <a:ext uri="{FF2B5EF4-FFF2-40B4-BE49-F238E27FC236}">
                <a16:creationId xmlns:a16="http://schemas.microsoft.com/office/drawing/2014/main" id="{F832745F-5F48-47F1-9E01-59204561BC48}"/>
              </a:ext>
            </a:extLst>
          </p:cNvPr>
          <p:cNvSpPr>
            <a:spLocks noGrp="1"/>
          </p:cNvSpPr>
          <p:nvPr>
            <p:ph type="body" idx="21" hasCustomPrompt="1"/>
          </p:nvPr>
        </p:nvSpPr>
        <p:spPr>
          <a:xfrm>
            <a:off x="6339899" y="3765254"/>
            <a:ext cx="5242500" cy="349546"/>
          </a:xfrm>
          <a:solidFill>
            <a:schemeClr val="accent1"/>
          </a:solidFill>
          <a:ln>
            <a:solidFill>
              <a:schemeClr val="bg1">
                <a:lumMod val="85000"/>
              </a:schemeClr>
            </a:solidFill>
          </a:ln>
        </p:spPr>
        <p:txBody>
          <a:bodyPr anchor="ctr">
            <a:noAutofit/>
          </a:bodyPr>
          <a:lstStyle>
            <a:lvl1pPr marL="0" indent="0">
              <a:buNone/>
              <a:defRPr sz="16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Figure</a:t>
            </a:r>
          </a:p>
        </p:txBody>
      </p:sp>
      <p:sp>
        <p:nvSpPr>
          <p:cNvPr id="9" name="Slide Number Placeholder 15">
            <a:extLst>
              <a:ext uri="{FF2B5EF4-FFF2-40B4-BE49-F238E27FC236}">
                <a16:creationId xmlns:a16="http://schemas.microsoft.com/office/drawing/2014/main" id="{EE6366A9-381E-4F9D-911C-A4DAAD07DA34}"/>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spTree>
    <p:extLst>
      <p:ext uri="{BB962C8B-B14F-4D97-AF65-F5344CB8AC3E}">
        <p14:creationId xmlns:p14="http://schemas.microsoft.com/office/powerpoint/2010/main" val="3752364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hre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855E04-BDC6-46C5-8B25-FEBBDE7FE3AD}"/>
              </a:ext>
            </a:extLst>
          </p:cNvPr>
          <p:cNvSpPr>
            <a:spLocks noGrp="1"/>
          </p:cNvSpPr>
          <p:nvPr>
            <p:ph type="body" sz="quarter" idx="19"/>
          </p:nvPr>
        </p:nvSpPr>
        <p:spPr>
          <a:xfrm>
            <a:off x="463296" y="1188720"/>
            <a:ext cx="11119104" cy="1828800"/>
          </a:xfrm>
        </p:spPr>
        <p:txBody>
          <a:bodyPr anchor="t" anchorCtr="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Placeholder 1">
            <a:extLst>
              <a:ext uri="{FF2B5EF4-FFF2-40B4-BE49-F238E27FC236}">
                <a16:creationId xmlns:a16="http://schemas.microsoft.com/office/drawing/2014/main" id="{A88D96E3-0FBA-48D7-9270-0FA87717E111}"/>
              </a:ext>
            </a:extLst>
          </p:cNvPr>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14" name="Content Placeholder 2">
            <a:extLst>
              <a:ext uri="{FF2B5EF4-FFF2-40B4-BE49-F238E27FC236}">
                <a16:creationId xmlns:a16="http://schemas.microsoft.com/office/drawing/2014/main" id="{27E010BF-A236-4F83-8797-062CB9E45B6A}"/>
              </a:ext>
            </a:extLst>
          </p:cNvPr>
          <p:cNvSpPr>
            <a:spLocks noGrp="1"/>
          </p:cNvSpPr>
          <p:nvPr>
            <p:ph idx="20" hasCustomPrompt="1"/>
          </p:nvPr>
        </p:nvSpPr>
        <p:spPr>
          <a:xfrm>
            <a:off x="463297" y="3505200"/>
            <a:ext cx="11119105" cy="2743200"/>
          </a:xfrm>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1">
                <a:solidFill>
                  <a:schemeClr val="accent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accent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16" name="Text Placeholder 2">
            <a:extLst>
              <a:ext uri="{FF2B5EF4-FFF2-40B4-BE49-F238E27FC236}">
                <a16:creationId xmlns:a16="http://schemas.microsoft.com/office/drawing/2014/main" id="{F832745F-5F48-47F1-9E01-59204561BC48}"/>
              </a:ext>
            </a:extLst>
          </p:cNvPr>
          <p:cNvSpPr>
            <a:spLocks noGrp="1"/>
          </p:cNvSpPr>
          <p:nvPr>
            <p:ph type="body" idx="21" hasCustomPrompt="1"/>
          </p:nvPr>
        </p:nvSpPr>
        <p:spPr>
          <a:xfrm>
            <a:off x="463296" y="3187058"/>
            <a:ext cx="11119104" cy="347472"/>
          </a:xfrm>
          <a:solidFill>
            <a:schemeClr val="accent1"/>
          </a:solidFill>
          <a:ln>
            <a:solidFill>
              <a:schemeClr val="bg1">
                <a:lumMod val="85000"/>
              </a:schemeClr>
            </a:solidFill>
          </a:ln>
        </p:spPr>
        <p:txBody>
          <a:bodyPr anchor="ctr">
            <a:noAutofit/>
          </a:bodyPr>
          <a:lstStyle>
            <a:lvl1pPr marL="0" indent="0">
              <a:buNone/>
              <a:defRPr sz="16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Figure Title</a:t>
            </a:r>
          </a:p>
        </p:txBody>
      </p:sp>
      <p:sp>
        <p:nvSpPr>
          <p:cNvPr id="7" name="Slide Number Placeholder 15">
            <a:extLst>
              <a:ext uri="{FF2B5EF4-FFF2-40B4-BE49-F238E27FC236}">
                <a16:creationId xmlns:a16="http://schemas.microsoft.com/office/drawing/2014/main" id="{4C8160AC-8113-4478-AE44-181741BA63BE}"/>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spTree>
    <p:extLst>
      <p:ext uri="{BB962C8B-B14F-4D97-AF65-F5344CB8AC3E}">
        <p14:creationId xmlns:p14="http://schemas.microsoft.com/office/powerpoint/2010/main" val="513802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hre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855E04-BDC6-46C5-8B25-FEBBDE7FE3AD}"/>
              </a:ext>
            </a:extLst>
          </p:cNvPr>
          <p:cNvSpPr>
            <a:spLocks noGrp="1"/>
          </p:cNvSpPr>
          <p:nvPr>
            <p:ph type="body" sz="quarter" idx="19"/>
          </p:nvPr>
        </p:nvSpPr>
        <p:spPr>
          <a:xfrm>
            <a:off x="463296" y="1188720"/>
            <a:ext cx="11135949" cy="1828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Placeholder 1">
            <a:extLst>
              <a:ext uri="{FF2B5EF4-FFF2-40B4-BE49-F238E27FC236}">
                <a16:creationId xmlns:a16="http://schemas.microsoft.com/office/drawing/2014/main" id="{A88D96E3-0FBA-48D7-9270-0FA87717E111}"/>
              </a:ext>
            </a:extLst>
          </p:cNvPr>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14" name="Content Placeholder 2">
            <a:extLst>
              <a:ext uri="{FF2B5EF4-FFF2-40B4-BE49-F238E27FC236}">
                <a16:creationId xmlns:a16="http://schemas.microsoft.com/office/drawing/2014/main" id="{27E010BF-A236-4F83-8797-062CB9E45B6A}"/>
              </a:ext>
            </a:extLst>
          </p:cNvPr>
          <p:cNvSpPr>
            <a:spLocks noGrp="1"/>
          </p:cNvSpPr>
          <p:nvPr>
            <p:ph idx="20" hasCustomPrompt="1"/>
          </p:nvPr>
        </p:nvSpPr>
        <p:spPr>
          <a:xfrm>
            <a:off x="463296" y="3518542"/>
            <a:ext cx="5242560" cy="2743200"/>
          </a:xfrm>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1">
                <a:solidFill>
                  <a:schemeClr val="accent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accent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16" name="Text Placeholder 2">
            <a:extLst>
              <a:ext uri="{FF2B5EF4-FFF2-40B4-BE49-F238E27FC236}">
                <a16:creationId xmlns:a16="http://schemas.microsoft.com/office/drawing/2014/main" id="{F832745F-5F48-47F1-9E01-59204561BC48}"/>
              </a:ext>
            </a:extLst>
          </p:cNvPr>
          <p:cNvSpPr>
            <a:spLocks noGrp="1"/>
          </p:cNvSpPr>
          <p:nvPr>
            <p:ph type="body" idx="21" hasCustomPrompt="1"/>
          </p:nvPr>
        </p:nvSpPr>
        <p:spPr>
          <a:xfrm>
            <a:off x="463296" y="3200400"/>
            <a:ext cx="5242560" cy="347472"/>
          </a:xfrm>
          <a:solidFill>
            <a:schemeClr val="accent1"/>
          </a:solidFill>
          <a:ln>
            <a:solidFill>
              <a:schemeClr val="bg1">
                <a:lumMod val="85000"/>
              </a:schemeClr>
            </a:solidFill>
          </a:ln>
        </p:spPr>
        <p:txBody>
          <a:bodyPr anchor="ctr">
            <a:noAutofit/>
          </a:bodyPr>
          <a:lstStyle>
            <a:lvl1pPr marL="0" indent="0">
              <a:buNone/>
              <a:defRPr sz="16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Figure</a:t>
            </a:r>
          </a:p>
        </p:txBody>
      </p:sp>
      <p:sp>
        <p:nvSpPr>
          <p:cNvPr id="7" name="Content Placeholder 2">
            <a:extLst>
              <a:ext uri="{FF2B5EF4-FFF2-40B4-BE49-F238E27FC236}">
                <a16:creationId xmlns:a16="http://schemas.microsoft.com/office/drawing/2014/main" id="{AC8AC9CA-8C30-4071-919E-0E2F3753E41F}"/>
              </a:ext>
            </a:extLst>
          </p:cNvPr>
          <p:cNvSpPr>
            <a:spLocks noGrp="1"/>
          </p:cNvSpPr>
          <p:nvPr>
            <p:ph idx="22" hasCustomPrompt="1"/>
          </p:nvPr>
        </p:nvSpPr>
        <p:spPr>
          <a:xfrm>
            <a:off x="6356685" y="3518542"/>
            <a:ext cx="5242560" cy="2743200"/>
          </a:xfrm>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1">
                <a:solidFill>
                  <a:schemeClr val="accent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accent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8" name="Text Placeholder 2">
            <a:extLst>
              <a:ext uri="{FF2B5EF4-FFF2-40B4-BE49-F238E27FC236}">
                <a16:creationId xmlns:a16="http://schemas.microsoft.com/office/drawing/2014/main" id="{CDEF5F40-98F0-4803-952B-4EAF87809A72}"/>
              </a:ext>
            </a:extLst>
          </p:cNvPr>
          <p:cNvSpPr>
            <a:spLocks noGrp="1"/>
          </p:cNvSpPr>
          <p:nvPr>
            <p:ph type="body" idx="23" hasCustomPrompt="1"/>
          </p:nvPr>
        </p:nvSpPr>
        <p:spPr>
          <a:xfrm>
            <a:off x="6356685" y="3200400"/>
            <a:ext cx="5242560" cy="347472"/>
          </a:xfrm>
          <a:solidFill>
            <a:schemeClr val="accent1"/>
          </a:solidFill>
          <a:ln>
            <a:solidFill>
              <a:schemeClr val="bg1">
                <a:lumMod val="85000"/>
              </a:schemeClr>
            </a:solidFill>
          </a:ln>
        </p:spPr>
        <p:txBody>
          <a:bodyPr anchor="ctr">
            <a:noAutofit/>
          </a:bodyPr>
          <a:lstStyle>
            <a:lvl1pPr marL="0" indent="0">
              <a:buNone/>
              <a:defRPr sz="16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Figure</a:t>
            </a:r>
          </a:p>
        </p:txBody>
      </p:sp>
      <p:sp>
        <p:nvSpPr>
          <p:cNvPr id="9" name="Slide Number Placeholder 15">
            <a:extLst>
              <a:ext uri="{FF2B5EF4-FFF2-40B4-BE49-F238E27FC236}">
                <a16:creationId xmlns:a16="http://schemas.microsoft.com/office/drawing/2014/main" id="{57BD9371-CB69-45C8-AC89-51567D7D2F8D}"/>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spTree>
    <p:extLst>
      <p:ext uri="{BB962C8B-B14F-4D97-AF65-F5344CB8AC3E}">
        <p14:creationId xmlns:p14="http://schemas.microsoft.com/office/powerpoint/2010/main" val="1993935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7FDAECB-CA77-4554-A785-DD09A08E7B0E}"/>
              </a:ext>
            </a:extLst>
          </p:cNvPr>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4" name="Slide Number Placeholder 15">
            <a:extLst>
              <a:ext uri="{FF2B5EF4-FFF2-40B4-BE49-F238E27FC236}">
                <a16:creationId xmlns:a16="http://schemas.microsoft.com/office/drawing/2014/main" id="{1000AF0C-1E1B-48E7-BDC0-7FD8CECF5976}"/>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spTree>
    <p:extLst>
      <p:ext uri="{BB962C8B-B14F-4D97-AF65-F5344CB8AC3E}">
        <p14:creationId xmlns:p14="http://schemas.microsoft.com/office/powerpoint/2010/main" val="49010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9EE2-15AC-4691-9C23-CA5C01881D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64905-501F-40A5-BBA6-CAEE30379D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1C460-6D16-47F8-8F37-4B67E6480E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88304E1-245A-4CE2-B531-097CA3CBB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07AAA-2EDA-4B93-B5C7-E5E435A18797}"/>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3839267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Bio Slide">
    <p:spTree>
      <p:nvGrpSpPr>
        <p:cNvPr id="1" name=""/>
        <p:cNvGrpSpPr/>
        <p:nvPr/>
      </p:nvGrpSpPr>
      <p:grpSpPr>
        <a:xfrm>
          <a:off x="0" y="0"/>
          <a:ext cx="0" cy="0"/>
          <a:chOff x="0" y="0"/>
          <a:chExt cx="0" cy="0"/>
        </a:xfrm>
      </p:grpSpPr>
      <p:sp>
        <p:nvSpPr>
          <p:cNvPr id="18" name="Text Placeholder 3"/>
          <p:cNvSpPr>
            <a:spLocks noGrp="1"/>
          </p:cNvSpPr>
          <p:nvPr>
            <p:ph type="body" sz="half" idx="2" hasCustomPrompt="1"/>
          </p:nvPr>
        </p:nvSpPr>
        <p:spPr>
          <a:xfrm>
            <a:off x="2743200" y="1676400"/>
            <a:ext cx="9245600" cy="4724400"/>
          </a:xfrm>
        </p:spPr>
        <p:txBody>
          <a:bodyPr anchor="t">
            <a:noAutofit/>
          </a:bodyPr>
          <a:lstStyle>
            <a:lvl1pPr marL="0" indent="0" algn="l">
              <a:buNone/>
              <a:defRPr sz="1200" b="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4"/>
          <p:cNvSpPr>
            <a:spLocks noGrp="1"/>
          </p:cNvSpPr>
          <p:nvPr>
            <p:ph type="body" sz="quarter" idx="3" hasCustomPrompt="1"/>
          </p:nvPr>
        </p:nvSpPr>
        <p:spPr>
          <a:xfrm>
            <a:off x="2743200" y="1066800"/>
            <a:ext cx="9245600" cy="304800"/>
          </a:xfrm>
        </p:spPr>
        <p:txBody>
          <a:bodyPr anchor="ctr">
            <a:noAutofit/>
          </a:bodyPr>
          <a:lstStyle>
            <a:lvl1pPr marL="0" indent="0" algn="l">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1" name="Picture Placeholder 50"/>
          <p:cNvSpPr>
            <a:spLocks noGrp="1"/>
          </p:cNvSpPr>
          <p:nvPr>
            <p:ph type="pic" sz="quarter" idx="13"/>
          </p:nvPr>
        </p:nvSpPr>
        <p:spPr>
          <a:xfrm>
            <a:off x="304800" y="1066800"/>
            <a:ext cx="2133600" cy="1676400"/>
          </a:xfrm>
        </p:spPr>
        <p:txBody>
          <a:bodyPr/>
          <a:lstStyle>
            <a:lvl1pPr marL="0" indent="0">
              <a:buNone/>
              <a:defRPr/>
            </a:lvl1pPr>
          </a:lstStyle>
          <a:p>
            <a:endParaRPr lang="en-US"/>
          </a:p>
        </p:txBody>
      </p:sp>
      <p:sp>
        <p:nvSpPr>
          <p:cNvPr id="52" name="Text Placeholder 3"/>
          <p:cNvSpPr>
            <a:spLocks noGrp="1"/>
          </p:cNvSpPr>
          <p:nvPr>
            <p:ph type="body" sz="half" idx="14" hasCustomPrompt="1"/>
          </p:nvPr>
        </p:nvSpPr>
        <p:spPr>
          <a:xfrm>
            <a:off x="2743200" y="1371600"/>
            <a:ext cx="9245600" cy="304800"/>
          </a:xfrm>
        </p:spPr>
        <p:txBody>
          <a:bodyPr anchor="t">
            <a:noAutofit/>
          </a:bodyPr>
          <a:lstStyle>
            <a:lvl1pPr marL="0" indent="0" algn="l">
              <a:buNone/>
              <a:defRPr sz="1400" b="0">
                <a:solidFill>
                  <a:srgbClr val="6E6E6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Placeholder 1">
            <a:extLst>
              <a:ext uri="{FF2B5EF4-FFF2-40B4-BE49-F238E27FC236}">
                <a16:creationId xmlns:a16="http://schemas.microsoft.com/office/drawing/2014/main" id="{AADB930A-E417-43F4-9ED4-DDFA14204DFC}"/>
              </a:ext>
            </a:extLst>
          </p:cNvPr>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8" name="Slide Number Placeholder 15">
            <a:extLst>
              <a:ext uri="{FF2B5EF4-FFF2-40B4-BE49-F238E27FC236}">
                <a16:creationId xmlns:a16="http://schemas.microsoft.com/office/drawing/2014/main" id="{D9057135-03C8-40F6-97E2-6D6B95D1F3BA}"/>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spTree>
    <p:extLst>
      <p:ext uri="{BB962C8B-B14F-4D97-AF65-F5344CB8AC3E}">
        <p14:creationId xmlns:p14="http://schemas.microsoft.com/office/powerpoint/2010/main" val="363090026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alphaModFix amt="35000"/>
            <a:lum/>
          </a:blip>
          <a:srcRect/>
          <a:stretch>
            <a:fillRect l="-7000" r="-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22ADB5-FEF5-4870-8EEC-EC0333F059AF}"/>
              </a:ext>
            </a:extLst>
          </p:cNvPr>
          <p:cNvSpPr/>
          <p:nvPr userDrawn="1"/>
        </p:nvSpPr>
        <p:spPr>
          <a:xfrm>
            <a:off x="0" y="35052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1a.png"/>
          <p:cNvPicPr>
            <a:picLocks noChangeAspect="1"/>
          </p:cNvPicPr>
          <p:nvPr userDrawn="1"/>
        </p:nvPicPr>
        <p:blipFill>
          <a:blip r:embed="rId3" cstate="print"/>
          <a:stretch>
            <a:fillRect/>
          </a:stretch>
        </p:blipFill>
        <p:spPr>
          <a:xfrm>
            <a:off x="304800" y="228600"/>
            <a:ext cx="975360" cy="731520"/>
          </a:xfrm>
          <a:prstGeom prst="rect">
            <a:avLst/>
          </a:prstGeom>
        </p:spPr>
      </p:pic>
      <p:pic>
        <p:nvPicPr>
          <p:cNvPr id="9" name="Picture 8">
            <a:extLst>
              <a:ext uri="{FF2B5EF4-FFF2-40B4-BE49-F238E27FC236}">
                <a16:creationId xmlns:a16="http://schemas.microsoft.com/office/drawing/2014/main" id="{4421BF0B-44F5-4282-8B57-180934584981}"/>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6" name="Title 1">
            <a:extLst>
              <a:ext uri="{FF2B5EF4-FFF2-40B4-BE49-F238E27FC236}">
                <a16:creationId xmlns:a16="http://schemas.microsoft.com/office/drawing/2014/main" id="{CF485113-1FF2-42A7-A2C2-F3BADC1B7D7C}"/>
              </a:ext>
            </a:extLst>
          </p:cNvPr>
          <p:cNvSpPr>
            <a:spLocks noGrp="1"/>
          </p:cNvSpPr>
          <p:nvPr>
            <p:ph type="title" hasCustomPrompt="1"/>
          </p:nvPr>
        </p:nvSpPr>
        <p:spPr>
          <a:xfrm>
            <a:off x="812800" y="3581400"/>
            <a:ext cx="9956800" cy="1066800"/>
          </a:xfrm>
        </p:spPr>
        <p:txBody>
          <a:bodyPr anchor="ctr">
            <a:normAutofit/>
          </a:bodyPr>
          <a:lstStyle>
            <a:lvl1pPr algn="r">
              <a:defRPr sz="3200" b="0" i="0" cap="none">
                <a:solidFill>
                  <a:schemeClr val="bg1"/>
                </a:solidFill>
                <a:latin typeface="Arial Black" panose="020B0604020202020204" pitchFamily="34" charset="0"/>
                <a:cs typeface="Arial Black" panose="020B0604020202020204" pitchFamily="34" charset="0"/>
              </a:defRPr>
            </a:lvl1pPr>
          </a:lstStyle>
          <a:p>
            <a:r>
              <a:rPr lang="en-US"/>
              <a:t>Section Header Line 1</a:t>
            </a:r>
            <a:br>
              <a:rPr lang="en-US"/>
            </a:br>
            <a:r>
              <a:rPr lang="en-US"/>
              <a:t>Header Line 2</a:t>
            </a:r>
          </a:p>
        </p:txBody>
      </p:sp>
    </p:spTree>
    <p:extLst>
      <p:ext uri="{BB962C8B-B14F-4D97-AF65-F5344CB8AC3E}">
        <p14:creationId xmlns:p14="http://schemas.microsoft.com/office/powerpoint/2010/main" val="60125597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a:alphaModFix amt="15000"/>
            <a:lum/>
            <a:extLst>
              <a:ext uri="{BEBA8EAE-BF5A-486C-A8C5-ECC9F3942E4B}">
                <a14:imgProps xmlns:a14="http://schemas.microsoft.com/office/drawing/2010/main">
                  <a14:imgLayer r:embed="rId3">
                    <a14:imgEffect>
                      <a14:sharpenSoften amount="2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22ADB5-FEF5-4870-8EEC-EC0333F059AF}"/>
              </a:ext>
            </a:extLst>
          </p:cNvPr>
          <p:cNvSpPr/>
          <p:nvPr userDrawn="1"/>
        </p:nvSpPr>
        <p:spPr>
          <a:xfrm>
            <a:off x="0" y="35052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1a.png"/>
          <p:cNvPicPr>
            <a:picLocks noChangeAspect="1"/>
          </p:cNvPicPr>
          <p:nvPr userDrawn="1"/>
        </p:nvPicPr>
        <p:blipFill>
          <a:blip r:embed="rId4" cstate="print"/>
          <a:stretch>
            <a:fillRect/>
          </a:stretch>
        </p:blipFill>
        <p:spPr>
          <a:xfrm>
            <a:off x="304800" y="228600"/>
            <a:ext cx="975360" cy="731520"/>
          </a:xfrm>
          <a:prstGeom prst="rect">
            <a:avLst/>
          </a:prstGeom>
        </p:spPr>
      </p:pic>
      <p:pic>
        <p:nvPicPr>
          <p:cNvPr id="9" name="Picture 8">
            <a:extLst>
              <a:ext uri="{FF2B5EF4-FFF2-40B4-BE49-F238E27FC236}">
                <a16:creationId xmlns:a16="http://schemas.microsoft.com/office/drawing/2014/main" id="{4421BF0B-44F5-4282-8B57-180934584981}"/>
              </a:ext>
            </a:extLst>
          </p:cNvPr>
          <p:cNvPicPr>
            <a:picLocks noChangeAspect="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7" name="Title 1">
            <a:extLst>
              <a:ext uri="{FF2B5EF4-FFF2-40B4-BE49-F238E27FC236}">
                <a16:creationId xmlns:a16="http://schemas.microsoft.com/office/drawing/2014/main" id="{52D48E31-4EE7-433A-92DA-4E87D5712D38}"/>
              </a:ext>
            </a:extLst>
          </p:cNvPr>
          <p:cNvSpPr>
            <a:spLocks noGrp="1"/>
          </p:cNvSpPr>
          <p:nvPr>
            <p:ph type="title" hasCustomPrompt="1"/>
          </p:nvPr>
        </p:nvSpPr>
        <p:spPr>
          <a:xfrm>
            <a:off x="812800" y="3581400"/>
            <a:ext cx="9956800" cy="1066800"/>
          </a:xfrm>
        </p:spPr>
        <p:txBody>
          <a:bodyPr anchor="ctr">
            <a:normAutofit/>
          </a:bodyPr>
          <a:lstStyle>
            <a:lvl1pPr algn="r">
              <a:defRPr sz="3200" b="0" i="0" cap="none">
                <a:solidFill>
                  <a:schemeClr val="bg1"/>
                </a:solidFill>
                <a:latin typeface="Arial Black" panose="020B0604020202020204" pitchFamily="34" charset="0"/>
                <a:cs typeface="Arial Black" panose="020B0604020202020204" pitchFamily="34" charset="0"/>
              </a:defRPr>
            </a:lvl1pPr>
          </a:lstStyle>
          <a:p>
            <a:r>
              <a:rPr lang="en-US"/>
              <a:t>Section Header Line 1</a:t>
            </a:r>
            <a:br>
              <a:rPr lang="en-US"/>
            </a:br>
            <a:r>
              <a:rPr lang="en-US"/>
              <a:t>Header Line 2</a:t>
            </a:r>
          </a:p>
        </p:txBody>
      </p:sp>
    </p:spTree>
    <p:extLst>
      <p:ext uri="{BB962C8B-B14F-4D97-AF65-F5344CB8AC3E}">
        <p14:creationId xmlns:p14="http://schemas.microsoft.com/office/powerpoint/2010/main" val="22490650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22ADB5-FEF5-4870-8EEC-EC0333F059AF}"/>
              </a:ext>
            </a:extLst>
          </p:cNvPr>
          <p:cNvSpPr/>
          <p:nvPr userDrawn="1"/>
        </p:nvSpPr>
        <p:spPr>
          <a:xfrm>
            <a:off x="0" y="35052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1a.png"/>
          <p:cNvPicPr>
            <a:picLocks noChangeAspect="1"/>
          </p:cNvPicPr>
          <p:nvPr userDrawn="1"/>
        </p:nvPicPr>
        <p:blipFill>
          <a:blip r:embed="rId3" cstate="print"/>
          <a:stretch>
            <a:fillRect/>
          </a:stretch>
        </p:blipFill>
        <p:spPr>
          <a:xfrm>
            <a:off x="304800" y="228600"/>
            <a:ext cx="975360" cy="731520"/>
          </a:xfrm>
          <a:prstGeom prst="rect">
            <a:avLst/>
          </a:prstGeom>
        </p:spPr>
      </p:pic>
      <p:pic>
        <p:nvPicPr>
          <p:cNvPr id="9" name="Picture 8">
            <a:extLst>
              <a:ext uri="{FF2B5EF4-FFF2-40B4-BE49-F238E27FC236}">
                <a16:creationId xmlns:a16="http://schemas.microsoft.com/office/drawing/2014/main" id="{4421BF0B-44F5-4282-8B57-180934584981}"/>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7" name="Title 1">
            <a:extLst>
              <a:ext uri="{FF2B5EF4-FFF2-40B4-BE49-F238E27FC236}">
                <a16:creationId xmlns:a16="http://schemas.microsoft.com/office/drawing/2014/main" id="{B7B4D186-202B-4D9D-9B84-6613D97D87B7}"/>
              </a:ext>
            </a:extLst>
          </p:cNvPr>
          <p:cNvSpPr>
            <a:spLocks noGrp="1"/>
          </p:cNvSpPr>
          <p:nvPr>
            <p:ph type="title" hasCustomPrompt="1"/>
          </p:nvPr>
        </p:nvSpPr>
        <p:spPr>
          <a:xfrm>
            <a:off x="812800" y="3581400"/>
            <a:ext cx="9956800" cy="1066800"/>
          </a:xfrm>
        </p:spPr>
        <p:txBody>
          <a:bodyPr anchor="ctr">
            <a:normAutofit/>
          </a:bodyPr>
          <a:lstStyle>
            <a:lvl1pPr algn="r">
              <a:defRPr sz="3200" b="0" i="0" cap="none">
                <a:solidFill>
                  <a:schemeClr val="bg1"/>
                </a:solidFill>
                <a:latin typeface="Arial Black" panose="020B0604020202020204" pitchFamily="34" charset="0"/>
                <a:cs typeface="Arial Black" panose="020B0604020202020204" pitchFamily="34" charset="0"/>
              </a:defRPr>
            </a:lvl1pPr>
          </a:lstStyle>
          <a:p>
            <a:r>
              <a:rPr lang="en-US"/>
              <a:t>Section Header Line 1</a:t>
            </a:r>
            <a:br>
              <a:rPr lang="en-US"/>
            </a:br>
            <a:r>
              <a:rPr lang="en-US"/>
              <a:t>Header Line 2</a:t>
            </a:r>
          </a:p>
        </p:txBody>
      </p:sp>
    </p:spTree>
    <p:extLst>
      <p:ext uri="{BB962C8B-B14F-4D97-AF65-F5344CB8AC3E}">
        <p14:creationId xmlns:p14="http://schemas.microsoft.com/office/powerpoint/2010/main" val="426207587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blipFill dpi="0" rotWithShape="1">
          <a:blip r:embed="rId2">
            <a:alphaModFix amt="25000"/>
            <a:lum/>
            <a:extLst>
              <a:ext uri="{BEBA8EAE-BF5A-486C-A8C5-ECC9F3942E4B}">
                <a14:imgProps xmlns:a14="http://schemas.microsoft.com/office/drawing/2010/main">
                  <a14:imgLayer r:embed="rId3">
                    <a14:imgEffect>
                      <a14:sharpenSoften amount="2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22ADB5-FEF5-4870-8EEC-EC0333F059AF}"/>
              </a:ext>
            </a:extLst>
          </p:cNvPr>
          <p:cNvSpPr/>
          <p:nvPr userDrawn="1"/>
        </p:nvSpPr>
        <p:spPr>
          <a:xfrm>
            <a:off x="0" y="35052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1a.png"/>
          <p:cNvPicPr>
            <a:picLocks noChangeAspect="1"/>
          </p:cNvPicPr>
          <p:nvPr userDrawn="1"/>
        </p:nvPicPr>
        <p:blipFill>
          <a:blip r:embed="rId4" cstate="print"/>
          <a:stretch>
            <a:fillRect/>
          </a:stretch>
        </p:blipFill>
        <p:spPr>
          <a:xfrm>
            <a:off x="304800" y="228600"/>
            <a:ext cx="975360" cy="731520"/>
          </a:xfrm>
          <a:prstGeom prst="rect">
            <a:avLst/>
          </a:prstGeom>
        </p:spPr>
      </p:pic>
      <p:pic>
        <p:nvPicPr>
          <p:cNvPr id="9" name="Picture 8">
            <a:extLst>
              <a:ext uri="{FF2B5EF4-FFF2-40B4-BE49-F238E27FC236}">
                <a16:creationId xmlns:a16="http://schemas.microsoft.com/office/drawing/2014/main" id="{4421BF0B-44F5-4282-8B57-180934584981}"/>
              </a:ext>
            </a:extLst>
          </p:cNvPr>
          <p:cNvPicPr>
            <a:picLocks noChangeAspect="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7" name="Title 1">
            <a:extLst>
              <a:ext uri="{FF2B5EF4-FFF2-40B4-BE49-F238E27FC236}">
                <a16:creationId xmlns:a16="http://schemas.microsoft.com/office/drawing/2014/main" id="{A7933955-677B-47AF-A0B4-99F1D1F875C9}"/>
              </a:ext>
            </a:extLst>
          </p:cNvPr>
          <p:cNvSpPr>
            <a:spLocks noGrp="1"/>
          </p:cNvSpPr>
          <p:nvPr>
            <p:ph type="title" hasCustomPrompt="1"/>
          </p:nvPr>
        </p:nvSpPr>
        <p:spPr>
          <a:xfrm>
            <a:off x="812800" y="3581400"/>
            <a:ext cx="9956800" cy="1066800"/>
          </a:xfrm>
        </p:spPr>
        <p:txBody>
          <a:bodyPr anchor="ctr">
            <a:normAutofit/>
          </a:bodyPr>
          <a:lstStyle>
            <a:lvl1pPr algn="r">
              <a:defRPr sz="3200" b="0" i="0" cap="none">
                <a:solidFill>
                  <a:schemeClr val="bg1"/>
                </a:solidFill>
                <a:latin typeface="Arial Black" panose="020B0604020202020204" pitchFamily="34" charset="0"/>
                <a:cs typeface="Arial Black" panose="020B0604020202020204" pitchFamily="34" charset="0"/>
              </a:defRPr>
            </a:lvl1pPr>
          </a:lstStyle>
          <a:p>
            <a:r>
              <a:rPr lang="en-US"/>
              <a:t>Section Header Line 1</a:t>
            </a:r>
            <a:br>
              <a:rPr lang="en-US"/>
            </a:br>
            <a:r>
              <a:rPr lang="en-US"/>
              <a:t>Header Line 2</a:t>
            </a:r>
          </a:p>
        </p:txBody>
      </p:sp>
    </p:spTree>
    <p:extLst>
      <p:ext uri="{BB962C8B-B14F-4D97-AF65-F5344CB8AC3E}">
        <p14:creationId xmlns:p14="http://schemas.microsoft.com/office/powerpoint/2010/main" val="220707823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blipFill dpi="0" rotWithShape="1">
          <a:blip r:embed="rId2">
            <a:alphaModFix amt="25000"/>
            <a:grayscl/>
            <a:extLst>
              <a:ext uri="{BEBA8EAE-BF5A-486C-A8C5-ECC9F3942E4B}">
                <a14:imgProps xmlns:a14="http://schemas.microsoft.com/office/drawing/2010/main">
                  <a14:imgLayer r:embed="rId3">
                    <a14:imgEffect>
                      <a14:brightnessContrast brigh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22ADB5-FEF5-4870-8EEC-EC0333F059AF}"/>
              </a:ext>
            </a:extLst>
          </p:cNvPr>
          <p:cNvSpPr/>
          <p:nvPr userDrawn="1"/>
        </p:nvSpPr>
        <p:spPr>
          <a:xfrm>
            <a:off x="0" y="35052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1a.png"/>
          <p:cNvPicPr>
            <a:picLocks noChangeAspect="1"/>
          </p:cNvPicPr>
          <p:nvPr userDrawn="1"/>
        </p:nvPicPr>
        <p:blipFill>
          <a:blip r:embed="rId4" cstate="print"/>
          <a:stretch>
            <a:fillRect/>
          </a:stretch>
        </p:blipFill>
        <p:spPr>
          <a:xfrm>
            <a:off x="304800" y="228600"/>
            <a:ext cx="975360" cy="731520"/>
          </a:xfrm>
          <a:prstGeom prst="rect">
            <a:avLst/>
          </a:prstGeom>
        </p:spPr>
      </p:pic>
      <p:pic>
        <p:nvPicPr>
          <p:cNvPr id="9" name="Picture 8">
            <a:extLst>
              <a:ext uri="{FF2B5EF4-FFF2-40B4-BE49-F238E27FC236}">
                <a16:creationId xmlns:a16="http://schemas.microsoft.com/office/drawing/2014/main" id="{4421BF0B-44F5-4282-8B57-180934584981}"/>
              </a:ext>
            </a:extLst>
          </p:cNvPr>
          <p:cNvPicPr>
            <a:picLocks noChangeAspect="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7" name="Title 1">
            <a:extLst>
              <a:ext uri="{FF2B5EF4-FFF2-40B4-BE49-F238E27FC236}">
                <a16:creationId xmlns:a16="http://schemas.microsoft.com/office/drawing/2014/main" id="{DABB4FB9-AF83-438C-8B81-90D6C72645F8}"/>
              </a:ext>
            </a:extLst>
          </p:cNvPr>
          <p:cNvSpPr>
            <a:spLocks noGrp="1"/>
          </p:cNvSpPr>
          <p:nvPr>
            <p:ph type="title" hasCustomPrompt="1"/>
          </p:nvPr>
        </p:nvSpPr>
        <p:spPr>
          <a:xfrm>
            <a:off x="812800" y="3581400"/>
            <a:ext cx="9956800" cy="1066800"/>
          </a:xfrm>
        </p:spPr>
        <p:txBody>
          <a:bodyPr anchor="ctr">
            <a:normAutofit/>
          </a:bodyPr>
          <a:lstStyle>
            <a:lvl1pPr algn="r">
              <a:defRPr sz="3200" b="0" i="0" cap="none">
                <a:solidFill>
                  <a:schemeClr val="bg1"/>
                </a:solidFill>
                <a:latin typeface="Arial Black" panose="020B0604020202020204" pitchFamily="34" charset="0"/>
                <a:cs typeface="Arial Black" panose="020B0604020202020204" pitchFamily="34" charset="0"/>
              </a:defRPr>
            </a:lvl1pPr>
          </a:lstStyle>
          <a:p>
            <a:r>
              <a:rPr lang="en-US"/>
              <a:t>Section Header Line 1</a:t>
            </a:r>
            <a:br>
              <a:rPr lang="en-US"/>
            </a:br>
            <a:r>
              <a:rPr lang="en-US"/>
              <a:t>Header Line 2</a:t>
            </a:r>
          </a:p>
        </p:txBody>
      </p:sp>
    </p:spTree>
    <p:extLst>
      <p:ext uri="{BB962C8B-B14F-4D97-AF65-F5344CB8AC3E}">
        <p14:creationId xmlns:p14="http://schemas.microsoft.com/office/powerpoint/2010/main" val="42714301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Custom_Section Header">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F54775-40FE-4E94-9FBA-844B92601E59}"/>
              </a:ext>
            </a:extLst>
          </p:cNvPr>
          <p:cNvSpPr>
            <a:spLocks noGrp="1"/>
          </p:cNvSpPr>
          <p:nvPr>
            <p:ph type="pic" sz="quarter" idx="10" hasCustomPrompt="1"/>
          </p:nvPr>
        </p:nvSpPr>
        <p:spPr>
          <a:xfrm>
            <a:off x="0" y="0"/>
            <a:ext cx="12192000" cy="6858000"/>
          </a:xfrm>
        </p:spPr>
        <p:txBody>
          <a:bodyPr/>
          <a:lstStyle>
            <a:lvl1pPr marL="0" indent="0" algn="r">
              <a:buNone/>
              <a:defRPr b="0">
                <a:latin typeface="+mn-lt"/>
              </a:defRPr>
            </a:lvl1pPr>
          </a:lstStyle>
          <a:p>
            <a:r>
              <a:rPr lang="en-US"/>
              <a:t>Custom Background</a:t>
            </a:r>
          </a:p>
        </p:txBody>
      </p:sp>
      <p:sp>
        <p:nvSpPr>
          <p:cNvPr id="3" name="Rectangle 2">
            <a:extLst>
              <a:ext uri="{FF2B5EF4-FFF2-40B4-BE49-F238E27FC236}">
                <a16:creationId xmlns:a16="http://schemas.microsoft.com/office/drawing/2014/main" id="{C522ADB5-FEF5-4870-8EEC-EC0333F059AF}"/>
              </a:ext>
            </a:extLst>
          </p:cNvPr>
          <p:cNvSpPr/>
          <p:nvPr userDrawn="1"/>
        </p:nvSpPr>
        <p:spPr>
          <a:xfrm>
            <a:off x="0" y="35052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1a.png"/>
          <p:cNvPicPr>
            <a:picLocks noChangeAspect="1"/>
          </p:cNvPicPr>
          <p:nvPr userDrawn="1"/>
        </p:nvPicPr>
        <p:blipFill>
          <a:blip r:embed="rId2" cstate="print"/>
          <a:stretch>
            <a:fillRect/>
          </a:stretch>
        </p:blipFill>
        <p:spPr>
          <a:xfrm>
            <a:off x="304800" y="228600"/>
            <a:ext cx="975360" cy="731520"/>
          </a:xfrm>
          <a:prstGeom prst="rect">
            <a:avLst/>
          </a:prstGeom>
        </p:spPr>
      </p:pic>
      <p:pic>
        <p:nvPicPr>
          <p:cNvPr id="9" name="Picture 8">
            <a:extLst>
              <a:ext uri="{FF2B5EF4-FFF2-40B4-BE49-F238E27FC236}">
                <a16:creationId xmlns:a16="http://schemas.microsoft.com/office/drawing/2014/main" id="{4421BF0B-44F5-4282-8B57-18093458498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7" name="Title 1">
            <a:extLst>
              <a:ext uri="{FF2B5EF4-FFF2-40B4-BE49-F238E27FC236}">
                <a16:creationId xmlns:a16="http://schemas.microsoft.com/office/drawing/2014/main" id="{995A50EE-79B8-4272-A450-DF231F227ADD}"/>
              </a:ext>
            </a:extLst>
          </p:cNvPr>
          <p:cNvSpPr>
            <a:spLocks noGrp="1"/>
          </p:cNvSpPr>
          <p:nvPr>
            <p:ph type="title" hasCustomPrompt="1"/>
          </p:nvPr>
        </p:nvSpPr>
        <p:spPr>
          <a:xfrm>
            <a:off x="812800" y="3581400"/>
            <a:ext cx="9956800" cy="1066800"/>
          </a:xfrm>
        </p:spPr>
        <p:txBody>
          <a:bodyPr anchor="ctr">
            <a:normAutofit/>
          </a:bodyPr>
          <a:lstStyle>
            <a:lvl1pPr algn="r">
              <a:defRPr sz="3200" b="0" i="0" cap="none">
                <a:solidFill>
                  <a:schemeClr val="bg1"/>
                </a:solidFill>
                <a:latin typeface="Arial Black" panose="020B0604020202020204" pitchFamily="34" charset="0"/>
                <a:cs typeface="Arial Black" panose="020B0604020202020204" pitchFamily="34" charset="0"/>
              </a:defRPr>
            </a:lvl1pPr>
          </a:lstStyle>
          <a:p>
            <a:r>
              <a:rPr lang="en-US"/>
              <a:t>Section Header Line 1</a:t>
            </a:r>
            <a:br>
              <a:rPr lang="en-US"/>
            </a:br>
            <a:r>
              <a:rPr lang="en-US"/>
              <a:t>Header Line 2</a:t>
            </a:r>
          </a:p>
        </p:txBody>
      </p:sp>
    </p:spTree>
    <p:extLst>
      <p:ext uri="{BB962C8B-B14F-4D97-AF65-F5344CB8AC3E}">
        <p14:creationId xmlns:p14="http://schemas.microsoft.com/office/powerpoint/2010/main" val="369449868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hank you slide">
    <p:bg>
      <p:bgPr>
        <a:solidFill>
          <a:schemeClr val="bg1"/>
        </a:solidFill>
        <a:effectLst/>
      </p:bgPr>
    </p:bg>
    <p:spTree>
      <p:nvGrpSpPr>
        <p:cNvPr id="1" name=""/>
        <p:cNvGrpSpPr/>
        <p:nvPr/>
      </p:nvGrpSpPr>
      <p:grpSpPr>
        <a:xfrm>
          <a:off x="0" y="0"/>
          <a:ext cx="0" cy="0"/>
          <a:chOff x="0" y="0"/>
          <a:chExt cx="0" cy="0"/>
        </a:xfrm>
      </p:grpSpPr>
      <p:pic>
        <p:nvPicPr>
          <p:cNvPr id="5" name="Picture 4" descr="logo1a.png"/>
          <p:cNvPicPr>
            <a:picLocks noChangeAspect="1"/>
          </p:cNvPicPr>
          <p:nvPr userDrawn="1"/>
        </p:nvPicPr>
        <p:blipFill>
          <a:blip r:embed="rId2" cstate="print"/>
          <a:stretch>
            <a:fillRect/>
          </a:stretch>
        </p:blipFill>
        <p:spPr>
          <a:xfrm>
            <a:off x="304800" y="228600"/>
            <a:ext cx="975360" cy="731520"/>
          </a:xfrm>
          <a:prstGeom prst="rect">
            <a:avLst/>
          </a:prstGeom>
        </p:spPr>
      </p:pic>
      <p:pic>
        <p:nvPicPr>
          <p:cNvPr id="19" name="Picture 18">
            <a:extLst>
              <a:ext uri="{FF2B5EF4-FFF2-40B4-BE49-F238E27FC236}">
                <a16:creationId xmlns:a16="http://schemas.microsoft.com/office/drawing/2014/main" id="{31F58FC3-353E-406C-BBD8-D3B97DEF82EB}"/>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67" t="34277" r="5471" b="38688"/>
          <a:stretch/>
        </p:blipFill>
        <p:spPr>
          <a:xfrm>
            <a:off x="1280160" y="391466"/>
            <a:ext cx="4511040" cy="357478"/>
          </a:xfrm>
          <a:prstGeom prst="rect">
            <a:avLst/>
          </a:prstGeom>
        </p:spPr>
      </p:pic>
      <p:sp>
        <p:nvSpPr>
          <p:cNvPr id="12" name="Rectangle 11">
            <a:extLst>
              <a:ext uri="{FF2B5EF4-FFF2-40B4-BE49-F238E27FC236}">
                <a16:creationId xmlns:a16="http://schemas.microsoft.com/office/drawing/2014/main" id="{A5356D7E-2240-429A-BA06-A11043698286}"/>
              </a:ext>
            </a:extLst>
          </p:cNvPr>
          <p:cNvSpPr/>
          <p:nvPr userDrawn="1"/>
        </p:nvSpPr>
        <p:spPr>
          <a:xfrm>
            <a:off x="0" y="21336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0EC4D779-EE9F-40B6-805A-EFE0D96E237D}"/>
              </a:ext>
            </a:extLst>
          </p:cNvPr>
          <p:cNvSpPr txBox="1"/>
          <p:nvPr userDrawn="1"/>
        </p:nvSpPr>
        <p:spPr>
          <a:xfrm>
            <a:off x="3149600" y="888224"/>
            <a:ext cx="6096000" cy="369332"/>
          </a:xfrm>
          <a:prstGeom prst="rect">
            <a:avLst/>
          </a:prstGeom>
          <a:noFill/>
        </p:spPr>
        <p:txBody>
          <a:bodyPr wrap="square" rtlCol="0">
            <a:spAutoFit/>
          </a:bodyPr>
          <a:lstStyle/>
          <a:p>
            <a:pPr algn="ctr"/>
            <a:r>
              <a:rPr lang="en-US" sz="1800">
                <a:solidFill>
                  <a:schemeClr val="bg1"/>
                </a:solidFill>
              </a:rPr>
              <a:t>Thank You</a:t>
            </a:r>
          </a:p>
        </p:txBody>
      </p:sp>
      <p:sp>
        <p:nvSpPr>
          <p:cNvPr id="9" name="Text Placeholder 2">
            <a:extLst>
              <a:ext uri="{FF2B5EF4-FFF2-40B4-BE49-F238E27FC236}">
                <a16:creationId xmlns:a16="http://schemas.microsoft.com/office/drawing/2014/main" id="{6B6725A6-AF01-47D9-A284-4A222E1FA291}"/>
              </a:ext>
            </a:extLst>
          </p:cNvPr>
          <p:cNvSpPr>
            <a:spLocks noGrp="1"/>
          </p:cNvSpPr>
          <p:nvPr>
            <p:ph type="body" idx="10" hasCustomPrompt="1"/>
          </p:nvPr>
        </p:nvSpPr>
        <p:spPr>
          <a:xfrm>
            <a:off x="2029405" y="3738458"/>
            <a:ext cx="9552995" cy="381000"/>
          </a:xfrm>
        </p:spPr>
        <p:txBody>
          <a:bodyPr anchor="ctr">
            <a:noAutofit/>
          </a:bodyPr>
          <a:lstStyle>
            <a:lvl1pPr marL="0" indent="0" algn="l">
              <a:lnSpc>
                <a:spcPct val="100000"/>
              </a:lnSpc>
              <a:buFont typeface="Arial" panose="020B0604020202020204" pitchFamily="34" charset="0"/>
              <a:buNone/>
              <a:defRPr sz="1600" b="0" i="0">
                <a:solidFill>
                  <a:srgbClr val="034E6E"/>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Contact Info</a:t>
            </a:r>
          </a:p>
        </p:txBody>
      </p:sp>
      <p:sp>
        <p:nvSpPr>
          <p:cNvPr id="3" name="TextBox 2">
            <a:extLst>
              <a:ext uri="{FF2B5EF4-FFF2-40B4-BE49-F238E27FC236}">
                <a16:creationId xmlns:a16="http://schemas.microsoft.com/office/drawing/2014/main" id="{F67C1931-AAB8-4F9E-A73B-DEC0D9384BF7}"/>
              </a:ext>
            </a:extLst>
          </p:cNvPr>
          <p:cNvSpPr txBox="1"/>
          <p:nvPr userDrawn="1"/>
        </p:nvSpPr>
        <p:spPr>
          <a:xfrm>
            <a:off x="2029405" y="2450514"/>
            <a:ext cx="9552995" cy="646331"/>
          </a:xfrm>
          <a:prstGeom prst="rect">
            <a:avLst/>
          </a:prstGeom>
          <a:noFill/>
        </p:spPr>
        <p:txBody>
          <a:bodyPr wrap="square" rtlCol="0" anchor="ctr">
            <a:spAutoFit/>
          </a:bodyPr>
          <a:lstStyle/>
          <a:p>
            <a:r>
              <a:rPr kumimoji="0" lang="en-US" sz="3600" b="0" i="0" u="none" strike="noStrike" kern="1200" cap="none" spc="0" normalizeH="0" baseline="0" noProof="0">
                <a:ln>
                  <a:noFill/>
                </a:ln>
                <a:solidFill>
                  <a:prstClr val="white"/>
                </a:solidFill>
                <a:effectLst/>
                <a:uLnTx/>
                <a:uFillTx/>
                <a:latin typeface="Arial Black" panose="020B0604020202020204" pitchFamily="34" charset="0"/>
                <a:ea typeface="+mj-ea"/>
              </a:rPr>
              <a:t>Thank You</a:t>
            </a:r>
            <a:endParaRPr lang="en-US" sz="2400"/>
          </a:p>
        </p:txBody>
      </p:sp>
    </p:spTree>
    <p:extLst>
      <p:ext uri="{BB962C8B-B14F-4D97-AF65-F5344CB8AC3E}">
        <p14:creationId xmlns:p14="http://schemas.microsoft.com/office/powerpoint/2010/main" val="251665490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59932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2"/>
            <a:ext cx="10972800" cy="4267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424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6112-46EE-4852-90E5-D492DC6E4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E5FF3-808E-4AF4-BF59-3F49002DE6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C5C3FF-889E-4921-9A58-700CCD76D4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3E6624-B8BE-48B5-9395-2DE752C467E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52CD786-A8F1-4339-9677-FA1743D97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964FF-7A3F-462B-B397-DA12502ACB0F}"/>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2652736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2516"/>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1701801"/>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1415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36880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368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5283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79306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5"/>
            <a:ext cx="5389033" cy="379306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694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726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769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20062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73129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FBED3-ED2E-4B38-838C-09E0EFF873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645CB-218E-40D5-9617-D902AEA240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E33B1F-A763-4E29-9A1C-B5531BB60C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4D8ACF-587E-4315-8EC9-F50471AA5B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76C624-CF02-4AB7-8705-04D8F5D16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D8CC2-0B81-46DA-AA3A-5D2466C5EE5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553CC6A-90B4-43AC-9AC8-755E40F7FC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1317DB-64B5-4DB0-A34E-57DAE513D801}"/>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274148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7BE9-41F8-4925-B4F5-F303ED6C99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5E635F-156E-4527-A6D0-421D8408C43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133A808-F9FC-4769-9879-7FF35724EA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91810-B896-41E4-8ACD-CA72162DF850}"/>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99457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A6CB1-9BC8-4857-A19C-E4B28EF0CE6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8F9E0E-BCF3-4BA9-B2C2-FCBF1FF099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A3ACA6-E6E6-49A1-8E75-54EF34112811}"/>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15335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6AC7-3732-46ED-99CA-9DB7F721E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347CCB-68AF-4611-8DBC-CE2B07BBF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542EE-727A-468E-B7D3-11080B85C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3498AD-534E-4D49-97EF-6598139758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AADF0C2-5B98-4C3B-93BC-88D101C12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8B0F2-8680-4B1F-AE5B-509C2A621B59}"/>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95503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DD82-4774-421B-83B1-67320699C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84E82F-268E-4CA7-AC9E-297610321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8A312B-0DB6-4A1F-8364-6E911A5E8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043E0-6AE0-40C8-B1A5-17D96153255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9AB7DB-3485-4095-A36B-F196FBDC0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ECB4D0-95DC-4716-9504-BCD8A0765464}"/>
              </a:ext>
            </a:extLst>
          </p:cNvPr>
          <p:cNvSpPr>
            <a:spLocks noGrp="1"/>
          </p:cNvSpPr>
          <p:nvPr>
            <p:ph type="sldNum" sz="quarter" idx="12"/>
          </p:nvPr>
        </p:nvSpPr>
        <p:spPr/>
        <p:txBody>
          <a:bodyPr/>
          <a:lstStyle/>
          <a:p>
            <a:fld id="{40137DC6-EE09-4FCE-ACDD-11B0072001D0}" type="slidenum">
              <a:rPr lang="en-US" smtClean="0"/>
              <a:t>‹#›</a:t>
            </a:fld>
            <a:endParaRPr lang="en-US"/>
          </a:p>
        </p:txBody>
      </p:sp>
    </p:spTree>
    <p:extLst>
      <p:ext uri="{BB962C8B-B14F-4D97-AF65-F5344CB8AC3E}">
        <p14:creationId xmlns:p14="http://schemas.microsoft.com/office/powerpoint/2010/main" val="182557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5.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9.jpeg"/><Relationship Id="rId5" Type="http://schemas.openxmlformats.org/officeDocument/2006/relationships/slideLayout" Target="../slideLayouts/slideLayout42.xml"/><Relationship Id="rId10"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5A6D6-6A7F-4ECC-A60D-C1A3C8AE9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E8F763-2E15-4BE0-BF89-3ED49262A6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21FBA-E792-4E56-B0DD-20FF622D18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C9668AD-DFE4-4C61-AA80-139D06689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29884A-BE38-4B05-861A-5CD787031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37DC6-EE09-4FCE-ACDD-11B0072001D0}" type="slidenum">
              <a:rPr lang="en-US" smtClean="0"/>
              <a:t>‹#›</a:t>
            </a:fld>
            <a:endParaRPr lang="en-US"/>
          </a:p>
        </p:txBody>
      </p:sp>
    </p:spTree>
    <p:extLst>
      <p:ext uri="{BB962C8B-B14F-4D97-AF65-F5344CB8AC3E}">
        <p14:creationId xmlns:p14="http://schemas.microsoft.com/office/powerpoint/2010/main" val="1780030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1" r:id="rId13"/>
    <p:sldLayoutId id="214748369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7181" y="0"/>
            <a:ext cx="10155219" cy="896112"/>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463296" y="1188720"/>
            <a:ext cx="11094720" cy="5058480"/>
          </a:xfrm>
          <a:prstGeom prst="rect">
            <a:avLst/>
          </a:prstGeom>
        </p:spPr>
        <p:txBody>
          <a:bodyPr vert="horz" lIns="91440" tIns="45720" rIns="91440" bIns="4572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a:p>
            <a:pPr lvl="4"/>
            <a:endParaRPr lang="en-US"/>
          </a:p>
          <a:p>
            <a:pPr lvl="0"/>
            <a:endParaRPr lang="en-US"/>
          </a:p>
          <a:p>
            <a:pPr lvl="0"/>
            <a:endParaRPr lang="en-US"/>
          </a:p>
          <a:p>
            <a:pPr lvl="0"/>
            <a:endParaRPr lang="en-US"/>
          </a:p>
        </p:txBody>
      </p:sp>
      <p:sp>
        <p:nvSpPr>
          <p:cNvPr id="9" name="Slide Number Placeholder 15">
            <a:extLst>
              <a:ext uri="{FF2B5EF4-FFF2-40B4-BE49-F238E27FC236}">
                <a16:creationId xmlns:a16="http://schemas.microsoft.com/office/drawing/2014/main" id="{A5633375-CA8E-9742-BEFD-0BDE9D2E165E}"/>
              </a:ext>
            </a:extLst>
          </p:cNvPr>
          <p:cNvSpPr>
            <a:spLocks noGrp="1"/>
          </p:cNvSpPr>
          <p:nvPr>
            <p:ph type="sldNum" sz="quarter" idx="4"/>
          </p:nvPr>
        </p:nvSpPr>
        <p:spPr>
          <a:xfrm>
            <a:off x="11277600" y="6576110"/>
            <a:ext cx="914400" cy="281890"/>
          </a:xfrm>
          <a:prstGeom prst="rect">
            <a:avLst/>
          </a:prstGeom>
        </p:spPr>
        <p:txBody>
          <a:bodyPr anchor="b"/>
          <a:lstStyle>
            <a:lvl1pPr algn="ctr">
              <a:defRPr sz="1200" b="1">
                <a:solidFill>
                  <a:schemeClr val="accent1"/>
                </a:solidFill>
              </a:defRPr>
            </a:lvl1pPr>
          </a:lstStyle>
          <a:p>
            <a:fld id="{EDC0BEDC-2CE9-1F4A-B580-5C9FB5587224}" type="slidenum">
              <a:rPr lang="en-US" smtClean="0"/>
              <a:pPr/>
              <a:t>‹#›</a:t>
            </a:fld>
            <a:endParaRPr lang="en-US"/>
          </a:p>
        </p:txBody>
      </p:sp>
      <p:pic>
        <p:nvPicPr>
          <p:cNvPr id="6" name="Picture 5" descr="logo1a.png">
            <a:extLst>
              <a:ext uri="{FF2B5EF4-FFF2-40B4-BE49-F238E27FC236}">
                <a16:creationId xmlns:a16="http://schemas.microsoft.com/office/drawing/2014/main" id="{87E07A49-75A9-4983-B058-98C3BA1215F9}"/>
              </a:ext>
            </a:extLst>
          </p:cNvPr>
          <p:cNvPicPr>
            <a:picLocks noChangeAspect="1"/>
          </p:cNvPicPr>
          <p:nvPr userDrawn="1"/>
        </p:nvPicPr>
        <p:blipFill>
          <a:blip r:embed="rId26" cstate="print"/>
          <a:stretch>
            <a:fillRect/>
          </a:stretch>
        </p:blipFill>
        <p:spPr>
          <a:xfrm>
            <a:off x="304800" y="146304"/>
            <a:ext cx="812800" cy="609600"/>
          </a:xfrm>
          <a:prstGeom prst="rect">
            <a:avLst/>
          </a:prstGeom>
        </p:spPr>
      </p:pic>
      <p:pic>
        <p:nvPicPr>
          <p:cNvPr id="10" name="Picture 9">
            <a:extLst>
              <a:ext uri="{FF2B5EF4-FFF2-40B4-BE49-F238E27FC236}">
                <a16:creationId xmlns:a16="http://schemas.microsoft.com/office/drawing/2014/main" id="{C8B11304-9E1D-4C44-B5B7-B25FD623CE1D}"/>
              </a:ext>
            </a:extLst>
          </p:cNvPr>
          <p:cNvPicPr>
            <a:picLocks noChangeAspect="1"/>
          </p:cNvPicPr>
          <p:nvPr userDrawn="1"/>
        </p:nvPicPr>
        <p:blipFill rotWithShape="1">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39" t="33209" r="5471" b="38688"/>
          <a:stretch/>
        </p:blipFill>
        <p:spPr>
          <a:xfrm>
            <a:off x="304800" y="6576110"/>
            <a:ext cx="3190240" cy="271172"/>
          </a:xfrm>
          <a:prstGeom prst="rect">
            <a:avLst/>
          </a:prstGeom>
        </p:spPr>
      </p:pic>
    </p:spTree>
    <p:extLst>
      <p:ext uri="{BB962C8B-B14F-4D97-AF65-F5344CB8AC3E}">
        <p14:creationId xmlns:p14="http://schemas.microsoft.com/office/powerpoint/2010/main" val="35760748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Lst>
  <p:hf hdr="0" ftr="0" dt="0"/>
  <p:txStyles>
    <p:titleStyle>
      <a:lvl1pPr algn="l" defTabSz="914400" rtl="0" eaLnBrk="1" latinLnBrk="0" hangingPunct="1">
        <a:spcBef>
          <a:spcPct val="0"/>
        </a:spcBef>
        <a:buNone/>
        <a:defRPr sz="2800" b="0" i="0" kern="1200">
          <a:solidFill>
            <a:schemeClr val="bg1"/>
          </a:solidFill>
          <a:latin typeface="Arial Black" panose="020B0604020202020204" pitchFamily="34" charset="0"/>
          <a:ea typeface="+mj-ea"/>
          <a:cs typeface="Arial Black" panose="020B0604020202020204" pitchFamily="34" charset="0"/>
        </a:defRPr>
      </a:lvl1pPr>
    </p:titleStyle>
    <p:bodyStyle>
      <a:lvl1pPr marL="320040" indent="-320040" algn="l" defTabSz="914400" rtl="0" eaLnBrk="1" fontAlgn="ctr" latinLnBrk="0" hangingPunct="1">
        <a:lnSpc>
          <a:spcPct val="100000"/>
        </a:lnSpc>
        <a:spcBef>
          <a:spcPts val="600"/>
        </a:spcBef>
        <a:spcAft>
          <a:spcPts val="400"/>
        </a:spcAft>
        <a:buClr>
          <a:srgbClr val="E85F31"/>
        </a:buClr>
        <a:buSzPct val="100000"/>
        <a:buFont typeface="Wingdings 2" panose="05020102010507070707" pitchFamily="18" charset="2"/>
        <a:buChar char=""/>
        <a:defRPr sz="1800" b="1" kern="1200">
          <a:solidFill>
            <a:schemeClr val="accent1"/>
          </a:solidFill>
          <a:latin typeface="+mn-lt"/>
          <a:ea typeface="+mn-ea"/>
          <a:cs typeface="+mn-cs"/>
        </a:defRPr>
      </a:lvl1pPr>
      <a:lvl2pPr marL="640080" indent="-228600" algn="l" defTabSz="914400" rtl="0" eaLnBrk="1" fontAlgn="ctr" latinLnBrk="0" hangingPunct="1">
        <a:lnSpc>
          <a:spcPct val="100000"/>
        </a:lnSpc>
        <a:spcBef>
          <a:spcPts val="400"/>
        </a:spcBef>
        <a:spcAft>
          <a:spcPts val="400"/>
        </a:spcAft>
        <a:buClr>
          <a:srgbClr val="E85F31"/>
        </a:buClr>
        <a:buSzPct val="100000"/>
        <a:buFont typeface="Arial" panose="020B0604020202020204" pitchFamily="34" charset="0"/>
        <a:buChar char="•"/>
        <a:defRPr sz="1600" kern="1200">
          <a:solidFill>
            <a:schemeClr val="accent1"/>
          </a:solidFill>
          <a:latin typeface="+mn-lt"/>
          <a:ea typeface="+mn-ea"/>
          <a:cs typeface="+mn-cs"/>
        </a:defRPr>
      </a:lvl2pPr>
      <a:lvl3pPr marL="1005840" indent="-228600" algn="l" defTabSz="914400" rtl="0" eaLnBrk="1" fontAlgn="ctr" latinLnBrk="0" hangingPunct="1">
        <a:lnSpc>
          <a:spcPct val="100000"/>
        </a:lnSpc>
        <a:spcBef>
          <a:spcPts val="400"/>
        </a:spcBef>
        <a:spcAft>
          <a:spcPts val="400"/>
        </a:spcAft>
        <a:buClr>
          <a:srgbClr val="E85F31"/>
        </a:buClr>
        <a:buFont typeface="Arial" panose="020B0604020202020204" pitchFamily="34" charset="0"/>
        <a:buChar char="–"/>
        <a:defRPr sz="1400" kern="1200">
          <a:solidFill>
            <a:schemeClr val="accent1"/>
          </a:solidFill>
          <a:latin typeface="+mn-lt"/>
          <a:ea typeface="+mn-ea"/>
          <a:cs typeface="+mn-cs"/>
        </a:defRPr>
      </a:lvl3pPr>
      <a:lvl4pPr marL="1325880" indent="-228600" algn="l" defTabSz="914400" rtl="0" eaLnBrk="1" fontAlgn="ctr" latinLnBrk="0" hangingPunct="1">
        <a:lnSpc>
          <a:spcPct val="100000"/>
        </a:lnSpc>
        <a:spcBef>
          <a:spcPts val="400"/>
        </a:spcBef>
        <a:spcAft>
          <a:spcPts val="400"/>
        </a:spcAft>
        <a:buClr>
          <a:srgbClr val="E85F31"/>
        </a:buClr>
        <a:buFont typeface="Arial" panose="020B0604020202020204" pitchFamily="34" charset="0"/>
        <a:buChar char="•"/>
        <a:defRPr sz="1200" kern="1200">
          <a:solidFill>
            <a:schemeClr val="accent1"/>
          </a:solidFill>
          <a:latin typeface="+mn-lt"/>
          <a:ea typeface="+mn-ea"/>
          <a:cs typeface="+mn-cs"/>
        </a:defRPr>
      </a:lvl4pPr>
      <a:lvl5pPr marL="1737360" indent="-274320" algn="l" defTabSz="914400" rtl="0" eaLnBrk="1" latinLnBrk="0" hangingPunct="1">
        <a:lnSpc>
          <a:spcPct val="100000"/>
        </a:lnSpc>
        <a:spcBef>
          <a:spcPts val="400"/>
        </a:spcBef>
        <a:spcAft>
          <a:spcPts val="400"/>
        </a:spcAft>
        <a:buClr>
          <a:srgbClr val="E85F31"/>
        </a:buClr>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Date Placeholder 1"/>
          <p:cNvSpPr txBox="1">
            <a:spLocks/>
          </p:cNvSpPr>
          <p:nvPr/>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9"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a:p>
        </p:txBody>
      </p:sp>
      <p:sp>
        <p:nvSpPr>
          <p:cNvPr id="10" name="Rectangle 9"/>
          <p:cNvSpPr/>
          <p:nvPr/>
        </p:nvSpPr>
        <p:spPr>
          <a:xfrm>
            <a:off x="0" y="-25400"/>
            <a:ext cx="12192000" cy="108525"/>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p:cNvPicPr>
            <a:picLocks noChangeAspect="1"/>
          </p:cNvPicPr>
          <p:nvPr/>
        </p:nvPicPr>
        <p:blipFill>
          <a:blip r:embed="rId11" cstate="print"/>
          <a:stretch>
            <a:fillRect/>
          </a:stretch>
        </p:blipFill>
        <p:spPr>
          <a:xfrm>
            <a:off x="9753600" y="6089703"/>
            <a:ext cx="1930400" cy="366547"/>
          </a:xfrm>
          <a:prstGeom prst="rect">
            <a:avLst/>
          </a:prstGeom>
        </p:spPr>
      </p:pic>
    </p:spTree>
    <p:extLst>
      <p:ext uri="{BB962C8B-B14F-4D97-AF65-F5344CB8AC3E}">
        <p14:creationId xmlns:p14="http://schemas.microsoft.com/office/powerpoint/2010/main" val="365193113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hyperlink" Target="mailto:PowerGenPanel@dps.ny.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climate.ny.gov/"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0AAD5D-7681-45E8-BF9B-8EB9834E2F77}"/>
              </a:ext>
            </a:extLst>
          </p:cNvPr>
          <p:cNvPicPr>
            <a:picLocks noChangeAspect="1"/>
          </p:cNvPicPr>
          <p:nvPr/>
        </p:nvPicPr>
        <p:blipFill rotWithShape="1">
          <a:blip r:embed="rId2"/>
          <a:srcRect b="20128"/>
          <a:stretch/>
        </p:blipFill>
        <p:spPr>
          <a:xfrm>
            <a:off x="-1" y="1"/>
            <a:ext cx="12192001" cy="5074418"/>
          </a:xfrm>
          <a:prstGeom prst="rect">
            <a:avLst/>
          </a:prstGeom>
        </p:spPr>
      </p:pic>
      <p:sp>
        <p:nvSpPr>
          <p:cNvPr id="6" name="Text Placeholder 5">
            <a:extLst>
              <a:ext uri="{FF2B5EF4-FFF2-40B4-BE49-F238E27FC236}">
                <a16:creationId xmlns:a16="http://schemas.microsoft.com/office/drawing/2014/main" id="{681F2C1B-E0E3-4BAF-83C7-FDAE1191F368}"/>
              </a:ext>
            </a:extLst>
          </p:cNvPr>
          <p:cNvSpPr>
            <a:spLocks noGrp="1"/>
          </p:cNvSpPr>
          <p:nvPr>
            <p:ph type="body" sz="quarter" idx="11"/>
          </p:nvPr>
        </p:nvSpPr>
        <p:spPr>
          <a:xfrm>
            <a:off x="91858" y="3047112"/>
            <a:ext cx="11030629" cy="2731322"/>
          </a:xfrm>
        </p:spPr>
        <p:txBody>
          <a:bodyPr vert="horz" lIns="91440" tIns="45720" rIns="91440" bIns="45720" rtlCol="0" anchor="t">
            <a:normAutofit/>
          </a:bodyPr>
          <a:lstStyle/>
          <a:p>
            <a:r>
              <a:rPr lang="en-US">
                <a:solidFill>
                  <a:schemeClr val="bg1"/>
                </a:solidFill>
                <a:latin typeface="Roboto"/>
                <a:cs typeface="Arial"/>
              </a:rPr>
              <a:t>Power Generation Advisory Panel</a:t>
            </a:r>
          </a:p>
          <a:p>
            <a:r>
              <a:rPr lang="en-US" b="0">
                <a:solidFill>
                  <a:schemeClr val="bg1"/>
                </a:solidFill>
                <a:latin typeface="Roboto"/>
                <a:cs typeface="Arial"/>
              </a:rPr>
              <a:t>Meeting 5</a:t>
            </a:r>
            <a:endParaRPr lang="en-US" b="0">
              <a:solidFill>
                <a:schemeClr val="bg1"/>
              </a:solidFill>
            </a:endParaRPr>
          </a:p>
        </p:txBody>
      </p:sp>
      <p:sp>
        <p:nvSpPr>
          <p:cNvPr id="7" name="Text Placeholder 6">
            <a:extLst>
              <a:ext uri="{FF2B5EF4-FFF2-40B4-BE49-F238E27FC236}">
                <a16:creationId xmlns:a16="http://schemas.microsoft.com/office/drawing/2014/main" id="{235E97F3-C4C0-40D8-9564-2DF563831490}"/>
              </a:ext>
            </a:extLst>
          </p:cNvPr>
          <p:cNvSpPr>
            <a:spLocks noGrp="1"/>
          </p:cNvSpPr>
          <p:nvPr>
            <p:ph type="body" sz="quarter" idx="12"/>
          </p:nvPr>
        </p:nvSpPr>
        <p:spPr/>
        <p:txBody>
          <a:bodyPr vert="horz" lIns="91440" tIns="45720" rIns="91440" bIns="45720" rtlCol="0" anchor="t">
            <a:normAutofit/>
          </a:bodyPr>
          <a:lstStyle/>
          <a:p>
            <a:r>
              <a:rPr lang="en-US">
                <a:latin typeface="Roboto"/>
                <a:ea typeface="Roboto" pitchFamily="2" charset="0"/>
                <a:cs typeface="Arial"/>
              </a:rPr>
              <a:t>December 21, 2020</a:t>
            </a:r>
          </a:p>
        </p:txBody>
      </p:sp>
      <p:sp>
        <p:nvSpPr>
          <p:cNvPr id="2" name="Rectangle 1">
            <a:extLst>
              <a:ext uri="{FF2B5EF4-FFF2-40B4-BE49-F238E27FC236}">
                <a16:creationId xmlns:a16="http://schemas.microsoft.com/office/drawing/2014/main" id="{F2FC91B5-BD5E-4173-8228-649C2561E83A}"/>
              </a:ext>
            </a:extLst>
          </p:cNvPr>
          <p:cNvSpPr/>
          <p:nvPr/>
        </p:nvSpPr>
        <p:spPr>
          <a:xfrm>
            <a:off x="8141918" y="5085567"/>
            <a:ext cx="3958224" cy="1791222"/>
          </a:xfrm>
          <a:prstGeom prst="rect">
            <a:avLst/>
          </a:prstGeom>
          <a:solidFill>
            <a:srgbClr val="00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60CA5F5-B1FB-4047-9AED-531A8E24DD44}"/>
              </a:ext>
            </a:extLst>
          </p:cNvPr>
          <p:cNvPicPr>
            <a:picLocks noChangeAspect="1"/>
          </p:cNvPicPr>
          <p:nvPr/>
        </p:nvPicPr>
        <p:blipFill rotWithShape="1">
          <a:blip r:embed="rId3">
            <a:extLst>
              <a:ext uri="{28A0092B-C50C-407E-A947-70E740481C1C}">
                <a14:useLocalDpi xmlns:a14="http://schemas.microsoft.com/office/drawing/2010/main" val="0"/>
              </a:ext>
            </a:extLst>
          </a:blip>
          <a:srcRect t="38205" b="38205"/>
          <a:stretch/>
        </p:blipFill>
        <p:spPr>
          <a:xfrm>
            <a:off x="7598229" y="5074418"/>
            <a:ext cx="4612284" cy="1408033"/>
          </a:xfrm>
          <a:prstGeom prst="rect">
            <a:avLst/>
          </a:prstGeom>
        </p:spPr>
      </p:pic>
      <p:sp>
        <p:nvSpPr>
          <p:cNvPr id="3" name="Slide Number Placeholder 2">
            <a:extLst>
              <a:ext uri="{FF2B5EF4-FFF2-40B4-BE49-F238E27FC236}">
                <a16:creationId xmlns:a16="http://schemas.microsoft.com/office/drawing/2014/main" id="{B8EA6806-069D-414D-AFF0-7E2439818724}"/>
              </a:ext>
            </a:extLst>
          </p:cNvPr>
          <p:cNvSpPr>
            <a:spLocks noGrp="1"/>
          </p:cNvSpPr>
          <p:nvPr>
            <p:ph type="sldNum" sz="quarter" idx="4"/>
          </p:nvPr>
        </p:nvSpPr>
        <p:spPr/>
        <p:txBody>
          <a:bodyPr/>
          <a:lstStyle/>
          <a:p>
            <a:fld id="{058CC6BB-C3D2-4223-AD7D-B48D1BB4495E}" type="slidenum">
              <a:rPr lang="en-US" smtClean="0"/>
              <a:pPr/>
              <a:t>1</a:t>
            </a:fld>
            <a:endParaRPr lang="en-US"/>
          </a:p>
        </p:txBody>
      </p:sp>
      <p:sp>
        <p:nvSpPr>
          <p:cNvPr id="4" name="TextBox 3">
            <a:extLst>
              <a:ext uri="{FF2B5EF4-FFF2-40B4-BE49-F238E27FC236}">
                <a16:creationId xmlns:a16="http://schemas.microsoft.com/office/drawing/2014/main" id="{68D9B3D0-3151-4B9B-BDF2-6F74B7D20E9D}"/>
              </a:ext>
            </a:extLst>
          </p:cNvPr>
          <p:cNvSpPr txBox="1"/>
          <p:nvPr/>
        </p:nvSpPr>
        <p:spPr>
          <a:xfrm>
            <a:off x="8515586" y="6358122"/>
            <a:ext cx="2871684" cy="369332"/>
          </a:xfrm>
          <a:prstGeom prst="rect">
            <a:avLst/>
          </a:prstGeom>
          <a:noFill/>
        </p:spPr>
        <p:txBody>
          <a:bodyPr wrap="none" rtlCol="0">
            <a:spAutoFit/>
          </a:bodyPr>
          <a:lstStyle/>
          <a:p>
            <a:r>
              <a:rPr lang="en-US">
                <a:solidFill>
                  <a:schemeClr val="bg1"/>
                </a:solidFill>
                <a:hlinkClick r:id="rId4">
                  <a:extLst>
                    <a:ext uri="{A12FA001-AC4F-418D-AE19-62706E023703}">
                      <ahyp:hlinkClr xmlns:ahyp="http://schemas.microsoft.com/office/drawing/2018/hyperlinkcolor" val="tx"/>
                    </a:ext>
                  </a:extLst>
                </a:hlinkClick>
              </a:rPr>
              <a:t>PowerGenPanel@dps.ny.gov</a:t>
            </a:r>
            <a:endParaRPr lang="en-US">
              <a:solidFill>
                <a:schemeClr val="bg1"/>
              </a:solidFill>
            </a:endParaRPr>
          </a:p>
        </p:txBody>
      </p:sp>
    </p:spTree>
    <p:extLst>
      <p:ext uri="{BB962C8B-B14F-4D97-AF65-F5344CB8AC3E}">
        <p14:creationId xmlns:p14="http://schemas.microsoft.com/office/powerpoint/2010/main" val="2861045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52312A-05E7-42E5-B262-0797033606CB}"/>
              </a:ext>
            </a:extLst>
          </p:cNvPr>
          <p:cNvSpPr>
            <a:spLocks noGrp="1"/>
          </p:cNvSpPr>
          <p:nvPr>
            <p:ph type="title"/>
          </p:nvPr>
        </p:nvSpPr>
        <p:spPr/>
        <p:txBody>
          <a:bodyPr/>
          <a:lstStyle/>
          <a:p>
            <a:r>
              <a:rPr lang="en-US" dirty="0"/>
              <a:t>Discussion: Access and Affordability for All</a:t>
            </a:r>
          </a:p>
        </p:txBody>
      </p:sp>
      <p:sp>
        <p:nvSpPr>
          <p:cNvPr id="6" name="Content Placeholder 1">
            <a:extLst>
              <a:ext uri="{FF2B5EF4-FFF2-40B4-BE49-F238E27FC236}">
                <a16:creationId xmlns:a16="http://schemas.microsoft.com/office/drawing/2014/main" id="{08F3094F-9860-493B-B812-C4422E67A7BB}"/>
              </a:ext>
            </a:extLst>
          </p:cNvPr>
          <p:cNvSpPr txBox="1">
            <a:spLocks/>
          </p:cNvSpPr>
          <p:nvPr/>
        </p:nvSpPr>
        <p:spPr>
          <a:xfrm>
            <a:off x="5804757" y="2135731"/>
            <a:ext cx="5549044" cy="4351338"/>
          </a:xfrm>
          <a:prstGeom prst="rect">
            <a:avLst/>
          </a:prstGeom>
        </p:spPr>
        <p:txBody>
          <a:bodyPr vert="horz" lIns="91440" tIns="45720" rIns="91440" bIns="45720" rtlCol="0">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Arial" panose="020B0604020202020204" pitchFamily="34" charset="0"/>
              <a:buChar char="•"/>
            </a:pPr>
            <a:endParaRPr lang="en-US"/>
          </a:p>
        </p:txBody>
      </p:sp>
      <p:sp>
        <p:nvSpPr>
          <p:cNvPr id="8" name="Slide Number Placeholder 7">
            <a:extLst>
              <a:ext uri="{FF2B5EF4-FFF2-40B4-BE49-F238E27FC236}">
                <a16:creationId xmlns:a16="http://schemas.microsoft.com/office/drawing/2014/main" id="{0EA5B3F6-6954-4E02-BFBD-58B5B98ED058}"/>
              </a:ext>
            </a:extLst>
          </p:cNvPr>
          <p:cNvSpPr>
            <a:spLocks noGrp="1"/>
          </p:cNvSpPr>
          <p:nvPr>
            <p:ph type="sldNum" sz="quarter" idx="4"/>
          </p:nvPr>
        </p:nvSpPr>
        <p:spPr/>
        <p:txBody>
          <a:bodyPr/>
          <a:lstStyle/>
          <a:p>
            <a:fld id="{058CC6BB-C3D2-4223-AD7D-B48D1BB4495E}" type="slidenum">
              <a:rPr lang="en-US" smtClean="0"/>
              <a:pPr/>
              <a:t>10</a:t>
            </a:fld>
            <a:endParaRPr lang="en-US"/>
          </a:p>
        </p:txBody>
      </p:sp>
      <p:sp>
        <p:nvSpPr>
          <p:cNvPr id="9" name="Content Placeholder 4">
            <a:extLst>
              <a:ext uri="{FF2B5EF4-FFF2-40B4-BE49-F238E27FC236}">
                <a16:creationId xmlns:a16="http://schemas.microsoft.com/office/drawing/2014/main" id="{4E251F84-8078-4F0C-BD03-C25007C20848}"/>
              </a:ext>
            </a:extLst>
          </p:cNvPr>
          <p:cNvSpPr txBox="1">
            <a:spLocks/>
          </p:cNvSpPr>
          <p:nvPr/>
        </p:nvSpPr>
        <p:spPr>
          <a:xfrm>
            <a:off x="560457" y="2014151"/>
            <a:ext cx="11088908" cy="4532718"/>
          </a:xfrm>
          <a:prstGeom prst="rect">
            <a:avLst/>
          </a:prstGeom>
        </p:spPr>
        <p:txBody>
          <a:bodyPr vert="horz" lIns="91440" tIns="45720" rIns="91440" bIns="45720" rtlCol="0">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en-US" sz="2800" dirty="0"/>
              <a:t>Do any of the “Issues to Explore” require further clarification?</a:t>
            </a:r>
          </a:p>
          <a:p>
            <a:pPr>
              <a:spcBef>
                <a:spcPts val="2400"/>
              </a:spcBef>
            </a:pPr>
            <a:r>
              <a:rPr lang="en-US" sz="2800" dirty="0"/>
              <a:t>Is there any key area for recommendations that is missing?</a:t>
            </a:r>
          </a:p>
          <a:p>
            <a:pPr>
              <a:spcBef>
                <a:spcPts val="2400"/>
              </a:spcBef>
            </a:pPr>
            <a:r>
              <a:rPr lang="en-US" sz="2800" dirty="0"/>
              <a:t>Do members of the Advisory Panel have any advice for the subgroup as it begins to flesh out recommendations?</a:t>
            </a:r>
          </a:p>
          <a:p>
            <a:endParaRPr lang="en-US" sz="2800" dirty="0"/>
          </a:p>
        </p:txBody>
      </p:sp>
    </p:spTree>
    <p:extLst>
      <p:ext uri="{BB962C8B-B14F-4D97-AF65-F5344CB8AC3E}">
        <p14:creationId xmlns:p14="http://schemas.microsoft.com/office/powerpoint/2010/main" val="338818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aphicFrame>
        <p:nvGraphicFramePr>
          <p:cNvPr id="83" name="Google Shape;83;gaee0d5e110_0_0"/>
          <p:cNvGraphicFramePr/>
          <p:nvPr>
            <p:extLst>
              <p:ext uri="{D42A27DB-BD31-4B8C-83A1-F6EECF244321}">
                <p14:modId xmlns:p14="http://schemas.microsoft.com/office/powerpoint/2010/main" val="3872183041"/>
              </p:ext>
            </p:extLst>
          </p:nvPr>
        </p:nvGraphicFramePr>
        <p:xfrm>
          <a:off x="546957" y="1889995"/>
          <a:ext cx="11575374" cy="4114870"/>
        </p:xfrm>
        <a:graphic>
          <a:graphicData uri="http://schemas.openxmlformats.org/drawingml/2006/table">
            <a:tbl>
              <a:tblPr firstRow="1" bandRow="1">
                <a:noFill/>
              </a:tblPr>
              <a:tblGrid>
                <a:gridCol w="410986">
                  <a:extLst>
                    <a:ext uri="{9D8B030D-6E8A-4147-A177-3AD203B41FA5}">
                      <a16:colId xmlns:a16="http://schemas.microsoft.com/office/drawing/2014/main" val="20000"/>
                    </a:ext>
                  </a:extLst>
                </a:gridCol>
                <a:gridCol w="2386148">
                  <a:extLst>
                    <a:ext uri="{9D8B030D-6E8A-4147-A177-3AD203B41FA5}">
                      <a16:colId xmlns:a16="http://schemas.microsoft.com/office/drawing/2014/main" val="20001"/>
                    </a:ext>
                  </a:extLst>
                </a:gridCol>
                <a:gridCol w="8778240">
                  <a:extLst>
                    <a:ext uri="{9D8B030D-6E8A-4147-A177-3AD203B41FA5}">
                      <a16:colId xmlns:a16="http://schemas.microsoft.com/office/drawing/2014/main" val="20002"/>
                    </a:ext>
                  </a:extLst>
                </a:gridCol>
              </a:tblGrid>
              <a:tr h="246225">
                <a:tc gridSpan="3">
                  <a:txBody>
                    <a:bodyPr/>
                    <a:lstStyle/>
                    <a:p>
                      <a:pPr marL="0" marR="0" lvl="0" indent="0" algn="l" rtl="0">
                        <a:spcBef>
                          <a:spcPts val="0"/>
                        </a:spcBef>
                        <a:spcAft>
                          <a:spcPts val="0"/>
                        </a:spcAft>
                        <a:buNone/>
                      </a:pPr>
                      <a:r>
                        <a:rPr lang="en-US" sz="1600" b="1">
                          <a:solidFill>
                            <a:schemeClr val="lt2"/>
                          </a:solidFill>
                        </a:rPr>
                        <a:t>Scope topic/Subgroup: Equity Subgroup</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6225">
                <a:tc gridSpan="2">
                  <a:txBody>
                    <a:bodyPr/>
                    <a:lstStyle/>
                    <a:p>
                      <a:pPr marL="0" marR="0" lvl="0" indent="0" algn="l" rtl="0">
                        <a:spcBef>
                          <a:spcPts val="0"/>
                        </a:spcBef>
                        <a:spcAft>
                          <a:spcPts val="0"/>
                        </a:spcAft>
                        <a:buNone/>
                      </a:pPr>
                      <a:r>
                        <a:rPr lang="en-US" sz="1200" b="1" strike="noStrike">
                          <a:solidFill>
                            <a:schemeClr val="lt2"/>
                          </a:solidFill>
                        </a:rPr>
                        <a:t>Strategy under consideration</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hMerge="1">
                  <a:txBody>
                    <a:bodyPr/>
                    <a:lstStyle/>
                    <a:p>
                      <a:endParaRPr lang="en-US"/>
                    </a:p>
                  </a:txBody>
                  <a:tcPr/>
                </a:tc>
                <a:tc>
                  <a:txBody>
                    <a:bodyPr/>
                    <a:lstStyle/>
                    <a:p>
                      <a:pPr marL="0" marR="0" lvl="0" indent="0" algn="l" rtl="0">
                        <a:spcBef>
                          <a:spcPts val="0"/>
                        </a:spcBef>
                        <a:spcAft>
                          <a:spcPts val="0"/>
                        </a:spcAft>
                        <a:buNone/>
                      </a:pPr>
                      <a:r>
                        <a:rPr lang="en-US" sz="1200"/>
                        <a:t>Workforce Development (Enabling) – Develop recommendations to enable an equitable clean energy workforce</a:t>
                      </a:r>
                      <a:endParaRPr sz="1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1"/>
                  </a:ext>
                </a:extLst>
              </a:tr>
              <a:tr h="246225">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rPr>
                        <a:t>Rationale</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0" marR="0" lvl="0" indent="0" algn="l" rtl="0">
                        <a:spcBef>
                          <a:spcPts val="0"/>
                        </a:spcBef>
                        <a:spcAft>
                          <a:spcPts val="0"/>
                        </a:spcAft>
                        <a:buNone/>
                      </a:pPr>
                      <a:r>
                        <a:rPr lang="en-US" sz="1000" b="0"/>
                        <a:t>NYS should increase opportunities for members of disadvantaged communities to economically benefit from future investments in clean energy and supporting infrastructure</a:t>
                      </a:r>
                      <a:endParaRPr sz="10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2"/>
                  </a:ext>
                </a:extLst>
              </a:tr>
              <a:tr h="246225">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rPr>
                        <a:t>Equity considerations</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000" b="0"/>
                        <a:t>Disadvantaged communities suffer disproportionately adverse environmental, economic, educational and health realities when compared to other communities. Investments in workforce development will need to be aggressive and targeted, and likely for longer periods of time than what is afforded through existing models (possibly throughout an individual's career), and ensure that jobs created result in meaningful, long duration careers, rather than short term job opportunities.</a:t>
                      </a:r>
                      <a:endParaRPr sz="10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3"/>
                  </a:ext>
                </a:extLst>
              </a:tr>
              <a:tr h="246225">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rPr>
                        <a:t>Potential Implementation challenges</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457200" marR="0" lvl="0" indent="-292100" algn="l" rtl="0">
                        <a:lnSpc>
                          <a:spcPct val="100000"/>
                        </a:lnSpc>
                        <a:spcBef>
                          <a:spcPts val="0"/>
                        </a:spcBef>
                        <a:spcAft>
                          <a:spcPts val="0"/>
                        </a:spcAft>
                        <a:buSzPts val="1000"/>
                        <a:buFont typeface="Arial" panose="020B0604020202020204" pitchFamily="34" charset="0"/>
                        <a:buChar char="•"/>
                      </a:pPr>
                      <a:r>
                        <a:rPr lang="en-US" sz="1000" b="0"/>
                        <a:t>Pre-apprenticeship programs and apprenticeship programs</a:t>
                      </a:r>
                      <a:endParaRPr sz="1000" b="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a:t>Given long term goals of NYS, workforce development may need to begin before H.S. to ensure a sizable flow of candidate for positions as they become available</a:t>
                      </a:r>
                      <a:endParaRPr sz="1000" b="0"/>
                    </a:p>
                    <a:p>
                      <a:pPr marL="457200" marR="0" lvl="0" indent="-292100" algn="l">
                        <a:lnSpc>
                          <a:spcPct val="100000"/>
                        </a:lnSpc>
                        <a:spcBef>
                          <a:spcPts val="0"/>
                        </a:spcBef>
                        <a:spcAft>
                          <a:spcPts val="0"/>
                        </a:spcAft>
                        <a:buSzPts val="1000"/>
                        <a:buFont typeface="Arial" panose="020B0604020202020204" pitchFamily="34" charset="0"/>
                        <a:buChar char="•"/>
                      </a:pPr>
                      <a:r>
                        <a:rPr lang="en-US" sz="1000" b="0"/>
                        <a:t>Address environmental injustices which led to </a:t>
                      </a:r>
                      <a:r>
                        <a:rPr lang="en-US" sz="1000" b="0" i="0" u="none" strike="noStrike" noProof="0">
                          <a:latin typeface="Calibri"/>
                        </a:rPr>
                        <a:t>inequitable and disproportionately exposure to </a:t>
                      </a:r>
                      <a:r>
                        <a:rPr lang="en-US" sz="1000" b="0" i="0" u="none" strike="noStrike" noProof="0" err="1">
                          <a:latin typeface="Calibri"/>
                        </a:rPr>
                        <a:t>airborn</a:t>
                      </a:r>
                      <a:r>
                        <a:rPr lang="en-US" sz="1000" b="0" i="0" u="none" strike="noStrike" noProof="0">
                          <a:latin typeface="Calibri"/>
                        </a:rPr>
                        <a:t> toxics resulting in </a:t>
                      </a:r>
                      <a:r>
                        <a:rPr lang="en-US" sz="1000" b="0" i="0" u="none" strike="noStrike" noProof="0"/>
                        <a:t>school absenteeism</a:t>
                      </a:r>
                      <a:endParaRPr lang="en-US" sz="1000" b="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a:t>Coordination and development with existing programs (e.g. Green City Force, Sustainable South Bronx, </a:t>
                      </a:r>
                      <a:r>
                        <a:rPr lang="en-US" sz="1000" b="0" err="1"/>
                        <a:t>WeACt</a:t>
                      </a:r>
                      <a:r>
                        <a:rPr lang="en-US" sz="1000" b="0"/>
                        <a:t>, etc.) </a:t>
                      </a:r>
                      <a:endParaRPr sz="1000" b="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a:t>Working with state and communities to ensure these jobs are NY jobs</a:t>
                      </a:r>
                      <a:endParaRPr sz="1000" b="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a:t>NYS should support and incentivize renewable supply chain and infrastructure projects in environmental justice communities</a:t>
                      </a:r>
                      <a:endParaRPr sz="10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4"/>
                  </a:ext>
                </a:extLst>
              </a:tr>
              <a:tr h="246225">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Issues to explore</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457200" marR="0" lvl="0" indent="-292100" algn="l" rtl="0">
                        <a:lnSpc>
                          <a:spcPct val="100000"/>
                        </a:lnSpc>
                        <a:spcBef>
                          <a:spcPts val="0"/>
                        </a:spcBef>
                        <a:spcAft>
                          <a:spcPts val="0"/>
                        </a:spcAft>
                        <a:buClr>
                          <a:schemeClr val="dk1"/>
                        </a:buClr>
                        <a:buSzPts val="1000"/>
                        <a:buFont typeface="Arial" panose="020B0604020202020204" pitchFamily="34" charset="0"/>
                        <a:buChar char="•"/>
                      </a:pPr>
                      <a:r>
                        <a:rPr lang="en-US" sz="1000" b="0" dirty="0"/>
                        <a:t>How to increase diversity in all aspects of the industry?</a:t>
                      </a:r>
                      <a:endParaRPr sz="1000" b="0" dirty="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dirty="0"/>
                        <a:t>How to increase awareness of the growing industry and need for workforce?</a:t>
                      </a:r>
                      <a:endParaRPr sz="1000" b="0" dirty="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dirty="0"/>
                        <a:t>How the equity subgroup can coordinate with the Just Transition working group?</a:t>
                      </a:r>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dirty="0">
                          <a:solidFill>
                            <a:schemeClr val="dk1"/>
                          </a:solidFill>
                        </a:rPr>
                        <a:t>How will these efforts increase support from communities and how can these efforts be tailored to community needs in order to reduce the potential for further amplifying the inequities already present?</a:t>
                      </a:r>
                      <a:endParaRPr sz="1000" b="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5"/>
                  </a:ext>
                </a:extLst>
              </a:tr>
              <a:tr h="246225">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t>Additional thoughts</a:t>
                      </a:r>
                      <a:endParaRPr sz="1000"/>
                    </a:p>
                    <a:p>
                      <a:pPr marL="0" marR="0" lvl="0" indent="0" algn="l" rtl="0">
                        <a:spcBef>
                          <a:spcPts val="0"/>
                        </a:spcBef>
                        <a:spcAft>
                          <a:spcPts val="0"/>
                        </a:spcAft>
                        <a:buNone/>
                      </a:pPr>
                      <a:endParaRPr sz="10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457200" marR="0" lvl="0" indent="-292100" algn="l" rtl="0">
                        <a:lnSpc>
                          <a:spcPct val="100000"/>
                        </a:lnSpc>
                        <a:spcBef>
                          <a:spcPts val="0"/>
                        </a:spcBef>
                        <a:spcAft>
                          <a:spcPts val="0"/>
                        </a:spcAft>
                        <a:buClr>
                          <a:schemeClr val="dk1"/>
                        </a:buClr>
                        <a:buSzPts val="1000"/>
                        <a:buFont typeface="Arial" panose="020B0604020202020204" pitchFamily="34" charset="0"/>
                        <a:buChar char="•"/>
                      </a:pPr>
                      <a:r>
                        <a:rPr lang="en-US" sz="1000" b="0" dirty="0"/>
                        <a:t>As the demand for jobs in renewable energy sector grows, it is important to remember that the wages and benefits are just as important as the job itself</a:t>
                      </a:r>
                      <a:endParaRPr sz="1000" b="0" dirty="0"/>
                    </a:p>
                    <a:p>
                      <a:pPr marL="457200" marR="0" lvl="0" indent="-292100" algn="l" rtl="0">
                        <a:lnSpc>
                          <a:spcPct val="100000"/>
                        </a:lnSpc>
                        <a:spcBef>
                          <a:spcPts val="0"/>
                        </a:spcBef>
                        <a:spcAft>
                          <a:spcPts val="0"/>
                        </a:spcAft>
                        <a:buClr>
                          <a:schemeClr val="dk1"/>
                        </a:buClr>
                        <a:buSzPts val="1000"/>
                        <a:buFont typeface="Arial" panose="020B0604020202020204" pitchFamily="34" charset="0"/>
                        <a:buChar char="•"/>
                      </a:pPr>
                      <a:r>
                        <a:rPr lang="en-US" sz="1000" b="0" dirty="0"/>
                        <a:t>NYS should continue to include prevailing wage in large scale renewables RFPs</a:t>
                      </a:r>
                      <a:endParaRPr sz="1000" b="0" dirty="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dirty="0"/>
                        <a:t>Some clean energy jobs (offshore wind steelworkers, building energy management workers, etc.) are more likely to be union jobs than others</a:t>
                      </a:r>
                      <a:endParaRPr sz="10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6"/>
                  </a:ext>
                </a:extLst>
              </a:tr>
            </a:tbl>
          </a:graphicData>
        </a:graphic>
      </p:graphicFrame>
      <p:sp>
        <p:nvSpPr>
          <p:cNvPr id="84" name="Google Shape;84;gaee0d5e110_0_0"/>
          <p:cNvSpPr txBox="1">
            <a:spLocks noGrp="1"/>
          </p:cNvSpPr>
          <p:nvPr>
            <p:ph type="sldNum" idx="12"/>
          </p:nvPr>
        </p:nvSpPr>
        <p:spPr>
          <a:xfrm>
            <a:off x="11649364" y="6492875"/>
            <a:ext cx="542636"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a:p>
        </p:txBody>
      </p:sp>
      <p:sp>
        <p:nvSpPr>
          <p:cNvPr id="85" name="Google Shape;85;gaee0d5e110_0_0"/>
          <p:cNvSpPr txBox="1">
            <a:spLocks noGrp="1"/>
          </p:cNvSpPr>
          <p:nvPr>
            <p:ph type="title"/>
          </p:nvPr>
        </p:nvSpPr>
        <p:spPr>
          <a:xfrm>
            <a:off x="546957" y="550434"/>
            <a:ext cx="10515600" cy="1325700"/>
          </a:xfrm>
          <a:prstGeom prst="rect">
            <a:avLst/>
          </a:prstGeom>
          <a:noFill/>
          <a:ln>
            <a:noFill/>
          </a:ln>
        </p:spPr>
        <p:txBody>
          <a:bodyPr spcFirstLastPara="1" wrap="square" lIns="91425" tIns="45700" rIns="91425" bIns="45700" anchor="ctr" anchorCtr="0">
            <a:noAutofit/>
          </a:bodyPr>
          <a:lstStyle/>
          <a:p>
            <a:r>
              <a:rPr lang="en-US"/>
              <a:t>Equity: Workforce Development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52312A-05E7-42E5-B262-0797033606CB}"/>
              </a:ext>
            </a:extLst>
          </p:cNvPr>
          <p:cNvSpPr>
            <a:spLocks noGrp="1"/>
          </p:cNvSpPr>
          <p:nvPr>
            <p:ph type="title"/>
          </p:nvPr>
        </p:nvSpPr>
        <p:spPr/>
        <p:txBody>
          <a:bodyPr/>
          <a:lstStyle/>
          <a:p>
            <a:r>
              <a:rPr lang="en-US" dirty="0"/>
              <a:t>Discussion: Workforce Development</a:t>
            </a:r>
          </a:p>
        </p:txBody>
      </p:sp>
      <p:sp>
        <p:nvSpPr>
          <p:cNvPr id="6" name="Content Placeholder 1">
            <a:extLst>
              <a:ext uri="{FF2B5EF4-FFF2-40B4-BE49-F238E27FC236}">
                <a16:creationId xmlns:a16="http://schemas.microsoft.com/office/drawing/2014/main" id="{08F3094F-9860-493B-B812-C4422E67A7BB}"/>
              </a:ext>
            </a:extLst>
          </p:cNvPr>
          <p:cNvSpPr txBox="1">
            <a:spLocks/>
          </p:cNvSpPr>
          <p:nvPr/>
        </p:nvSpPr>
        <p:spPr>
          <a:xfrm>
            <a:off x="5804757" y="2135731"/>
            <a:ext cx="5549044" cy="4351338"/>
          </a:xfrm>
          <a:prstGeom prst="rect">
            <a:avLst/>
          </a:prstGeom>
        </p:spPr>
        <p:txBody>
          <a:bodyPr vert="horz" lIns="91440" tIns="45720" rIns="91440" bIns="45720" rtlCol="0">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Arial" panose="020B0604020202020204" pitchFamily="34" charset="0"/>
              <a:buChar char="•"/>
            </a:pPr>
            <a:endParaRPr lang="en-US"/>
          </a:p>
        </p:txBody>
      </p:sp>
      <p:sp>
        <p:nvSpPr>
          <p:cNvPr id="8" name="Slide Number Placeholder 7">
            <a:extLst>
              <a:ext uri="{FF2B5EF4-FFF2-40B4-BE49-F238E27FC236}">
                <a16:creationId xmlns:a16="http://schemas.microsoft.com/office/drawing/2014/main" id="{0EA5B3F6-6954-4E02-BFBD-58B5B98ED058}"/>
              </a:ext>
            </a:extLst>
          </p:cNvPr>
          <p:cNvSpPr>
            <a:spLocks noGrp="1"/>
          </p:cNvSpPr>
          <p:nvPr>
            <p:ph type="sldNum" sz="quarter" idx="4"/>
          </p:nvPr>
        </p:nvSpPr>
        <p:spPr/>
        <p:txBody>
          <a:bodyPr/>
          <a:lstStyle/>
          <a:p>
            <a:fld id="{058CC6BB-C3D2-4223-AD7D-B48D1BB4495E}" type="slidenum">
              <a:rPr lang="en-US" smtClean="0"/>
              <a:pPr/>
              <a:t>12</a:t>
            </a:fld>
            <a:endParaRPr lang="en-US"/>
          </a:p>
        </p:txBody>
      </p:sp>
      <p:sp>
        <p:nvSpPr>
          <p:cNvPr id="9" name="Content Placeholder 4">
            <a:extLst>
              <a:ext uri="{FF2B5EF4-FFF2-40B4-BE49-F238E27FC236}">
                <a16:creationId xmlns:a16="http://schemas.microsoft.com/office/drawing/2014/main" id="{4E251F84-8078-4F0C-BD03-C25007C20848}"/>
              </a:ext>
            </a:extLst>
          </p:cNvPr>
          <p:cNvSpPr txBox="1">
            <a:spLocks/>
          </p:cNvSpPr>
          <p:nvPr/>
        </p:nvSpPr>
        <p:spPr>
          <a:xfrm>
            <a:off x="560457" y="2014151"/>
            <a:ext cx="11088908" cy="4532718"/>
          </a:xfrm>
          <a:prstGeom prst="rect">
            <a:avLst/>
          </a:prstGeom>
        </p:spPr>
        <p:txBody>
          <a:bodyPr vert="horz" lIns="91440" tIns="45720" rIns="91440" bIns="45720" rtlCol="0">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en-US" sz="2800" dirty="0"/>
              <a:t>Do any of the “Issues to Explore” require further clarification?</a:t>
            </a:r>
          </a:p>
          <a:p>
            <a:pPr>
              <a:spcBef>
                <a:spcPts val="2400"/>
              </a:spcBef>
            </a:pPr>
            <a:r>
              <a:rPr lang="en-US" sz="2800" dirty="0"/>
              <a:t>Is there any key area for recommendations that is missing?</a:t>
            </a:r>
          </a:p>
          <a:p>
            <a:pPr>
              <a:spcBef>
                <a:spcPts val="2400"/>
              </a:spcBef>
            </a:pPr>
            <a:r>
              <a:rPr lang="en-US" sz="2800" dirty="0"/>
              <a:t>Do members of the Advisory Panel have any advice for the subgroup as it begins to flesh out recommendations?</a:t>
            </a:r>
          </a:p>
          <a:p>
            <a:endParaRPr lang="en-US" sz="2800" dirty="0"/>
          </a:p>
        </p:txBody>
      </p:sp>
    </p:spTree>
    <p:extLst>
      <p:ext uri="{BB962C8B-B14F-4D97-AF65-F5344CB8AC3E}">
        <p14:creationId xmlns:p14="http://schemas.microsoft.com/office/powerpoint/2010/main" val="330039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23B01-AEE6-4973-A567-1A934D12E9D9}"/>
              </a:ext>
            </a:extLst>
          </p:cNvPr>
          <p:cNvSpPr>
            <a:spLocks noGrp="1"/>
          </p:cNvSpPr>
          <p:nvPr>
            <p:ph type="title"/>
          </p:nvPr>
        </p:nvSpPr>
        <p:spPr>
          <a:xfrm>
            <a:off x="541031" y="1247698"/>
            <a:ext cx="5554969" cy="3859006"/>
          </a:xfrm>
        </p:spPr>
        <p:txBody>
          <a:bodyPr>
            <a:normAutofit/>
          </a:bodyPr>
          <a:lstStyle/>
          <a:p>
            <a:r>
              <a:rPr lang="en-US"/>
              <a:t>Next Steps</a:t>
            </a:r>
          </a:p>
        </p:txBody>
      </p:sp>
      <p:sp>
        <p:nvSpPr>
          <p:cNvPr id="3" name="Title 3">
            <a:extLst>
              <a:ext uri="{FF2B5EF4-FFF2-40B4-BE49-F238E27FC236}">
                <a16:creationId xmlns:a16="http://schemas.microsoft.com/office/drawing/2014/main" id="{DAA78B5F-25BD-434C-88DE-5BDCB33743D5}"/>
              </a:ext>
            </a:extLst>
          </p:cNvPr>
          <p:cNvSpPr txBox="1">
            <a:spLocks/>
          </p:cNvSpPr>
          <p:nvPr/>
        </p:nvSpPr>
        <p:spPr>
          <a:xfrm>
            <a:off x="1054533" y="4124855"/>
            <a:ext cx="3355361" cy="3859006"/>
          </a:xfrm>
          <a:prstGeom prst="rect">
            <a:avLst/>
          </a:prstGeom>
        </p:spPr>
        <p:txBody>
          <a:bodyPr/>
          <a:lstStyle>
            <a:lvl1pPr algn="l" defTabSz="914400" rtl="0" eaLnBrk="1" latinLnBrk="0" hangingPunct="1">
              <a:lnSpc>
                <a:spcPct val="90000"/>
              </a:lnSpc>
              <a:spcBef>
                <a:spcPct val="0"/>
              </a:spcBef>
              <a:buNone/>
              <a:defRPr sz="6000" b="1" kern="1200">
                <a:solidFill>
                  <a:srgbClr val="002D72"/>
                </a:solidFill>
                <a:latin typeface="Roboto" pitchFamily="2" charset="0"/>
                <a:ea typeface="Roboto" pitchFamily="2" charset="0"/>
                <a:cs typeface="Arial" panose="020B0604020202020204" pitchFamily="34" charset="0"/>
              </a:defRPr>
            </a:lvl1pPr>
          </a:lstStyle>
          <a:p>
            <a:pPr marL="457200" indent="-457200">
              <a:buFont typeface="Wingdings" panose="05000000000000000000" pitchFamily="2" charset="2"/>
              <a:buChar char="Ø"/>
            </a:pPr>
            <a:endParaRPr lang="en-US" sz="2200" b="0"/>
          </a:p>
        </p:txBody>
      </p:sp>
    </p:spTree>
    <p:extLst>
      <p:ext uri="{BB962C8B-B14F-4D97-AF65-F5344CB8AC3E}">
        <p14:creationId xmlns:p14="http://schemas.microsoft.com/office/powerpoint/2010/main" val="325727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52312A-05E7-42E5-B262-0797033606CB}"/>
              </a:ext>
            </a:extLst>
          </p:cNvPr>
          <p:cNvSpPr>
            <a:spLocks noGrp="1"/>
          </p:cNvSpPr>
          <p:nvPr>
            <p:ph type="title"/>
          </p:nvPr>
        </p:nvSpPr>
        <p:spPr/>
        <p:txBody>
          <a:bodyPr/>
          <a:lstStyle/>
          <a:p>
            <a:r>
              <a:rPr lang="en-US"/>
              <a:t>Next Steps</a:t>
            </a:r>
          </a:p>
        </p:txBody>
      </p:sp>
      <p:sp>
        <p:nvSpPr>
          <p:cNvPr id="6" name="Content Placeholder 1">
            <a:extLst>
              <a:ext uri="{FF2B5EF4-FFF2-40B4-BE49-F238E27FC236}">
                <a16:creationId xmlns:a16="http://schemas.microsoft.com/office/drawing/2014/main" id="{08F3094F-9860-493B-B812-C4422E67A7BB}"/>
              </a:ext>
            </a:extLst>
          </p:cNvPr>
          <p:cNvSpPr txBox="1">
            <a:spLocks/>
          </p:cNvSpPr>
          <p:nvPr/>
        </p:nvSpPr>
        <p:spPr>
          <a:xfrm>
            <a:off x="5804757" y="2135731"/>
            <a:ext cx="5549044" cy="4351338"/>
          </a:xfrm>
          <a:prstGeom prst="rect">
            <a:avLst/>
          </a:prstGeom>
        </p:spPr>
        <p:txBody>
          <a:bodyPr vert="horz" lIns="91440" tIns="45720" rIns="91440" bIns="45720" rtlCol="0">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Arial" panose="020B0604020202020204" pitchFamily="34" charset="0"/>
              <a:buChar char="•"/>
            </a:pPr>
            <a:endParaRPr lang="en-US"/>
          </a:p>
        </p:txBody>
      </p:sp>
      <p:sp>
        <p:nvSpPr>
          <p:cNvPr id="8" name="Slide Number Placeholder 7">
            <a:extLst>
              <a:ext uri="{FF2B5EF4-FFF2-40B4-BE49-F238E27FC236}">
                <a16:creationId xmlns:a16="http://schemas.microsoft.com/office/drawing/2014/main" id="{0EA5B3F6-6954-4E02-BFBD-58B5B98ED058}"/>
              </a:ext>
            </a:extLst>
          </p:cNvPr>
          <p:cNvSpPr>
            <a:spLocks noGrp="1"/>
          </p:cNvSpPr>
          <p:nvPr>
            <p:ph type="sldNum" sz="quarter" idx="4"/>
          </p:nvPr>
        </p:nvSpPr>
        <p:spPr/>
        <p:txBody>
          <a:bodyPr/>
          <a:lstStyle/>
          <a:p>
            <a:fld id="{058CC6BB-C3D2-4223-AD7D-B48D1BB4495E}" type="slidenum">
              <a:rPr lang="en-US" smtClean="0"/>
              <a:pPr/>
              <a:t>14</a:t>
            </a:fld>
            <a:endParaRPr lang="en-US"/>
          </a:p>
        </p:txBody>
      </p:sp>
      <p:sp>
        <p:nvSpPr>
          <p:cNvPr id="9" name="Content Placeholder 4">
            <a:extLst>
              <a:ext uri="{FF2B5EF4-FFF2-40B4-BE49-F238E27FC236}">
                <a16:creationId xmlns:a16="http://schemas.microsoft.com/office/drawing/2014/main" id="{4E251F84-8078-4F0C-BD03-C25007C20848}"/>
              </a:ext>
            </a:extLst>
          </p:cNvPr>
          <p:cNvSpPr txBox="1">
            <a:spLocks/>
          </p:cNvSpPr>
          <p:nvPr/>
        </p:nvSpPr>
        <p:spPr>
          <a:xfrm>
            <a:off x="560457" y="2014151"/>
            <a:ext cx="11088908" cy="4532718"/>
          </a:xfrm>
          <a:prstGeom prst="rect">
            <a:avLst/>
          </a:prstGeom>
        </p:spPr>
        <p:txBody>
          <a:bodyPr vert="horz" lIns="91440" tIns="45720" rIns="91440" bIns="45720" rtlCol="0">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Continue discussion of issues and development of draft recommendations through subgroups</a:t>
            </a:r>
          </a:p>
          <a:p>
            <a:r>
              <a:rPr lang="en-US" sz="2400"/>
              <a:t>Engage in cross-panel discussions</a:t>
            </a:r>
          </a:p>
          <a:p>
            <a:r>
              <a:rPr lang="en-US" sz="2400"/>
              <a:t>Power Generation Advisory Panel meeting on January 11</a:t>
            </a:r>
            <a:r>
              <a:rPr lang="en-US" sz="2400" baseline="30000"/>
              <a:t>th</a:t>
            </a:r>
            <a:r>
              <a:rPr lang="en-US" sz="2400"/>
              <a:t>, 9:30am EST</a:t>
            </a:r>
          </a:p>
          <a:p>
            <a:pPr lvl="1"/>
            <a:r>
              <a:rPr lang="en-US" sz="2200"/>
              <a:t>Topics for discussion?</a:t>
            </a:r>
          </a:p>
          <a:p>
            <a:r>
              <a:rPr lang="en-US" sz="2400"/>
              <a:t>Climate Action Council meeting on January 19th, 2pm EST (</a:t>
            </a:r>
            <a:r>
              <a:rPr lang="en-US" sz="2400">
                <a:hlinkClick r:id="rId3"/>
              </a:rPr>
              <a:t>https://climate.ny.gov/</a:t>
            </a:r>
            <a:r>
              <a:rPr lang="en-US" sz="2400"/>
              <a:t>)</a:t>
            </a:r>
          </a:p>
          <a:p>
            <a:endParaRPr lang="en-US" sz="2400"/>
          </a:p>
        </p:txBody>
      </p:sp>
    </p:spTree>
    <p:extLst>
      <p:ext uri="{BB962C8B-B14F-4D97-AF65-F5344CB8AC3E}">
        <p14:creationId xmlns:p14="http://schemas.microsoft.com/office/powerpoint/2010/main" val="229348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D2A8E-3463-4371-AE41-89290BC0D825}"/>
              </a:ext>
            </a:extLst>
          </p:cNvPr>
          <p:cNvSpPr>
            <a:spLocks noGrp="1"/>
          </p:cNvSpPr>
          <p:nvPr>
            <p:ph idx="1"/>
          </p:nvPr>
        </p:nvSpPr>
        <p:spPr/>
        <p:txBody>
          <a:bodyPr vert="horz" lIns="91440" tIns="45720" rIns="91440" bIns="45720" rtlCol="0" anchor="t">
            <a:normAutofit lnSpcReduction="10000"/>
          </a:bodyPr>
          <a:lstStyle/>
          <a:p>
            <a:r>
              <a:rPr lang="en-US" sz="2400" dirty="0">
                <a:latin typeface="Roboto Lt"/>
                <a:cs typeface="Arial"/>
              </a:rPr>
              <a:t>Feedback from Climate Action Council Report Out (~10 min)</a:t>
            </a:r>
          </a:p>
          <a:p>
            <a:r>
              <a:rPr lang="en-US" sz="2400" dirty="0">
                <a:latin typeface="Roboto Lt"/>
                <a:cs typeface="Arial"/>
              </a:rPr>
              <a:t>Feedback from Climate Justice Working Group (~15 min)</a:t>
            </a:r>
          </a:p>
          <a:p>
            <a:r>
              <a:rPr lang="en-US" sz="2400" dirty="0">
                <a:latin typeface="Roboto Lt"/>
                <a:cs typeface="Arial"/>
              </a:rPr>
              <a:t>Updates from Subgroups (~30-45 min)</a:t>
            </a:r>
          </a:p>
          <a:p>
            <a:pPr lvl="1"/>
            <a:r>
              <a:rPr lang="en-US" sz="2200" dirty="0">
                <a:latin typeface="Roboto Lt"/>
                <a:cs typeface="Arial"/>
              </a:rPr>
              <a:t>Barriers</a:t>
            </a:r>
          </a:p>
          <a:p>
            <a:pPr lvl="1"/>
            <a:r>
              <a:rPr lang="en-US" sz="2200" dirty="0"/>
              <a:t>Solutions for the Future</a:t>
            </a:r>
          </a:p>
          <a:p>
            <a:pPr lvl="1"/>
            <a:r>
              <a:rPr lang="en-US" sz="2200" dirty="0"/>
              <a:t>Resource Mix</a:t>
            </a:r>
          </a:p>
          <a:p>
            <a:r>
              <a:rPr lang="en-US" sz="2400" dirty="0">
                <a:latin typeface="Roboto Lt"/>
                <a:cs typeface="Arial"/>
              </a:rPr>
              <a:t>Discussion: Equity Subgroup (~60-75 min)</a:t>
            </a:r>
          </a:p>
          <a:p>
            <a:pPr lvl="1"/>
            <a:r>
              <a:rPr lang="en-US" sz="2200" dirty="0">
                <a:latin typeface="Roboto Lt"/>
                <a:cs typeface="Arial"/>
              </a:rPr>
              <a:t>Community Impact</a:t>
            </a:r>
          </a:p>
          <a:p>
            <a:pPr lvl="1"/>
            <a:r>
              <a:rPr lang="en-US" sz="2200" dirty="0">
                <a:latin typeface="Roboto Lt"/>
                <a:cs typeface="Arial"/>
              </a:rPr>
              <a:t>Access and Affordability for All</a:t>
            </a:r>
          </a:p>
          <a:p>
            <a:pPr lvl="1"/>
            <a:r>
              <a:rPr lang="en-US" sz="2200" dirty="0">
                <a:latin typeface="Roboto Lt"/>
                <a:cs typeface="Arial"/>
              </a:rPr>
              <a:t>Workforce Development</a:t>
            </a:r>
          </a:p>
          <a:p>
            <a:r>
              <a:rPr lang="en-US" sz="2400" dirty="0">
                <a:latin typeface="Roboto Lt"/>
                <a:cs typeface="Arial"/>
              </a:rPr>
              <a:t>Next Steps (~15 min)</a:t>
            </a:r>
            <a:endParaRPr lang="en-US" sz="2400" dirty="0"/>
          </a:p>
        </p:txBody>
      </p:sp>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prstGeom prst="rect">
            <a:avLst/>
          </a:prstGeom>
        </p:spPr>
        <p:txBody>
          <a:bodyPr/>
          <a:lstStyle/>
          <a:p>
            <a:r>
              <a:rPr lang="en-US" b="1">
                <a:latin typeface="Roboto "/>
              </a:rPr>
              <a:t>Agenda</a:t>
            </a:r>
            <a:endParaRPr lang="en-US"/>
          </a:p>
        </p:txBody>
      </p:sp>
      <p:sp>
        <p:nvSpPr>
          <p:cNvPr id="2" name="Slide Number Placeholder 1">
            <a:extLst>
              <a:ext uri="{FF2B5EF4-FFF2-40B4-BE49-F238E27FC236}">
                <a16:creationId xmlns:a16="http://schemas.microsoft.com/office/drawing/2014/main" id="{95C4EA46-0903-49DB-B7A6-4D896162D4CE}"/>
              </a:ext>
            </a:extLst>
          </p:cNvPr>
          <p:cNvSpPr>
            <a:spLocks noGrp="1"/>
          </p:cNvSpPr>
          <p:nvPr>
            <p:ph type="sldNum" sz="quarter" idx="4"/>
          </p:nvPr>
        </p:nvSpPr>
        <p:spPr/>
        <p:txBody>
          <a:bodyPr/>
          <a:lstStyle/>
          <a:p>
            <a:fld id="{058CC6BB-C3D2-4223-AD7D-B48D1BB4495E}" type="slidenum">
              <a:rPr lang="en-US" smtClean="0"/>
              <a:pPr/>
              <a:t>2</a:t>
            </a:fld>
            <a:endParaRPr lang="en-US"/>
          </a:p>
        </p:txBody>
      </p:sp>
    </p:spTree>
    <p:extLst>
      <p:ext uri="{BB962C8B-B14F-4D97-AF65-F5344CB8AC3E}">
        <p14:creationId xmlns:p14="http://schemas.microsoft.com/office/powerpoint/2010/main" val="231540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23B01-AEE6-4973-A567-1A934D12E9D9}"/>
              </a:ext>
            </a:extLst>
          </p:cNvPr>
          <p:cNvSpPr>
            <a:spLocks noGrp="1"/>
          </p:cNvSpPr>
          <p:nvPr>
            <p:ph type="title"/>
          </p:nvPr>
        </p:nvSpPr>
        <p:spPr>
          <a:xfrm>
            <a:off x="541030" y="1247698"/>
            <a:ext cx="8545819" cy="3859006"/>
          </a:xfrm>
        </p:spPr>
        <p:txBody>
          <a:bodyPr>
            <a:normAutofit/>
          </a:bodyPr>
          <a:lstStyle/>
          <a:p>
            <a:r>
              <a:rPr lang="en-US">
                <a:latin typeface="Roboto"/>
                <a:cs typeface="Arial"/>
              </a:rPr>
              <a:t>Feedback from Climate Action Council Report Out</a:t>
            </a:r>
          </a:p>
        </p:txBody>
      </p:sp>
      <p:sp>
        <p:nvSpPr>
          <p:cNvPr id="3" name="Title 3">
            <a:extLst>
              <a:ext uri="{FF2B5EF4-FFF2-40B4-BE49-F238E27FC236}">
                <a16:creationId xmlns:a16="http://schemas.microsoft.com/office/drawing/2014/main" id="{DAA78B5F-25BD-434C-88DE-5BDCB33743D5}"/>
              </a:ext>
            </a:extLst>
          </p:cNvPr>
          <p:cNvSpPr txBox="1">
            <a:spLocks/>
          </p:cNvSpPr>
          <p:nvPr/>
        </p:nvSpPr>
        <p:spPr>
          <a:xfrm>
            <a:off x="1054533" y="4124855"/>
            <a:ext cx="3355361" cy="3859006"/>
          </a:xfrm>
          <a:prstGeom prst="rect">
            <a:avLst/>
          </a:prstGeom>
        </p:spPr>
        <p:txBody>
          <a:bodyPr/>
          <a:lstStyle>
            <a:lvl1pPr algn="l" defTabSz="914400" rtl="0" eaLnBrk="1" latinLnBrk="0" hangingPunct="1">
              <a:lnSpc>
                <a:spcPct val="90000"/>
              </a:lnSpc>
              <a:spcBef>
                <a:spcPct val="0"/>
              </a:spcBef>
              <a:buNone/>
              <a:defRPr sz="6000" b="1" kern="1200">
                <a:solidFill>
                  <a:srgbClr val="002D72"/>
                </a:solidFill>
                <a:latin typeface="Roboto" pitchFamily="2" charset="0"/>
                <a:ea typeface="Roboto" pitchFamily="2" charset="0"/>
                <a:cs typeface="Arial" panose="020B0604020202020204" pitchFamily="34" charset="0"/>
              </a:defRPr>
            </a:lvl1pPr>
          </a:lstStyle>
          <a:p>
            <a:pPr marL="457200" indent="-457200">
              <a:buFont typeface="Wingdings" panose="05000000000000000000" pitchFamily="2" charset="2"/>
              <a:buChar char="Ø"/>
            </a:pPr>
            <a:endParaRPr lang="en-US" sz="2200" b="0"/>
          </a:p>
        </p:txBody>
      </p:sp>
    </p:spTree>
    <p:extLst>
      <p:ext uri="{BB962C8B-B14F-4D97-AF65-F5344CB8AC3E}">
        <p14:creationId xmlns:p14="http://schemas.microsoft.com/office/powerpoint/2010/main" val="411451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23B01-AEE6-4973-A567-1A934D12E9D9}"/>
              </a:ext>
            </a:extLst>
          </p:cNvPr>
          <p:cNvSpPr>
            <a:spLocks noGrp="1"/>
          </p:cNvSpPr>
          <p:nvPr>
            <p:ph type="title"/>
          </p:nvPr>
        </p:nvSpPr>
        <p:spPr>
          <a:xfrm>
            <a:off x="541031" y="1247698"/>
            <a:ext cx="9597379" cy="3859006"/>
          </a:xfrm>
        </p:spPr>
        <p:txBody>
          <a:bodyPr>
            <a:normAutofit/>
          </a:bodyPr>
          <a:lstStyle/>
          <a:p>
            <a:r>
              <a:rPr lang="en-US">
                <a:latin typeface="Roboto"/>
                <a:cs typeface="Arial"/>
              </a:rPr>
              <a:t>Feedback from </a:t>
            </a:r>
            <a:br>
              <a:rPr lang="en-US">
                <a:latin typeface="Roboto"/>
                <a:cs typeface="Arial"/>
              </a:rPr>
            </a:br>
            <a:r>
              <a:rPr lang="en-US">
                <a:latin typeface="Roboto"/>
                <a:cs typeface="Arial"/>
              </a:rPr>
              <a:t>Climate Justice Working Group</a:t>
            </a:r>
            <a:endParaRPr lang="en-US">
              <a:cs typeface="Arial"/>
            </a:endParaRPr>
          </a:p>
        </p:txBody>
      </p:sp>
      <p:sp>
        <p:nvSpPr>
          <p:cNvPr id="3" name="Title 3">
            <a:extLst>
              <a:ext uri="{FF2B5EF4-FFF2-40B4-BE49-F238E27FC236}">
                <a16:creationId xmlns:a16="http://schemas.microsoft.com/office/drawing/2014/main" id="{DAA78B5F-25BD-434C-88DE-5BDCB33743D5}"/>
              </a:ext>
            </a:extLst>
          </p:cNvPr>
          <p:cNvSpPr txBox="1">
            <a:spLocks/>
          </p:cNvSpPr>
          <p:nvPr/>
        </p:nvSpPr>
        <p:spPr>
          <a:xfrm>
            <a:off x="1054533" y="4124855"/>
            <a:ext cx="3355361" cy="3859006"/>
          </a:xfrm>
          <a:prstGeom prst="rect">
            <a:avLst/>
          </a:prstGeom>
        </p:spPr>
        <p:txBody>
          <a:bodyPr/>
          <a:lstStyle>
            <a:lvl1pPr algn="l" defTabSz="914400" rtl="0" eaLnBrk="1" latinLnBrk="0" hangingPunct="1">
              <a:lnSpc>
                <a:spcPct val="90000"/>
              </a:lnSpc>
              <a:spcBef>
                <a:spcPct val="0"/>
              </a:spcBef>
              <a:buNone/>
              <a:defRPr sz="6000" b="1" kern="1200">
                <a:solidFill>
                  <a:srgbClr val="002D72"/>
                </a:solidFill>
                <a:latin typeface="Roboto" pitchFamily="2" charset="0"/>
                <a:ea typeface="Roboto" pitchFamily="2" charset="0"/>
                <a:cs typeface="Arial" panose="020B0604020202020204" pitchFamily="34" charset="0"/>
              </a:defRPr>
            </a:lvl1pPr>
          </a:lstStyle>
          <a:p>
            <a:pPr marL="457200" indent="-457200">
              <a:buFont typeface="Wingdings" panose="05000000000000000000" pitchFamily="2" charset="2"/>
              <a:buChar char="Ø"/>
            </a:pPr>
            <a:endParaRPr lang="en-US" sz="2200" b="0"/>
          </a:p>
        </p:txBody>
      </p:sp>
    </p:spTree>
    <p:extLst>
      <p:ext uri="{BB962C8B-B14F-4D97-AF65-F5344CB8AC3E}">
        <p14:creationId xmlns:p14="http://schemas.microsoft.com/office/powerpoint/2010/main" val="77551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23B01-AEE6-4973-A567-1A934D12E9D9}"/>
              </a:ext>
            </a:extLst>
          </p:cNvPr>
          <p:cNvSpPr>
            <a:spLocks noGrp="1"/>
          </p:cNvSpPr>
          <p:nvPr>
            <p:ph type="title"/>
          </p:nvPr>
        </p:nvSpPr>
        <p:spPr>
          <a:xfrm>
            <a:off x="541031" y="1247698"/>
            <a:ext cx="6991339" cy="3859006"/>
          </a:xfrm>
        </p:spPr>
        <p:txBody>
          <a:bodyPr>
            <a:normAutofit fontScale="90000"/>
          </a:bodyPr>
          <a:lstStyle/>
          <a:p>
            <a:r>
              <a:rPr lang="en-US">
                <a:latin typeface="Roboto"/>
                <a:cs typeface="Arial"/>
              </a:rPr>
              <a:t>Updates from Subgroups</a:t>
            </a:r>
            <a:br>
              <a:rPr lang="en-US">
                <a:latin typeface="Roboto"/>
                <a:cs typeface="Arial"/>
              </a:rPr>
            </a:br>
            <a:br>
              <a:rPr lang="en-US" sz="4900" b="0">
                <a:latin typeface="Roboto"/>
                <a:cs typeface="Arial"/>
              </a:rPr>
            </a:br>
            <a:r>
              <a:rPr lang="en-US" sz="4900" b="0">
                <a:latin typeface="Roboto"/>
                <a:cs typeface="Arial"/>
              </a:rPr>
              <a:t>- Barriers</a:t>
            </a:r>
            <a:br>
              <a:rPr lang="en-US" sz="4900" b="0">
                <a:latin typeface="Roboto"/>
                <a:cs typeface="Arial"/>
              </a:rPr>
            </a:br>
            <a:r>
              <a:rPr lang="en-US" sz="4900" b="0">
                <a:latin typeface="Roboto"/>
                <a:cs typeface="Arial"/>
              </a:rPr>
              <a:t>- Solutions for the Future</a:t>
            </a:r>
            <a:br>
              <a:rPr lang="en-US" sz="4900" b="0">
                <a:latin typeface="Roboto"/>
                <a:cs typeface="Arial"/>
              </a:rPr>
            </a:br>
            <a:r>
              <a:rPr lang="en-US" sz="4900" b="0">
                <a:latin typeface="Roboto"/>
                <a:cs typeface="Arial"/>
              </a:rPr>
              <a:t>- Resource Mix</a:t>
            </a:r>
            <a:endParaRPr lang="en-US" b="0"/>
          </a:p>
        </p:txBody>
      </p:sp>
      <p:sp>
        <p:nvSpPr>
          <p:cNvPr id="3" name="Title 3">
            <a:extLst>
              <a:ext uri="{FF2B5EF4-FFF2-40B4-BE49-F238E27FC236}">
                <a16:creationId xmlns:a16="http://schemas.microsoft.com/office/drawing/2014/main" id="{DAA78B5F-25BD-434C-88DE-5BDCB33743D5}"/>
              </a:ext>
            </a:extLst>
          </p:cNvPr>
          <p:cNvSpPr txBox="1">
            <a:spLocks/>
          </p:cNvSpPr>
          <p:nvPr/>
        </p:nvSpPr>
        <p:spPr>
          <a:xfrm>
            <a:off x="1054533" y="4124855"/>
            <a:ext cx="3355361" cy="3859006"/>
          </a:xfrm>
          <a:prstGeom prst="rect">
            <a:avLst/>
          </a:prstGeom>
        </p:spPr>
        <p:txBody>
          <a:bodyPr/>
          <a:lstStyle>
            <a:lvl1pPr algn="l" defTabSz="914400" rtl="0" eaLnBrk="1" latinLnBrk="0" hangingPunct="1">
              <a:lnSpc>
                <a:spcPct val="90000"/>
              </a:lnSpc>
              <a:spcBef>
                <a:spcPct val="0"/>
              </a:spcBef>
              <a:buNone/>
              <a:defRPr sz="6000" b="1" kern="1200">
                <a:solidFill>
                  <a:srgbClr val="002D72"/>
                </a:solidFill>
                <a:latin typeface="Roboto" pitchFamily="2" charset="0"/>
                <a:ea typeface="Roboto" pitchFamily="2" charset="0"/>
                <a:cs typeface="Arial" panose="020B0604020202020204" pitchFamily="34" charset="0"/>
              </a:defRPr>
            </a:lvl1pPr>
          </a:lstStyle>
          <a:p>
            <a:pPr marL="457200" indent="-457200">
              <a:buFont typeface="Wingdings" panose="05000000000000000000" pitchFamily="2" charset="2"/>
              <a:buChar char="Ø"/>
            </a:pPr>
            <a:endParaRPr lang="en-US" sz="2200" b="0"/>
          </a:p>
        </p:txBody>
      </p:sp>
    </p:spTree>
    <p:extLst>
      <p:ext uri="{BB962C8B-B14F-4D97-AF65-F5344CB8AC3E}">
        <p14:creationId xmlns:p14="http://schemas.microsoft.com/office/powerpoint/2010/main" val="204464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23B01-AEE6-4973-A567-1A934D12E9D9}"/>
              </a:ext>
            </a:extLst>
          </p:cNvPr>
          <p:cNvSpPr>
            <a:spLocks noGrp="1"/>
          </p:cNvSpPr>
          <p:nvPr>
            <p:ph type="title"/>
          </p:nvPr>
        </p:nvSpPr>
        <p:spPr>
          <a:xfrm>
            <a:off x="541031" y="1247698"/>
            <a:ext cx="6637009" cy="3859006"/>
          </a:xfrm>
        </p:spPr>
        <p:txBody>
          <a:bodyPr>
            <a:normAutofit/>
          </a:bodyPr>
          <a:lstStyle/>
          <a:p>
            <a:r>
              <a:rPr lang="en-US"/>
              <a:t>Discussion: Equity Subgroup</a:t>
            </a:r>
          </a:p>
        </p:txBody>
      </p:sp>
      <p:sp>
        <p:nvSpPr>
          <p:cNvPr id="3" name="Title 3">
            <a:extLst>
              <a:ext uri="{FF2B5EF4-FFF2-40B4-BE49-F238E27FC236}">
                <a16:creationId xmlns:a16="http://schemas.microsoft.com/office/drawing/2014/main" id="{DAA78B5F-25BD-434C-88DE-5BDCB33743D5}"/>
              </a:ext>
            </a:extLst>
          </p:cNvPr>
          <p:cNvSpPr txBox="1">
            <a:spLocks/>
          </p:cNvSpPr>
          <p:nvPr/>
        </p:nvSpPr>
        <p:spPr>
          <a:xfrm>
            <a:off x="1054533" y="4124855"/>
            <a:ext cx="3355361" cy="3859006"/>
          </a:xfrm>
          <a:prstGeom prst="rect">
            <a:avLst/>
          </a:prstGeom>
        </p:spPr>
        <p:txBody>
          <a:bodyPr/>
          <a:lstStyle>
            <a:lvl1pPr algn="l" defTabSz="914400" rtl="0" eaLnBrk="1" latinLnBrk="0" hangingPunct="1">
              <a:lnSpc>
                <a:spcPct val="90000"/>
              </a:lnSpc>
              <a:spcBef>
                <a:spcPct val="0"/>
              </a:spcBef>
              <a:buNone/>
              <a:defRPr sz="6000" b="1" kern="1200">
                <a:solidFill>
                  <a:srgbClr val="002D72"/>
                </a:solidFill>
                <a:latin typeface="Roboto" pitchFamily="2" charset="0"/>
                <a:ea typeface="Roboto" pitchFamily="2" charset="0"/>
                <a:cs typeface="Arial" panose="020B0604020202020204" pitchFamily="34" charset="0"/>
              </a:defRPr>
            </a:lvl1pPr>
          </a:lstStyle>
          <a:p>
            <a:pPr marL="457200" indent="-457200">
              <a:buFont typeface="Wingdings" panose="05000000000000000000" pitchFamily="2" charset="2"/>
              <a:buChar char="Ø"/>
            </a:pPr>
            <a:endParaRPr lang="en-US" sz="2200" b="0"/>
          </a:p>
        </p:txBody>
      </p:sp>
    </p:spTree>
    <p:extLst>
      <p:ext uri="{BB962C8B-B14F-4D97-AF65-F5344CB8AC3E}">
        <p14:creationId xmlns:p14="http://schemas.microsoft.com/office/powerpoint/2010/main" val="325306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69" name="Google Shape;69;p1"/>
          <p:cNvGraphicFramePr/>
          <p:nvPr>
            <p:extLst>
              <p:ext uri="{D42A27DB-BD31-4B8C-83A1-F6EECF244321}">
                <p14:modId xmlns:p14="http://schemas.microsoft.com/office/powerpoint/2010/main" val="2561801516"/>
              </p:ext>
            </p:extLst>
          </p:nvPr>
        </p:nvGraphicFramePr>
        <p:xfrm>
          <a:off x="546957" y="1875997"/>
          <a:ext cx="11563763" cy="4699553"/>
        </p:xfrm>
        <a:graphic>
          <a:graphicData uri="http://schemas.openxmlformats.org/drawingml/2006/table">
            <a:tbl>
              <a:tblPr firstRow="1" bandRow="1">
                <a:noFill/>
              </a:tblPr>
              <a:tblGrid>
                <a:gridCol w="384500">
                  <a:extLst>
                    <a:ext uri="{9D8B030D-6E8A-4147-A177-3AD203B41FA5}">
                      <a16:colId xmlns:a16="http://schemas.microsoft.com/office/drawing/2014/main" val="20000"/>
                    </a:ext>
                  </a:extLst>
                </a:gridCol>
                <a:gridCol w="1654725">
                  <a:extLst>
                    <a:ext uri="{9D8B030D-6E8A-4147-A177-3AD203B41FA5}">
                      <a16:colId xmlns:a16="http://schemas.microsoft.com/office/drawing/2014/main" val="20001"/>
                    </a:ext>
                  </a:extLst>
                </a:gridCol>
                <a:gridCol w="9524538">
                  <a:extLst>
                    <a:ext uri="{9D8B030D-6E8A-4147-A177-3AD203B41FA5}">
                      <a16:colId xmlns:a16="http://schemas.microsoft.com/office/drawing/2014/main" val="20002"/>
                    </a:ext>
                  </a:extLst>
                </a:gridCol>
              </a:tblGrid>
              <a:tr h="318875">
                <a:tc gridSpan="3">
                  <a:txBody>
                    <a:bodyPr/>
                    <a:lstStyle/>
                    <a:p>
                      <a:pPr marL="0" marR="0" lvl="0" indent="0" algn="l" rtl="0">
                        <a:spcBef>
                          <a:spcPts val="0"/>
                        </a:spcBef>
                        <a:spcAft>
                          <a:spcPts val="0"/>
                        </a:spcAft>
                        <a:buNone/>
                      </a:pPr>
                      <a:r>
                        <a:rPr lang="en-US" sz="1600" b="1" u="none" strike="noStrike" cap="none">
                          <a:solidFill>
                            <a:schemeClr val="lt2"/>
                          </a:solidFill>
                        </a:rPr>
                        <a:t>Scope topic/Subgroup: </a:t>
                      </a:r>
                      <a:r>
                        <a:rPr lang="en-US" sz="1600" b="1">
                          <a:solidFill>
                            <a:schemeClr val="lt2"/>
                          </a:solidFill>
                        </a:rPr>
                        <a:t>Equity Subgroup</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6282">
                <a:tc gridSpan="2">
                  <a:txBody>
                    <a:bodyPr/>
                    <a:lstStyle/>
                    <a:p>
                      <a:pPr marL="0" marR="0" lvl="0" indent="0" algn="l" rtl="0">
                        <a:spcBef>
                          <a:spcPts val="0"/>
                        </a:spcBef>
                        <a:spcAft>
                          <a:spcPts val="0"/>
                        </a:spcAft>
                        <a:buNone/>
                      </a:pPr>
                      <a:r>
                        <a:rPr lang="en-US" sz="1200" b="1" strike="noStrike">
                          <a:solidFill>
                            <a:schemeClr val="lt2"/>
                          </a:solidFill>
                        </a:rPr>
                        <a:t>Strategy under consideration</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hMerge="1">
                  <a:txBody>
                    <a:bodyPr/>
                    <a:lstStyle/>
                    <a:p>
                      <a:endParaRPr lang="en-US"/>
                    </a:p>
                  </a:txBody>
                  <a:tcPr/>
                </a:tc>
                <a:tc>
                  <a:txBody>
                    <a:bodyPr/>
                    <a:lstStyle/>
                    <a:p>
                      <a:pPr marL="0" marR="0" lvl="0" indent="0" algn="l" rtl="0">
                        <a:spcBef>
                          <a:spcPts val="0"/>
                        </a:spcBef>
                        <a:spcAft>
                          <a:spcPts val="0"/>
                        </a:spcAft>
                        <a:buNone/>
                      </a:pPr>
                      <a:r>
                        <a:rPr lang="en-US" sz="1200"/>
                        <a:t>Community Impact – Develop recommendations to identify and proactively advance opportunities to address health disparities associated with hosting pollution sources, new renewable energy, access to energy efficiency, and siting</a:t>
                      </a:r>
                      <a:endParaRPr sz="1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rPr>
                        <a:t>Rationale</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0" marR="0" lvl="0" indent="0" algn="l" rtl="0">
                        <a:spcBef>
                          <a:spcPts val="0"/>
                        </a:spcBef>
                        <a:spcAft>
                          <a:spcPts val="0"/>
                        </a:spcAft>
                        <a:buNone/>
                      </a:pPr>
                      <a:r>
                        <a:rPr lang="en-US" sz="1000"/>
                        <a:t>Each region of NYS has specific community impacts and concerns that should  be considered and addressed in relation to the future of power generation under the CLCPA</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2"/>
                  </a:ext>
                </a:extLst>
              </a:tr>
              <a:tr h="802575">
                <a:tc>
                  <a:txBody>
                    <a:bodyPr/>
                    <a:lstStyle/>
                    <a:p>
                      <a:pPr marL="0" marR="0" lvl="0" indent="0" algn="l" rtl="0">
                        <a:spcBef>
                          <a:spcPts val="0"/>
                        </a:spcBef>
                        <a:spcAft>
                          <a:spcPts val="0"/>
                        </a:spcAft>
                        <a:buNone/>
                      </a:pPr>
                      <a:r>
                        <a:rPr lang="en-US" sz="1600" b="1">
                          <a:solidFill>
                            <a:schemeClr val="lt2"/>
                          </a:solidFill>
                        </a:rPr>
                        <a:t>1</a:t>
                      </a: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rPr>
                        <a:t>Equity considerations</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457200" marR="0" lvl="0" indent="-292100" algn="l" rtl="0">
                        <a:lnSpc>
                          <a:spcPct val="100000"/>
                        </a:lnSpc>
                        <a:spcBef>
                          <a:spcPts val="0"/>
                        </a:spcBef>
                        <a:spcAft>
                          <a:spcPts val="0"/>
                        </a:spcAft>
                        <a:buSzPts val="1000"/>
                        <a:buFont typeface="Arial" panose="020B0604020202020204" pitchFamily="34" charset="0"/>
                        <a:buChar char="•"/>
                      </a:pPr>
                      <a:r>
                        <a:rPr lang="en-US" sz="1000"/>
                        <a:t>Reduce disproportionate impacts in overburdened communities (e.g. the operation of high emission power generation facilities result in significant health concerns for neighboring communities)</a:t>
                      </a:r>
                      <a:endParaRPr sz="100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a:t>Consider means for increasing access to energy efficiency, solar, and community distributed generation projects to specifically assist disadvantaged communities </a:t>
                      </a:r>
                      <a:endParaRPr sz="100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a:t>The siting of renewable projects and their potential impact on local communities both in the short and long term, particularly in rural areas</a:t>
                      </a:r>
                      <a:endParaRPr sz="100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a:t>The impacts on communities (e.g. jobs, revenues, etc.) where energy facilities are being retired</a:t>
                      </a:r>
                      <a:endParaRPr sz="10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3"/>
                  </a:ext>
                </a:extLst>
              </a:tr>
              <a:tr h="659250">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rPr>
                        <a:t>Potential Implementation challenges</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457200" marR="0" lvl="0" indent="-292100" algn="l" rtl="0">
                        <a:lnSpc>
                          <a:spcPct val="100000"/>
                        </a:lnSpc>
                        <a:spcBef>
                          <a:spcPts val="0"/>
                        </a:spcBef>
                        <a:spcAft>
                          <a:spcPts val="0"/>
                        </a:spcAft>
                        <a:buSzPts val="1000"/>
                        <a:buFont typeface="Arial" panose="020B0604020202020204" pitchFamily="34" charset="0"/>
                        <a:buChar char="•"/>
                      </a:pPr>
                      <a:r>
                        <a:rPr lang="en-US" sz="1000" dirty="0"/>
                        <a:t>NYS should prioritize replacing high emissions power generation in disadvantaged communities </a:t>
                      </a:r>
                    </a:p>
                    <a:p>
                      <a:pPr marL="457200" marR="0" lvl="0" indent="-292100" algn="l" rtl="0">
                        <a:lnSpc>
                          <a:spcPct val="100000"/>
                        </a:lnSpc>
                        <a:spcBef>
                          <a:spcPts val="0"/>
                        </a:spcBef>
                        <a:spcAft>
                          <a:spcPts val="0"/>
                        </a:spcAft>
                        <a:buSzPts val="1000"/>
                        <a:buFont typeface="Arial" panose="020B0604020202020204" pitchFamily="34" charset="0"/>
                        <a:buChar char="•"/>
                      </a:pPr>
                      <a:r>
                        <a:rPr lang="en-US" sz="1000" dirty="0"/>
                        <a:t>NYS will swiftly need to increase access to energy efficiency &amp; solar and community distributed generation projects to disadvantaged communities by 2030</a:t>
                      </a:r>
                    </a:p>
                    <a:p>
                      <a:pPr marL="457200" lvl="0" indent="-292100" algn="l" rtl="0">
                        <a:spcBef>
                          <a:spcPts val="0"/>
                        </a:spcBef>
                        <a:spcAft>
                          <a:spcPts val="0"/>
                        </a:spcAft>
                        <a:buSzPts val="1000"/>
                        <a:buFont typeface="Arial" panose="020B0604020202020204" pitchFamily="34" charset="0"/>
                        <a:buChar char="•"/>
                      </a:pPr>
                      <a:r>
                        <a:rPr lang="en-US" sz="1000" dirty="0"/>
                        <a:t>NYS will need to encourage the development of large scale renewables downstate, large scale renewables directly connected to downstate, distributed generation,  and energy storage</a:t>
                      </a:r>
                      <a:endParaRPr sz="1000" dirty="0"/>
                    </a:p>
                    <a:p>
                      <a:pPr marL="457200" lvl="0" indent="-292100" algn="l" rtl="0">
                        <a:spcBef>
                          <a:spcPts val="0"/>
                        </a:spcBef>
                        <a:spcAft>
                          <a:spcPts val="0"/>
                        </a:spcAft>
                        <a:buSzPts val="1000"/>
                        <a:buFont typeface="Arial" panose="020B0604020202020204" pitchFamily="34" charset="0"/>
                        <a:buChar char="•"/>
                      </a:pPr>
                      <a:r>
                        <a:rPr lang="en-US" sz="1000" dirty="0"/>
                        <a:t>Some community members may have questions/concerns when it comes to the siting of local renewable projects and the potential impacts of these projects</a:t>
                      </a:r>
                      <a:endParaRPr sz="1000" dirty="0"/>
                    </a:p>
                    <a:p>
                      <a:pPr marL="457200" lvl="0" indent="-292100" algn="l" rtl="0">
                        <a:spcBef>
                          <a:spcPts val="0"/>
                        </a:spcBef>
                        <a:spcAft>
                          <a:spcPts val="0"/>
                        </a:spcAft>
                        <a:buSzPts val="1000"/>
                        <a:buFont typeface="Arial" panose="020B0604020202020204" pitchFamily="34" charset="0"/>
                        <a:buChar char="•"/>
                      </a:pPr>
                      <a:r>
                        <a:rPr lang="en-US" sz="1000" dirty="0"/>
                        <a:t>How to assist communities where energy facilities will be retired?</a:t>
                      </a:r>
                      <a:endParaRPr sz="1000" dirty="0"/>
                    </a:p>
                    <a:p>
                      <a:pPr marL="457200" lvl="0" indent="-292100" algn="l" rtl="0">
                        <a:spcBef>
                          <a:spcPts val="0"/>
                        </a:spcBef>
                        <a:spcAft>
                          <a:spcPts val="0"/>
                        </a:spcAft>
                        <a:buSzPts val="1000"/>
                        <a:buFont typeface="Arial" panose="020B0604020202020204" pitchFamily="34" charset="0"/>
                        <a:buChar char="•"/>
                      </a:pPr>
                      <a:r>
                        <a:rPr lang="en-US" sz="1000" dirty="0"/>
                        <a:t>Stronger valuing of renewables from community owned/lead projects in the VDER value stack</a:t>
                      </a:r>
                      <a:endParaRPr sz="1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4"/>
                  </a:ext>
                </a:extLst>
              </a:tr>
              <a:tr h="1232525">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Issues to explore</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457200" marR="0" lvl="0" indent="-292100" algn="l" rtl="0">
                        <a:lnSpc>
                          <a:spcPct val="100000"/>
                        </a:lnSpc>
                        <a:spcBef>
                          <a:spcPts val="0"/>
                        </a:spcBef>
                        <a:spcAft>
                          <a:spcPts val="0"/>
                        </a:spcAft>
                        <a:buClr>
                          <a:schemeClr val="dk1"/>
                        </a:buClr>
                        <a:buSzPts val="1000"/>
                        <a:buFont typeface="Arial" panose="020B0604020202020204" pitchFamily="34" charset="0"/>
                        <a:buChar char="•"/>
                      </a:pPr>
                      <a:r>
                        <a:rPr lang="en-US" sz="1000" dirty="0"/>
                        <a:t>What types of clean power generations technologies (e.g., wind, roof-top solar, tidal, etc.) can enhance the generation mix to meet peak demands?</a:t>
                      </a:r>
                      <a:endParaRPr sz="1000" dirty="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dirty="0"/>
                        <a:t>How developing/strengthening  partnerships with community organizations and affordable housing providers to develop local solutions can lead to the equitable access of solar energy?</a:t>
                      </a:r>
                      <a:endParaRPr sz="1000" dirty="0"/>
                    </a:p>
                    <a:p>
                      <a:pPr marL="457200" marR="0" lvl="0" indent="-292100" algn="l" rtl="0">
                        <a:lnSpc>
                          <a:spcPct val="100000"/>
                        </a:lnSpc>
                        <a:spcBef>
                          <a:spcPts val="0"/>
                        </a:spcBef>
                        <a:spcAft>
                          <a:spcPts val="0"/>
                        </a:spcAft>
                        <a:buClr>
                          <a:schemeClr val="dk1"/>
                        </a:buClr>
                        <a:buSzPts val="1000"/>
                        <a:buFont typeface="Arial" panose="020B0604020202020204" pitchFamily="34" charset="0"/>
                        <a:buChar char="•"/>
                      </a:pPr>
                      <a:r>
                        <a:rPr lang="en-US" sz="1000" dirty="0"/>
                        <a:t>How continued efforts to communicate with members of local communities for siting of local renewables and development of best practices with those communities can help with siting issues?</a:t>
                      </a:r>
                    </a:p>
                    <a:p>
                      <a:pPr marL="457200" marR="0" lvl="0" indent="-292100" algn="l" rtl="0">
                        <a:lnSpc>
                          <a:spcPct val="100000"/>
                        </a:lnSpc>
                        <a:spcBef>
                          <a:spcPts val="0"/>
                        </a:spcBef>
                        <a:spcAft>
                          <a:spcPts val="0"/>
                        </a:spcAft>
                        <a:buClr>
                          <a:schemeClr val="dk1"/>
                        </a:buClr>
                        <a:buSzPts val="1000"/>
                        <a:buFont typeface="Arial" panose="020B0604020202020204" pitchFamily="34" charset="0"/>
                        <a:buChar char="•"/>
                      </a:pPr>
                      <a:r>
                        <a:rPr lang="en-US" sz="1000" dirty="0"/>
                        <a:t>Consider the wide range of aspects involving impacts to communities where energy facilities will be retired and how NYS can assist with the transition through economic support, job training/jobs and more</a:t>
                      </a:r>
                      <a:endParaRPr sz="1000" dirty="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dirty="0"/>
                        <a:t>Providing financial support to the pairing of Community Distributed Generation with energy efficiency, electrification and DR interventions</a:t>
                      </a:r>
                      <a:endParaRPr sz="1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5"/>
                  </a:ext>
                </a:extLst>
              </a:tr>
              <a:tr h="249413">
                <a:tc>
                  <a:txBody>
                    <a:bodyPr/>
                    <a:lstStyle/>
                    <a:p>
                      <a:pPr marL="0" marR="0" lvl="0" indent="0" algn="l" rtl="0">
                        <a:spcBef>
                          <a:spcPts val="0"/>
                        </a:spcBef>
                        <a:spcAft>
                          <a:spcPts val="0"/>
                        </a:spcAft>
                        <a:buNone/>
                      </a:pPr>
                      <a:endParaRPr sz="10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t>Additional thoughts</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0" marR="0" lvl="0" indent="0" algn="l" rtl="0">
                        <a:lnSpc>
                          <a:spcPct val="100000"/>
                        </a:lnSpc>
                        <a:spcBef>
                          <a:spcPts val="0"/>
                        </a:spcBef>
                        <a:spcAft>
                          <a:spcPts val="0"/>
                        </a:spcAft>
                        <a:buNone/>
                      </a:pPr>
                      <a:endParaRPr sz="1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6"/>
                  </a:ext>
                </a:extLst>
              </a:tr>
            </a:tbl>
          </a:graphicData>
        </a:graphic>
      </p:graphicFrame>
      <p:sp>
        <p:nvSpPr>
          <p:cNvPr id="70" name="Google Shape;70;p1"/>
          <p:cNvSpPr txBox="1">
            <a:spLocks noGrp="1"/>
          </p:cNvSpPr>
          <p:nvPr>
            <p:ph type="sldNum" idx="12"/>
          </p:nvPr>
        </p:nvSpPr>
        <p:spPr>
          <a:xfrm>
            <a:off x="11649364" y="6492875"/>
            <a:ext cx="542636"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a:p>
        </p:txBody>
      </p:sp>
      <p:sp>
        <p:nvSpPr>
          <p:cNvPr id="71" name="Google Shape;71;p1"/>
          <p:cNvSpPr txBox="1">
            <a:spLocks noGrp="1"/>
          </p:cNvSpPr>
          <p:nvPr>
            <p:ph type="title"/>
          </p:nvPr>
        </p:nvSpPr>
        <p:spPr>
          <a:xfrm>
            <a:off x="546957" y="55043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D72"/>
              </a:buClr>
              <a:buSzPts val="4000"/>
              <a:buFont typeface="Roboto"/>
              <a:buNone/>
            </a:pPr>
            <a:r>
              <a:rPr lang="en-US"/>
              <a:t>Equity: Community Impact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52312A-05E7-42E5-B262-0797033606CB}"/>
              </a:ext>
            </a:extLst>
          </p:cNvPr>
          <p:cNvSpPr>
            <a:spLocks noGrp="1"/>
          </p:cNvSpPr>
          <p:nvPr>
            <p:ph type="title"/>
          </p:nvPr>
        </p:nvSpPr>
        <p:spPr/>
        <p:txBody>
          <a:bodyPr/>
          <a:lstStyle/>
          <a:p>
            <a:r>
              <a:rPr lang="en-US" dirty="0"/>
              <a:t>Discussion: Community Impact</a:t>
            </a:r>
          </a:p>
        </p:txBody>
      </p:sp>
      <p:sp>
        <p:nvSpPr>
          <p:cNvPr id="6" name="Content Placeholder 1">
            <a:extLst>
              <a:ext uri="{FF2B5EF4-FFF2-40B4-BE49-F238E27FC236}">
                <a16:creationId xmlns:a16="http://schemas.microsoft.com/office/drawing/2014/main" id="{08F3094F-9860-493B-B812-C4422E67A7BB}"/>
              </a:ext>
            </a:extLst>
          </p:cNvPr>
          <p:cNvSpPr txBox="1">
            <a:spLocks/>
          </p:cNvSpPr>
          <p:nvPr/>
        </p:nvSpPr>
        <p:spPr>
          <a:xfrm>
            <a:off x="5804757" y="2135731"/>
            <a:ext cx="5549044" cy="4351338"/>
          </a:xfrm>
          <a:prstGeom prst="rect">
            <a:avLst/>
          </a:prstGeom>
        </p:spPr>
        <p:txBody>
          <a:bodyPr vert="horz" lIns="91440" tIns="45720" rIns="91440" bIns="45720" rtlCol="0">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Arial" panose="020B0604020202020204" pitchFamily="34" charset="0"/>
              <a:buChar char="•"/>
            </a:pPr>
            <a:endParaRPr lang="en-US"/>
          </a:p>
        </p:txBody>
      </p:sp>
      <p:sp>
        <p:nvSpPr>
          <p:cNvPr id="8" name="Slide Number Placeholder 7">
            <a:extLst>
              <a:ext uri="{FF2B5EF4-FFF2-40B4-BE49-F238E27FC236}">
                <a16:creationId xmlns:a16="http://schemas.microsoft.com/office/drawing/2014/main" id="{0EA5B3F6-6954-4E02-BFBD-58B5B98ED058}"/>
              </a:ext>
            </a:extLst>
          </p:cNvPr>
          <p:cNvSpPr>
            <a:spLocks noGrp="1"/>
          </p:cNvSpPr>
          <p:nvPr>
            <p:ph type="sldNum" sz="quarter" idx="4"/>
          </p:nvPr>
        </p:nvSpPr>
        <p:spPr/>
        <p:txBody>
          <a:bodyPr/>
          <a:lstStyle/>
          <a:p>
            <a:fld id="{058CC6BB-C3D2-4223-AD7D-B48D1BB4495E}" type="slidenum">
              <a:rPr lang="en-US" smtClean="0"/>
              <a:pPr/>
              <a:t>8</a:t>
            </a:fld>
            <a:endParaRPr lang="en-US"/>
          </a:p>
        </p:txBody>
      </p:sp>
      <p:sp>
        <p:nvSpPr>
          <p:cNvPr id="9" name="Content Placeholder 4">
            <a:extLst>
              <a:ext uri="{FF2B5EF4-FFF2-40B4-BE49-F238E27FC236}">
                <a16:creationId xmlns:a16="http://schemas.microsoft.com/office/drawing/2014/main" id="{4E251F84-8078-4F0C-BD03-C25007C20848}"/>
              </a:ext>
            </a:extLst>
          </p:cNvPr>
          <p:cNvSpPr txBox="1">
            <a:spLocks/>
          </p:cNvSpPr>
          <p:nvPr/>
        </p:nvSpPr>
        <p:spPr>
          <a:xfrm>
            <a:off x="560457" y="2014151"/>
            <a:ext cx="11088908" cy="4532718"/>
          </a:xfrm>
          <a:prstGeom prst="rect">
            <a:avLst/>
          </a:prstGeom>
        </p:spPr>
        <p:txBody>
          <a:bodyPr vert="horz" lIns="91440" tIns="45720" rIns="91440" bIns="45720" rtlCol="0">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en-US" sz="2800" dirty="0"/>
              <a:t>Do any of the “Issues to Explore” require further clarification?</a:t>
            </a:r>
          </a:p>
          <a:p>
            <a:pPr>
              <a:spcBef>
                <a:spcPts val="2400"/>
              </a:spcBef>
            </a:pPr>
            <a:r>
              <a:rPr lang="en-US" sz="2800" dirty="0"/>
              <a:t>Is there any key area for recommendations that is missing?</a:t>
            </a:r>
          </a:p>
          <a:p>
            <a:pPr>
              <a:spcBef>
                <a:spcPts val="2400"/>
              </a:spcBef>
            </a:pPr>
            <a:r>
              <a:rPr lang="en-US" sz="2800" dirty="0"/>
              <a:t>Do members of the Advisory Panel have any advice for the subgroup as it begins to flesh out recommendations?</a:t>
            </a:r>
          </a:p>
          <a:p>
            <a:endParaRPr lang="en-US" sz="2800" dirty="0"/>
          </a:p>
        </p:txBody>
      </p:sp>
    </p:spTree>
    <p:extLst>
      <p:ext uri="{BB962C8B-B14F-4D97-AF65-F5344CB8AC3E}">
        <p14:creationId xmlns:p14="http://schemas.microsoft.com/office/powerpoint/2010/main" val="295543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sldNum" idx="12"/>
          </p:nvPr>
        </p:nvSpPr>
        <p:spPr>
          <a:xfrm>
            <a:off x="11649364" y="6492875"/>
            <a:ext cx="542636"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a:p>
        </p:txBody>
      </p:sp>
      <p:graphicFrame>
        <p:nvGraphicFramePr>
          <p:cNvPr id="78" name="Google Shape;78;p2"/>
          <p:cNvGraphicFramePr/>
          <p:nvPr>
            <p:extLst>
              <p:ext uri="{D42A27DB-BD31-4B8C-83A1-F6EECF244321}">
                <p14:modId xmlns:p14="http://schemas.microsoft.com/office/powerpoint/2010/main" val="428035849"/>
              </p:ext>
            </p:extLst>
          </p:nvPr>
        </p:nvGraphicFramePr>
        <p:xfrm>
          <a:off x="546957" y="1876134"/>
          <a:ext cx="11533283" cy="5095183"/>
        </p:xfrm>
        <a:graphic>
          <a:graphicData uri="http://schemas.openxmlformats.org/drawingml/2006/table">
            <a:tbl>
              <a:tblPr firstRow="1" bandRow="1">
                <a:noFill/>
              </a:tblPr>
              <a:tblGrid>
                <a:gridCol w="376661">
                  <a:extLst>
                    <a:ext uri="{9D8B030D-6E8A-4147-A177-3AD203B41FA5}">
                      <a16:colId xmlns:a16="http://schemas.microsoft.com/office/drawing/2014/main" val="20000"/>
                    </a:ext>
                  </a:extLst>
                </a:gridCol>
                <a:gridCol w="1173037">
                  <a:extLst>
                    <a:ext uri="{9D8B030D-6E8A-4147-A177-3AD203B41FA5}">
                      <a16:colId xmlns:a16="http://schemas.microsoft.com/office/drawing/2014/main" val="20001"/>
                    </a:ext>
                  </a:extLst>
                </a:gridCol>
                <a:gridCol w="9983585">
                  <a:extLst>
                    <a:ext uri="{9D8B030D-6E8A-4147-A177-3AD203B41FA5}">
                      <a16:colId xmlns:a16="http://schemas.microsoft.com/office/drawing/2014/main" val="20002"/>
                    </a:ext>
                  </a:extLst>
                </a:gridCol>
              </a:tblGrid>
              <a:tr h="307750">
                <a:tc gridSpan="3">
                  <a:txBody>
                    <a:bodyPr/>
                    <a:lstStyle/>
                    <a:p>
                      <a:pPr marL="0" marR="0" lvl="0" indent="0" algn="l" rtl="0">
                        <a:spcBef>
                          <a:spcPts val="0"/>
                        </a:spcBef>
                        <a:spcAft>
                          <a:spcPts val="0"/>
                        </a:spcAft>
                        <a:buNone/>
                      </a:pPr>
                      <a:r>
                        <a:rPr lang="en-US" sz="1600" b="1">
                          <a:solidFill>
                            <a:schemeClr val="lt2"/>
                          </a:solidFill>
                        </a:rPr>
                        <a:t>Scope topic/Subgroup: Equity Subgroup</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6280">
                <a:tc gridSpan="2">
                  <a:txBody>
                    <a:bodyPr/>
                    <a:lstStyle/>
                    <a:p>
                      <a:pPr marL="0" marR="0" lvl="0" indent="0" algn="l" rtl="0">
                        <a:spcBef>
                          <a:spcPts val="0"/>
                        </a:spcBef>
                        <a:spcAft>
                          <a:spcPts val="0"/>
                        </a:spcAft>
                        <a:buNone/>
                      </a:pPr>
                      <a:r>
                        <a:rPr lang="en-US" sz="1200" b="1" strike="noStrike">
                          <a:solidFill>
                            <a:schemeClr val="lt2"/>
                          </a:solidFill>
                        </a:rPr>
                        <a:t>Strategy under consideration</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hMerge="1">
                  <a:txBody>
                    <a:bodyPr/>
                    <a:lstStyle/>
                    <a:p>
                      <a:endParaRPr lang="en-US"/>
                    </a:p>
                  </a:txBody>
                  <a:tcPr/>
                </a:tc>
                <a:tc>
                  <a:txBody>
                    <a:bodyPr/>
                    <a:lstStyle/>
                    <a:p>
                      <a:pPr marL="0" marR="0" lvl="0" indent="0" algn="l" rtl="0">
                        <a:spcBef>
                          <a:spcPts val="0"/>
                        </a:spcBef>
                        <a:spcAft>
                          <a:spcPts val="0"/>
                        </a:spcAft>
                        <a:buNone/>
                      </a:pPr>
                      <a:r>
                        <a:rPr lang="en-US" sz="1200"/>
                        <a:t>Access and Affordability for all (Enabling) – Develop recommendations to ensure New Yorkers have access and can afford to participate meaningfully in NYS’s clean energy future</a:t>
                      </a:r>
                      <a:endParaRPr sz="1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rPr>
                        <a:t>Rationale</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0" lvl="0" indent="0" algn="l" rtl="0">
                        <a:lnSpc>
                          <a:spcPct val="115000"/>
                        </a:lnSpc>
                        <a:spcBef>
                          <a:spcPts val="0"/>
                        </a:spcBef>
                        <a:spcAft>
                          <a:spcPts val="0"/>
                        </a:spcAft>
                        <a:buSzPts val="1100"/>
                        <a:buNone/>
                      </a:pPr>
                      <a:r>
                        <a:rPr lang="en-US" sz="1000" dirty="0"/>
                        <a:t>Equity includes access to affordable solutions, good paying jobs, and alleviating the disproportionate burden on communities. A majority of low and moderate-income residents, as well as small businesses, have a high energy burden and are already experiencing difficulties paying their bills.</a:t>
                      </a:r>
                      <a:endParaRPr sz="1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2"/>
                  </a:ext>
                </a:extLst>
              </a:tr>
              <a:tr h="316247">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rPr>
                        <a:t>Equity considerations</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000"/>
                        <a:t>NYS must invest in residential energy efficiency and clean energy solutions in a manner that benefits disadvantaged communities, which includes low-moderate income individuals, while also considering support for small businesses.</a:t>
                      </a:r>
                      <a:endParaRPr sz="10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3"/>
                  </a:ext>
                </a:extLst>
              </a:tr>
              <a:tr h="655375">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rPr>
                        <a:t>Potential Implementation challenges</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457200" marR="0" lvl="0" indent="-292100" algn="l" rtl="0">
                        <a:lnSpc>
                          <a:spcPct val="100000"/>
                        </a:lnSpc>
                        <a:spcBef>
                          <a:spcPts val="0"/>
                        </a:spcBef>
                        <a:spcAft>
                          <a:spcPts val="0"/>
                        </a:spcAft>
                        <a:buSzPts val="1000"/>
                        <a:buFont typeface="Arial" panose="020B0604020202020204" pitchFamily="34" charset="0"/>
                        <a:buChar char="•"/>
                      </a:pPr>
                      <a:r>
                        <a:rPr lang="en-US" sz="1000"/>
                        <a:t>Costs including upfront/future costs – How can such costs be subsidized to not overburden low-moderate income residents/small businesses</a:t>
                      </a:r>
                      <a:endParaRPr sz="100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a:t>Lack of options for renters/subsidized housing (including NYCHA) </a:t>
                      </a:r>
                      <a:endParaRPr sz="100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a:t>Difficulty spreading information regarding existing programs to the community </a:t>
                      </a:r>
                      <a:endParaRPr sz="1000"/>
                    </a:p>
                    <a:p>
                      <a:pPr marL="457200" lvl="0" indent="-292100" algn="l" rtl="0">
                        <a:spcBef>
                          <a:spcPts val="0"/>
                        </a:spcBef>
                        <a:spcAft>
                          <a:spcPts val="0"/>
                        </a:spcAft>
                        <a:buSzPts val="1000"/>
                        <a:buFont typeface="Arial" panose="020B0604020202020204" pitchFamily="34" charset="0"/>
                        <a:buChar char="•"/>
                      </a:pPr>
                      <a:r>
                        <a:rPr lang="en-US" sz="1000" b="0"/>
                        <a:t>Lack of flexibility in utility billing increases customer confusion (e.g. flexibility in billing systems, consolidated billing, etc.)</a:t>
                      </a:r>
                      <a:endParaRPr sz="1000" b="0"/>
                    </a:p>
                    <a:p>
                      <a:pPr marL="457200" lvl="0" indent="-292100" algn="l" rtl="0">
                        <a:spcBef>
                          <a:spcPts val="0"/>
                        </a:spcBef>
                        <a:spcAft>
                          <a:spcPts val="0"/>
                        </a:spcAft>
                        <a:buSzPts val="1000"/>
                        <a:buFont typeface="Arial" panose="020B0604020202020204" pitchFamily="34" charset="0"/>
                        <a:buChar char="•"/>
                      </a:pPr>
                      <a:r>
                        <a:rPr lang="en-US" sz="1000" b="0"/>
                        <a:t>Additional rates for electric heating and cooking only</a:t>
                      </a:r>
                      <a:endParaRPr sz="1000" b="0"/>
                    </a:p>
                    <a:p>
                      <a:pPr marL="457200" lvl="0" indent="-292100" algn="l" rtl="0">
                        <a:spcBef>
                          <a:spcPts val="0"/>
                        </a:spcBef>
                        <a:spcAft>
                          <a:spcPts val="0"/>
                        </a:spcAft>
                        <a:buSzPts val="1000"/>
                        <a:buFont typeface="Arial" panose="020B0604020202020204" pitchFamily="34" charset="0"/>
                        <a:buChar char="•"/>
                      </a:pPr>
                      <a:r>
                        <a:rPr lang="en-US" sz="1000" b="0"/>
                        <a:t>Limited availability of the Solar for All program</a:t>
                      </a:r>
                      <a:endParaRPr sz="1000" b="0"/>
                    </a:p>
                    <a:p>
                      <a:pPr marL="457200" lvl="0" indent="-292100" algn="l" rtl="0">
                        <a:spcBef>
                          <a:spcPts val="0"/>
                        </a:spcBef>
                        <a:spcAft>
                          <a:spcPts val="0"/>
                        </a:spcAft>
                        <a:buSzPts val="1000"/>
                        <a:buFont typeface="Arial" panose="020B0604020202020204" pitchFamily="34" charset="0"/>
                        <a:buChar char="•"/>
                      </a:pPr>
                      <a:r>
                        <a:rPr lang="en-US" sz="1000" b="0"/>
                        <a:t>Federal Action – Loss on Investment Tax Credits for renewable energy development and tariffs on solar</a:t>
                      </a:r>
                      <a:endParaRPr sz="1000" b="0"/>
                    </a:p>
                    <a:p>
                      <a:pPr marL="457200" lvl="0" indent="-292100" algn="l" rtl="0">
                        <a:spcBef>
                          <a:spcPts val="0"/>
                        </a:spcBef>
                        <a:spcAft>
                          <a:spcPts val="0"/>
                        </a:spcAft>
                        <a:buSzPts val="1000"/>
                        <a:buFont typeface="Arial" panose="020B0604020202020204" pitchFamily="34" charset="0"/>
                        <a:buChar char="•"/>
                      </a:pPr>
                      <a:r>
                        <a:rPr lang="en-US" sz="1000" b="0"/>
                        <a:t>Predatory ESCOs </a:t>
                      </a:r>
                      <a:endParaRPr sz="1000" b="0"/>
                    </a:p>
                    <a:p>
                      <a:pPr marL="457200" lvl="0" indent="-292100" algn="l" rtl="0">
                        <a:spcBef>
                          <a:spcPts val="0"/>
                        </a:spcBef>
                        <a:spcAft>
                          <a:spcPts val="0"/>
                        </a:spcAft>
                        <a:buSzPts val="1000"/>
                        <a:buFont typeface="Arial" panose="020B0604020202020204" pitchFamily="34" charset="0"/>
                        <a:buChar char="•"/>
                      </a:pPr>
                      <a:r>
                        <a:rPr lang="en-US" sz="1000"/>
                        <a:t>Expand state funding/incentives for LMI energy efficiency and clean distributed generation</a:t>
                      </a:r>
                    </a:p>
                    <a:p>
                      <a:pPr marL="457200" lvl="0" indent="-292100" algn="l" rtl="0">
                        <a:spcBef>
                          <a:spcPts val="0"/>
                        </a:spcBef>
                        <a:spcAft>
                          <a:spcPts val="0"/>
                        </a:spcAft>
                        <a:buSzPts val="1000"/>
                        <a:buFont typeface="Arial" panose="020B0604020202020204" pitchFamily="34" charset="0"/>
                        <a:buChar char="•"/>
                      </a:pPr>
                      <a:r>
                        <a:rPr lang="en-US" sz="1000"/>
                        <a:t>Need solutions to reduce cost burdens to rate payers for improvements to the transmission grid &amp; rate designs for behind the meter electric generational projects</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4"/>
                  </a:ext>
                </a:extLst>
              </a:tr>
              <a:tr h="1290825">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Issues to explore</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457200" marR="0" lvl="0" indent="-292100" algn="l" rtl="0">
                        <a:lnSpc>
                          <a:spcPct val="100000"/>
                        </a:lnSpc>
                        <a:spcBef>
                          <a:spcPts val="0"/>
                        </a:spcBef>
                        <a:spcAft>
                          <a:spcPts val="0"/>
                        </a:spcAft>
                        <a:buSzPts val="1000"/>
                        <a:buFont typeface="Arial" panose="020B0604020202020204" pitchFamily="34" charset="0"/>
                        <a:buChar char="•"/>
                      </a:pPr>
                      <a:r>
                        <a:rPr lang="en-US" sz="1000" b="0" dirty="0"/>
                        <a:t>Identifying short/long terms costs so that there is a plan to reduce cost to low-moderate income renters/homeowners/affordable housing providers/small businesses</a:t>
                      </a:r>
                      <a:endParaRPr sz="1000" b="0" dirty="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dirty="0"/>
                        <a:t>Evaluating existing incentives, low-income programs, and more to ensure they can adequately assist low-moderate income residents/small businesses with increased costs </a:t>
                      </a:r>
                      <a:endParaRPr sz="1000" b="0" dirty="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dirty="0"/>
                        <a:t>Can alternative rate design be used to help control increased costs on NYS’s most vulnerable?</a:t>
                      </a:r>
                      <a:endParaRPr sz="1000" b="0" dirty="0"/>
                    </a:p>
                    <a:p>
                      <a:pPr marL="457200" lvl="0" indent="-292100" algn="l" rtl="0">
                        <a:spcBef>
                          <a:spcPts val="0"/>
                        </a:spcBef>
                        <a:spcAft>
                          <a:spcPts val="0"/>
                        </a:spcAft>
                        <a:buClr>
                          <a:schemeClr val="dk1"/>
                        </a:buClr>
                        <a:buSzPts val="1000"/>
                        <a:buFont typeface="Arial" panose="020B0604020202020204" pitchFamily="34" charset="0"/>
                        <a:buChar char="•"/>
                      </a:pPr>
                      <a:r>
                        <a:rPr lang="en-US" sz="1000" b="0" dirty="0"/>
                        <a:t>How to help renters?</a:t>
                      </a:r>
                      <a:endParaRPr sz="1000" b="0" dirty="0"/>
                    </a:p>
                    <a:p>
                      <a:pPr marL="457200" marR="0" lvl="0" indent="-292100" algn="l" rtl="0">
                        <a:lnSpc>
                          <a:spcPct val="100000"/>
                        </a:lnSpc>
                        <a:spcBef>
                          <a:spcPts val="0"/>
                        </a:spcBef>
                        <a:spcAft>
                          <a:spcPts val="0"/>
                        </a:spcAft>
                        <a:buSzPts val="1000"/>
                        <a:buFont typeface="Arial" panose="020B0604020202020204" pitchFamily="34" charset="0"/>
                        <a:buChar char="•"/>
                      </a:pPr>
                      <a:r>
                        <a:rPr lang="en-US" sz="1000" b="0" dirty="0"/>
                        <a:t>How to strengthen community outreach/education efforts regarding new/existing programs?</a:t>
                      </a:r>
                      <a:endParaRPr sz="1000" b="0" dirty="0"/>
                    </a:p>
                    <a:p>
                      <a:pPr marL="457200" lvl="0" indent="-292100" algn="l" rtl="0">
                        <a:spcBef>
                          <a:spcPts val="0"/>
                        </a:spcBef>
                        <a:spcAft>
                          <a:spcPts val="0"/>
                        </a:spcAft>
                        <a:buClr>
                          <a:schemeClr val="dk1"/>
                        </a:buClr>
                        <a:buSzPts val="1000"/>
                        <a:buFont typeface="Arial" panose="020B0604020202020204" pitchFamily="34" charset="0"/>
                        <a:buChar char="•"/>
                      </a:pPr>
                      <a:r>
                        <a:rPr lang="en-US" sz="1000" b="0" dirty="0"/>
                        <a:t>Providing financial support to the pairing of Community Distributed Generation with energy efficiency, electrification and DR interventions</a:t>
                      </a:r>
                      <a:endParaRPr sz="1000" b="0" dirty="0"/>
                    </a:p>
                    <a:p>
                      <a:pPr marL="457200" lvl="0" indent="-292100" algn="l" rtl="0">
                        <a:spcBef>
                          <a:spcPts val="0"/>
                        </a:spcBef>
                        <a:spcAft>
                          <a:spcPts val="0"/>
                        </a:spcAft>
                        <a:buClr>
                          <a:schemeClr val="dk1"/>
                        </a:buClr>
                        <a:buSzPts val="1000"/>
                        <a:buFont typeface="Arial" panose="020B0604020202020204" pitchFamily="34" charset="0"/>
                        <a:buChar char="•"/>
                      </a:pPr>
                      <a:r>
                        <a:rPr lang="en-US" sz="1000" b="0" dirty="0"/>
                        <a:t>Increased financing options for energy efficiency, renewable energy, and distributed generation</a:t>
                      </a:r>
                      <a:endParaRPr sz="1000" b="0" dirty="0"/>
                    </a:p>
                    <a:p>
                      <a:pPr marL="457200" lvl="0" indent="-292100" algn="l" rtl="0">
                        <a:spcBef>
                          <a:spcPts val="0"/>
                        </a:spcBef>
                        <a:spcAft>
                          <a:spcPts val="0"/>
                        </a:spcAft>
                        <a:buClr>
                          <a:schemeClr val="dk1"/>
                        </a:buClr>
                        <a:buSzPts val="1000"/>
                        <a:buFont typeface="Arial" panose="020B0604020202020204" pitchFamily="34" charset="0"/>
                        <a:buChar char="•"/>
                      </a:pPr>
                      <a:r>
                        <a:rPr lang="en-US" sz="1000" b="0" dirty="0"/>
                        <a:t>How to equitably distribute the cost of transmission system upgrades?</a:t>
                      </a:r>
                      <a:endParaRPr sz="10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5"/>
                  </a:ext>
                </a:extLst>
              </a:tr>
              <a:tr h="312870">
                <a:tc>
                  <a:txBody>
                    <a:bodyPr/>
                    <a:lstStyle/>
                    <a:p>
                      <a:pPr marL="0" marR="0" lvl="0" indent="0" algn="l" rtl="0">
                        <a:spcBef>
                          <a:spcPts val="0"/>
                        </a:spcBef>
                        <a:spcAft>
                          <a:spcPts val="0"/>
                        </a:spcAft>
                        <a:buNone/>
                      </a:pPr>
                      <a:endParaRPr sz="1600" b="1">
                        <a:solidFill>
                          <a:schemeClr val="lt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t>Additional thoughts</a:t>
                      </a:r>
                      <a:endParaRPr sz="1000"/>
                    </a:p>
                    <a:p>
                      <a:pPr marL="0" marR="0" lvl="0" indent="0" algn="l" rtl="0">
                        <a:spcBef>
                          <a:spcPts val="0"/>
                        </a:spcBef>
                        <a:spcAft>
                          <a:spcPts val="0"/>
                        </a:spcAft>
                        <a:buNone/>
                      </a:pPr>
                      <a:endParaRPr sz="10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tc>
                  <a:txBody>
                    <a:bodyPr/>
                    <a:lstStyle/>
                    <a:p>
                      <a:pPr marL="457200" lvl="0" indent="-292100" algn="l" rtl="0">
                        <a:spcBef>
                          <a:spcPts val="0"/>
                        </a:spcBef>
                        <a:spcAft>
                          <a:spcPts val="0"/>
                        </a:spcAft>
                        <a:buClr>
                          <a:schemeClr val="dk1"/>
                        </a:buClr>
                        <a:buSzPts val="1000"/>
                        <a:buFont typeface="Arial" panose="020B0604020202020204" pitchFamily="34" charset="0"/>
                        <a:buChar char="•"/>
                      </a:pPr>
                      <a:r>
                        <a:rPr lang="en-US" sz="1000" dirty="0"/>
                        <a:t>Low income customers should not bear the brunt of the burden for stranded assets </a:t>
                      </a:r>
                      <a:endParaRPr sz="1000" dirty="0"/>
                    </a:p>
                    <a:p>
                      <a:pPr marL="457200" lvl="0" indent="-292100" algn="l" rtl="0">
                        <a:spcBef>
                          <a:spcPts val="0"/>
                        </a:spcBef>
                        <a:spcAft>
                          <a:spcPts val="0"/>
                        </a:spcAft>
                        <a:buClr>
                          <a:schemeClr val="dk1"/>
                        </a:buClr>
                        <a:buSzPts val="1000"/>
                        <a:buFont typeface="Arial" panose="020B0604020202020204" pitchFamily="34" charset="0"/>
                        <a:buChar char="•"/>
                      </a:pPr>
                      <a:r>
                        <a:rPr lang="en-US" sz="1000" dirty="0"/>
                        <a:t>Explore how the state has handled previous accelerated depreciation events (e.g. Rochester thermal system 1984)</a:t>
                      </a:r>
                      <a:endParaRPr sz="1000" dirty="0"/>
                    </a:p>
                    <a:p>
                      <a:pPr marL="457200" lvl="0" indent="-292100" algn="l" rtl="0">
                        <a:spcBef>
                          <a:spcPts val="0"/>
                        </a:spcBef>
                        <a:spcAft>
                          <a:spcPts val="0"/>
                        </a:spcAft>
                        <a:buClr>
                          <a:schemeClr val="dk1"/>
                        </a:buClr>
                        <a:buSzPts val="1000"/>
                        <a:buFont typeface="Arial" panose="020B0604020202020204" pitchFamily="34" charset="0"/>
                        <a:buChar char="•"/>
                      </a:pPr>
                      <a:r>
                        <a:rPr lang="en-US" sz="1000" dirty="0"/>
                        <a:t>Explore how warranty of habitability laws can be leveraged to ensure the equitable provision of utilities it the future</a:t>
                      </a:r>
                      <a:endParaRPr sz="1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8E9F0"/>
                    </a:solidFill>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015F0936-EA83-4D0F-AFD9-1405B68525B3}"/>
              </a:ext>
            </a:extLst>
          </p:cNvPr>
          <p:cNvSpPr>
            <a:spLocks noGrp="1"/>
          </p:cNvSpPr>
          <p:nvPr>
            <p:ph type="title"/>
          </p:nvPr>
        </p:nvSpPr>
        <p:spPr/>
        <p:txBody>
          <a:bodyPr>
            <a:normAutofit/>
          </a:bodyPr>
          <a:lstStyle/>
          <a:p>
            <a:r>
              <a:rPr lang="en-US"/>
              <a:t>Equity: Access and Affordability for All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E3">
      <a:dk1>
        <a:sysClr val="windowText" lastClr="000000"/>
      </a:dk1>
      <a:lt1>
        <a:sysClr val="window" lastClr="FFFFFF"/>
      </a:lt1>
      <a:dk2>
        <a:srgbClr val="315361"/>
      </a:dk2>
      <a:lt2>
        <a:srgbClr val="EEECE1"/>
      </a:lt2>
      <a:accent1>
        <a:srgbClr val="034E6E"/>
      </a:accent1>
      <a:accent2>
        <a:srgbClr val="AF7E00"/>
      </a:accent2>
      <a:accent3>
        <a:srgbClr val="AF2200"/>
      </a:accent3>
      <a:accent4>
        <a:srgbClr val="007E33"/>
      </a:accent4>
      <a:accent5>
        <a:srgbClr val="AF5D00"/>
      </a:accent5>
      <a:accent6>
        <a:srgbClr val="0A1978"/>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smtClean="0">
            <a:solidFill>
              <a:schemeClr val="accent1"/>
            </a:solidFill>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S PowerPoint - Template.potx" id="{C6733DBC-75A1-4D48-999A-C08152D2104E}" vid="{E82BEF3A-BCCC-4464-8EB6-4E5EDF6086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3C7D8F1120F14EBF65A7F9A18002C1" ma:contentTypeVersion="7001" ma:contentTypeDescription="Create a new document." ma:contentTypeScope="" ma:versionID="fdb9fe2afc355a350066900357a6c23a">
  <xsd:schema xmlns:xsd="http://www.w3.org/2001/XMLSchema" xmlns:xs="http://www.w3.org/2001/XMLSchema" xmlns:p="http://schemas.microsoft.com/office/2006/metadata/properties" xmlns:ns2="238dd806-a5b7-46a5-9c55-c2d3786c84e5" xmlns:ns3="1a2b252c-300c-461c-b219-d0efb190aaca" targetNamespace="http://schemas.microsoft.com/office/2006/metadata/properties" ma:root="true" ma:fieldsID="80c0da34e1fb682bc01440dbd86421e7" ns2:_="" ns3:_="">
    <xsd:import namespace="238dd806-a5b7-46a5-9c55-c2d3786c84e5"/>
    <xsd:import namespace="1a2b252c-300c-461c-b219-d0efb190aac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8dd806-a5b7-46a5-9c55-c2d3786c84e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a2b252c-300c-461c-b219-d0efb190aac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73B461E4-6EEF-446F-B373-A9E0957D5016}">
  <ds:schemaRefs>
    <ds:schemaRef ds:uri="http://schemas.microsoft.com/sharepoint/v3/contenttype/forms"/>
  </ds:schemaRefs>
</ds:datastoreItem>
</file>

<file path=customXml/itemProps2.xml><?xml version="1.0" encoding="utf-8"?>
<ds:datastoreItem xmlns:ds="http://schemas.openxmlformats.org/officeDocument/2006/customXml" ds:itemID="{203D0BA9-735E-46F6-9080-258CFACC8723}">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56546705-7557-4d5c-ab75-6f5047ca0000"/>
    <ds:schemaRef ds:uri="http://purl.org/dc/dcmitype/"/>
    <ds:schemaRef ds:uri="http://schemas.microsoft.com/office/infopath/2007/PartnerControls"/>
    <ds:schemaRef ds:uri="238dd806-a5b7-46a5-9c55-c2d3786c84e5"/>
    <ds:schemaRef ds:uri="http://www.w3.org/XML/1998/namespace"/>
    <ds:schemaRef ds:uri="http://purl.org/dc/terms/"/>
  </ds:schemaRefs>
</ds:datastoreItem>
</file>

<file path=customXml/itemProps3.xml><?xml version="1.0" encoding="utf-8"?>
<ds:datastoreItem xmlns:ds="http://schemas.openxmlformats.org/officeDocument/2006/customXml" ds:itemID="{6A454519-A1A2-4E2D-A77B-D1F3C4E3C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8dd806-a5b7-46a5-9c55-c2d3786c84e5"/>
    <ds:schemaRef ds:uri="1a2b252c-300c-461c-b219-d0efb190a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72DDA60-3C2B-49B1-BB02-B50EB266889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1415</Words>
  <Application>Microsoft Office PowerPoint</Application>
  <PresentationFormat>Widescreen</PresentationFormat>
  <Paragraphs>151</Paragraphs>
  <Slides>14</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Arial</vt:lpstr>
      <vt:lpstr>Arial Black</vt:lpstr>
      <vt:lpstr>Calibri</vt:lpstr>
      <vt:lpstr>Calibri Light</vt:lpstr>
      <vt:lpstr>Courier New</vt:lpstr>
      <vt:lpstr>Roboto</vt:lpstr>
      <vt:lpstr>Roboto </vt:lpstr>
      <vt:lpstr>Roboto Lt</vt:lpstr>
      <vt:lpstr>Wingdings</vt:lpstr>
      <vt:lpstr>Wingdings 2</vt:lpstr>
      <vt:lpstr>Office Theme</vt:lpstr>
      <vt:lpstr>1_Custom Design</vt:lpstr>
      <vt:lpstr>2_Custom Design</vt:lpstr>
      <vt:lpstr>PowerPoint Presentation</vt:lpstr>
      <vt:lpstr>Agenda</vt:lpstr>
      <vt:lpstr>Feedback from Climate Action Council Report Out</vt:lpstr>
      <vt:lpstr>Feedback from  Climate Justice Working Group</vt:lpstr>
      <vt:lpstr>Updates from Subgroups  - Barriers - Solutions for the Future - Resource Mix</vt:lpstr>
      <vt:lpstr>Discussion: Equity Subgroup</vt:lpstr>
      <vt:lpstr>Equity: Community Impact</vt:lpstr>
      <vt:lpstr>Discussion: Community Impact</vt:lpstr>
      <vt:lpstr>Equity: Access and Affordability for All</vt:lpstr>
      <vt:lpstr>Discussion: Access and Affordability for All</vt:lpstr>
      <vt:lpstr>Equity: Workforce Development</vt:lpstr>
      <vt:lpstr>Discussion: Workforce Development</vt:lpstr>
      <vt:lpstr>Next Steps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Generation Advisory Panel Introductory Meeting</dc:title>
  <dc:creator>Howarth, Macy E (NYSERDA)</dc:creator>
  <cp:lastModifiedBy>Schucker, Erin A (NYSERDA)</cp:lastModifiedBy>
  <cp:revision>2</cp:revision>
  <cp:lastPrinted>2020-11-19T13:57:43Z</cp:lastPrinted>
  <dcterms:created xsi:type="dcterms:W3CDTF">2020-09-10T10:47:14Z</dcterms:created>
  <dcterms:modified xsi:type="dcterms:W3CDTF">2021-01-07T14:34:38Z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0x010100593C7D8F1120F14EBF65A7F9A18002C1</vt:lpwstr>
  </property>
  <property fmtid="{D5CDD505-2E9C-101B-9397-08002B2CF9AE}" pid="3" name="_NewReviewCycle">
    <vt:lpwstr/>
  </property>
  <property fmtid="{D5CDD505-2E9C-101B-9397-08002B2CF9AE}" pid="4" name="_AdHocReviewCycleID">
    <vt:i4>770270285</vt:i4>
  </property>
  <property fmtid="{D5CDD505-2E9C-101B-9397-08002B2CF9AE}" pid="5" name="_EmailSubject">
    <vt:lpwstr>Monthly Power Generation Advisory Panel Meetings</vt:lpwstr>
  </property>
  <property fmtid="{D5CDD505-2E9C-101B-9397-08002B2CF9AE}" pid="6" name="_AuthorEmail">
    <vt:lpwstr>Sarah.Osgood@dps.ny.gov</vt:lpwstr>
  </property>
  <property fmtid="{D5CDD505-2E9C-101B-9397-08002B2CF9AE}" pid="7" name="_AuthorEmailDisplayName">
    <vt:lpwstr>Osgood, Sarah (DPS)</vt:lpwstr>
  </property>
</Properties>
</file>