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445" r:id="rId2"/>
    <p:sldId id="1446" r:id="rId3"/>
    <p:sldId id="1450" r:id="rId4"/>
    <p:sldId id="1447" r:id="rId5"/>
    <p:sldId id="1448" r:id="rId6"/>
    <p:sldId id="1449" r:id="rId7"/>
    <p:sldId id="1451" r:id="rId8"/>
    <p:sldId id="1452" r:id="rId9"/>
    <p:sldId id="1456" r:id="rId10"/>
    <p:sldId id="1457" r:id="rId11"/>
    <p:sldId id="1462" r:id="rId12"/>
    <p:sldId id="1463" r:id="rId13"/>
    <p:sldId id="1473" r:id="rId14"/>
    <p:sldId id="1474" r:id="rId15"/>
    <p:sldId id="1478" r:id="rId16"/>
    <p:sldId id="1479" r:id="rId17"/>
    <p:sldId id="1489" r:id="rId18"/>
    <p:sldId id="1490" r:id="rId19"/>
    <p:sldId id="1484" r:id="rId20"/>
    <p:sldId id="1485" r:id="rId21"/>
    <p:sldId id="1468" r:id="rId22"/>
    <p:sldId id="14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7D9EC-32B8-75CF-AE73-B4925609EDAE}" name="Spazzarini, Eva (NYSERDA)" initials="SE(" userId="S::Eva.Skorupka@nyserda.ny.gov::d20e12f2-bab4-49c6-8c6a-c149460bdd8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285" autoAdjust="0"/>
  </p:normalViewPr>
  <p:slideViewPr>
    <p:cSldViewPr snapToGrid="0">
      <p:cViewPr varScale="1">
        <p:scale>
          <a:sx n="59" d="100"/>
          <a:sy n="59" d="100"/>
        </p:scale>
        <p:origin x="9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436FF-E45C-471E-88DA-D4DA4A0E1F49}"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E97E6-C643-47D8-85AB-D3E3A05B1050}" type="slidenum">
              <a:rPr lang="en-US" smtClean="0"/>
              <a:t>‹#›</a:t>
            </a:fld>
            <a:endParaRPr lang="en-US"/>
          </a:p>
        </p:txBody>
      </p:sp>
    </p:spTree>
    <p:extLst>
      <p:ext uri="{BB962C8B-B14F-4D97-AF65-F5344CB8AC3E}">
        <p14:creationId xmlns:p14="http://schemas.microsoft.com/office/powerpoint/2010/main" val="34449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2</a:t>
            </a:fld>
            <a:endParaRPr lang="en-US" dirty="0"/>
          </a:p>
        </p:txBody>
      </p:sp>
    </p:spTree>
    <p:extLst>
      <p:ext uri="{BB962C8B-B14F-4D97-AF65-F5344CB8AC3E}">
        <p14:creationId xmlns:p14="http://schemas.microsoft.com/office/powerpoint/2010/main" val="323038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11</a:t>
            </a:fld>
            <a:endParaRPr lang="en-US" dirty="0"/>
          </a:p>
        </p:txBody>
      </p:sp>
    </p:spTree>
    <p:extLst>
      <p:ext uri="{BB962C8B-B14F-4D97-AF65-F5344CB8AC3E}">
        <p14:creationId xmlns:p14="http://schemas.microsoft.com/office/powerpoint/2010/main" val="406456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12</a:t>
            </a:fld>
            <a:endParaRPr lang="en-US" dirty="0"/>
          </a:p>
        </p:txBody>
      </p:sp>
    </p:spTree>
    <p:extLst>
      <p:ext uri="{BB962C8B-B14F-4D97-AF65-F5344CB8AC3E}">
        <p14:creationId xmlns:p14="http://schemas.microsoft.com/office/powerpoint/2010/main" val="221798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13</a:t>
            </a:fld>
            <a:endParaRPr lang="en-US" dirty="0"/>
          </a:p>
        </p:txBody>
      </p:sp>
    </p:spTree>
    <p:extLst>
      <p:ext uri="{BB962C8B-B14F-4D97-AF65-F5344CB8AC3E}">
        <p14:creationId xmlns:p14="http://schemas.microsoft.com/office/powerpoint/2010/main" val="227487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14</a:t>
            </a:fld>
            <a:endParaRPr lang="en-US" dirty="0"/>
          </a:p>
        </p:txBody>
      </p:sp>
    </p:spTree>
    <p:extLst>
      <p:ext uri="{BB962C8B-B14F-4D97-AF65-F5344CB8AC3E}">
        <p14:creationId xmlns:p14="http://schemas.microsoft.com/office/powerpoint/2010/main" val="314904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15</a:t>
            </a:fld>
            <a:endParaRPr lang="en-US" dirty="0"/>
          </a:p>
        </p:txBody>
      </p:sp>
    </p:spTree>
    <p:extLst>
      <p:ext uri="{BB962C8B-B14F-4D97-AF65-F5344CB8AC3E}">
        <p14:creationId xmlns:p14="http://schemas.microsoft.com/office/powerpoint/2010/main" val="21816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16</a:t>
            </a:fld>
            <a:endParaRPr lang="en-US" dirty="0"/>
          </a:p>
        </p:txBody>
      </p:sp>
    </p:spTree>
    <p:extLst>
      <p:ext uri="{BB962C8B-B14F-4D97-AF65-F5344CB8AC3E}">
        <p14:creationId xmlns:p14="http://schemas.microsoft.com/office/powerpoint/2010/main" val="106527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17</a:t>
            </a:fld>
            <a:endParaRPr lang="en-US" dirty="0"/>
          </a:p>
        </p:txBody>
      </p:sp>
    </p:spTree>
    <p:extLst>
      <p:ext uri="{BB962C8B-B14F-4D97-AF65-F5344CB8AC3E}">
        <p14:creationId xmlns:p14="http://schemas.microsoft.com/office/powerpoint/2010/main" val="414987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18</a:t>
            </a:fld>
            <a:endParaRPr lang="en-US" dirty="0"/>
          </a:p>
        </p:txBody>
      </p:sp>
    </p:spTree>
    <p:extLst>
      <p:ext uri="{BB962C8B-B14F-4D97-AF65-F5344CB8AC3E}">
        <p14:creationId xmlns:p14="http://schemas.microsoft.com/office/powerpoint/2010/main" val="1398523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19</a:t>
            </a:fld>
            <a:endParaRPr lang="en-US" dirty="0"/>
          </a:p>
        </p:txBody>
      </p:sp>
    </p:spTree>
    <p:extLst>
      <p:ext uri="{BB962C8B-B14F-4D97-AF65-F5344CB8AC3E}">
        <p14:creationId xmlns:p14="http://schemas.microsoft.com/office/powerpoint/2010/main" val="364503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20</a:t>
            </a:fld>
            <a:endParaRPr lang="en-US" dirty="0"/>
          </a:p>
        </p:txBody>
      </p:sp>
    </p:spTree>
    <p:extLst>
      <p:ext uri="{BB962C8B-B14F-4D97-AF65-F5344CB8AC3E}">
        <p14:creationId xmlns:p14="http://schemas.microsoft.com/office/powerpoint/2010/main" val="220371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3</a:t>
            </a:fld>
            <a:endParaRPr lang="en-US" dirty="0"/>
          </a:p>
        </p:txBody>
      </p:sp>
    </p:spTree>
    <p:extLst>
      <p:ext uri="{BB962C8B-B14F-4D97-AF65-F5344CB8AC3E}">
        <p14:creationId xmlns:p14="http://schemas.microsoft.com/office/powerpoint/2010/main" val="232862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21</a:t>
            </a:fld>
            <a:endParaRPr lang="en-US" dirty="0"/>
          </a:p>
        </p:txBody>
      </p:sp>
    </p:spTree>
    <p:extLst>
      <p:ext uri="{BB962C8B-B14F-4D97-AF65-F5344CB8AC3E}">
        <p14:creationId xmlns:p14="http://schemas.microsoft.com/office/powerpoint/2010/main" val="3421479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22</a:t>
            </a:fld>
            <a:endParaRPr lang="en-US" dirty="0"/>
          </a:p>
        </p:txBody>
      </p:sp>
    </p:spTree>
    <p:extLst>
      <p:ext uri="{BB962C8B-B14F-4D97-AF65-F5344CB8AC3E}">
        <p14:creationId xmlns:p14="http://schemas.microsoft.com/office/powerpoint/2010/main" val="232249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4</a:t>
            </a:fld>
            <a:endParaRPr lang="en-US" dirty="0"/>
          </a:p>
        </p:txBody>
      </p:sp>
    </p:spTree>
    <p:extLst>
      <p:ext uri="{BB962C8B-B14F-4D97-AF65-F5344CB8AC3E}">
        <p14:creationId xmlns:p14="http://schemas.microsoft.com/office/powerpoint/2010/main" val="227860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5</a:t>
            </a:fld>
            <a:endParaRPr lang="en-US" dirty="0"/>
          </a:p>
        </p:txBody>
      </p:sp>
    </p:spTree>
    <p:extLst>
      <p:ext uri="{BB962C8B-B14F-4D97-AF65-F5344CB8AC3E}">
        <p14:creationId xmlns:p14="http://schemas.microsoft.com/office/powerpoint/2010/main" val="342502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6</a:t>
            </a:fld>
            <a:endParaRPr lang="en-US" dirty="0"/>
          </a:p>
        </p:txBody>
      </p:sp>
    </p:spTree>
    <p:extLst>
      <p:ext uri="{BB962C8B-B14F-4D97-AF65-F5344CB8AC3E}">
        <p14:creationId xmlns:p14="http://schemas.microsoft.com/office/powerpoint/2010/main" val="393387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7</a:t>
            </a:fld>
            <a:endParaRPr lang="en-US" dirty="0"/>
          </a:p>
        </p:txBody>
      </p:sp>
    </p:spTree>
    <p:extLst>
      <p:ext uri="{BB962C8B-B14F-4D97-AF65-F5344CB8AC3E}">
        <p14:creationId xmlns:p14="http://schemas.microsoft.com/office/powerpoint/2010/main" val="28131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8</a:t>
            </a:fld>
            <a:endParaRPr lang="en-US" dirty="0"/>
          </a:p>
        </p:txBody>
      </p:sp>
    </p:spTree>
    <p:extLst>
      <p:ext uri="{BB962C8B-B14F-4D97-AF65-F5344CB8AC3E}">
        <p14:creationId xmlns:p14="http://schemas.microsoft.com/office/powerpoint/2010/main" val="2562171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9</a:t>
            </a:fld>
            <a:endParaRPr lang="en-US" dirty="0"/>
          </a:p>
        </p:txBody>
      </p:sp>
    </p:spTree>
    <p:extLst>
      <p:ext uri="{BB962C8B-B14F-4D97-AF65-F5344CB8AC3E}">
        <p14:creationId xmlns:p14="http://schemas.microsoft.com/office/powerpoint/2010/main" val="23992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C6255E-49DA-4297-9B71-B137DE96DF75}" type="slidenum">
              <a:rPr lang="en-US" smtClean="0"/>
              <a:t>10</a:t>
            </a:fld>
            <a:endParaRPr lang="en-US" dirty="0"/>
          </a:p>
        </p:txBody>
      </p:sp>
    </p:spTree>
    <p:extLst>
      <p:ext uri="{BB962C8B-B14F-4D97-AF65-F5344CB8AC3E}">
        <p14:creationId xmlns:p14="http://schemas.microsoft.com/office/powerpoint/2010/main" val="251437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B4786-84AF-415C-35A3-CD42B80F5F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17571-447B-6383-9B42-D9C14EEDD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8E0943-B49B-AA0B-51F5-13C4CF9BFA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A454EE4-3BB9-E9EF-B9AA-0AB8BB08D875}"/>
              </a:ext>
            </a:extLst>
          </p:cNvPr>
          <p:cNvSpPr>
            <a:spLocks noGrp="1"/>
          </p:cNvSpPr>
          <p:nvPr>
            <p:ph type="ftr" sz="quarter" idx="11"/>
          </p:nvPr>
        </p:nvSpPr>
        <p:spPr/>
        <p:txBody>
          <a:bodyPr/>
          <a:lstStyle/>
          <a:p>
            <a:r>
              <a:rPr lang="en-US"/>
              <a:t>Project Name and Stage: </a:t>
            </a:r>
          </a:p>
        </p:txBody>
      </p:sp>
      <p:sp>
        <p:nvSpPr>
          <p:cNvPr id="6" name="Slide Number Placeholder 5">
            <a:extLst>
              <a:ext uri="{FF2B5EF4-FFF2-40B4-BE49-F238E27FC236}">
                <a16:creationId xmlns:a16="http://schemas.microsoft.com/office/drawing/2014/main" id="{FF173C77-DC1F-C7FB-FCBD-68136F0437BD}"/>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2924342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B088-0E27-D6C6-1D50-B26BE64BE5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42122D-894C-FA99-7ED9-4F0BA1377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149B6-0BD3-6229-EC38-75447D513D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4F30157-8B60-0854-38DD-7340D59968CD}"/>
              </a:ext>
            </a:extLst>
          </p:cNvPr>
          <p:cNvSpPr>
            <a:spLocks noGrp="1"/>
          </p:cNvSpPr>
          <p:nvPr>
            <p:ph type="ftr" sz="quarter" idx="11"/>
          </p:nvPr>
        </p:nvSpPr>
        <p:spPr/>
        <p:txBody>
          <a:bodyPr/>
          <a:lstStyle/>
          <a:p>
            <a:r>
              <a:rPr lang="en-US"/>
              <a:t>Project Name and Stage: </a:t>
            </a:r>
          </a:p>
        </p:txBody>
      </p:sp>
      <p:sp>
        <p:nvSpPr>
          <p:cNvPr id="6" name="Slide Number Placeholder 5">
            <a:extLst>
              <a:ext uri="{FF2B5EF4-FFF2-40B4-BE49-F238E27FC236}">
                <a16:creationId xmlns:a16="http://schemas.microsoft.com/office/drawing/2014/main" id="{732F124B-80B8-0537-AD8F-FE63E92C4001}"/>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220575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702030-0854-31C4-1760-DE0F60E9B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442565-B210-E5A5-2AC7-9006AF2ED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3612E-3BC0-2ECF-2CC7-31C339A9B1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5A02DF-211A-E14A-13E7-6A1EEBFA52F0}"/>
              </a:ext>
            </a:extLst>
          </p:cNvPr>
          <p:cNvSpPr>
            <a:spLocks noGrp="1"/>
          </p:cNvSpPr>
          <p:nvPr>
            <p:ph type="ftr" sz="quarter" idx="11"/>
          </p:nvPr>
        </p:nvSpPr>
        <p:spPr/>
        <p:txBody>
          <a:bodyPr/>
          <a:lstStyle/>
          <a:p>
            <a:r>
              <a:rPr lang="en-US"/>
              <a:t>Project Name and Stage: </a:t>
            </a:r>
          </a:p>
        </p:txBody>
      </p:sp>
      <p:sp>
        <p:nvSpPr>
          <p:cNvPr id="6" name="Slide Number Placeholder 5">
            <a:extLst>
              <a:ext uri="{FF2B5EF4-FFF2-40B4-BE49-F238E27FC236}">
                <a16:creationId xmlns:a16="http://schemas.microsoft.com/office/drawing/2014/main" id="{94AB8ABE-240A-55CC-2835-1BCF7D811AC4}"/>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19840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4 - Add Image - NYS Blue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359A79-877C-4C89-A457-88373448D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6857997"/>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p:nvPr>
        </p:nvSpPr>
        <p:spPr>
          <a:xfrm>
            <a:off x="367085" y="6035675"/>
            <a:ext cx="4135024" cy="656527"/>
          </a:xfrm>
          <a:prstGeom prst="rect">
            <a:avLst/>
          </a:prstGeom>
        </p:spPr>
        <p:txBody>
          <a:bodyPr/>
          <a:lstStyle>
            <a:lvl1pPr marL="0" indent="0">
              <a:buNone/>
              <a:defRPr sz="2000" i="1">
                <a:solidFill>
                  <a:schemeClr val="bg1"/>
                </a:solidFill>
                <a:latin typeface="Roboto"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Title 1">
            <a:extLst>
              <a:ext uri="{FF2B5EF4-FFF2-40B4-BE49-F238E27FC236}">
                <a16:creationId xmlns:a16="http://schemas.microsoft.com/office/drawing/2014/main" id="{AA1BE521-1D83-41EE-957E-37D24AD658C0}"/>
              </a:ext>
            </a:extLst>
          </p:cNvPr>
          <p:cNvSpPr>
            <a:spLocks noGrp="1"/>
          </p:cNvSpPr>
          <p:nvPr>
            <p:ph type="title"/>
          </p:nvPr>
        </p:nvSpPr>
        <p:spPr>
          <a:xfrm>
            <a:off x="348571" y="5074418"/>
            <a:ext cx="8092043" cy="961257"/>
          </a:xfrm>
          <a:prstGeom prst="rect">
            <a:avLst/>
          </a:prstGeom>
        </p:spPr>
        <p:txBody>
          <a:bodyPr anchor="t" anchorCtr="0"/>
          <a:lstStyle>
            <a:lvl1pPr>
              <a:defRPr sz="3500" b="1" i="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
        <p:nvSpPr>
          <p:cNvPr id="6" name="Picture Placeholder 2">
            <a:extLst>
              <a:ext uri="{FF2B5EF4-FFF2-40B4-BE49-F238E27FC236}">
                <a16:creationId xmlns:a16="http://schemas.microsoft.com/office/drawing/2014/main" id="{4A38AA8C-86F8-4B75-8FAD-618E1FECD484}"/>
              </a:ext>
            </a:extLst>
          </p:cNvPr>
          <p:cNvSpPr>
            <a:spLocks noGrp="1"/>
          </p:cNvSpPr>
          <p:nvPr>
            <p:ph type="pic" sz="quarter" idx="13"/>
          </p:nvPr>
        </p:nvSpPr>
        <p:spPr>
          <a:xfrm>
            <a:off x="0" y="0"/>
            <a:ext cx="12192000" cy="4908621"/>
          </a:xfrm>
          <a:prstGeom prst="rect">
            <a:avLst/>
          </a:prstGeom>
        </p:spPr>
        <p:txBody>
          <a:bodyPr/>
          <a:lstStyle/>
          <a:p>
            <a:endParaRPr lang="en-US" dirty="0"/>
          </a:p>
        </p:txBody>
      </p:sp>
    </p:spTree>
    <p:extLst>
      <p:ext uri="{BB962C8B-B14F-4D97-AF65-F5344CB8AC3E}">
        <p14:creationId xmlns:p14="http://schemas.microsoft.com/office/powerpoint/2010/main" val="716720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9877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A2106-7B68-0746-3E38-E7C518D0E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AFE88-EFB4-ADCF-915C-910DDF0A83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FFB20-ABFD-B60C-5A81-77ADC8CCCDF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FCFAD72-D515-9AEF-F8AC-EB102F0D3681}"/>
              </a:ext>
            </a:extLst>
          </p:cNvPr>
          <p:cNvSpPr>
            <a:spLocks noGrp="1"/>
          </p:cNvSpPr>
          <p:nvPr>
            <p:ph type="ftr" sz="quarter" idx="11"/>
          </p:nvPr>
        </p:nvSpPr>
        <p:spPr/>
        <p:txBody>
          <a:bodyPr/>
          <a:lstStyle/>
          <a:p>
            <a:r>
              <a:rPr lang="en-US"/>
              <a:t>Project Name and Stage: </a:t>
            </a:r>
          </a:p>
        </p:txBody>
      </p:sp>
      <p:sp>
        <p:nvSpPr>
          <p:cNvPr id="6" name="Slide Number Placeholder 5">
            <a:extLst>
              <a:ext uri="{FF2B5EF4-FFF2-40B4-BE49-F238E27FC236}">
                <a16:creationId xmlns:a16="http://schemas.microsoft.com/office/drawing/2014/main" id="{47D3E5E8-D132-CE44-5FCF-A6AA03DE181F}"/>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291966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FCFA-2820-E2AC-E77B-DD35D8ADA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4E5BEC-6B17-E7B6-B9B9-AE2D859B5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02475-F70E-A430-7730-09F82E82225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438C488-5F81-820B-0865-E26CB23539C2}"/>
              </a:ext>
            </a:extLst>
          </p:cNvPr>
          <p:cNvSpPr>
            <a:spLocks noGrp="1"/>
          </p:cNvSpPr>
          <p:nvPr>
            <p:ph type="ftr" sz="quarter" idx="11"/>
          </p:nvPr>
        </p:nvSpPr>
        <p:spPr/>
        <p:txBody>
          <a:bodyPr/>
          <a:lstStyle/>
          <a:p>
            <a:r>
              <a:rPr lang="en-US"/>
              <a:t>Project Name and Stage: </a:t>
            </a:r>
          </a:p>
        </p:txBody>
      </p:sp>
      <p:sp>
        <p:nvSpPr>
          <p:cNvPr id="6" name="Slide Number Placeholder 5">
            <a:extLst>
              <a:ext uri="{FF2B5EF4-FFF2-40B4-BE49-F238E27FC236}">
                <a16:creationId xmlns:a16="http://schemas.microsoft.com/office/drawing/2014/main" id="{6C7AA4AD-07E6-2AD3-0BE4-CEF70A293D8C}"/>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25114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BE00-62A6-EC1B-1FEB-E7DD08099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A6953E-26FC-9A50-21EF-23B0DE834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AB3AB-E944-B992-018E-D10F25BAE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E687F-7910-0F08-921E-4AC63F9ACA5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A6A8EA-3D11-FBDB-1AC1-26FE8DE0C9CE}"/>
              </a:ext>
            </a:extLst>
          </p:cNvPr>
          <p:cNvSpPr>
            <a:spLocks noGrp="1"/>
          </p:cNvSpPr>
          <p:nvPr>
            <p:ph type="ftr" sz="quarter" idx="11"/>
          </p:nvPr>
        </p:nvSpPr>
        <p:spPr/>
        <p:txBody>
          <a:bodyPr/>
          <a:lstStyle/>
          <a:p>
            <a:r>
              <a:rPr lang="en-US"/>
              <a:t>Project Name and Stage: </a:t>
            </a:r>
          </a:p>
        </p:txBody>
      </p:sp>
      <p:sp>
        <p:nvSpPr>
          <p:cNvPr id="7" name="Slide Number Placeholder 6">
            <a:extLst>
              <a:ext uri="{FF2B5EF4-FFF2-40B4-BE49-F238E27FC236}">
                <a16:creationId xmlns:a16="http://schemas.microsoft.com/office/drawing/2014/main" id="{01B12807-1724-0B3C-56F8-05BF696ECFC5}"/>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416713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F17C-BB91-5DC8-90A5-E352027DB4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5CC090-1637-1E5C-1F05-B9F045AF1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D7600B-B56B-499C-043B-8D652314B9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1FAA2-4632-6C43-0954-34B234462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1BCC99-A25D-C717-EBB0-C564334D1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2CB6C7-4E6D-FBC6-8E1A-F35E3367B15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168BA57-942E-B0AD-9CE6-4C251034900E}"/>
              </a:ext>
            </a:extLst>
          </p:cNvPr>
          <p:cNvSpPr>
            <a:spLocks noGrp="1"/>
          </p:cNvSpPr>
          <p:nvPr>
            <p:ph type="ftr" sz="quarter" idx="11"/>
          </p:nvPr>
        </p:nvSpPr>
        <p:spPr/>
        <p:txBody>
          <a:bodyPr/>
          <a:lstStyle/>
          <a:p>
            <a:r>
              <a:rPr lang="en-US"/>
              <a:t>Project Name and Stage: </a:t>
            </a:r>
          </a:p>
        </p:txBody>
      </p:sp>
      <p:sp>
        <p:nvSpPr>
          <p:cNvPr id="9" name="Slide Number Placeholder 8">
            <a:extLst>
              <a:ext uri="{FF2B5EF4-FFF2-40B4-BE49-F238E27FC236}">
                <a16:creationId xmlns:a16="http://schemas.microsoft.com/office/drawing/2014/main" id="{DA537CC1-ECB0-6FED-5D2B-96A22DE00FCA}"/>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5386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8BE4-B233-2F33-9B20-2FBFAEA6A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F80394-11CB-AC49-64D7-2F980B50B7D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24F0FCE-8A9C-3256-616E-2B0772D4B818}"/>
              </a:ext>
            </a:extLst>
          </p:cNvPr>
          <p:cNvSpPr>
            <a:spLocks noGrp="1"/>
          </p:cNvSpPr>
          <p:nvPr>
            <p:ph type="ftr" sz="quarter" idx="11"/>
          </p:nvPr>
        </p:nvSpPr>
        <p:spPr/>
        <p:txBody>
          <a:bodyPr/>
          <a:lstStyle/>
          <a:p>
            <a:r>
              <a:rPr lang="en-US"/>
              <a:t>Project Name and Stage: </a:t>
            </a:r>
          </a:p>
        </p:txBody>
      </p:sp>
      <p:sp>
        <p:nvSpPr>
          <p:cNvPr id="5" name="Slide Number Placeholder 4">
            <a:extLst>
              <a:ext uri="{FF2B5EF4-FFF2-40B4-BE49-F238E27FC236}">
                <a16:creationId xmlns:a16="http://schemas.microsoft.com/office/drawing/2014/main" id="{B49275B8-86DD-A9C7-57DE-35464C6C7779}"/>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315298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67E61-EF41-3ED8-8C81-4CACEA84287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0BF19C-BFA2-7C82-430B-FC589E41C387}"/>
              </a:ext>
            </a:extLst>
          </p:cNvPr>
          <p:cNvSpPr>
            <a:spLocks noGrp="1"/>
          </p:cNvSpPr>
          <p:nvPr>
            <p:ph type="ftr" sz="quarter" idx="11"/>
          </p:nvPr>
        </p:nvSpPr>
        <p:spPr/>
        <p:txBody>
          <a:bodyPr/>
          <a:lstStyle/>
          <a:p>
            <a:r>
              <a:rPr lang="en-US"/>
              <a:t>Project Name and Stage: </a:t>
            </a:r>
          </a:p>
        </p:txBody>
      </p:sp>
      <p:sp>
        <p:nvSpPr>
          <p:cNvPr id="4" name="Slide Number Placeholder 3">
            <a:extLst>
              <a:ext uri="{FF2B5EF4-FFF2-40B4-BE49-F238E27FC236}">
                <a16:creationId xmlns:a16="http://schemas.microsoft.com/office/drawing/2014/main" id="{FA7346E5-0D37-6551-E93E-824F822B17D9}"/>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419726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AF504-EE3E-EE3A-87CF-75471D69E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7DAC5-F166-0AB9-3EB5-A656C3766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088E4-660B-98EA-7E92-A1E13A005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7702C-7B55-CCAC-72DC-5E8FF45FED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ACAFBCA-43ED-65C6-7401-40E24F3CAE4D}"/>
              </a:ext>
            </a:extLst>
          </p:cNvPr>
          <p:cNvSpPr>
            <a:spLocks noGrp="1"/>
          </p:cNvSpPr>
          <p:nvPr>
            <p:ph type="ftr" sz="quarter" idx="11"/>
          </p:nvPr>
        </p:nvSpPr>
        <p:spPr/>
        <p:txBody>
          <a:bodyPr/>
          <a:lstStyle/>
          <a:p>
            <a:r>
              <a:rPr lang="en-US"/>
              <a:t>Project Name and Stage: </a:t>
            </a:r>
          </a:p>
        </p:txBody>
      </p:sp>
      <p:sp>
        <p:nvSpPr>
          <p:cNvPr id="7" name="Slide Number Placeholder 6">
            <a:extLst>
              <a:ext uri="{FF2B5EF4-FFF2-40B4-BE49-F238E27FC236}">
                <a16:creationId xmlns:a16="http://schemas.microsoft.com/office/drawing/2014/main" id="{7E0C5223-1688-D816-4399-1517B44184B3}"/>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409526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02C5-945C-7DC9-B497-90FFE8DA5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7BBA5A-8F89-DD43-5169-AF08D4851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EA8031-F3FA-FDF7-B053-222DC467D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4BAB8-5C57-F763-D60D-02B96558F47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2B07309-2D12-1CDE-1098-E6B87B54900A}"/>
              </a:ext>
            </a:extLst>
          </p:cNvPr>
          <p:cNvSpPr>
            <a:spLocks noGrp="1"/>
          </p:cNvSpPr>
          <p:nvPr>
            <p:ph type="ftr" sz="quarter" idx="11"/>
          </p:nvPr>
        </p:nvSpPr>
        <p:spPr/>
        <p:txBody>
          <a:bodyPr/>
          <a:lstStyle/>
          <a:p>
            <a:r>
              <a:rPr lang="en-US"/>
              <a:t>Project Name and Stage: </a:t>
            </a:r>
          </a:p>
        </p:txBody>
      </p:sp>
      <p:sp>
        <p:nvSpPr>
          <p:cNvPr id="7" name="Slide Number Placeholder 6">
            <a:extLst>
              <a:ext uri="{FF2B5EF4-FFF2-40B4-BE49-F238E27FC236}">
                <a16:creationId xmlns:a16="http://schemas.microsoft.com/office/drawing/2014/main" id="{AA7FE1BE-449E-63E1-74BE-D727DF6DBDB7}"/>
              </a:ext>
            </a:extLst>
          </p:cNvPr>
          <p:cNvSpPr>
            <a:spLocks noGrp="1"/>
          </p:cNvSpPr>
          <p:nvPr>
            <p:ph type="sldNum" sz="quarter" idx="12"/>
          </p:nvPr>
        </p:nvSpPr>
        <p:spPr/>
        <p:txBody>
          <a:bodyPr/>
          <a:lstStyle/>
          <a:p>
            <a:fld id="{815AF08B-BD62-4CBC-84EA-5C93363AE1D9}" type="slidenum">
              <a:rPr lang="en-US" smtClean="0"/>
              <a:t>‹#›</a:t>
            </a:fld>
            <a:endParaRPr lang="en-US"/>
          </a:p>
        </p:txBody>
      </p:sp>
    </p:spTree>
    <p:extLst>
      <p:ext uri="{BB962C8B-B14F-4D97-AF65-F5344CB8AC3E}">
        <p14:creationId xmlns:p14="http://schemas.microsoft.com/office/powerpoint/2010/main" val="394813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00F33C-E93C-162E-5877-505606847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6D8C26-8198-546E-2894-82FAF431A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8808B-4E58-3E07-8832-2A13E3C4E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37DAFA6-CD26-5CFF-FC86-A6269AC2E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Project Name and Stage: </a:t>
            </a:r>
          </a:p>
        </p:txBody>
      </p:sp>
      <p:sp>
        <p:nvSpPr>
          <p:cNvPr id="6" name="Slide Number Placeholder 5">
            <a:extLst>
              <a:ext uri="{FF2B5EF4-FFF2-40B4-BE49-F238E27FC236}">
                <a16:creationId xmlns:a16="http://schemas.microsoft.com/office/drawing/2014/main" id="{7AD9CCEB-3220-119A-F753-4812A7FA2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F08B-BD62-4CBC-84EA-5C93363AE1D9}" type="slidenum">
              <a:rPr lang="en-US" smtClean="0"/>
              <a:t>‹#›</a:t>
            </a:fld>
            <a:endParaRPr lang="en-US"/>
          </a:p>
        </p:txBody>
      </p:sp>
    </p:spTree>
    <p:extLst>
      <p:ext uri="{BB962C8B-B14F-4D97-AF65-F5344CB8AC3E}">
        <p14:creationId xmlns:p14="http://schemas.microsoft.com/office/powerpoint/2010/main" val="19128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10A4BDB-EB62-4B5E-BEB4-81DB89468165}"/>
              </a:ext>
            </a:extLst>
          </p:cNvPr>
          <p:cNvSpPr>
            <a:spLocks noGrp="1"/>
          </p:cNvSpPr>
          <p:nvPr>
            <p:ph type="body" sz="quarter" idx="12"/>
          </p:nvPr>
        </p:nvSpPr>
        <p:spPr>
          <a:xfrm>
            <a:off x="367085" y="5367131"/>
            <a:ext cx="4721750" cy="1049816"/>
          </a:xfrm>
        </p:spPr>
        <p:txBody>
          <a:bodyPr/>
          <a:lstStyle/>
          <a:p>
            <a:endParaRPr lang="en-US" b="1" i="0" dirty="0"/>
          </a:p>
          <a:p>
            <a:endParaRPr lang="en-US" b="1" i="0" dirty="0"/>
          </a:p>
        </p:txBody>
      </p:sp>
      <p:pic>
        <p:nvPicPr>
          <p:cNvPr id="3" name="Picture Placeholder 2">
            <a:extLst>
              <a:ext uri="{FF2B5EF4-FFF2-40B4-BE49-F238E27FC236}">
                <a16:creationId xmlns:a16="http://schemas.microsoft.com/office/drawing/2014/main" id="{F999B563-B86D-46DB-BC57-9448D44F8A2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692" b="37024"/>
          <a:stretch/>
        </p:blipFill>
        <p:spPr>
          <a:xfrm>
            <a:off x="0" y="0"/>
            <a:ext cx="12192000" cy="4908621"/>
          </a:xfrm>
        </p:spPr>
      </p:pic>
      <p:sp>
        <p:nvSpPr>
          <p:cNvPr id="7" name="Title 1">
            <a:extLst>
              <a:ext uri="{FF2B5EF4-FFF2-40B4-BE49-F238E27FC236}">
                <a16:creationId xmlns:a16="http://schemas.microsoft.com/office/drawing/2014/main" id="{6946C2A2-D316-429F-B713-EA23FC60F490}"/>
              </a:ext>
            </a:extLst>
          </p:cNvPr>
          <p:cNvSpPr txBox="1">
            <a:spLocks/>
          </p:cNvSpPr>
          <p:nvPr/>
        </p:nvSpPr>
        <p:spPr>
          <a:xfrm>
            <a:off x="224444" y="0"/>
            <a:ext cx="10730603" cy="3859006"/>
          </a:xfrm>
          <a:prstGeom prst="rect">
            <a:avLst/>
          </a:prstGeom>
        </p:spPr>
        <p:txBody>
          <a:bodyPr anchor="t" anchorCtr="0"/>
          <a:lstStyle>
            <a:lvl1pPr algn="l" defTabSz="914400" rtl="0" eaLnBrk="1" latinLnBrk="0" hangingPunct="1">
              <a:lnSpc>
                <a:spcPct val="90000"/>
              </a:lnSpc>
              <a:spcBef>
                <a:spcPct val="0"/>
              </a:spcBef>
              <a:buNone/>
              <a:defRPr sz="3500" b="1" i="1" kern="1200">
                <a:solidFill>
                  <a:schemeClr val="bg1"/>
                </a:solidFill>
                <a:latin typeface="Roboto" pitchFamily="2" charset="0"/>
                <a:ea typeface="Roboto" pitchFamily="2" charset="0"/>
                <a:cs typeface="Arial" panose="020B0604020202020204" pitchFamily="34" charset="0"/>
              </a:defRPr>
            </a:lvl1pPr>
          </a:lstStyle>
          <a:p>
            <a:endParaRPr lang="en-US" sz="1000" dirty="0"/>
          </a:p>
          <a:p>
            <a:r>
              <a:rPr lang="en-US" sz="4000" dirty="0"/>
              <a:t>NYSERDA Multifamily </a:t>
            </a:r>
            <a:br>
              <a:rPr lang="en-US" sz="4000" dirty="0"/>
            </a:br>
            <a:r>
              <a:rPr lang="en-US" sz="4000" dirty="0"/>
              <a:t>Low-Carbon Pathways </a:t>
            </a:r>
          </a:p>
          <a:p>
            <a:r>
              <a:rPr lang="en-US" sz="4000" dirty="0"/>
              <a:t>Program</a:t>
            </a:r>
          </a:p>
          <a:p>
            <a:endParaRPr lang="en-US" sz="1500" dirty="0"/>
          </a:p>
          <a:p>
            <a:r>
              <a:rPr lang="en-US" sz="1750" b="1" kern="0" dirty="0">
                <a:effectLst/>
                <a:latin typeface="Cambria" panose="02040503050406030204" pitchFamily="18" charset="0"/>
                <a:ea typeface="Times New Roman" panose="02020603050405020304" pitchFamily="18" charset="0"/>
                <a:cs typeface="Times New Roman" panose="02020603050405020304" pitchFamily="18" charset="0"/>
              </a:rPr>
              <a:t>Photo Template and Sampling Instructions</a:t>
            </a:r>
          </a:p>
          <a:p>
            <a:endParaRPr lang="en-US" sz="4000" dirty="0"/>
          </a:p>
        </p:txBody>
      </p:sp>
    </p:spTree>
    <p:extLst>
      <p:ext uri="{BB962C8B-B14F-4D97-AF65-F5344CB8AC3E}">
        <p14:creationId xmlns:p14="http://schemas.microsoft.com/office/powerpoint/2010/main" val="420203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Exterior Windows</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92656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Exterior and Interior Doors Opening onto Common Areas</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92500" lnSpcReduction="1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Include a representative photo of each existing door type to be replaced.</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r>
              <a:rPr lang="en-US" sz="1800" dirty="0">
                <a:effectLst/>
                <a:latin typeface="Calibri" panose="020F0502020204030204" pitchFamily="34" charset="0"/>
                <a:ea typeface="Times New Roman" panose="02020603050405020304" pitchFamily="18" charset="0"/>
              </a:rPr>
              <a:t>Include a representative photo of each type of door installed and any associated labels (NFRC, manufacturer, third-party, Energy Star, etc.). Include photos of air sealing/ weather stripping details for each type of door installed. The photos should show exterior and interior air sealing details, as well as any air sealing that occurred in the space around the door frame.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sng" dirty="0">
                <a:effectLst/>
                <a:latin typeface="Calibri" panose="020F0502020204030204" pitchFamily="34" charset="0"/>
                <a:ea typeface="Times New Roman" panose="02020603050405020304" pitchFamily="18" charset="0"/>
              </a:rPr>
              <a:t>Sampling Requirements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Pre-Construction: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Inspect one of each existing door type to be replaced.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Verify proper installation of 100% of all new common area exterior doors.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Inspect 10% of new apartment exterior doors (minimum of 5) where garden style apartments exist.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302554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Exterior and Interior Doors Opening onto Common Areas</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19315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Heating and Cooling Package</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92500" lnSpcReduction="1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a:spcBef>
                <a:spcPts val="0"/>
              </a:spcBef>
              <a:spcAft>
                <a:spcPts val="0"/>
              </a:spcAft>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a representative photo of all primary heating and cooling equipment being replaced and a separate photo of their nameplate.  Include a representative photo of each type of terminal unit.  </a:t>
            </a:r>
            <a:endParaRPr lang="en-US" sz="1800" b="1" dirty="0">
              <a:effectLst/>
              <a:latin typeface="Calibri" panose="020F0502020204030204" pitchFamily="34" charset="0"/>
              <a:ea typeface="Times New Roman" panose="02020603050405020304" pitchFamily="18" charset="0"/>
            </a:endParaRPr>
          </a:p>
          <a:p>
            <a:pPr marL="0" marR="0">
              <a:spcBef>
                <a:spcPts val="0"/>
              </a:spcBef>
              <a:spcAft>
                <a:spcPts val="0"/>
              </a:spcAft>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photos of all primary equipment installed and a separate photo of their nameplate. If new controls were installed or settings changed, include a photo of controls and settings.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All primary central heating and cooling equipment should be inspected.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sample of 10% (minimum 5 apartments) of in-unit equipment should be inspected.</a:t>
            </a:r>
            <a:endParaRPr lang="en-US" sz="1800" b="1" dirty="0">
              <a:effectLst/>
              <a:latin typeface="Calibri" panose="020F0502020204030204" pitchFamily="34" charset="0"/>
              <a:ea typeface="Times New Roman" panose="02020603050405020304" pitchFamily="18" charset="0"/>
            </a:endParaRPr>
          </a:p>
          <a:p>
            <a:pPr marL="18288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All primary central equipment should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For primary equipment installed in apartments, a sample of 10% (minimum 5 apartments) must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representative sample of 10% of in-unit terminal devices (minimum of 5 apartments) must be inspected.</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192207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Heating and Cooling Package</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140895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Domestic Hot Water Package</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92500" lnSpcReduction="1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Include a photo of all primary equipment being replaced and a separate photo of their nameplates.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Include a photo of all primary equipment installed and a separate photo of their nameplates. If new controls were installed, or settings changed, include a photo of controls and settings.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All primary central domestic hot water equipment should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For DHW heaters installed in the apartments, a 10% sample (minimum 5 apartments) should be inspected.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All primary central equipment should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representative sample of 10% of in-unit DHW heaters (minimum of 5 apartments) must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minimum of two faucets should be tested for water temperature.</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147612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Domestic Hot Water Package</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16975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Appliance Electrification Package </a:t>
            </a:r>
            <a:br>
              <a:rPr lang="en-US" sz="32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Induction Stoves and Heat Pump Dryers</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lnSpcReduction="1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a representative photo of existing stoves and dryers.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clear representative photos of installed induction stoves and/or </a:t>
            </a:r>
            <a:r>
              <a:rPr lang="en-US" sz="1800" dirty="0">
                <a:latin typeface="Calibri" panose="020F0502020204030204" pitchFamily="34" charset="0"/>
                <a:ea typeface="Times New Roman" panose="02020603050405020304" pitchFamily="18" charset="0"/>
                <a:cs typeface="Calibri" panose="020F0502020204030204" pitchFamily="34" charset="0"/>
              </a:rPr>
              <a:t>heat pump dryers</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clear photos of manufacturer and model numbers and any relevant energy rating information.</a:t>
            </a:r>
            <a:endParaRPr lang="en-US" sz="1800" b="1" dirty="0">
              <a:effectLst/>
              <a:latin typeface="Calibri" panose="020F0502020204030204" pitchFamily="34" charset="0"/>
              <a:ea typeface="Times New Roman" panose="02020603050405020304" pitchFamily="18" charset="0"/>
            </a:endParaRPr>
          </a:p>
          <a:p>
            <a:pPr marL="0" marR="0">
              <a:spcBef>
                <a:spcPts val="0"/>
              </a:spcBef>
              <a:spcAft>
                <a:spcPts val="0"/>
              </a:spcAft>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Inspect each type of existing stove and/or heat pump dryer to be replaced.</a:t>
            </a:r>
            <a:endParaRPr lang="en-US" sz="1800" b="1" dirty="0">
              <a:effectLst/>
              <a:latin typeface="Calibri" panose="020F0502020204030204" pitchFamily="34" charset="0"/>
              <a:ea typeface="Times New Roman" panose="02020603050405020304" pitchFamily="18" charset="0"/>
            </a:endParaRPr>
          </a:p>
          <a:p>
            <a:pPr marL="457200" marR="0">
              <a:spcBef>
                <a:spcPts val="0"/>
              </a:spcBef>
              <a:spcAft>
                <a:spcPts val="0"/>
              </a:spcAft>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representative sample of 10% of induction stoves (minimum of 5 apartments) must be inspected.</a:t>
            </a:r>
          </a:p>
          <a:p>
            <a:pPr marL="342900" indent="-342900">
              <a:spcBef>
                <a:spcPts val="0"/>
              </a:spcBef>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 representative sample of 10% of heat pump dryers (minimum of 5 apartments) must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119946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Appliance Electrification Package </a:t>
            </a:r>
            <a:br>
              <a:rPr lang="en-US" sz="32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Induction Stoves and Heat Pump Dryers</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908144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Optional Recommended Measures Details</a:t>
            </a:r>
            <a:br>
              <a:rPr lang="en-US" sz="32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Air Sealing</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92500" lnSpcReduction="2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representative photo documentation of all areas that were evaluated. Include areas that will be air sealed as part of the scope and areas that were previously air sealed.</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r>
              <a:rPr lang="en-US" sz="1800" dirty="0">
                <a:effectLst/>
                <a:latin typeface="Calibri" panose="020F0502020204030204" pitchFamily="34" charset="0"/>
                <a:ea typeface="Times New Roman" panose="02020603050405020304" pitchFamily="18" charset="0"/>
              </a:rPr>
              <a:t>Include clear photos of all types of air sealing work completed. Include enough photos to properly verify each type of air sealing activity performed.</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Inspect all required areas to be evaluated as per the </a:t>
            </a:r>
            <a:r>
              <a:rPr lang="en-US" sz="1800" b="0" dirty="0" err="1">
                <a:effectLst/>
                <a:latin typeface="Calibri" panose="020F0502020204030204" pitchFamily="34" charset="0"/>
                <a:ea typeface="Times New Roman" panose="02020603050405020304" pitchFamily="18" charset="0"/>
                <a:cs typeface="Calibri" panose="020F0502020204030204" pitchFamily="34" charset="0"/>
              </a:rPr>
              <a:t>Workscope</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Tool.</a:t>
            </a:r>
            <a:endParaRPr lang="en-US" sz="1800" b="1" dirty="0">
              <a:effectLst/>
              <a:latin typeface="Calibri" panose="020F0502020204030204" pitchFamily="34" charset="0"/>
              <a:ea typeface="Times New Roman" panose="02020603050405020304" pitchFamily="18" charset="0"/>
            </a:endParaRPr>
          </a:p>
          <a:p>
            <a:pPr marL="18288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Where general in-unit air sealing was specified in the </a:t>
            </a:r>
            <a:r>
              <a:rPr lang="en-US" sz="1800" b="0" dirty="0" err="1">
                <a:effectLst/>
                <a:latin typeface="Calibri" panose="020F0502020204030204" pitchFamily="34" charset="0"/>
                <a:ea typeface="Times New Roman" panose="02020603050405020304" pitchFamily="18" charset="0"/>
                <a:cs typeface="Calibri" panose="020F0502020204030204" pitchFamily="34" charset="0"/>
              </a:rPr>
              <a:t>Workscope</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Tool, the sample set shall be representative of the variety of apartment types in the building, including end/corner units and inside units; top-floor, middle-floor, bottom-floor units; and at least one unit of each size/type (studios, 1-bed, etc.).</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For in-unit air sealing, 10% of apartments (minimum 5 apartments) must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Verify proper air sealing of 50% of common area </a:t>
            </a:r>
            <a:r>
              <a:rPr lang="en-US" sz="1800" b="0" dirty="0" err="1">
                <a:effectLst/>
                <a:latin typeface="Calibri" panose="020F0502020204030204" pitchFamily="34" charset="0"/>
                <a:ea typeface="Times New Roman" panose="02020603050405020304" pitchFamily="18" charset="0"/>
                <a:cs typeface="Calibri" panose="020F0502020204030204" pitchFamily="34" charset="0"/>
              </a:rPr>
              <a:t>airsealing</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locations.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59117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Building Information</a:t>
            </a:r>
            <a:endParaRPr lang="en-US"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600"/>
              </a:spcBef>
              <a:spcAft>
                <a:spcPts val="600"/>
              </a:spcAft>
              <a:buNone/>
            </a:pPr>
            <a:r>
              <a:rPr lang="en-US" sz="1800" dirty="0">
                <a:latin typeface="Calibri" panose="020F0502020204030204" pitchFamily="34" charset="0"/>
                <a:cs typeface="Calibri" panose="020F0502020204030204" pitchFamily="34" charset="0"/>
              </a:rPr>
              <a:t>Please fill out the below information within the &lt;&gt;.</a:t>
            </a:r>
          </a:p>
          <a:p>
            <a:pPr marL="0" marR="0" indent="0">
              <a:spcBef>
                <a:spcPts val="600"/>
              </a:spcBef>
              <a:spcAft>
                <a:spcPts val="600"/>
              </a:spcAft>
              <a:buNone/>
            </a:pPr>
            <a:r>
              <a:rPr lang="en-US" sz="3200" dirty="0">
                <a:latin typeface="Calibri" panose="020F0502020204030204" pitchFamily="34" charset="0"/>
                <a:cs typeface="Calibri" panose="020F0502020204030204" pitchFamily="34" charset="0"/>
              </a:rPr>
              <a:t>Project Name: &lt;Enter Project Name&gt; </a:t>
            </a:r>
          </a:p>
          <a:p>
            <a:pPr marL="0" indent="0">
              <a:spcBef>
                <a:spcPts val="600"/>
              </a:spcBef>
              <a:spcAft>
                <a:spcPts val="600"/>
              </a:spcAft>
              <a:buNone/>
            </a:pPr>
            <a:r>
              <a:rPr lang="en-US" sz="3200" dirty="0">
                <a:latin typeface="Calibri" panose="020F0502020204030204" pitchFamily="34" charset="0"/>
                <a:cs typeface="Calibri" panose="020F0502020204030204" pitchFamily="34" charset="0"/>
              </a:rPr>
              <a:t>Photo Documentation:&lt;Pre-Construction&gt; [or] &lt;Partial-Installation&gt; [or] Construction Complete&gt;</a:t>
            </a:r>
          </a:p>
          <a:p>
            <a:pPr marL="0" marR="0" indent="0">
              <a:spcBef>
                <a:spcPts val="600"/>
              </a:spcBef>
              <a:spcAft>
                <a:spcPts val="600"/>
              </a:spcAft>
              <a:buNone/>
            </a:pP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4018129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Optional Recommended Measures Details</a:t>
            </a:r>
            <a:br>
              <a:rPr lang="en-US" sz="32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Air Sealing</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375907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200" b="1" dirty="0">
                <a:solidFill>
                  <a:srgbClr val="0070C0"/>
                </a:solidFill>
                <a:latin typeface="Roboto" pitchFamily="2" charset="0"/>
                <a:ea typeface="Roboto" pitchFamily="2" charset="0"/>
              </a:rPr>
              <a:t>Optional Recommended Measures Details </a:t>
            </a:r>
            <a:br>
              <a:rPr lang="en-US" sz="32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Ventilation Improvements</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85000" lnSpcReduction="2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a:spcBef>
                <a:spcPts val="0"/>
              </a:spcBef>
              <a:spcAft>
                <a:spcPts val="0"/>
              </a:spcAft>
              <a:tabLst>
                <a:tab pos="2011680" algn="l"/>
                <a:tab pos="4114800" algn="l"/>
              </a:tabLst>
            </a:pP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Times New Roman" panose="02020603050405020304" pitchFamily="18" charset="0"/>
              </a:rPr>
              <a:t>Include a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representative photo </a:t>
            </a:r>
            <a:r>
              <a:rPr lang="en-US" sz="1800" b="0" dirty="0">
                <a:effectLst/>
                <a:latin typeface="Calibri" panose="020F0502020204030204" pitchFamily="34" charset="0"/>
                <a:ea typeface="Times New Roman" panose="02020603050405020304" pitchFamily="18" charset="0"/>
              </a:rPr>
              <a:t>of each component of the existing ventilation system, including each type of fan, fan controls if applicable, ductwork, and a register in each type of ventilated space (bathrooms, kitchens, common area hallways, and other common areas).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r>
              <a:rPr lang="en-US" sz="1800" dirty="0">
                <a:effectLst/>
                <a:latin typeface="Calibri" panose="020F0502020204030204" pitchFamily="34" charset="0"/>
                <a:ea typeface="Times New Roman" panose="02020603050405020304" pitchFamily="18" charset="0"/>
              </a:rPr>
              <a:t>Include photos of the installed heat recovery ventilation (HRV) or energy recovery ventilation (ERV) system, installed Constant Airflow Regulators (CARs), installed duct insulation, installed filters as applicable. For fans and air handler units, include a photo of the nameplates. If new controls are installed or settings changed, include a photo of controls and settings. Include a representative photo of each type of ventilation distribution equipment installed, replaced, or repaired (e.g. balancing dampers or CARs).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rPr>
              <a:t>Inspect a representative sample of each component of the existing ventilation system, including the fans, fan controls, ductwork, and registers.</a:t>
            </a:r>
            <a:endParaRPr lang="en-US" sz="1800" b="1" dirty="0">
              <a:latin typeface="Calibri" panose="020F0502020204030204" pitchFamily="34" charset="0"/>
              <a:ea typeface="Times New Roman" panose="02020603050405020304" pitchFamily="18" charset="0"/>
            </a:endParaRPr>
          </a:p>
          <a:p>
            <a:pPr marL="0" marR="0" lvl="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Partial Installation &amp; Construction Complete:</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All centrally-installed primary equipment (air handling units, central fans, HRVs, ERVs) should be inspected.</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2011680" algn="l"/>
                <a:tab pos="4114800" algn="l"/>
              </a:tabLst>
            </a:pPr>
            <a:r>
              <a:rPr lang="en-US" sz="1800" b="0" dirty="0">
                <a:effectLst/>
                <a:latin typeface="Calibri" panose="020F0502020204030204" pitchFamily="34" charset="0"/>
                <a:ea typeface="Times New Roman" panose="02020603050405020304" pitchFamily="18" charset="0"/>
                <a:cs typeface="Calibri" panose="020F0502020204030204" pitchFamily="34" charset="0"/>
              </a:rPr>
              <a:t>For primary equipment installed in the apartments (HRVs, ERVs unitary exhaust fans, etc.), a 10% sample (minimum 5 apartments) should be inspected.</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395527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Optional Recommended Measures Details </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Ventilation Improvements</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90217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Instructions</a:t>
            </a:r>
            <a:endParaRPr lang="en-US"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600"/>
              </a:spcBef>
              <a:spcAft>
                <a:spcPts val="600"/>
              </a:spcAft>
              <a:buNone/>
            </a:pPr>
            <a:r>
              <a:rPr lang="en-US" sz="1800" b="0" dirty="0">
                <a:effectLst/>
                <a:latin typeface="Calibri" panose="020F0502020204030204" pitchFamily="34" charset="0"/>
                <a:ea typeface="Times New Roman" panose="02020603050405020304" pitchFamily="18" charset="0"/>
                <a:cs typeface="Calibri" panose="020F0502020204030204" pitchFamily="34" charset="0"/>
              </a:rPr>
              <a:t>Use this document as guidance and template to comply with the photo documentation and sampling requirements of the Low Carbon Pathways for Multifamily Buildings Program. </a:t>
            </a:r>
            <a:endParaRPr lang="en-US" sz="1800" b="1" dirty="0">
              <a:effectLst/>
              <a:latin typeface="Calibri" panose="020F0502020204030204" pitchFamily="34" charset="0"/>
              <a:ea typeface="Times New Roman" panose="02020603050405020304" pitchFamily="18" charset="0"/>
            </a:endParaRPr>
          </a:p>
          <a:p>
            <a:pPr marL="0" marR="0" indent="0">
              <a:spcBef>
                <a:spcPts val="600"/>
              </a:spcBef>
              <a:spcAft>
                <a:spcPts val="600"/>
              </a:spcAft>
              <a:buNone/>
            </a:pPr>
            <a:r>
              <a:rPr lang="en-US" sz="1800" b="0" dirty="0">
                <a:effectLst/>
                <a:latin typeface="Calibri" panose="020F0502020204030204" pitchFamily="34" charset="0"/>
                <a:ea typeface="Times New Roman" panose="02020603050405020304" pitchFamily="18" charset="0"/>
                <a:cs typeface="Calibri" panose="020F0502020204030204" pitchFamily="34" charset="0"/>
              </a:rPr>
              <a:t>Within each building improvement component section, follow the requirements detailed by stage (e.g. Pre-Construction, Partial Installation, and/or Construction Complete), and </a:t>
            </a: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Sampling Requirements</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to comply with the Program requirements. Follow the below general instructions for providing and inserting photos.</a:t>
            </a:r>
            <a:endParaRPr lang="en-US" sz="1800" b="1" dirty="0">
              <a:effectLst/>
              <a:latin typeface="Calibri" panose="020F0502020204030204" pitchFamily="34" charset="0"/>
              <a:ea typeface="Times New Roman" panose="02020603050405020304" pitchFamily="18" charset="0"/>
            </a:endParaRPr>
          </a:p>
          <a:p>
            <a:pPr marL="0" indent="0">
              <a:buNone/>
            </a:pPr>
            <a:r>
              <a:rPr lang="en-US" sz="3200" b="1" dirty="0">
                <a:solidFill>
                  <a:schemeClr val="bg1"/>
                </a:solidFill>
                <a:latin typeface="Roboto" pitchFamily="2" charset="0"/>
                <a:ea typeface="Roboto" pitchFamily="2" charset="0"/>
              </a:rPr>
              <a:t>bon </a:t>
            </a: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03755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Instructions</a:t>
            </a:r>
            <a:endParaRPr lang="en-US"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600"/>
              </a:spcAft>
              <a:buFont typeface="+mj-lt"/>
              <a:buAutoNum type="arabicPeriod"/>
            </a:pPr>
            <a:r>
              <a:rPr lang="en-US" sz="1800" b="0" dirty="0">
                <a:effectLst/>
                <a:latin typeface="Calibri" panose="020F0502020204030204" pitchFamily="34" charset="0"/>
                <a:ea typeface="Times New Roman" panose="02020603050405020304" pitchFamily="18" charset="0"/>
                <a:cs typeface="Calibri" panose="020F0502020204030204" pitchFamily="34" charset="0"/>
              </a:rPr>
              <a:t>Save this current Photo Template </a:t>
            </a:r>
            <a:r>
              <a:rPr lang="en-US" sz="1800" dirty="0">
                <a:latin typeface="Calibri" panose="020F0502020204030204" pitchFamily="34" charset="0"/>
                <a:ea typeface="Times New Roman" panose="02020603050405020304" pitchFamily="18" charset="0"/>
                <a:cs typeface="Calibri" panose="020F0502020204030204" pitchFamily="34" charset="0"/>
              </a:rPr>
              <a:t>PowerPoint</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document with the following naming convention: </a:t>
            </a:r>
            <a:r>
              <a:rPr lang="en-US" sz="1800" b="0" i="1" dirty="0">
                <a:effectLst/>
                <a:latin typeface="Calibri" panose="020F0502020204030204" pitchFamily="34" charset="0"/>
                <a:ea typeface="Times New Roman" panose="02020603050405020304" pitchFamily="18" charset="0"/>
                <a:cs typeface="Calibri" panose="020F0502020204030204" pitchFamily="34" charset="0"/>
              </a:rPr>
              <a:t>&lt;Project Name&gt; - Photo Documentation</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600"/>
              </a:spcAft>
              <a:buFont typeface="+mj-lt"/>
              <a:buAutoNum type="arabicPeriod"/>
            </a:pPr>
            <a:r>
              <a:rPr lang="en-US" sz="1800" b="0" dirty="0">
                <a:effectLst/>
                <a:latin typeface="Calibri" panose="020F0502020204030204" pitchFamily="34" charset="0"/>
                <a:ea typeface="Times New Roman" panose="02020603050405020304" pitchFamily="18" charset="0"/>
                <a:cs typeface="Calibri" panose="020F0502020204030204" pitchFamily="34" charset="0"/>
              </a:rPr>
              <a:t>Enter the project name and stage into slide 2</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600"/>
              </a:spcAft>
              <a:buFont typeface="+mj-lt"/>
              <a:buAutoNum type="arabicPeriod"/>
            </a:pPr>
            <a:r>
              <a:rPr lang="en-US" sz="1800" b="0" dirty="0">
                <a:effectLst/>
                <a:latin typeface="Calibri" panose="020F0502020204030204" pitchFamily="34" charset="0"/>
                <a:ea typeface="Times New Roman" panose="02020603050405020304" pitchFamily="18" charset="0"/>
                <a:cs typeface="Calibri" panose="020F0502020204030204" pitchFamily="34" charset="0"/>
              </a:rPr>
              <a:t>Copy and paste photos OR insert them into this PowerPoint. To insert, click on </a:t>
            </a:r>
            <a:r>
              <a:rPr lang="en-US" sz="1800" b="0" dirty="0">
                <a:solidFill>
                  <a:srgbClr val="000000"/>
                </a:solidFill>
                <a:effectLst/>
                <a:highlight>
                  <a:srgbClr val="D3D3D3"/>
                </a:highlight>
                <a:latin typeface="Calibri" panose="020F0502020204030204" pitchFamily="34" charset="0"/>
                <a:ea typeface="Times New Roman" panose="02020603050405020304" pitchFamily="18" charset="0"/>
                <a:cs typeface="Calibri" panose="020F0502020204030204" pitchFamily="34" charset="0"/>
              </a:rPr>
              <a:t>&lt;Insert Photo&gt;</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so that it highlights and inserts the photo from a file: In your taskbar, go to the </a:t>
            </a:r>
            <a:r>
              <a:rPr lang="en-US" sz="1800" b="0" i="1" dirty="0">
                <a:effectLst/>
                <a:latin typeface="Calibri" panose="020F0502020204030204" pitchFamily="34" charset="0"/>
                <a:ea typeface="Times New Roman" panose="02020603050405020304" pitchFamily="18" charset="0"/>
                <a:cs typeface="Calibri" panose="020F0502020204030204" pitchFamily="34" charset="0"/>
              </a:rPr>
              <a:t>Insert</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a:t>
            </a:r>
            <a:r>
              <a:rPr lang="en-US" sz="1800" b="0" dirty="0" err="1">
                <a:effectLst/>
                <a:latin typeface="Calibri" panose="020F0502020204030204" pitchFamily="34" charset="0"/>
                <a:ea typeface="Times New Roman" panose="02020603050405020304" pitchFamily="18" charset="0"/>
                <a:cs typeface="Calibri" panose="020F0502020204030204" pitchFamily="34" charset="0"/>
              </a:rPr>
              <a:t>tab</a:t>
            </a:r>
            <a:r>
              <a:rPr lang="en-US" sz="1800" b="0" i="1" dirty="0" err="1">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800" b="0" i="1" dirty="0" err="1">
                <a:effectLst/>
                <a:latin typeface="Calibri" panose="020F0502020204030204" pitchFamily="34" charset="0"/>
                <a:ea typeface="Times New Roman" panose="02020603050405020304" pitchFamily="18" charset="0"/>
                <a:cs typeface="Calibri" panose="020F0502020204030204" pitchFamily="34" charset="0"/>
              </a:rPr>
              <a:t>Picture</a:t>
            </a:r>
            <a:r>
              <a:rPr lang="en-US" sz="1800" b="0" i="1" dirty="0" err="1">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sz="1800" b="0" i="1" dirty="0" err="1">
                <a:effectLst/>
                <a:latin typeface="Calibri" panose="020F0502020204030204" pitchFamily="34" charset="0"/>
                <a:ea typeface="Times New Roman" panose="02020603050405020304" pitchFamily="18" charset="0"/>
                <a:cs typeface="Calibri" panose="020F0502020204030204" pitchFamily="34" charset="0"/>
              </a:rPr>
              <a:t>This</a:t>
            </a:r>
            <a:r>
              <a:rPr lang="en-US" sz="1800" b="0" i="1" dirty="0">
                <a:effectLst/>
                <a:latin typeface="Calibri" panose="020F0502020204030204" pitchFamily="34" charset="0"/>
                <a:ea typeface="Times New Roman" panose="02020603050405020304" pitchFamily="18" charset="0"/>
                <a:cs typeface="Calibri" panose="020F0502020204030204" pitchFamily="34" charset="0"/>
              </a:rPr>
              <a:t> Device</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(see screenshot below). Inserting will automatically resize the photos to fit the provided boxes. Another way to add a photo is to drag the file for the photo directly into the slide. Please make sure that all photos are </a:t>
            </a: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clear</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so that the relevant content of the photo is identifiable. Photo file size is not an issue if all </a:t>
            </a:r>
            <a:r>
              <a:rPr lang="en-US" sz="1800" b="0" u="sng" dirty="0">
                <a:effectLst/>
                <a:latin typeface="Calibri" panose="020F0502020204030204" pitchFamily="34" charset="0"/>
                <a:ea typeface="Times New Roman" panose="02020603050405020304" pitchFamily="18" charset="0"/>
                <a:cs typeface="Calibri" panose="020F0502020204030204" pitchFamily="34" charset="0"/>
              </a:rPr>
              <a:t>photos are compressed</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before submitting this document (see how to compress photos instructions in step #6 below). </a:t>
            </a:r>
            <a:endParaRPr lang="en-US" sz="1800" b="1" dirty="0">
              <a:effectLst/>
              <a:latin typeface="Calibri" panose="020F0502020204030204" pitchFamily="34" charset="0"/>
              <a:ea typeface="Times New Roman" panose="02020603050405020304" pitchFamily="18" charset="0"/>
            </a:endParaRPr>
          </a:p>
          <a:p>
            <a:pPr marL="0" indent="0">
              <a:buNone/>
            </a:pPr>
            <a:r>
              <a:rPr lang="en-US" sz="3200" b="1" dirty="0">
                <a:solidFill>
                  <a:schemeClr val="bg1"/>
                </a:solidFill>
                <a:latin typeface="Roboto" pitchFamily="2" charset="0"/>
                <a:ea typeface="Roboto" pitchFamily="2" charset="0"/>
              </a:rPr>
              <a:t>bon </a:t>
            </a: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pic>
        <p:nvPicPr>
          <p:cNvPr id="2" name="Picture 1">
            <a:extLst>
              <a:ext uri="{FF2B5EF4-FFF2-40B4-BE49-F238E27FC236}">
                <a16:creationId xmlns:a16="http://schemas.microsoft.com/office/drawing/2014/main" id="{63395274-21A3-4E5E-731D-2739E0C5DB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2400" y="4474288"/>
            <a:ext cx="2724150" cy="2103755"/>
          </a:xfrm>
          <a:prstGeom prst="rect">
            <a:avLst/>
          </a:prstGeom>
          <a:noFill/>
          <a:ln>
            <a:noFill/>
          </a:ln>
        </p:spPr>
      </p:pic>
    </p:spTree>
    <p:extLst>
      <p:ext uri="{BB962C8B-B14F-4D97-AF65-F5344CB8AC3E}">
        <p14:creationId xmlns:p14="http://schemas.microsoft.com/office/powerpoint/2010/main" val="187816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Instructions</a:t>
            </a:r>
            <a:endParaRPr lang="en-US"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600"/>
              </a:spcAft>
              <a:buFont typeface="+mj-lt"/>
              <a:buAutoNum type="arabicPeriod" startAt="4"/>
            </a:pPr>
            <a:r>
              <a:rPr lang="en-US" sz="1800" b="0" dirty="0">
                <a:effectLst/>
                <a:latin typeface="Calibri" panose="020F0502020204030204" pitchFamily="34" charset="0"/>
                <a:ea typeface="Times New Roman" panose="02020603050405020304" pitchFamily="18" charset="0"/>
                <a:cs typeface="Calibri" panose="020F0502020204030204" pitchFamily="34" charset="0"/>
              </a:rPr>
              <a:t>Under each photo slide add a note in the notes section of PowerPoint and type in a description of the photo and where it was taken. </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600"/>
              </a:spcAft>
              <a:buFont typeface="+mj-lt"/>
              <a:buAutoNum type="arabicPeriod" startAt="4"/>
            </a:pPr>
            <a:r>
              <a:rPr lang="en-US" sz="1800" b="0" dirty="0">
                <a:effectLst/>
                <a:latin typeface="Calibri" panose="020F0502020204030204" pitchFamily="34" charset="0"/>
                <a:ea typeface="Times New Roman" panose="02020603050405020304" pitchFamily="18" charset="0"/>
                <a:cs typeface="Calibri" panose="020F0502020204030204" pitchFamily="34" charset="0"/>
              </a:rPr>
              <a:t>As necessary, copy and paste more of the photo slides.</a:t>
            </a:r>
            <a:endParaRPr lang="en-US" sz="18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600"/>
              </a:spcAft>
              <a:buFont typeface="+mj-lt"/>
              <a:buAutoNum type="arabicPeriod" startAt="4"/>
            </a:pPr>
            <a:r>
              <a:rPr lang="en-US" sz="1800" b="0" dirty="0">
                <a:effectLst/>
                <a:latin typeface="Calibri" panose="020F0502020204030204" pitchFamily="34" charset="0"/>
                <a:ea typeface="Times New Roman" panose="02020603050405020304" pitchFamily="18" charset="0"/>
                <a:cs typeface="Calibri" panose="020F0502020204030204" pitchFamily="34" charset="0"/>
              </a:rPr>
              <a:t>Before submitting this file, make sure to compress all photos. One way this can be achieved is with Microsoft </a:t>
            </a:r>
            <a:r>
              <a:rPr lang="en-US" sz="1800" dirty="0">
                <a:latin typeface="Calibri" panose="020F0502020204030204" pitchFamily="34" charset="0"/>
                <a:ea typeface="Times New Roman" panose="02020603050405020304" pitchFamily="18" charset="0"/>
                <a:cs typeface="Calibri" panose="020F0502020204030204" pitchFamily="34" charset="0"/>
              </a:rPr>
              <a:t>PowerPoint</a:t>
            </a:r>
            <a:r>
              <a:rPr lang="en-US" sz="1800" b="0" dirty="0">
                <a:effectLst/>
                <a:latin typeface="Calibri" panose="020F0502020204030204" pitchFamily="34" charset="0"/>
                <a:ea typeface="Times New Roman" panose="02020603050405020304" pitchFamily="18" charset="0"/>
                <a:cs typeface="Calibri" panose="020F0502020204030204" pitchFamily="34" charset="0"/>
              </a:rPr>
              <a:t>: Select the image or picture. Click the Picture Format ribbon at the top of the screen. Click Compress Pictures. </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600"/>
              </a:spcAft>
              <a:buFont typeface="+mj-lt"/>
              <a:buAutoNum type="arabicPeriod" startAt="4"/>
            </a:pPr>
            <a:endParaRPr lang="en-US" sz="1800" b="0" dirty="0">
              <a:effectLst/>
              <a:latin typeface="Calibri" panose="020F0502020204030204" pitchFamily="34" charset="0"/>
              <a:ea typeface="Times New Roman" panose="02020603050405020304" pitchFamily="18" charset="0"/>
              <a:cs typeface="Calibri" panose="020F0502020204030204" pitchFamily="34" charset="0"/>
            </a:endParaRPr>
          </a:p>
          <a:p>
            <a:pPr marL="274320" lvl="1" indent="0">
              <a:spcBef>
                <a:spcPts val="0"/>
              </a:spcBef>
              <a:spcAft>
                <a:spcPts val="600"/>
              </a:spcAft>
              <a:buNone/>
            </a:pPr>
            <a:r>
              <a:rPr lang="en-US" sz="1600" b="0" dirty="0">
                <a:effectLst/>
                <a:latin typeface="Calibri" panose="020F0502020204030204" pitchFamily="34" charset="0"/>
                <a:ea typeface="Times New Roman" panose="02020603050405020304" pitchFamily="18" charset="0"/>
                <a:cs typeface="Calibri" panose="020F0502020204030204" pitchFamily="34" charset="0"/>
              </a:rPr>
              <a:t>Select “All pictures in document” and “Print” resolution. Avoid selecting a </a:t>
            </a:r>
          </a:p>
          <a:p>
            <a:pPr marL="274320" lvl="1" indent="0">
              <a:spcBef>
                <a:spcPts val="0"/>
              </a:spcBef>
              <a:spcAft>
                <a:spcPts val="600"/>
              </a:spcAft>
              <a:buNone/>
            </a:pPr>
            <a:r>
              <a:rPr lang="en-US" sz="1600" b="0" dirty="0">
                <a:effectLst/>
                <a:latin typeface="Calibri" panose="020F0502020204030204" pitchFamily="34" charset="0"/>
                <a:ea typeface="Times New Roman" panose="02020603050405020304" pitchFamily="18" charset="0"/>
                <a:cs typeface="Calibri" panose="020F0502020204030204" pitchFamily="34" charset="0"/>
              </a:rPr>
              <a:t>resolution that is less than 200 dpi/</a:t>
            </a:r>
            <a:r>
              <a:rPr lang="en-US" sz="1600" b="0" dirty="0" err="1">
                <a:effectLst/>
                <a:latin typeface="Calibri" panose="020F0502020204030204" pitchFamily="34" charset="0"/>
                <a:ea typeface="Times New Roman" panose="02020603050405020304" pitchFamily="18" charset="0"/>
                <a:cs typeface="Calibri" panose="020F0502020204030204" pitchFamily="34" charset="0"/>
              </a:rPr>
              <a:t>ppi</a:t>
            </a:r>
            <a:r>
              <a:rPr lang="en-US" sz="1600" b="0" dirty="0">
                <a:effectLst/>
                <a:latin typeface="Calibri" panose="020F0502020204030204" pitchFamily="34" charset="0"/>
                <a:ea typeface="Times New Roman" panose="02020603050405020304" pitchFamily="18" charset="0"/>
                <a:cs typeface="Calibri" panose="020F0502020204030204" pitchFamily="34" charset="0"/>
              </a:rPr>
              <a:t> or else the picture quality will suffer. </a:t>
            </a:r>
          </a:p>
          <a:p>
            <a:pPr marL="274320" lvl="1" indent="0">
              <a:spcBef>
                <a:spcPts val="0"/>
              </a:spcBef>
              <a:spcAft>
                <a:spcPts val="600"/>
              </a:spcAft>
              <a:buNone/>
            </a:pPr>
            <a:r>
              <a:rPr lang="en-US" sz="1600" b="0" u="sng" dirty="0">
                <a:effectLst/>
                <a:latin typeface="Calibri" panose="020F0502020204030204" pitchFamily="34" charset="0"/>
                <a:ea typeface="Times New Roman" panose="02020603050405020304" pitchFamily="18" charset="0"/>
                <a:cs typeface="Calibri" panose="020F0502020204030204" pitchFamily="34" charset="0"/>
              </a:rPr>
              <a:t>After compressing photos, always check to make sure photo content is still clear.</a:t>
            </a:r>
          </a:p>
          <a:p>
            <a:pPr marL="342900" indent="-342900">
              <a:buFont typeface="+mj-lt"/>
              <a:buAutoNum type="arabicPeriod" startAt="7"/>
            </a:pPr>
            <a:r>
              <a:rPr lang="en-US" sz="1800" dirty="0">
                <a:effectLst/>
                <a:latin typeface="Calibri" panose="020F0502020204030204" pitchFamily="34" charset="0"/>
                <a:ea typeface="Times New Roman" panose="02020603050405020304" pitchFamily="18" charset="0"/>
              </a:rPr>
              <a:t>Remove all unused measure types and photo boxes.</a:t>
            </a:r>
            <a:endParaRPr lang="en-US" sz="3200" b="1" dirty="0">
              <a:solidFill>
                <a:schemeClr val="bg1"/>
              </a:solidFill>
              <a:latin typeface="Roboto" pitchFamily="2" charset="0"/>
              <a:ea typeface="Roboto" pitchFamily="2" charset="0"/>
            </a:endParaRPr>
          </a:p>
        </p:txBody>
      </p:sp>
      <p:pic>
        <p:nvPicPr>
          <p:cNvPr id="6" name="Picture 5">
            <a:extLst>
              <a:ext uri="{FF2B5EF4-FFF2-40B4-BE49-F238E27FC236}">
                <a16:creationId xmlns:a16="http://schemas.microsoft.com/office/drawing/2014/main" id="{1EB1EA45-C785-487F-4101-98C09D594B97}"/>
              </a:ext>
            </a:extLst>
          </p:cNvPr>
          <p:cNvPicPr>
            <a:picLocks noChangeAspect="1"/>
          </p:cNvPicPr>
          <p:nvPr/>
        </p:nvPicPr>
        <p:blipFill rotWithShape="1">
          <a:blip r:embed="rId3"/>
          <a:srcRect t="1318"/>
          <a:stretch/>
        </p:blipFill>
        <p:spPr>
          <a:xfrm>
            <a:off x="8446894" y="3494309"/>
            <a:ext cx="3274050" cy="2906486"/>
          </a:xfrm>
          <a:prstGeom prst="rect">
            <a:avLst/>
          </a:prstGeom>
        </p:spPr>
      </p:pic>
    </p:spTree>
    <p:extLst>
      <p:ext uri="{BB962C8B-B14F-4D97-AF65-F5344CB8AC3E}">
        <p14:creationId xmlns:p14="http://schemas.microsoft.com/office/powerpoint/2010/main" val="363337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Photograph Guidelines</a:t>
            </a: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92500" lnSpcReduction="2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Projects are required to submit photo documentation of existing conditions and installed equipment. Accurate photo documentation is essential for program quality control and allows the option for inspection desk reviews. Photos must be detailed and clear enough to allow Program staff to confidently confirm the measure is installed and operating as intended. Photos or on-site indications of incomplete work or improperly installed measures may require follow up photos demonstrating correct installation. Please follow the below guidelines to ensure the photo documentation can be used to verify proper installation.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photos must be clear with readable labels or nameplates.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Measurement photos must show the item being measured by the proper measurement tool (measuring tape, depth gauge, etc.).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Appliance and equipment photos must include readable photos of the product label(s) and photo(s) showing the quantity installed.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Insulation photos must clearly show insulation type, thickness, R-value, and proper installation including an overview photo showing insulation location (interior, exterior, etc.).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applicable, please submit close-up photos of installed equipment or material.  Additionally submit an overview photo showing where the equipment or material was installed.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Submit photos for all inspected areas.  Inspect areas per the sampling requirements described below.</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Submit photos to show that your installation meets all the requirements described in Attachment A.</a:t>
            </a: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297258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Envelope Insulation – Roof, Attic, Wall and Cavity Insulation</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77500" lnSpcReduction="2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Include photos of existing envelope conditions for each unique envelope assembly. As applicable, photos must clearly show insulation type, thickness, R-value, and an overview photo showing insulation location (interior, exterior, etc.). Measurement photos must show the item being measured by the proper measurement tool (measuring tape, depth gauge, etc.). If verification method of insulation is via drawings or other means, please submit documentation.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r>
              <a:rPr lang="en-US" sz="1800" dirty="0">
                <a:effectLst/>
                <a:latin typeface="Calibri" panose="020F0502020204030204" pitchFamily="34" charset="0"/>
                <a:ea typeface="Times New Roman" panose="02020603050405020304" pitchFamily="18" charset="0"/>
              </a:rPr>
              <a:t>Include photos of upgraded unique envelope assembly, windows, and fastener systems, if applicable. Insulation photos must clearly show insulation type, thickness, R-value, and overview photo showing insulation location (interior, exterior, etc.). Measurement photos must show the item being measured by the proper measurement tool (measuring tape, depth gauge, etc.).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none" strike="noStrike"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sng" dirty="0">
                <a:effectLst/>
                <a:latin typeface="Calibri" panose="020F0502020204030204" pitchFamily="34" charset="0"/>
                <a:ea typeface="Times New Roman" panose="02020603050405020304" pitchFamily="18" charset="0"/>
              </a:rPr>
              <a:t>Sampling Requirements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Pre-Construction:</a:t>
            </a:r>
            <a:endParaRPr lang="en-US" sz="1800" dirty="0">
              <a:effectLst/>
              <a:latin typeface="Times New Roman" panose="02020603050405020304" pitchFamily="18" charset="0"/>
              <a:ea typeface="Times New Roman" panose="02020603050405020304" pitchFamily="18" charset="0"/>
            </a:endParaRPr>
          </a:p>
          <a:p>
            <a:pPr>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Each unique assembly should be inspected. Where insulation specifications are different for different areas, each different specification should be inspected.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a:t>
            </a:r>
            <a:endParaRPr lang="en-US" sz="1800" dirty="0">
              <a:effectLst/>
              <a:latin typeface="Times New Roman" panose="02020603050405020304" pitchFamily="18" charset="0"/>
              <a:ea typeface="Times New Roman" panose="02020603050405020304" pitchFamily="18" charset="0"/>
            </a:endParaRPr>
          </a:p>
          <a:p>
            <a:pPr>
              <a:lnSpc>
                <a:spcPct val="107000"/>
              </a:lnSpc>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Each unique assembly should be inspected. Where insulation specifications are different for different areas, each different specification should be inspected.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Sampling may be used to inspect roof or wall assemblies that are consistent throughout large sections of the building. At each stage of the inspection process, a minimum of 20% of total roof and wall area must be inspected for each unique roof and wall type. Problems with installations found during random inspections will require additional sampling.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 interim inspection (prior to being enclosed) is required when insulated area will be inaccessible after completion.</a:t>
            </a: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314623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Envelope Insulation – Roof, Attic, Wall and Cavity Insulation</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1200"/>
              </a:spcBef>
              <a:spcAft>
                <a:spcPts val="0"/>
              </a:spcAft>
              <a:buNone/>
              <a:tabLst>
                <a:tab pos="2011680" algn="l"/>
                <a:tab pos="4114800" algn="l"/>
              </a:tabLst>
            </a:pPr>
            <a:r>
              <a:rPr lang="en-US" sz="1800" b="1" dirty="0">
                <a:latin typeface="Calibri" panose="020F0502020204030204" pitchFamily="34" charset="0"/>
                <a:ea typeface="Calibri" panose="020F0502020204030204" pitchFamily="34" charset="0"/>
                <a:cs typeface="Calibri" panose="020F0502020204030204" pitchFamily="34" charset="0"/>
              </a:rPr>
              <a:t>&lt;Insert photo here, duplicate slide as necessary.&gt;</a:t>
            </a:r>
          </a:p>
          <a:p>
            <a:pPr marL="0" marR="0" indent="0">
              <a:spcBef>
                <a:spcPts val="1200"/>
              </a:spcBef>
              <a:spcAft>
                <a:spcPts val="0"/>
              </a:spcAft>
              <a:buNone/>
              <a:tabLst>
                <a:tab pos="2011680" algn="l"/>
                <a:tab pos="41148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392064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D94CA-8C4F-46D2-9E30-BFE2B4AD6A7B}"/>
              </a:ext>
            </a:extLst>
          </p:cNvPr>
          <p:cNvSpPr>
            <a:spLocks noGrp="1"/>
          </p:cNvSpPr>
          <p:nvPr>
            <p:ph type="title"/>
          </p:nvPr>
        </p:nvSpPr>
        <p:spPr/>
        <p:txBody>
          <a:bodyPr>
            <a:normAutofit fontScale="90000"/>
          </a:bodyPr>
          <a:lstStyle/>
          <a:p>
            <a:r>
              <a:rPr lang="en-US" dirty="0">
                <a:latin typeface="Roboto" pitchFamily="2" charset="0"/>
                <a:ea typeface="Roboto" pitchFamily="2" charset="0"/>
              </a:rPr>
              <a:t>Multifamily Low Carbon Pathways Program </a:t>
            </a:r>
            <a:br>
              <a:rPr lang="en-US" dirty="0">
                <a:latin typeface="Roboto" pitchFamily="2" charset="0"/>
                <a:ea typeface="Roboto" pitchFamily="2" charset="0"/>
              </a:rPr>
            </a:br>
            <a:r>
              <a:rPr lang="en-US" sz="3600" b="1" dirty="0">
                <a:solidFill>
                  <a:srgbClr val="0070C0"/>
                </a:solidFill>
                <a:latin typeface="Roboto" pitchFamily="2" charset="0"/>
                <a:ea typeface="Roboto" pitchFamily="2" charset="0"/>
              </a:rPr>
              <a:t>Envelope Package</a:t>
            </a:r>
            <a:br>
              <a:rPr lang="en-US" sz="3600" b="1" dirty="0">
                <a:solidFill>
                  <a:srgbClr val="0070C0"/>
                </a:solidFill>
                <a:latin typeface="Roboto" pitchFamily="2" charset="0"/>
                <a:ea typeface="Roboto" pitchFamily="2" charset="0"/>
              </a:rPr>
            </a:br>
            <a:r>
              <a:rPr lang="en-US" sz="2200" b="1" dirty="0">
                <a:solidFill>
                  <a:srgbClr val="0070C0"/>
                </a:solidFill>
                <a:latin typeface="Roboto" pitchFamily="2" charset="0"/>
                <a:ea typeface="Roboto" pitchFamily="2" charset="0"/>
              </a:rPr>
              <a:t>Exterior Windows</a:t>
            </a:r>
            <a:br>
              <a:rPr lang="en-US" sz="3600" b="1" dirty="0">
                <a:solidFill>
                  <a:srgbClr val="0070C0"/>
                </a:solidFill>
                <a:latin typeface="Roboto" pitchFamily="2" charset="0"/>
                <a:ea typeface="Roboto" pitchFamily="2" charset="0"/>
              </a:rPr>
            </a:br>
            <a:endParaRPr lang="en-US" sz="3600" b="1" dirty="0">
              <a:solidFill>
                <a:srgbClr val="0070C0"/>
              </a:solidFill>
              <a:latin typeface="Roboto" pitchFamily="2" charset="0"/>
              <a:ea typeface="Roboto" pitchFamily="2" charset="0"/>
            </a:endParaRPr>
          </a:p>
        </p:txBody>
      </p:sp>
      <p:sp>
        <p:nvSpPr>
          <p:cNvPr id="7" name="Content Placeholder 1">
            <a:extLst>
              <a:ext uri="{FF2B5EF4-FFF2-40B4-BE49-F238E27FC236}">
                <a16:creationId xmlns:a16="http://schemas.microsoft.com/office/drawing/2014/main" id="{3CBC954E-DD4E-408B-940B-7BA8669663AE}"/>
              </a:ext>
            </a:extLst>
          </p:cNvPr>
          <p:cNvSpPr txBox="1">
            <a:spLocks/>
          </p:cNvSpPr>
          <p:nvPr/>
        </p:nvSpPr>
        <p:spPr>
          <a:xfrm>
            <a:off x="848007" y="2011680"/>
            <a:ext cx="10872937" cy="4389115"/>
          </a:xfrm>
          <a:prstGeom prst="rect">
            <a:avLst/>
          </a:prstGeom>
        </p:spPr>
        <p:txBody>
          <a:bodyPr>
            <a:normAutofit fontScale="85000" lnSpcReduction="10000"/>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Include photos of all inspected areas. Inspect areas as per the sampling requirements.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tabLst>
                <a:tab pos="2011680" algn="l"/>
                <a:tab pos="4114800" algn="l"/>
              </a:tabLs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For Pre-Construction: </a:t>
            </a:r>
            <a:r>
              <a:rPr lang="en-US" sz="1800" b="0" dirty="0">
                <a:effectLst/>
                <a:latin typeface="Calibri" panose="020F0502020204030204" pitchFamily="34" charset="0"/>
                <a:ea typeface="Times New Roman" panose="02020603050405020304" pitchFamily="18" charset="0"/>
                <a:cs typeface="Calibri" panose="020F0502020204030204" pitchFamily="34" charset="0"/>
              </a:rPr>
              <a:t>Include a representative photo of each existing window type to be replaced. </a:t>
            </a:r>
            <a:endParaRPr lang="en-US" sz="1800" b="1" dirty="0">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r>
              <a:rPr lang="en-US" sz="1800" dirty="0">
                <a:effectLst/>
                <a:latin typeface="Calibri" panose="020F0502020204030204" pitchFamily="34" charset="0"/>
                <a:ea typeface="Times New Roman" panose="02020603050405020304" pitchFamily="18" charset="0"/>
              </a:rPr>
              <a:t>Include a representative photo of each type of window installed and any associated labels (NFRC, manufacturer, third-party, Energy Star, etc.). Include a photo of low-e sensor device verifying low-e (if applicable) for each type of window installed. Include photos of air sealing details for each type of window installed. The photos should show exterior and interior air sealing details, as well as any air sealing that occurred in the space around the window frame.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none" strike="noStrike"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u="sng" dirty="0">
                <a:effectLst/>
                <a:latin typeface="Calibri" panose="020F0502020204030204" pitchFamily="34" charset="0"/>
                <a:ea typeface="Times New Roman" panose="02020603050405020304" pitchFamily="18" charset="0"/>
              </a:rPr>
              <a:t>Sampling Requirements</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Pre-Construction: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Inspect one of each unique window (by size, number of panes, and opening type) to be replaced.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For Partial Installation &amp; Construction Complete: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At least 10% of new windows (minimum 10) should be inspected and should include, at minimum, one of each different type of window installation based on different window types (fixed, double hung, etc.), different size, and different energy performance specifications.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sample set should include, at minimum, the inspection of new windows in one representative apartments from each 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br>
              <a:rPr lang="en-US" sz="3200" b="1" dirty="0">
                <a:solidFill>
                  <a:schemeClr val="bg1"/>
                </a:solidFill>
                <a:latin typeface="Roboto" pitchFamily="2" charset="0"/>
                <a:ea typeface="Roboto" pitchFamily="2" charset="0"/>
              </a:rPr>
            </a:br>
            <a:r>
              <a:rPr lang="en-US" sz="3200" b="1" dirty="0">
                <a:solidFill>
                  <a:schemeClr val="bg1"/>
                </a:solidFill>
                <a:latin typeface="Roboto" pitchFamily="2" charset="0"/>
                <a:ea typeface="Roboto" pitchFamily="2" charset="0"/>
              </a:rPr>
              <a:t>Playbooks</a:t>
            </a:r>
          </a:p>
        </p:txBody>
      </p:sp>
    </p:spTree>
    <p:extLst>
      <p:ext uri="{BB962C8B-B14F-4D97-AF65-F5344CB8AC3E}">
        <p14:creationId xmlns:p14="http://schemas.microsoft.com/office/powerpoint/2010/main" val="185976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2725</Words>
  <Application>Microsoft Office PowerPoint</Application>
  <PresentationFormat>Widescreen</PresentationFormat>
  <Paragraphs>216</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Cambria</vt:lpstr>
      <vt:lpstr>Roboto</vt:lpstr>
      <vt:lpstr>Roboto Lt</vt:lpstr>
      <vt:lpstr>Symbol</vt:lpstr>
      <vt:lpstr>Times New Roman</vt:lpstr>
      <vt:lpstr>Wingdings</vt:lpstr>
      <vt:lpstr>Office Theme</vt:lpstr>
      <vt:lpstr>PowerPoint Presentation</vt:lpstr>
      <vt:lpstr>Multifamily Low Carbon Pathways Program  Building Information</vt:lpstr>
      <vt:lpstr>Multifamily Low Carbon Pathways Program  Instructions</vt:lpstr>
      <vt:lpstr>Multifamily Low Carbon Pathways Program  Instructions</vt:lpstr>
      <vt:lpstr>Multifamily Low Carbon Pathways Program  Instructions</vt:lpstr>
      <vt:lpstr>Multifamily Low Carbon Pathways Program  Photograph Guidelines</vt:lpstr>
      <vt:lpstr>Multifamily Low Carbon Pathways Program  Envelope Package Envelope Insulation – Roof, Attic, Wall and Cavity Insulation </vt:lpstr>
      <vt:lpstr>Multifamily Low Carbon Pathways Program  Envelope Package Envelope Insulation – Roof, Attic, Wall and Cavity Insulation </vt:lpstr>
      <vt:lpstr>Multifamily Low Carbon Pathways Program  Envelope Package Exterior Windows </vt:lpstr>
      <vt:lpstr>Multifamily Low Carbon Pathways Program  Envelope Package Exterior Windows </vt:lpstr>
      <vt:lpstr>Multifamily Low Carbon Pathways Program  Envelope Package Exterior and Interior Doors Opening onto Common Areas </vt:lpstr>
      <vt:lpstr>Multifamily Low Carbon Pathways Program  Envelope Package Exterior and Interior Doors Opening onto Common Areas </vt:lpstr>
      <vt:lpstr>Multifamily Low Carbon Pathways Program  Heating and Cooling Package</vt:lpstr>
      <vt:lpstr>Multifamily Low Carbon Pathways Program  Heating and Cooling Package </vt:lpstr>
      <vt:lpstr>Multifamily Low Carbon Pathways Program  Domestic Hot Water Package</vt:lpstr>
      <vt:lpstr>Multifamily Low Carbon Pathways Program  Domestic Hot Water Package </vt:lpstr>
      <vt:lpstr>Multifamily Low Carbon Pathways Program  Appliance Electrification Package  Induction Stoves and Heat Pump Dryers</vt:lpstr>
      <vt:lpstr>Multifamily Low Carbon Pathways Program  Appliance Electrification Package  Induction Stoves and Heat Pump Dryers</vt:lpstr>
      <vt:lpstr>Multifamily Low Carbon Pathways Program  Optional Recommended Measures Details Air Sealing</vt:lpstr>
      <vt:lpstr>Multifamily Low Carbon Pathways Program  Optional Recommended Measures Details Air Sealing</vt:lpstr>
      <vt:lpstr>Multifamily Low Carbon Pathways Program  Optional Recommended Measures Details  Ventilation Improvements</vt:lpstr>
      <vt:lpstr>Multifamily Low Carbon Pathways Program  Optional Recommended Measures Details  Ventilation Improvements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Spazzarini, Eva (NYSERDA)</dc:creator>
  <cp:lastModifiedBy>Spazzarini, Eva (NYSERDA)</cp:lastModifiedBy>
  <cp:revision>25</cp:revision>
  <dcterms:created xsi:type="dcterms:W3CDTF">2023-11-17T15:16:17Z</dcterms:created>
  <dcterms:modified xsi:type="dcterms:W3CDTF">2023-11-28T12:04:15Z</dcterms:modified>
</cp:coreProperties>
</file>